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7" r:id="rId2"/>
    <p:sldId id="264" r:id="rId3"/>
    <p:sldId id="266" r:id="rId4"/>
    <p:sldId id="256" r:id="rId5"/>
    <p:sldId id="258" r:id="rId6"/>
    <p:sldId id="268" r:id="rId7"/>
    <p:sldId id="269" r:id="rId8"/>
    <p:sldId id="270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B7CC-3830-4093-BF17-5989F02B23F4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52DB9-0420-4B84-87E3-733D08E67E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0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the fourth year, Tableau is a leader in the Magic Quadrant for Business Intelligence and Analytics Platforms Report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Tableau is business intelligence software that allows anyone to easily connect to data, then visualize and create interactive, sharable dashboards.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2DB9-0420-4B84-87E3-733D08E67EA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2DB9-0420-4B84-87E3-733D08E67EA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2DB9-0420-4B84-87E3-733D08E67EA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2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2DB9-0420-4B84-87E3-733D08E67EA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2DB9-0420-4B84-87E3-733D08E67EA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2DB9-0420-4B84-87E3-733D08E67EA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30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2DB9-0420-4B84-87E3-733D08E67EA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https://www.youtube.com/embed/5Zg-C8AAIGg" TargetMode="External"/><Relationship Id="rId1" Type="http://schemas.openxmlformats.org/officeDocument/2006/relationships/video" Target="https://www.youtube.com/embed/QPKKQnijnsM" TargetMode="External"/><Relationship Id="rId6" Type="http://schemas.openxmlformats.org/officeDocument/2006/relationships/image" Target="../media/image1.png"/><Relationship Id="rId5" Type="http://schemas.openxmlformats.org/officeDocument/2006/relationships/hyperlink" Target="http://www.ted.com/talks/david_mccandless_the_beauty_of_data_visualization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www.youtube.com/watch?v=QPKKQnijns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buy.tableau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31" y="2028762"/>
            <a:ext cx="7415033" cy="142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2" y="4953805"/>
            <a:ext cx="115157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" y="5219700"/>
            <a:ext cx="11515725" cy="1638300"/>
          </a:xfrm>
          <a:prstGeom prst="rect">
            <a:avLst/>
          </a:prstGeom>
        </p:spPr>
      </p:pic>
      <p:pic>
        <p:nvPicPr>
          <p:cNvPr id="3" name="Picture 2" descr="https://buy.tableau.com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68" y="956885"/>
            <a:ext cx="107868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Quick filters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By selecting </a:t>
            </a:r>
            <a:r>
              <a:rPr lang="en-US" dirty="0"/>
              <a:t>“Show Quick </a:t>
            </a:r>
            <a:r>
              <a:rPr lang="en-US" dirty="0" smtClean="0"/>
              <a:t>Filter”.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Quick filters can be applied across specific worksheets, or even all using that data source</a:t>
            </a:r>
            <a:r>
              <a:rPr lang="en-US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even add an “apply button</a:t>
            </a:r>
            <a:r>
              <a:rPr lang="en-US" dirty="0" smtClean="0"/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The title can be toggled on/off or </a:t>
            </a:r>
            <a:r>
              <a:rPr lang="en-US" dirty="0" smtClean="0"/>
              <a:t>edited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Layout Mode for Quick Filters -discrete fields and continuous </a:t>
            </a:r>
            <a:r>
              <a:rPr lang="en-US" dirty="0" smtClean="0"/>
              <a:t>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1.gstatic.com/images?q=tbn:ANd9GcQTBYx1AF8hbebnUxqiwWQtbMYeI4zDdWTUXfQSduyPU6nz6P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35" y="1200016"/>
            <a:ext cx="516093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s://buy.tableau.com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735" y="2933567"/>
            <a:ext cx="5637265" cy="35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1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8902" y="1218373"/>
            <a:ext cx="1078682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</a:rPr>
              <a:t>My name </a:t>
            </a:r>
            <a:r>
              <a:rPr lang="en-US" sz="2400" dirty="0" smtClean="0">
                <a:latin typeface="Calibri Light" panose="020F0302020204030204" pitchFamily="34" charset="0"/>
              </a:rPr>
              <a:t>is Indu ….</a:t>
            </a:r>
            <a:endParaRPr lang="en-US" sz="2400" dirty="0">
              <a:latin typeface="Calibri Light" panose="020F03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</a:rPr>
              <a:t>Your turn! In under one-minute: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</a:rPr>
              <a:t>Your </a:t>
            </a:r>
            <a:r>
              <a:rPr lang="en-US" sz="2000" dirty="0" smtClean="0">
                <a:latin typeface="Calibri Light" panose="020F0302020204030204" pitchFamily="34" charset="0"/>
              </a:rPr>
              <a:t>Name and Course!</a:t>
            </a:r>
            <a:endParaRPr lang="en-US" sz="2000" dirty="0">
              <a:latin typeface="Calibri Light" panose="020F03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</a:rPr>
              <a:t>Show of hands: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</a:rPr>
              <a:t>E</a:t>
            </a:r>
            <a:r>
              <a:rPr lang="en-US" sz="2000" dirty="0" smtClean="0">
                <a:latin typeface="Calibri Light" panose="020F0302020204030204" pitchFamily="34" charset="0"/>
              </a:rPr>
              <a:t>xperience </a:t>
            </a:r>
            <a:r>
              <a:rPr lang="en-US" sz="2000" dirty="0">
                <a:latin typeface="Calibri Light" panose="020F0302020204030204" pitchFamily="34" charset="0"/>
              </a:rPr>
              <a:t>in </a:t>
            </a:r>
            <a:r>
              <a:rPr lang="en-US" sz="2000" dirty="0" smtClean="0">
                <a:latin typeface="Calibri Light" panose="020F0302020204030204" pitchFamily="34" charset="0"/>
              </a:rPr>
              <a:t>Data Visualization using any tool?</a:t>
            </a:r>
            <a:endParaRPr lang="en-US" sz="2000" dirty="0">
              <a:latin typeface="Calibri Light" panose="020F0302020204030204" pitchFamily="34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</a:rPr>
              <a:t>Experience in </a:t>
            </a:r>
            <a:r>
              <a:rPr lang="en-US" sz="2000" dirty="0" smtClean="0">
                <a:latin typeface="Calibri Light" panose="020F0302020204030204" pitchFamily="34" charset="0"/>
              </a:rPr>
              <a:t>Tableau? </a:t>
            </a:r>
            <a:endParaRPr lang="en-US" sz="2000" dirty="0">
              <a:latin typeface="Calibri Light" panose="020F0302020204030204" pitchFamily="34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Light" panose="020F0302020204030204" pitchFamily="34" charset="0"/>
              </a:rPr>
              <a:t>How many of you have downloaded Tableau?</a:t>
            </a:r>
          </a:p>
          <a:p>
            <a:pPr lvl="1">
              <a:spcBef>
                <a:spcPts val="1200"/>
              </a:spcBef>
            </a:pPr>
            <a:endParaRPr lang="en-US" sz="2000" dirty="0">
              <a:latin typeface="Calibri Light" panose="020F0302020204030204" pitchFamily="34" charset="0"/>
            </a:endParaRPr>
          </a:p>
        </p:txBody>
      </p:sp>
      <p:pic>
        <p:nvPicPr>
          <p:cNvPr id="3" name="Picture 2" descr="https://buy.tableau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6" y="5724525"/>
            <a:ext cx="11837697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77807" y="1406342"/>
            <a:ext cx="4014085" cy="1988509"/>
            <a:chOff x="8353881" y="1085828"/>
            <a:chExt cx="4014085" cy="1988509"/>
          </a:xfrm>
        </p:grpSpPr>
        <p:pic>
          <p:nvPicPr>
            <p:cNvPr id="3" name="5Zg-C8AAIGg"/>
            <p:cNvPicPr>
              <a:picLocks noRot="1" noChangeAspect="1"/>
            </p:cNvPicPr>
            <p:nvPr>
              <a:videoFile r:link="rId2"/>
            </p:nvPr>
          </p:nvPicPr>
          <p:blipFill>
            <a:blip r:embed="rId4"/>
            <a:stretch>
              <a:fillRect/>
            </a:stretch>
          </p:blipFill>
          <p:spPr>
            <a:xfrm>
              <a:off x="8378886" y="1085828"/>
              <a:ext cx="3326062" cy="172030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353881" y="2797338"/>
              <a:ext cx="40140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</a:rPr>
                <a:t>                     </a:t>
              </a:r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1200" i="1" dirty="0" smtClean="0">
                  <a:latin typeface="Calibri Light" panose="020F0302020204030204" pitchFamily="34" charset="0"/>
                  <a:hlinkClick r:id="rId5"/>
                </a:rPr>
                <a:t>The Beauty of Data Visualization</a:t>
              </a:r>
              <a:endParaRPr lang="en-US" sz="1200" i="1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090666" y="325596"/>
            <a:ext cx="3435567" cy="80374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B0F0"/>
                </a:solidFill>
              </a:rPr>
              <a:t>Visualization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sz="2200" dirty="0" smtClean="0">
                <a:solidFill>
                  <a:srgbClr val="00B0F0"/>
                </a:solidFill>
              </a:rPr>
              <a:t>(storytelling with data)</a:t>
            </a:r>
            <a:endParaRPr lang="en-US" sz="2200" dirty="0">
              <a:solidFill>
                <a:srgbClr val="00B0F0"/>
              </a:solidFill>
            </a:endParaRPr>
          </a:p>
        </p:txBody>
      </p:sp>
      <p:pic>
        <p:nvPicPr>
          <p:cNvPr id="9" name="Picture 8" descr="https://buy.tableau.com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86" y="5724525"/>
            <a:ext cx="11837697" cy="11334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77807" y="3459017"/>
            <a:ext cx="3715753" cy="2404800"/>
            <a:chOff x="8353883" y="3737675"/>
            <a:chExt cx="3715753" cy="2404800"/>
          </a:xfrm>
        </p:grpSpPr>
        <p:pic>
          <p:nvPicPr>
            <p:cNvPr id="6" name="QPKKQnijnsM"/>
            <p:cNvPicPr>
              <a:picLocks noRot="1" noChangeAspect="1"/>
            </p:cNvPicPr>
            <p:nvPr>
              <a:videoFile r:link="rId1"/>
            </p:nvPr>
          </p:nvPicPr>
          <p:blipFill>
            <a:blip r:embed="rId8"/>
            <a:stretch>
              <a:fillRect/>
            </a:stretch>
          </p:blipFill>
          <p:spPr>
            <a:xfrm>
              <a:off x="8421605" y="3737675"/>
              <a:ext cx="3648031" cy="212780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353883" y="5865476"/>
              <a:ext cx="3019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</a:rPr>
                <a:t>                            </a:t>
              </a:r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1200" i="1" dirty="0" smtClean="0">
                  <a:latin typeface="Calibri Light" panose="020F0302020204030204" pitchFamily="34" charset="0"/>
                  <a:hlinkClick r:id="rId9"/>
                </a:rPr>
                <a:t>Wealth Inequality in America</a:t>
              </a:r>
              <a:endParaRPr lang="en-US" sz="1200" i="1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18312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369118" y="604257"/>
            <a:ext cx="7687159" cy="512026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117725" cy="4600575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- Introduction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86" y="5724525"/>
            <a:ext cx="11837697" cy="1133475"/>
          </a:xfrm>
          <a:prstGeom prst="rect">
            <a:avLst/>
          </a:prstGeom>
        </p:spPr>
      </p:pic>
      <p:pic>
        <p:nvPicPr>
          <p:cNvPr id="13" name="Picture 12" descr="https://buy.tableau.com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82685" y="81720"/>
            <a:ext cx="69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             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Gartner </a:t>
            </a:r>
            <a:r>
              <a:rPr lang="en-US" b="1" dirty="0">
                <a:solidFill>
                  <a:srgbClr val="00B0F0"/>
                </a:solidFill>
              </a:rPr>
              <a:t>Magic </a:t>
            </a:r>
            <a:r>
              <a:rPr lang="en-US" b="1" dirty="0" smtClean="0">
                <a:solidFill>
                  <a:srgbClr val="00B0F0"/>
                </a:solidFill>
              </a:rPr>
              <a:t>Quadrant for BI and Analytics Platform 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" y="5219700"/>
            <a:ext cx="11515725" cy="1638300"/>
          </a:xfrm>
          <a:prstGeom prst="rect">
            <a:avLst/>
          </a:prstGeom>
        </p:spPr>
      </p:pic>
      <p:pic>
        <p:nvPicPr>
          <p:cNvPr id="3" name="Picture 2" descr="https://buy.tableau.com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943" y="972383"/>
            <a:ext cx="107868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What will we cover today in Tableau?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Tableau </a:t>
            </a:r>
            <a:r>
              <a:rPr lang="en-US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Connecting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Drill Down and 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Ways </a:t>
            </a:r>
            <a:r>
              <a:rPr lang="en-US" dirty="0" smtClean="0"/>
              <a:t>to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" y="5219700"/>
            <a:ext cx="11515725" cy="1638300"/>
          </a:xfrm>
          <a:prstGeom prst="rect">
            <a:avLst/>
          </a:prstGeom>
        </p:spPr>
      </p:pic>
      <p:pic>
        <p:nvPicPr>
          <p:cNvPr id="3" name="Picture 2" descr="https://buy.tableau.com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68" y="941386"/>
            <a:ext cx="107868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Drill Down and </a:t>
            </a:r>
            <a:r>
              <a:rPr lang="en-US" sz="3200" b="1" dirty="0" smtClean="0">
                <a:solidFill>
                  <a:srgbClr val="00B0F0"/>
                </a:solidFill>
              </a:rPr>
              <a:t>Hierarchies</a:t>
            </a:r>
          </a:p>
          <a:p>
            <a:endParaRPr lang="en-US" sz="3200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Drill Down to Data </a:t>
            </a:r>
            <a:r>
              <a:rPr lang="en-US" dirty="0" smtClean="0"/>
              <a:t>(Two Ways)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Hierarchies </a:t>
            </a:r>
            <a:r>
              <a:rPr lang="en-US" dirty="0" smtClean="0"/>
              <a:t>(Category-Sub Category)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Hierarchies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Hierarchies </a:t>
            </a:r>
            <a:r>
              <a:rPr lang="en-US" dirty="0" smtClean="0"/>
              <a:t>(Order 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" y="5219700"/>
            <a:ext cx="11515725" cy="1638300"/>
          </a:xfrm>
          <a:prstGeom prst="rect">
            <a:avLst/>
          </a:prstGeom>
        </p:spPr>
      </p:pic>
      <p:pic>
        <p:nvPicPr>
          <p:cNvPr id="3" name="Picture 2" descr="https://buy.tableau.com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943" y="972383"/>
            <a:ext cx="107868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Sorting</a:t>
            </a:r>
          </a:p>
          <a:p>
            <a:endParaRPr lang="en-US" sz="3200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</a:t>
            </a:r>
            <a:r>
              <a:rPr lang="en-US" dirty="0" smtClean="0"/>
              <a:t>Sort on the axis (</a:t>
            </a:r>
            <a:r>
              <a:rPr lang="en-US" dirty="0" err="1" smtClean="0"/>
              <a:t>Asc</a:t>
            </a:r>
            <a:r>
              <a:rPr lang="en-US" dirty="0" smtClean="0"/>
              <a:t>-</a:t>
            </a:r>
            <a:r>
              <a:rPr lang="en-US" dirty="0" err="1" smtClean="0"/>
              <a:t>Desc</a:t>
            </a:r>
            <a:r>
              <a:rPr lang="en-US" dirty="0" smtClean="0"/>
              <a:t>-Clear)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Sorting by using Tool Bar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Sorting from the Pill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Sorts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" y="5219700"/>
            <a:ext cx="11515725" cy="1638300"/>
          </a:xfrm>
          <a:prstGeom prst="rect">
            <a:avLst/>
          </a:prstGeom>
        </p:spPr>
      </p:pic>
      <p:pic>
        <p:nvPicPr>
          <p:cNvPr id="3" name="Picture 2" descr="https://buy.tableau.com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68" y="956885"/>
            <a:ext cx="107868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Grouping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Grouping</a:t>
            </a:r>
            <a:r>
              <a:rPr lang="en-US" sz="3200" dirty="0"/>
              <a:t> </a:t>
            </a:r>
            <a:r>
              <a:rPr lang="en-US" dirty="0"/>
              <a:t>from the </a:t>
            </a:r>
            <a:r>
              <a:rPr lang="en-US" dirty="0" smtClean="0"/>
              <a:t>Header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Grouping from the Data </a:t>
            </a:r>
            <a:r>
              <a:rPr lang="en-US" dirty="0" smtClean="0"/>
              <a:t>Window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Include 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Using a Grouped </a:t>
            </a:r>
            <a:r>
              <a:rPr lang="en-US" dirty="0" smtClean="0"/>
              <a:t>Field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Grouping Marks – Visual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" y="5219700"/>
            <a:ext cx="11515725" cy="1638300"/>
          </a:xfrm>
          <a:prstGeom prst="rect">
            <a:avLst/>
          </a:prstGeom>
        </p:spPr>
      </p:pic>
      <p:pic>
        <p:nvPicPr>
          <p:cNvPr id="3" name="Picture 2" descr="https://buy.tableau.com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" y="308452"/>
            <a:ext cx="1979494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68" y="956885"/>
            <a:ext cx="10786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Ways to 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Like the “WHERE</a:t>
            </a:r>
            <a:r>
              <a:rPr lang="en-US" dirty="0"/>
              <a:t>” </a:t>
            </a:r>
            <a:r>
              <a:rPr lang="en-US" dirty="0" smtClean="0"/>
              <a:t>clause in SQL.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drag a field, such as Category, to the filter shelf directly, </a:t>
            </a:r>
            <a:endParaRPr lang="en-US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use a quick filter by right clicking on the field </a:t>
            </a:r>
            <a:endParaRPr lang="en-US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keep only or exclude </a:t>
            </a:r>
            <a:endParaRPr lang="en-US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Removing Filters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310</Words>
  <Application>Microsoft Office PowerPoint</Application>
  <PresentationFormat>Widescreen</PresentationFormat>
  <Paragraphs>65</Paragraphs>
  <Slides>11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 2</vt:lpstr>
      <vt:lpstr>Frame</vt:lpstr>
      <vt:lpstr>PowerPoint Presentation</vt:lpstr>
      <vt:lpstr>PowerPoint Presentation</vt:lpstr>
      <vt:lpstr>PowerPoint Presentation</vt:lpstr>
      <vt:lpstr>- Introduction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 Singh</dc:creator>
  <cp:lastModifiedBy>Indu Singh</cp:lastModifiedBy>
  <cp:revision>21</cp:revision>
  <dcterms:created xsi:type="dcterms:W3CDTF">2016-02-21T03:24:04Z</dcterms:created>
  <dcterms:modified xsi:type="dcterms:W3CDTF">2016-02-27T21:25:21Z</dcterms:modified>
</cp:coreProperties>
</file>