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0" r:id="rId2"/>
    <p:sldId id="271" r:id="rId3"/>
    <p:sldId id="272" r:id="rId4"/>
    <p:sldId id="273" r:id="rId5"/>
    <p:sldId id="274" r:id="rId6"/>
    <p:sldId id="308" r:id="rId7"/>
    <p:sldId id="284" r:id="rId8"/>
    <p:sldId id="309" r:id="rId9"/>
    <p:sldId id="313" r:id="rId10"/>
    <p:sldId id="310" r:id="rId11"/>
    <p:sldId id="311" r:id="rId12"/>
    <p:sldId id="312" r:id="rId13"/>
    <p:sldId id="294" r:id="rId14"/>
    <p:sldId id="314" r:id="rId15"/>
    <p:sldId id="315" r:id="rId16"/>
    <p:sldId id="305" r:id="rId17"/>
    <p:sldId id="306" r:id="rId18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>
          <p15:clr>
            <a:srgbClr val="A4A3A4"/>
          </p15:clr>
        </p15:guide>
        <p15:guide id="2" orient="horz" pos="721">
          <p15:clr>
            <a:srgbClr val="A4A3A4"/>
          </p15:clr>
        </p15:guide>
        <p15:guide id="3" orient="horz" pos="547">
          <p15:clr>
            <a:srgbClr val="A4A3A4"/>
          </p15:clr>
        </p15:guide>
        <p15:guide id="4" orient="horz" pos="1793">
          <p15:clr>
            <a:srgbClr val="A4A3A4"/>
          </p15:clr>
        </p15:guide>
        <p15:guide id="5" orient="horz" pos="1983">
          <p15:clr>
            <a:srgbClr val="A4A3A4"/>
          </p15:clr>
        </p15:guide>
        <p15:guide id="6" orient="horz" pos="2340">
          <p15:clr>
            <a:srgbClr val="A4A3A4"/>
          </p15:clr>
        </p15:guide>
        <p15:guide id="7" orient="horz" pos="2530">
          <p15:clr>
            <a:srgbClr val="A4A3A4"/>
          </p15:clr>
        </p15:guide>
        <p15:guide id="8" orient="horz" pos="3780">
          <p15:clr>
            <a:srgbClr val="A4A3A4"/>
          </p15:clr>
        </p15:guide>
        <p15:guide id="9" pos="5491">
          <p15:clr>
            <a:srgbClr val="A4A3A4"/>
          </p15:clr>
        </p15:guide>
        <p15:guide id="10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34"/>
    <a:srgbClr val="275937"/>
    <a:srgbClr val="EBE6B1"/>
    <a:srgbClr val="B5B6B3"/>
    <a:srgbClr val="8E908F"/>
    <a:srgbClr val="565A5C"/>
    <a:srgbClr val="C3E76F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5" autoAdjust="0"/>
    <p:restoredTop sz="93411" autoAdjust="0"/>
  </p:normalViewPr>
  <p:slideViewPr>
    <p:cSldViewPr snapToGrid="0">
      <p:cViewPr varScale="1">
        <p:scale>
          <a:sx n="81" d="100"/>
          <a:sy n="81" d="100"/>
        </p:scale>
        <p:origin x="1208" y="192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5491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00"/>
    </p:cViewPr>
  </p:sorterViewPr>
  <p:notesViewPr>
    <p:cSldViewPr snapToGrid="0">
      <p:cViewPr varScale="1">
        <p:scale>
          <a:sx n="81" d="100"/>
          <a:sy n="81" d="100"/>
        </p:scale>
        <p:origin x="-195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10/16/15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EBEF29-FB55-4911-BE7B-AB980B121A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7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134208"/>
            <a:ext cx="4052944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4208"/>
            <a:ext cx="4210050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470212"/>
            <a:ext cx="4052944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0212"/>
            <a:ext cx="4210050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 Line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855694"/>
            <a:ext cx="4052944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5694"/>
            <a:ext cx="4210050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9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380797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180884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143000"/>
            <a:ext cx="6223247" cy="4768273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02992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03079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470212"/>
            <a:ext cx="6223247" cy="4450298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9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127581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128452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855694"/>
            <a:ext cx="6223247" cy="407405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6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5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890" y="273051"/>
            <a:ext cx="5111750" cy="5580474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452" y="1435101"/>
            <a:ext cx="3008313" cy="4466936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6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557482-FCAC-4089-9C87-FC67AD71D6F0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8C83D8-BD0A-48FA-87B7-43026485A8C9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2760397"/>
            <a:ext cx="9144000" cy="3430654"/>
          </a:xfrm>
          <a:prstGeom prst="rect">
            <a:avLst/>
          </a:prstGeom>
          <a:gradFill flip="none" rotWithShape="1">
            <a:gsLst>
              <a:gs pos="80000">
                <a:srgbClr val="B5B6B3"/>
              </a:gs>
              <a:gs pos="0">
                <a:srgbClr val="FFFFFF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idx="11"/>
          </p:nvPr>
        </p:nvSpPr>
        <p:spPr>
          <a:xfrm>
            <a:off x="0" y="2774865"/>
            <a:ext cx="9144000" cy="3136408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143000"/>
            <a:ext cx="8524072" cy="463867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473694"/>
            <a:ext cx="8524072" cy="4437580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855434"/>
            <a:ext cx="8524072" cy="4065076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43000"/>
            <a:ext cx="85725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4188" y="6330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3A857C0F-B001-40B5-9A01-32CB6570D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20" r:id="rId3"/>
    <p:sldLayoutId id="2147483710" r:id="rId4"/>
    <p:sldLayoutId id="2147483726" r:id="rId5"/>
    <p:sldLayoutId id="2147483709" r:id="rId6"/>
    <p:sldLayoutId id="2147483722" r:id="rId7"/>
    <p:sldLayoutId id="2147483730" r:id="rId8"/>
    <p:sldLayoutId id="2147483713" r:id="rId9"/>
    <p:sldLayoutId id="2147483728" r:id="rId10"/>
    <p:sldLayoutId id="2147483732" r:id="rId11"/>
    <p:sldLayoutId id="2147483711" r:id="rId12"/>
    <p:sldLayoutId id="2147483727" r:id="rId13"/>
    <p:sldLayoutId id="2147483731" r:id="rId14"/>
    <p:sldLayoutId id="2147483716" r:id="rId15"/>
    <p:sldLayoutId id="2147483729" r:id="rId16"/>
    <p:sldLayoutId id="2147483733" r:id="rId17"/>
    <p:sldLayoutId id="2147483715" r:id="rId18"/>
    <p:sldLayoutId id="2147483714" r:id="rId19"/>
    <p:sldLayoutId id="2147483734" r:id="rId20"/>
    <p:sldLayoutId id="2147483735" r:id="rId2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16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5976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Used to update existing resources</a:t>
            </a:r>
          </a:p>
          <a:p>
            <a:pPr lvl="1"/>
            <a:r>
              <a:rPr lang="en-US" dirty="0" smtClean="0"/>
              <a:t>URL will almost always include an id; it is rare to update an entire collection</a:t>
            </a:r>
          </a:p>
          <a:p>
            <a:pPr lvl="1"/>
            <a:r>
              <a:rPr lang="en-US" dirty="0" err="1"/>
              <a:t>Succuss</a:t>
            </a:r>
            <a:r>
              <a:rPr lang="en-US" dirty="0"/>
              <a:t> response code: 200 (OK)</a:t>
            </a:r>
          </a:p>
          <a:p>
            <a:pPr lvl="1"/>
            <a:r>
              <a:rPr lang="en-US" dirty="0"/>
              <a:t>Error response code: 404 (NOT </a:t>
            </a:r>
            <a:r>
              <a:rPr lang="en-US" dirty="0" smtClean="0"/>
              <a:t>FOUND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C05-571A-4B73-8A7F-B3175B068374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5976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Used to create a brand new resource</a:t>
            </a:r>
          </a:p>
          <a:p>
            <a:pPr lvl="1"/>
            <a:r>
              <a:rPr lang="en-US" dirty="0" smtClean="0"/>
              <a:t>Typically ids will automatically be assigned by the server</a:t>
            </a:r>
          </a:p>
          <a:p>
            <a:pPr lvl="1"/>
            <a:r>
              <a:rPr lang="en-US" dirty="0" err="1"/>
              <a:t>Succuss</a:t>
            </a:r>
            <a:r>
              <a:rPr lang="en-US" dirty="0"/>
              <a:t> response code: </a:t>
            </a:r>
            <a:r>
              <a:rPr lang="en-US" dirty="0" smtClean="0"/>
              <a:t>201 </a:t>
            </a:r>
            <a:r>
              <a:rPr lang="en-US" dirty="0"/>
              <a:t>(OK)</a:t>
            </a:r>
          </a:p>
          <a:p>
            <a:pPr lvl="1"/>
            <a:r>
              <a:rPr lang="en-US" dirty="0"/>
              <a:t>Error response </a:t>
            </a:r>
            <a:r>
              <a:rPr lang="en-US" dirty="0" smtClean="0"/>
              <a:t>code: many depending reason for failure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C05-571A-4B73-8A7F-B3175B068374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5976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Deletes a resource</a:t>
            </a:r>
          </a:p>
          <a:p>
            <a:pPr lvl="1"/>
            <a:r>
              <a:rPr lang="en-US" dirty="0" smtClean="0"/>
              <a:t>Usually includes an id, but can be a bulk delete</a:t>
            </a:r>
          </a:p>
          <a:p>
            <a:pPr lvl="1"/>
            <a:r>
              <a:rPr lang="en-US" dirty="0" err="1"/>
              <a:t>Succuss</a:t>
            </a:r>
            <a:r>
              <a:rPr lang="en-US" dirty="0"/>
              <a:t> response code: </a:t>
            </a:r>
            <a:r>
              <a:rPr lang="en-US" dirty="0" smtClean="0"/>
              <a:t>200 (OK) or 204 (NO CONTENT)</a:t>
            </a:r>
            <a:endParaRPr lang="en-US" dirty="0"/>
          </a:p>
          <a:p>
            <a:pPr lvl="1"/>
            <a:r>
              <a:rPr lang="en-US" dirty="0"/>
              <a:t>Error response code: 404 (NOT FOUND)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C05-571A-4B73-8A7F-B3175B068374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Stateless Design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 To Restful Web Development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912949-A220-4034-8649-208A606199B7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5976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is an application state?</a:t>
            </a:r>
          </a:p>
          <a:p>
            <a:pPr lvl="1"/>
            <a:r>
              <a:rPr lang="en-US" dirty="0" smtClean="0"/>
              <a:t>To provide a consistent user experience, developers will store information into a cache for later use (i.e. current user info, page number)</a:t>
            </a:r>
          </a:p>
          <a:p>
            <a:pPr lvl="1"/>
            <a:r>
              <a:rPr lang="en-US" dirty="0" smtClean="0"/>
              <a:t>This information persists between web requests and can be accessed at any time</a:t>
            </a:r>
          </a:p>
          <a:p>
            <a:pPr lvl="1"/>
            <a:r>
              <a:rPr lang="en-US" dirty="0" smtClean="0"/>
              <a:t>Often stored per user in the server (Java EE)</a:t>
            </a:r>
          </a:p>
          <a:p>
            <a:pPr lvl="1"/>
            <a:r>
              <a:rPr lang="en-US" dirty="0" smtClean="0"/>
              <a:t>Client and server are coupled</a:t>
            </a:r>
            <a:endParaRPr lang="en-US" dirty="0"/>
          </a:p>
          <a:p>
            <a:pPr lvl="1"/>
            <a:r>
              <a:rPr lang="en-US" dirty="0" smtClean="0"/>
              <a:t>User sessions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C05-571A-4B73-8A7F-B3175B068374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5976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stateless design improves performance and simplifies design</a:t>
            </a:r>
          </a:p>
          <a:p>
            <a:r>
              <a:rPr lang="en-US" dirty="0" smtClean="0"/>
              <a:t>The server will provide responses that link resources and indicate whether they are locally cached</a:t>
            </a:r>
          </a:p>
          <a:p>
            <a:r>
              <a:rPr lang="en-US" dirty="0" smtClean="0"/>
              <a:t>The client can make a copy of data needed</a:t>
            </a:r>
          </a:p>
          <a:p>
            <a:r>
              <a:rPr lang="en-US" dirty="0" smtClean="0"/>
              <a:t>All requests are independent of one another</a:t>
            </a:r>
          </a:p>
          <a:p>
            <a:r>
              <a:rPr lang="en-US" dirty="0" smtClean="0"/>
              <a:t>Client and server are completely decoupled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C05-571A-4B73-8A7F-B3175B068374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 To Restful Web Development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 Notation (JSON)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7351" y="1134208"/>
            <a:ext cx="8379612" cy="4777065"/>
          </a:xfrm>
        </p:spPr>
        <p:txBody>
          <a:bodyPr/>
          <a:lstStyle/>
          <a:p>
            <a:r>
              <a:rPr lang="en-US" dirty="0" smtClean="0"/>
              <a:t>JSON is analogous to a Java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Every JSON object is a collection of </a:t>
            </a:r>
            <a:r>
              <a:rPr lang="en-US" dirty="0" err="1" smtClean="0"/>
              <a:t>nestable</a:t>
            </a:r>
            <a:r>
              <a:rPr lang="en-US" dirty="0" smtClean="0"/>
              <a:t> keys and values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4565-6BA7-4C28-887A-A829D3558213}" type="datetime1">
              <a:rPr lang="en-US" smtClean="0"/>
              <a:t>10/16/15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9516" y="1914735"/>
            <a:ext cx="42151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{</a:t>
            </a:r>
          </a:p>
          <a:p>
            <a:r>
              <a:rPr lang="en-US" sz="1600" dirty="0">
                <a:latin typeface="+mj-lt"/>
              </a:rPr>
              <a:t>    "</a:t>
            </a:r>
            <a:r>
              <a:rPr lang="en-US" sz="1600" dirty="0" err="1">
                <a:latin typeface="+mj-lt"/>
              </a:rPr>
              <a:t>firstName</a:t>
            </a:r>
            <a:r>
              <a:rPr lang="en-US" sz="1600" dirty="0">
                <a:latin typeface="+mj-lt"/>
              </a:rPr>
              <a:t>": "John",</a:t>
            </a:r>
          </a:p>
          <a:p>
            <a:r>
              <a:rPr lang="en-US" sz="1600" dirty="0">
                <a:latin typeface="+mj-lt"/>
              </a:rPr>
              <a:t>    "</a:t>
            </a:r>
            <a:r>
              <a:rPr lang="en-US" sz="1600" dirty="0" err="1">
                <a:latin typeface="+mj-lt"/>
              </a:rPr>
              <a:t>lastName</a:t>
            </a:r>
            <a:r>
              <a:rPr lang="en-US" sz="1600" dirty="0">
                <a:latin typeface="+mj-lt"/>
              </a:rPr>
              <a:t>": "Smith",</a:t>
            </a:r>
          </a:p>
          <a:p>
            <a:r>
              <a:rPr lang="en-US" sz="1600" dirty="0">
                <a:latin typeface="+mj-lt"/>
              </a:rPr>
              <a:t>    "</a:t>
            </a:r>
            <a:r>
              <a:rPr lang="en-US" sz="1600" dirty="0" err="1">
                <a:latin typeface="+mj-lt"/>
              </a:rPr>
              <a:t>isAlive</a:t>
            </a:r>
            <a:r>
              <a:rPr lang="en-US" sz="1600" dirty="0">
                <a:latin typeface="+mj-lt"/>
              </a:rPr>
              <a:t>": true,</a:t>
            </a:r>
          </a:p>
          <a:p>
            <a:r>
              <a:rPr lang="en-US" sz="1600" dirty="0">
                <a:latin typeface="+mj-lt"/>
              </a:rPr>
              <a:t>    "age": 25,</a:t>
            </a:r>
          </a:p>
          <a:p>
            <a:r>
              <a:rPr lang="en-US" sz="1600" dirty="0">
                <a:latin typeface="+mj-lt"/>
              </a:rPr>
              <a:t>    "</a:t>
            </a:r>
            <a:r>
              <a:rPr lang="en-US" sz="1600" dirty="0" err="1">
                <a:latin typeface="+mj-lt"/>
              </a:rPr>
              <a:t>height_cm</a:t>
            </a:r>
            <a:r>
              <a:rPr lang="en-US" sz="1600" dirty="0">
                <a:latin typeface="+mj-lt"/>
              </a:rPr>
              <a:t>": 167.64,</a:t>
            </a:r>
          </a:p>
          <a:p>
            <a:r>
              <a:rPr lang="en-US" sz="1600" dirty="0">
                <a:latin typeface="+mj-lt"/>
              </a:rPr>
              <a:t>    "address": {</a:t>
            </a:r>
          </a:p>
          <a:p>
            <a:r>
              <a:rPr lang="en-US" sz="1600" dirty="0">
                <a:latin typeface="+mj-lt"/>
              </a:rPr>
              <a:t>        "</a:t>
            </a:r>
            <a:r>
              <a:rPr lang="en-US" sz="1600" dirty="0" err="1">
                <a:latin typeface="+mj-lt"/>
              </a:rPr>
              <a:t>streetAddress</a:t>
            </a:r>
            <a:r>
              <a:rPr lang="en-US" sz="1600" dirty="0">
                <a:latin typeface="+mj-lt"/>
              </a:rPr>
              <a:t>": "21 2nd Street",</a:t>
            </a:r>
          </a:p>
          <a:p>
            <a:r>
              <a:rPr lang="en-US" sz="1600" dirty="0">
                <a:latin typeface="+mj-lt"/>
              </a:rPr>
              <a:t>        "city": "New York",</a:t>
            </a:r>
          </a:p>
          <a:p>
            <a:r>
              <a:rPr lang="en-US" sz="1600" dirty="0">
                <a:latin typeface="+mj-lt"/>
              </a:rPr>
              <a:t>        "state": "NY",</a:t>
            </a:r>
          </a:p>
          <a:p>
            <a:r>
              <a:rPr lang="en-US" sz="1600" dirty="0">
                <a:latin typeface="+mj-lt"/>
              </a:rPr>
              <a:t>        "</a:t>
            </a:r>
            <a:r>
              <a:rPr lang="en-US" sz="1600" dirty="0" err="1">
                <a:latin typeface="+mj-lt"/>
              </a:rPr>
              <a:t>postalCode</a:t>
            </a:r>
            <a:r>
              <a:rPr lang="en-US" sz="1600" dirty="0">
                <a:latin typeface="+mj-lt"/>
              </a:rPr>
              <a:t>": "10021-3100"</a:t>
            </a:r>
          </a:p>
          <a:p>
            <a:r>
              <a:rPr lang="en-US" sz="1600" dirty="0">
                <a:latin typeface="+mj-lt"/>
              </a:rPr>
              <a:t>    },</a:t>
            </a:r>
          </a:p>
          <a:p>
            <a:r>
              <a:rPr lang="en-US" sz="1600" dirty="0">
                <a:latin typeface="+mj-lt"/>
              </a:rPr>
              <a:t>    "</a:t>
            </a:r>
            <a:r>
              <a:rPr lang="en-US" sz="1600" dirty="0" err="1">
                <a:latin typeface="+mj-lt"/>
              </a:rPr>
              <a:t>phoneNumbers</a:t>
            </a:r>
            <a:r>
              <a:rPr lang="en-US" sz="1600" dirty="0">
                <a:latin typeface="+mj-lt"/>
              </a:rPr>
              <a:t>": [</a:t>
            </a:r>
          </a:p>
          <a:p>
            <a:r>
              <a:rPr lang="en-US" sz="1600" dirty="0">
                <a:latin typeface="+mj-lt"/>
              </a:rPr>
              <a:t>        { "type": "home", "number": "212 555-1234" },</a:t>
            </a:r>
          </a:p>
          <a:p>
            <a:r>
              <a:rPr lang="en-US" sz="1600" dirty="0">
                <a:latin typeface="+mj-lt"/>
              </a:rPr>
              <a:t>        { "type": "office",  "number": "646 555-4567" }</a:t>
            </a:r>
          </a:p>
          <a:p>
            <a:r>
              <a:rPr lang="en-US" sz="1600" dirty="0">
                <a:latin typeface="+mj-lt"/>
              </a:rPr>
              <a:t>    ]</a:t>
            </a:r>
          </a:p>
          <a:p>
            <a:r>
              <a:rPr lang="en-US" sz="1600" dirty="0">
                <a:latin typeface="+mj-lt"/>
              </a:rPr>
              <a:t>}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874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Restful Web Development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Zach Merrill, Systems App Developer - Gallup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</a:p>
          <a:p>
            <a:r>
              <a:rPr lang="en-US" dirty="0" smtClean="0"/>
              <a:t>HTTP Methods</a:t>
            </a:r>
          </a:p>
          <a:p>
            <a:r>
              <a:rPr lang="en-US" dirty="0" smtClean="0"/>
              <a:t>Stateless Design</a:t>
            </a:r>
          </a:p>
          <a:p>
            <a:r>
              <a:rPr lang="en-US" dirty="0" smtClean="0"/>
              <a:t>JSON </a:t>
            </a:r>
            <a:r>
              <a:rPr lang="en-US" dirty="0" smtClean="0"/>
              <a:t>Basics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E5D6-AD28-4603-B1DE-3F2CB131C5F7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 To Restful Web Development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FB963-19E3-4C2B-B74A-C5AA75DA03F5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State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5976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Lightweight, modern web architecture style</a:t>
            </a:r>
          </a:p>
          <a:p>
            <a:r>
              <a:rPr lang="en-US" dirty="0" smtClean="0"/>
              <a:t>Replaced SOAP and WSDL designs</a:t>
            </a:r>
          </a:p>
          <a:p>
            <a:r>
              <a:rPr lang="en-US" dirty="0" smtClean="0"/>
              <a:t>What makes it </a:t>
            </a:r>
            <a:r>
              <a:rPr lang="en-US" dirty="0" err="1" smtClean="0"/>
              <a:t>RESTful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Client/Server Interface via URLs</a:t>
            </a:r>
          </a:p>
          <a:p>
            <a:pPr lvl="1"/>
            <a:r>
              <a:rPr lang="en-US" dirty="0"/>
              <a:t>Use HTTP methods to </a:t>
            </a:r>
            <a:r>
              <a:rPr lang="en-US" dirty="0" smtClean="0"/>
              <a:t>communicate</a:t>
            </a:r>
          </a:p>
          <a:p>
            <a:pPr lvl="1"/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Transfer resource representations using XML or </a:t>
            </a:r>
            <a:r>
              <a:rPr lang="en-US" dirty="0" err="1" smtClean="0"/>
              <a:t>Javascript</a:t>
            </a:r>
            <a:r>
              <a:rPr lang="en-US" dirty="0" smtClean="0"/>
              <a:t> Object Notation (JSON)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C05-571A-4B73-8A7F-B3175B068374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5976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More efficient</a:t>
            </a:r>
          </a:p>
          <a:p>
            <a:r>
              <a:rPr lang="en-US" dirty="0" smtClean="0"/>
              <a:t>Leverage existing HTTP protocols</a:t>
            </a:r>
          </a:p>
          <a:p>
            <a:r>
              <a:rPr lang="en-US" dirty="0" smtClean="0"/>
              <a:t>Standards</a:t>
            </a:r>
          </a:p>
          <a:p>
            <a:r>
              <a:rPr lang="en-US" dirty="0" smtClean="0"/>
              <a:t>Human readable</a:t>
            </a:r>
          </a:p>
          <a:p>
            <a:r>
              <a:rPr lang="en-US" dirty="0" smtClean="0"/>
              <a:t>Easy for client side to consume</a:t>
            </a:r>
          </a:p>
          <a:p>
            <a:r>
              <a:rPr lang="en-US" dirty="0" smtClean="0"/>
              <a:t>Abstraction of data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C05-571A-4B73-8A7F-B3175B068374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GET, PUT, POST, DELETE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 To Restful Web Development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6BC5A7-059E-4B7A-B170-B3B47D145F9C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5976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HTTP Methods a defined by “verbs” that we use to signify an action on the server</a:t>
            </a:r>
          </a:p>
          <a:p>
            <a:r>
              <a:rPr lang="en-US" dirty="0" smtClean="0"/>
              <a:t>The common ones correspond to CRUD operations</a:t>
            </a:r>
          </a:p>
          <a:p>
            <a:r>
              <a:rPr lang="en-US" dirty="0" smtClean="0"/>
              <a:t>GET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Also OPTIONS and HEAD (not often used)</a:t>
            </a:r>
          </a:p>
          <a:p>
            <a:r>
              <a:rPr lang="en-US" dirty="0" smtClean="0"/>
              <a:t>Included in the header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C05-571A-4B73-8A7F-B3175B068374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25976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Retrieves a resource</a:t>
            </a:r>
          </a:p>
          <a:p>
            <a:pPr lvl="1"/>
            <a:r>
              <a:rPr lang="en-US" dirty="0" smtClean="0"/>
              <a:t>Default method in browsers</a:t>
            </a:r>
          </a:p>
          <a:p>
            <a:pPr lvl="1"/>
            <a:r>
              <a:rPr lang="en-US" dirty="0" err="1" smtClean="0"/>
              <a:t>Succuss</a:t>
            </a:r>
            <a:r>
              <a:rPr lang="en-US" dirty="0" smtClean="0"/>
              <a:t> response code: 200 (OK)</a:t>
            </a:r>
          </a:p>
          <a:p>
            <a:pPr lvl="1"/>
            <a:r>
              <a:rPr lang="en-US" dirty="0" smtClean="0"/>
              <a:t>Error response code: 404 (NOT FOUND) or 400 (BAD REQUEST)</a:t>
            </a:r>
          </a:p>
          <a:p>
            <a:pPr lvl="1"/>
            <a:r>
              <a:rPr lang="en-US" dirty="0" smtClean="0"/>
              <a:t>Never modify resources with GET! It is considered a “safe” operation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C05-571A-4B73-8A7F-B3175B068374}" type="datetime1">
              <a:rPr lang="en-US" smtClean="0"/>
              <a:t>10/16/15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allup v3.2">
      <a:dk1>
        <a:srgbClr val="404545"/>
      </a:dk1>
      <a:lt1>
        <a:srgbClr val="FFFFFF"/>
      </a:lt1>
      <a:dk2>
        <a:srgbClr val="404545"/>
      </a:dk2>
      <a:lt2>
        <a:srgbClr val="8E908F"/>
      </a:lt2>
      <a:accent1>
        <a:srgbClr val="007934"/>
      </a:accent1>
      <a:accent2>
        <a:srgbClr val="61C250"/>
      </a:accent2>
      <a:accent3>
        <a:srgbClr val="C3E76F"/>
      </a:accent3>
      <a:accent4>
        <a:srgbClr val="404545"/>
      </a:accent4>
      <a:accent5>
        <a:srgbClr val="8E908F"/>
      </a:accent5>
      <a:accent6>
        <a:srgbClr val="B5B6B3"/>
      </a:accent6>
      <a:hlink>
        <a:srgbClr val="61C250"/>
      </a:hlink>
      <a:folHlink>
        <a:srgbClr val="007934"/>
      </a:folHlink>
    </a:clrScheme>
    <a:fontScheme name="Gallup 3.3">
      <a:majorFont>
        <a:latin typeface="Arial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596</Words>
  <Application>Microsoft Macintosh PowerPoint</Application>
  <PresentationFormat>Letter Paper (8.5x11 in)</PresentationFormat>
  <Paragraphs>117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Georgia</vt:lpstr>
      <vt:lpstr>Times</vt:lpstr>
      <vt:lpstr>Wingdings</vt:lpstr>
      <vt:lpstr>Default Design</vt:lpstr>
      <vt:lpstr>PowerPoint Presentation</vt:lpstr>
      <vt:lpstr>Intro To Restful Web Development</vt:lpstr>
      <vt:lpstr>Agenda</vt:lpstr>
      <vt:lpstr>What is REST?</vt:lpstr>
      <vt:lpstr>Representational State Transfer</vt:lpstr>
      <vt:lpstr>Why use rest?</vt:lpstr>
      <vt:lpstr>HTTP Methods</vt:lpstr>
      <vt:lpstr>Http Methods</vt:lpstr>
      <vt:lpstr>Http Methods</vt:lpstr>
      <vt:lpstr>Http Methods</vt:lpstr>
      <vt:lpstr>Http Methods</vt:lpstr>
      <vt:lpstr>Http Methods</vt:lpstr>
      <vt:lpstr>Stateless Design</vt:lpstr>
      <vt:lpstr>Stateless Design</vt:lpstr>
      <vt:lpstr>Stateless Design</vt:lpstr>
      <vt:lpstr>JSON Basics</vt:lpstr>
      <vt:lpstr>Javascript Object Notation (JSON)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Fienhold, Julie;Kim_Simeon@gallup.com</dc:creator>
  <dc:description>If you have any questions regarding this template, please contact Julie Fienhold at 402-938-6740. For questions regarding our overall Gallup Brand please contact Kim Simeon at 402-938-6355.</dc:description>
  <cp:lastModifiedBy>Microsoft Office User</cp:lastModifiedBy>
  <cp:revision>173</cp:revision>
  <cp:lastPrinted>2012-09-12T16:25:16Z</cp:lastPrinted>
  <dcterms:created xsi:type="dcterms:W3CDTF">2007-07-19T19:31:24Z</dcterms:created>
  <dcterms:modified xsi:type="dcterms:W3CDTF">2015-10-16T14:43:08Z</dcterms:modified>
  <cp:contentStatus>Version 3.0</cp:contentStatus>
</cp:coreProperties>
</file>