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3" r:id="rId5"/>
    <p:sldId id="306" r:id="rId6"/>
    <p:sldId id="307" r:id="rId7"/>
    <p:sldId id="308" r:id="rId8"/>
    <p:sldId id="309" r:id="rId9"/>
    <p:sldId id="310" r:id="rId10"/>
    <p:sldId id="311" r:id="rId11"/>
    <p:sldId id="284" r:id="rId12"/>
    <p:sldId id="312" r:id="rId13"/>
    <p:sldId id="313" r:id="rId14"/>
    <p:sldId id="314" r:id="rId15"/>
    <p:sldId id="316" r:id="rId16"/>
    <p:sldId id="317" r:id="rId17"/>
    <p:sldId id="320" r:id="rId18"/>
    <p:sldId id="321" r:id="rId19"/>
    <p:sldId id="294" r:id="rId20"/>
    <p:sldId id="318" r:id="rId21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5" autoAdjust="0"/>
    <p:restoredTop sz="93411" autoAdjust="0"/>
  </p:normalViewPr>
  <p:slideViewPr>
    <p:cSldViewPr snapToGrid="0">
      <p:cViewPr varScale="1">
        <p:scale>
          <a:sx n="81" d="100"/>
          <a:sy n="81" d="100"/>
        </p:scale>
        <p:origin x="1208" y="192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10/16/15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can be embedded in an application itself (very common on smaller mobile applications) or it can be stored on an external server</a:t>
            </a:r>
          </a:p>
          <a:p>
            <a:r>
              <a:rPr lang="en-US" dirty="0" smtClean="0"/>
              <a:t>Databases on a server have multiple options for connection. An application can connect directly through an open port, or a developer can create an Application Programming Interface (API)</a:t>
            </a:r>
          </a:p>
          <a:p>
            <a:r>
              <a:rPr lang="en-US" dirty="0" smtClean="0"/>
              <a:t>These APIs can be interacted with through URLs , which is very useful for web and mobile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Databases?</a:t>
            </a:r>
          </a:p>
        </p:txBody>
      </p:sp>
    </p:spTree>
    <p:extLst>
      <p:ext uri="{BB962C8B-B14F-4D97-AF65-F5344CB8AC3E}">
        <p14:creationId xmlns:p14="http://schemas.microsoft.com/office/powerpoint/2010/main" val="30207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 Basics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BC5A7-059E-4B7A-B170-B3B47D145F9C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database is a collection of related tables</a:t>
            </a:r>
          </a:p>
          <a:p>
            <a:r>
              <a:rPr lang="en-US" dirty="0" smtClean="0"/>
              <a:t>A table is a representation of an entity or object consisting of columns (attributes) and rows (record)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71" y="1650381"/>
            <a:ext cx="4448882" cy="2084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tables can have one of three types relationship</a:t>
            </a:r>
          </a:p>
          <a:p>
            <a:r>
              <a:rPr lang="en-US" dirty="0" smtClean="0"/>
              <a:t>One-to-one relationships imply that a record can have one and only one related record</a:t>
            </a:r>
          </a:p>
          <a:p>
            <a:r>
              <a:rPr lang="en-US" dirty="0" smtClean="0"/>
              <a:t>One-to-many relationships imply that a one record can have many related records, but each of those can only belong record. This is a hierarchical, or parent-child type of relationship</a:t>
            </a:r>
          </a:p>
          <a:p>
            <a:r>
              <a:rPr lang="en-US" dirty="0" smtClean="0"/>
              <a:t>Many-to-many relationships imply that a record can be related to many other records and each of those can be related to many records. Typically accomplished with a intermediate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  <a:r>
              <a:rPr lang="en-US" dirty="0" smtClean="0"/>
              <a:t>Basics -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4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8379612" cy="2055041"/>
          </a:xfrm>
        </p:spPr>
        <p:txBody>
          <a:bodyPr/>
          <a:lstStyle/>
          <a:p>
            <a:r>
              <a:rPr lang="en-US" dirty="0" smtClean="0"/>
              <a:t>We use keys to represent and enforce those relationships</a:t>
            </a:r>
          </a:p>
          <a:p>
            <a:r>
              <a:rPr lang="en-US" dirty="0" smtClean="0"/>
              <a:t>Primary keys – uniqueness, </a:t>
            </a:r>
            <a:r>
              <a:rPr lang="en-US" dirty="0" err="1" smtClean="0"/>
              <a:t>db</a:t>
            </a:r>
            <a:r>
              <a:rPr lang="en-US" dirty="0" smtClean="0"/>
              <a:t> assigned</a:t>
            </a:r>
          </a:p>
          <a:p>
            <a:r>
              <a:rPr lang="en-US" dirty="0" smtClean="0"/>
              <a:t>Alternate keys/natural keys – uniqueness</a:t>
            </a:r>
          </a:p>
          <a:p>
            <a:r>
              <a:rPr lang="en-US" dirty="0" smtClean="0"/>
              <a:t>Foreign Keys – relate two 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8" y="2899316"/>
            <a:ext cx="7245478" cy="32966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  <a:r>
              <a:rPr lang="en-US" dirty="0" smtClean="0"/>
              <a:t>Basics -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database must adhere to the ACID properties</a:t>
            </a:r>
          </a:p>
          <a:p>
            <a:r>
              <a:rPr lang="en-US" dirty="0" smtClean="0"/>
              <a:t>Atomicity – each transaction is all or nothing</a:t>
            </a:r>
          </a:p>
          <a:p>
            <a:r>
              <a:rPr lang="en-US" dirty="0" smtClean="0"/>
              <a:t>Consistency – each transaction must leave the </a:t>
            </a:r>
            <a:r>
              <a:rPr lang="en-US" dirty="0" err="1" smtClean="0"/>
              <a:t>db</a:t>
            </a:r>
            <a:r>
              <a:rPr lang="en-US" dirty="0" smtClean="0"/>
              <a:t> in a valid state (foreign key removal)</a:t>
            </a:r>
          </a:p>
          <a:p>
            <a:r>
              <a:rPr lang="en-US" dirty="0" smtClean="0"/>
              <a:t>Isolation – each transaction is independent of another transaction</a:t>
            </a:r>
          </a:p>
          <a:p>
            <a:r>
              <a:rPr lang="en-US" dirty="0" smtClean="0"/>
              <a:t>Durability – all changes to the </a:t>
            </a:r>
            <a:r>
              <a:rPr lang="en-US" dirty="0" err="1" smtClean="0"/>
              <a:t>db</a:t>
            </a:r>
            <a:r>
              <a:rPr lang="en-US" dirty="0" smtClean="0"/>
              <a:t> are stored </a:t>
            </a:r>
            <a:r>
              <a:rPr lang="en-US" dirty="0" err="1" smtClean="0"/>
              <a:t>permenantly</a:t>
            </a:r>
            <a:r>
              <a:rPr lang="en-US" dirty="0" smtClean="0"/>
              <a:t>, in non-volatile memory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Basics - </a:t>
            </a:r>
            <a:r>
              <a:rPr lang="en-US" dirty="0" smtClean="0"/>
              <a:t>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5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are four main interactions a user can perform on a database</a:t>
            </a:r>
          </a:p>
          <a:p>
            <a:pPr lvl="1"/>
            <a:r>
              <a:rPr lang="en-US" dirty="0" smtClean="0"/>
              <a:t>Create – create a new row in a table</a:t>
            </a:r>
          </a:p>
          <a:p>
            <a:pPr lvl="1"/>
            <a:r>
              <a:rPr lang="en-US" dirty="0" smtClean="0"/>
              <a:t>Read – query rows to view</a:t>
            </a:r>
          </a:p>
          <a:p>
            <a:pPr lvl="1"/>
            <a:r>
              <a:rPr lang="en-US" dirty="0" smtClean="0"/>
              <a:t>Update – set values in an existing row</a:t>
            </a:r>
          </a:p>
          <a:p>
            <a:pPr lvl="1"/>
            <a:r>
              <a:rPr lang="en-US" dirty="0" smtClean="0"/>
              <a:t>Delete – delete a row</a:t>
            </a:r>
          </a:p>
          <a:p>
            <a:r>
              <a:rPr lang="en-US" dirty="0" smtClean="0"/>
              <a:t>These are known as the CRUD operation</a:t>
            </a:r>
          </a:p>
          <a:p>
            <a:r>
              <a:rPr lang="en-US" dirty="0" smtClean="0"/>
              <a:t>Provide a foundation for data in an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2" y="1137425"/>
            <a:ext cx="7143750" cy="4460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2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3"/>
          <a:stretch/>
        </p:blipFill>
        <p:spPr>
          <a:xfrm>
            <a:off x="1940312" y="247585"/>
            <a:ext cx="5709424" cy="5943346"/>
          </a:xfrm>
        </p:spPr>
      </p:pic>
    </p:spTree>
    <p:extLst>
      <p:ext uri="{BB962C8B-B14F-4D97-AF65-F5344CB8AC3E}">
        <p14:creationId xmlns:p14="http://schemas.microsoft.com/office/powerpoint/2010/main" val="361258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198248"/>
            <a:ext cx="8449056" cy="522288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or the Structured Query Language is the language we use to communicate with a database</a:t>
            </a:r>
          </a:p>
          <a:p>
            <a:r>
              <a:rPr lang="en-US" dirty="0" smtClean="0"/>
              <a:t>Although the language itself is very complex, most operations are CRUD</a:t>
            </a:r>
          </a:p>
          <a:p>
            <a:r>
              <a:rPr lang="en-US" dirty="0" smtClean="0"/>
              <a:t>There are four main keywords that correspond to the CRUD operations: INSERT, SELECT, UPDATE and DELETE</a:t>
            </a:r>
          </a:p>
          <a:p>
            <a:r>
              <a:rPr lang="en-US" dirty="0" smtClean="0"/>
              <a:t>Other important keywords</a:t>
            </a:r>
          </a:p>
          <a:p>
            <a:pPr lvl="1"/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ORDER BY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AND, OR</a:t>
            </a:r>
          </a:p>
          <a:p>
            <a:pPr lvl="1"/>
            <a:r>
              <a:rPr lang="en-US" dirty="0" smtClean="0"/>
              <a:t>Many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</a:p>
          <a:p>
            <a:r>
              <a:rPr lang="en-US" dirty="0" smtClean="0"/>
              <a:t>Relational Database Basics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52" y="1271134"/>
            <a:ext cx="8449056" cy="522288"/>
          </a:xfrm>
        </p:spPr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collection of data stored in a physical location in memory</a:t>
            </a:r>
          </a:p>
          <a:p>
            <a:r>
              <a:rPr lang="en-US" dirty="0" smtClean="0"/>
              <a:t>Data is organized to model reality, similar to OOP</a:t>
            </a:r>
          </a:p>
          <a:p>
            <a:r>
              <a:rPr lang="en-US" dirty="0" smtClean="0"/>
              <a:t>Databases are used in nearly every discipline of software development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81307"/>
            <a:ext cx="4210050" cy="45831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Very common database model</a:t>
            </a:r>
          </a:p>
          <a:p>
            <a:pPr lvl="1"/>
            <a:r>
              <a:rPr lang="en-US" dirty="0" smtClean="0"/>
              <a:t>Three main parts: relations, attributes and domains</a:t>
            </a:r>
          </a:p>
          <a:p>
            <a:pPr lvl="1"/>
            <a:r>
              <a:rPr lang="en-US" dirty="0" smtClean="0"/>
              <a:t>Relations are the tables with each row representing a set of data</a:t>
            </a:r>
          </a:p>
          <a:p>
            <a:pPr lvl="1"/>
            <a:r>
              <a:rPr lang="en-US" dirty="0" smtClean="0"/>
              <a:t>Attributes are the columns of the table, each with a unique name</a:t>
            </a:r>
          </a:p>
          <a:p>
            <a:pPr lvl="1"/>
            <a:r>
              <a:rPr lang="en-US" dirty="0" smtClean="0"/>
              <a:t>Domains are the values the attributes are allowed to have (also called constraints)</a:t>
            </a:r>
          </a:p>
          <a:p>
            <a:pPr lvl="1"/>
            <a:r>
              <a:rPr lang="en-US" dirty="0" smtClean="0"/>
              <a:t>A relational database consists of many tables</a:t>
            </a:r>
          </a:p>
          <a:p>
            <a:pPr lvl="1"/>
            <a:r>
              <a:rPr lang="en-US" dirty="0" smtClean="0"/>
              <a:t>Each table can be linked by common attributes, called keys</a:t>
            </a:r>
          </a:p>
          <a:p>
            <a:pPr lvl="1"/>
            <a:r>
              <a:rPr lang="en-US" dirty="0" smtClean="0"/>
              <a:t>Keys can also be used to imply uniqueness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databases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9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</a:t>
            </a:r>
          </a:p>
          <a:p>
            <a:pPr lvl="1"/>
            <a:r>
              <a:rPr lang="en-US" dirty="0" smtClean="0"/>
              <a:t>Less common adaptation of the relational model</a:t>
            </a:r>
          </a:p>
          <a:p>
            <a:pPr lvl="1"/>
            <a:r>
              <a:rPr lang="en-US" dirty="0" smtClean="0"/>
              <a:t>Typically there is one large table surrounded by many smaller tables that describe the entities in the large table</a:t>
            </a:r>
          </a:p>
          <a:p>
            <a:pPr lvl="1"/>
            <a:r>
              <a:rPr lang="en-US" dirty="0" smtClean="0"/>
              <a:t>There can be many of these star structures in a dimensional database</a:t>
            </a:r>
          </a:p>
          <a:p>
            <a:pPr lvl="1"/>
            <a:r>
              <a:rPr lang="en-US" dirty="0" smtClean="0"/>
              <a:t>Used most often in analytical processing and data warehousing for business intelligence (think targeted coupons)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databases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Based on graph theory</a:t>
            </a:r>
          </a:p>
          <a:p>
            <a:r>
              <a:rPr lang="en-US" dirty="0" smtClean="0"/>
              <a:t>Uses nodes and edges to represent data and the relationships between them</a:t>
            </a:r>
          </a:p>
          <a:p>
            <a:r>
              <a:rPr lang="en-US" dirty="0" smtClean="0"/>
              <a:t>Any two nodes can have a relationship</a:t>
            </a:r>
          </a:p>
          <a:p>
            <a:r>
              <a:rPr lang="en-US" dirty="0" smtClean="0"/>
              <a:t>Used in huge databases where fast lookup is critical (Twitter, Facebook)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83" y="1470212"/>
            <a:ext cx="4745372" cy="335873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databases are there?</a:t>
            </a:r>
          </a:p>
        </p:txBody>
      </p:sp>
    </p:spTree>
    <p:extLst>
      <p:ext uri="{BB962C8B-B14F-4D97-AF65-F5344CB8AC3E}">
        <p14:creationId xmlns:p14="http://schemas.microsoft.com/office/powerpoint/2010/main" val="4948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can use a Database Management System (DBMS) to create, read, update and delete data directly from a database</a:t>
            </a:r>
          </a:p>
          <a:p>
            <a:r>
              <a:rPr lang="en-US" dirty="0" smtClean="0"/>
              <a:t>Popular DBMSs include MySQL, PostgreSQL, Microsoft SQL Server and Oracle</a:t>
            </a:r>
          </a:p>
          <a:p>
            <a:r>
              <a:rPr lang="en-US" dirty="0" smtClean="0"/>
              <a:t>Our applications need to have a network connection to a database</a:t>
            </a:r>
          </a:p>
          <a:p>
            <a:r>
              <a:rPr lang="en-US" dirty="0" smtClean="0"/>
              <a:t>Databases will open a port that allows data to be transferred in and out</a:t>
            </a:r>
          </a:p>
          <a:p>
            <a:r>
              <a:rPr lang="en-US" dirty="0" smtClean="0"/>
              <a:t>Software developers are responsible for writing the code that connects to a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Databases?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3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774</Words>
  <Application>Microsoft Macintosh PowerPoint</Application>
  <PresentationFormat>Letter Paper (8.5x11 in)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Georgia</vt:lpstr>
      <vt:lpstr>Times</vt:lpstr>
      <vt:lpstr>Wingdings</vt:lpstr>
      <vt:lpstr>Default Design</vt:lpstr>
      <vt:lpstr>PowerPoint Presentation</vt:lpstr>
      <vt:lpstr>Relational Databases</vt:lpstr>
      <vt:lpstr>Agenda</vt:lpstr>
      <vt:lpstr>What is a Database?</vt:lpstr>
      <vt:lpstr>What is a database?</vt:lpstr>
      <vt:lpstr>What kinds of databases are there?</vt:lpstr>
      <vt:lpstr>What kinds of databases are there?</vt:lpstr>
      <vt:lpstr>What kinds of databases are there?</vt:lpstr>
      <vt:lpstr>How do we use Databases?</vt:lpstr>
      <vt:lpstr>How do we use Databases?</vt:lpstr>
      <vt:lpstr>Relational Database Basics </vt:lpstr>
      <vt:lpstr>Relational Database Basics</vt:lpstr>
      <vt:lpstr>Relational Database Basics - Keys</vt:lpstr>
      <vt:lpstr>Relational Database Basics - Keys</vt:lpstr>
      <vt:lpstr>Relational Database Basics - ACID</vt:lpstr>
      <vt:lpstr>Relational Database Basics</vt:lpstr>
      <vt:lpstr>Entity-relationship Diagrams</vt:lpstr>
      <vt:lpstr>PowerPoint Presentation</vt:lpstr>
      <vt:lpstr>SQL</vt:lpstr>
      <vt:lpstr>SQL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179</cp:revision>
  <cp:lastPrinted>2012-09-12T16:25:16Z</cp:lastPrinted>
  <dcterms:created xsi:type="dcterms:W3CDTF">2007-07-19T19:31:24Z</dcterms:created>
  <dcterms:modified xsi:type="dcterms:W3CDTF">2015-10-16T14:43:27Z</dcterms:modified>
  <cp:contentStatus>Version 3.0</cp:contentStatus>
</cp:coreProperties>
</file>