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73" r:id="rId9"/>
    <p:sldId id="274" r:id="rId10"/>
    <p:sldId id="264" r:id="rId11"/>
    <p:sldId id="270" r:id="rId12"/>
    <p:sldId id="269" r:id="rId13"/>
    <p:sldId id="268" r:id="rId14"/>
    <p:sldId id="267" r:id="rId15"/>
    <p:sldId id="266" r:id="rId16"/>
    <p:sldId id="265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15-17F9-4D1B-98E7-9022B549A27B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26B1-3917-403E-BBE4-EFD0D1EDC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8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15-17F9-4D1B-98E7-9022B549A27B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26B1-3917-403E-BBE4-EFD0D1EDC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7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15-17F9-4D1B-98E7-9022B549A27B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26B1-3917-403E-BBE4-EFD0D1EDC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7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15-17F9-4D1B-98E7-9022B549A27B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26B1-3917-403E-BBE4-EFD0D1EDC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4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15-17F9-4D1B-98E7-9022B549A27B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26B1-3917-403E-BBE4-EFD0D1EDC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3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15-17F9-4D1B-98E7-9022B549A27B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26B1-3917-403E-BBE4-EFD0D1EDC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15-17F9-4D1B-98E7-9022B549A27B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26B1-3917-403E-BBE4-EFD0D1EDC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4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15-17F9-4D1B-98E7-9022B549A27B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26B1-3917-403E-BBE4-EFD0D1EDC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9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15-17F9-4D1B-98E7-9022B549A27B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26B1-3917-403E-BBE4-EFD0D1EDC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4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15-17F9-4D1B-98E7-9022B549A27B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26B1-3917-403E-BBE4-EFD0D1EDC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87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15-17F9-4D1B-98E7-9022B549A27B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26B1-3917-403E-BBE4-EFD0D1EDC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9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B3A15-17F9-4D1B-98E7-9022B549A27B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E26B1-3917-403E-BBE4-EFD0D1EDC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5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Rockwell" panose="02060603020205020403" pitchFamily="18" charset="0"/>
              </a:rPr>
              <a:t>http://www.gallup.com</a:t>
            </a:r>
            <a:endParaRPr lang="en-US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60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Rockwell" panose="02060603020205020403" pitchFamily="18" charset="0"/>
              </a:rPr>
              <a:t>Transmission Control Protocol (TCP/IP)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Rockwell" panose="02060603020205020403" pitchFamily="18" charset="0"/>
              </a:rPr>
              <a:t>Transmission Control Protocol (TCP/IP)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sz="4400" dirty="0" smtClean="0">
                <a:solidFill>
                  <a:schemeClr val="bg1"/>
                </a:solidFill>
                <a:ea typeface="+mj-ea"/>
                <a:cs typeface="+mj-cs"/>
              </a:rPr>
              <a:t>Physical Layer – Signals and cables, lower level</a:t>
            </a:r>
          </a:p>
        </p:txBody>
      </p:sp>
    </p:spTree>
    <p:extLst>
      <p:ext uri="{BB962C8B-B14F-4D97-AF65-F5344CB8AC3E}">
        <p14:creationId xmlns:p14="http://schemas.microsoft.com/office/powerpoint/2010/main" val="412959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Rockwell" panose="02060603020205020403" pitchFamily="18" charset="0"/>
              </a:rPr>
              <a:t>Transmission Control Protocol (TCP/IP)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>
                <a:solidFill>
                  <a:schemeClr val="bg1"/>
                </a:solidFill>
                <a:ea typeface="+mj-ea"/>
                <a:cs typeface="+mj-cs"/>
              </a:rPr>
              <a:t>2. Data Link Layer – Transmits packets from node to node, lower level</a:t>
            </a:r>
          </a:p>
        </p:txBody>
      </p:sp>
    </p:spTree>
    <p:extLst>
      <p:ext uri="{BB962C8B-B14F-4D97-AF65-F5344CB8AC3E}">
        <p14:creationId xmlns:p14="http://schemas.microsoft.com/office/powerpoint/2010/main" val="116558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Rockwell" panose="02060603020205020403" pitchFamily="18" charset="0"/>
              </a:rPr>
              <a:t>Transmission Control Protocol (TCP/IP)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>
                <a:solidFill>
                  <a:schemeClr val="bg1"/>
                </a:solidFill>
                <a:ea typeface="+mj-ea"/>
                <a:cs typeface="+mj-cs"/>
              </a:rPr>
              <a:t>3. Network Layer – Routes data based on network layers, lower level</a:t>
            </a:r>
          </a:p>
        </p:txBody>
      </p:sp>
    </p:spTree>
    <p:extLst>
      <p:ext uri="{BB962C8B-B14F-4D97-AF65-F5344CB8AC3E}">
        <p14:creationId xmlns:p14="http://schemas.microsoft.com/office/powerpoint/2010/main" val="40806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Rockwell" panose="02060603020205020403" pitchFamily="18" charset="0"/>
              </a:rPr>
              <a:t>Transmission Control Protocol (TCP/IP)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>
                <a:solidFill>
                  <a:schemeClr val="bg1"/>
                </a:solidFill>
                <a:ea typeface="+mj-ea"/>
                <a:cs typeface="+mj-cs"/>
              </a:rPr>
              <a:t>4. Transport Layer – Ensures delivery of entire message, upper level</a:t>
            </a:r>
          </a:p>
        </p:txBody>
      </p:sp>
    </p:spTree>
    <p:extLst>
      <p:ext uri="{BB962C8B-B14F-4D97-AF65-F5344CB8AC3E}">
        <p14:creationId xmlns:p14="http://schemas.microsoft.com/office/powerpoint/2010/main" val="301509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Rockwell" panose="02060603020205020403" pitchFamily="18" charset="0"/>
              </a:rPr>
              <a:t>Transmission Control Protocol (TCP/IP)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>
                <a:solidFill>
                  <a:schemeClr val="bg1"/>
                </a:solidFill>
                <a:ea typeface="+mj-ea"/>
                <a:cs typeface="+mj-cs"/>
              </a:rPr>
              <a:t>5. Session Layer – Starts and stops web sessions, upper level</a:t>
            </a:r>
          </a:p>
        </p:txBody>
      </p:sp>
    </p:spTree>
    <p:extLst>
      <p:ext uri="{BB962C8B-B14F-4D97-AF65-F5344CB8AC3E}">
        <p14:creationId xmlns:p14="http://schemas.microsoft.com/office/powerpoint/2010/main" val="423941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Rockwell" panose="02060603020205020403" pitchFamily="18" charset="0"/>
              </a:rPr>
              <a:t>Transmission Control Protocol (TCP/IP)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>
                <a:solidFill>
                  <a:schemeClr val="bg1"/>
                </a:solidFill>
                <a:ea typeface="+mj-ea"/>
                <a:cs typeface="+mj-cs"/>
              </a:rPr>
              <a:t>6. Presentation Layer – Encryption and data conversion, upper level</a:t>
            </a:r>
          </a:p>
        </p:txBody>
      </p:sp>
    </p:spTree>
    <p:extLst>
      <p:ext uri="{BB962C8B-B14F-4D97-AF65-F5344CB8AC3E}">
        <p14:creationId xmlns:p14="http://schemas.microsoft.com/office/powerpoint/2010/main" val="170605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Rockwell" panose="02060603020205020403" pitchFamily="18" charset="0"/>
              </a:rPr>
              <a:t>Transmission Control Protocol (TCP/IP)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>
                <a:solidFill>
                  <a:schemeClr val="bg1"/>
                </a:solidFill>
                <a:ea typeface="+mj-ea"/>
                <a:cs typeface="+mj-cs"/>
              </a:rPr>
              <a:t>7. Application Layer – E-mail, client/server, file transfer, upper level</a:t>
            </a:r>
          </a:p>
        </p:txBody>
      </p:sp>
    </p:spTree>
    <p:extLst>
      <p:ext uri="{BB962C8B-B14F-4D97-AF65-F5344CB8AC3E}">
        <p14:creationId xmlns:p14="http://schemas.microsoft.com/office/powerpoint/2010/main" val="250917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Rockwell" panose="02060603020205020403" pitchFamily="18" charset="0"/>
              </a:rPr>
              <a:t>Server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ea typeface="+mj-ea"/>
                <a:cs typeface="+mj-cs"/>
              </a:rPr>
              <a:t>Stores application/web page files and data</a:t>
            </a:r>
          </a:p>
          <a:p>
            <a:r>
              <a:rPr lang="en-US" sz="4400" dirty="0" smtClean="0">
                <a:solidFill>
                  <a:schemeClr val="bg1"/>
                </a:solidFill>
                <a:ea typeface="+mj-ea"/>
                <a:cs typeface="+mj-cs"/>
              </a:rPr>
              <a:t>Includes utilities to process incoming requests, generate a response and reply to any incoming messages in a timely and scalable manner</a:t>
            </a:r>
          </a:p>
        </p:txBody>
      </p:sp>
    </p:spTree>
    <p:extLst>
      <p:ext uri="{BB962C8B-B14F-4D97-AF65-F5344CB8AC3E}">
        <p14:creationId xmlns:p14="http://schemas.microsoft.com/office/powerpoint/2010/main" val="212295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Rockwell" panose="02060603020205020403" pitchFamily="18" charset="0"/>
              </a:rPr>
              <a:t>http://www.gallup.com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sz="4400" dirty="0" smtClean="0">
                <a:solidFill>
                  <a:schemeClr val="bg1"/>
                </a:solidFill>
                <a:ea typeface="+mj-ea"/>
                <a:cs typeface="+mj-cs"/>
              </a:rPr>
              <a:t>Browser contacts DNS (Domain Name System) server that maps web address to IP address</a:t>
            </a:r>
          </a:p>
        </p:txBody>
      </p:sp>
    </p:spTree>
    <p:extLst>
      <p:ext uri="{BB962C8B-B14F-4D97-AF65-F5344CB8AC3E}">
        <p14:creationId xmlns:p14="http://schemas.microsoft.com/office/powerpoint/2010/main" val="313558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Rockwell" panose="02060603020205020403" pitchFamily="18" charset="0"/>
              </a:rPr>
              <a:t>http://www.gallup.com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sz="4400" dirty="0" smtClean="0">
                <a:solidFill>
                  <a:schemeClr val="bg1"/>
                </a:solidFill>
                <a:ea typeface="+mj-ea"/>
                <a:cs typeface="+mj-cs"/>
              </a:rPr>
              <a:t>Browser contacts DNS server that maps web address to IP address</a:t>
            </a:r>
          </a:p>
          <a:p>
            <a:pPr marL="742950" indent="-742950">
              <a:buAutoNum type="arabicPeriod"/>
            </a:pPr>
            <a:r>
              <a:rPr lang="en-US" sz="4400" dirty="0" smtClean="0">
                <a:solidFill>
                  <a:schemeClr val="bg1"/>
                </a:solidFill>
                <a:ea typeface="+mj-ea"/>
                <a:cs typeface="+mj-cs"/>
              </a:rPr>
              <a:t>Browser sends web request to server at IP address using TCP/IP</a:t>
            </a:r>
          </a:p>
        </p:txBody>
      </p:sp>
    </p:spTree>
    <p:extLst>
      <p:ext uri="{BB962C8B-B14F-4D97-AF65-F5344CB8AC3E}">
        <p14:creationId xmlns:p14="http://schemas.microsoft.com/office/powerpoint/2010/main" val="108726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Rockwell" panose="02060603020205020403" pitchFamily="18" charset="0"/>
              </a:rPr>
              <a:t>http://www.gallup.com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sz="4400" dirty="0" smtClean="0">
                <a:solidFill>
                  <a:schemeClr val="bg1"/>
                </a:solidFill>
                <a:ea typeface="+mj-ea"/>
                <a:cs typeface="+mj-cs"/>
              </a:rPr>
              <a:t>Browser contacts DNS server that maps web address to IP address</a:t>
            </a:r>
          </a:p>
          <a:p>
            <a:pPr marL="742950" indent="-742950">
              <a:buAutoNum type="arabicPeriod"/>
            </a:pPr>
            <a:r>
              <a:rPr lang="en-US" sz="4400" dirty="0" smtClean="0">
                <a:solidFill>
                  <a:schemeClr val="bg1"/>
                </a:solidFill>
                <a:ea typeface="+mj-ea"/>
                <a:cs typeface="+mj-cs"/>
              </a:rPr>
              <a:t>Browser sends web request to server at IP address using TCP/IP</a:t>
            </a:r>
          </a:p>
          <a:p>
            <a:pPr marL="742950" indent="-742950">
              <a:buAutoNum type="arabicPeriod"/>
            </a:pPr>
            <a:r>
              <a:rPr lang="en-US" sz="4400" dirty="0" smtClean="0">
                <a:solidFill>
                  <a:schemeClr val="bg1"/>
                </a:solidFill>
                <a:ea typeface="+mj-ea"/>
                <a:cs typeface="+mj-cs"/>
              </a:rPr>
              <a:t>Server processes and responds with HTML, JavaScript, CSS and any other files</a:t>
            </a:r>
          </a:p>
        </p:txBody>
      </p:sp>
    </p:spTree>
    <p:extLst>
      <p:ext uri="{BB962C8B-B14F-4D97-AF65-F5344CB8AC3E}">
        <p14:creationId xmlns:p14="http://schemas.microsoft.com/office/powerpoint/2010/main" val="56076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Rockwell" panose="02060603020205020403" pitchFamily="18" charset="0"/>
              </a:rPr>
              <a:t>Domain Name System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ea typeface="+mj-ea"/>
                <a:cs typeface="+mj-cs"/>
              </a:rPr>
              <a:t>13 “root” DNS authorities made up of hundreds of physical machines that store the addresses</a:t>
            </a:r>
          </a:p>
          <a:p>
            <a:r>
              <a:rPr lang="en-US" sz="4400" dirty="0" smtClean="0">
                <a:solidFill>
                  <a:schemeClr val="bg1"/>
                </a:solidFill>
                <a:ea typeface="+mj-ea"/>
                <a:cs typeface="+mj-cs"/>
              </a:rPr>
              <a:t>Stored in a hierarchy… if one server doesn’t know it will ask the next one up</a:t>
            </a:r>
          </a:p>
          <a:p>
            <a:r>
              <a:rPr lang="en-US" sz="4400" dirty="0" smtClean="0">
                <a:solidFill>
                  <a:schemeClr val="bg1"/>
                </a:solidFill>
                <a:ea typeface="+mj-ea"/>
                <a:cs typeface="+mj-cs"/>
              </a:rPr>
              <a:t>Your default server is assigned by your ISP</a:t>
            </a:r>
            <a:endParaRPr lang="en-US" sz="4400" dirty="0">
              <a:solidFill>
                <a:schemeClr val="bg1"/>
              </a:solidFill>
              <a:ea typeface="+mj-ea"/>
              <a:cs typeface="+mj-cs"/>
            </a:endParaRPr>
          </a:p>
          <a:p>
            <a:pPr marL="742950" indent="-742950">
              <a:buAutoNum type="arabicPeriod"/>
            </a:pPr>
            <a:endParaRPr lang="en-US" sz="4400" dirty="0" smtClean="0">
              <a:solidFill>
                <a:schemeClr val="bg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0815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Rockwell" panose="02060603020205020403" pitchFamily="18" charset="0"/>
              </a:rPr>
              <a:t>Domain Name System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47" y="1690688"/>
            <a:ext cx="10349753" cy="4136893"/>
          </a:xfr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95125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Rockwell" panose="02060603020205020403" pitchFamily="18" charset="0"/>
              </a:rPr>
              <a:t>Domain Name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3735559"/>
          </a:xfr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3375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Rockwell" panose="02060603020205020403" pitchFamily="18" charset="0"/>
              </a:rPr>
              <a:t>Domain Name System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ICANN – Internet Corporation for Assigned Names and Numbers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Manages the DNS Root Systems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Tracks registries</a:t>
            </a:r>
          </a:p>
        </p:txBody>
      </p:sp>
    </p:spTree>
    <p:extLst>
      <p:ext uri="{BB962C8B-B14F-4D97-AF65-F5344CB8AC3E}">
        <p14:creationId xmlns:p14="http://schemas.microsoft.com/office/powerpoint/2010/main" val="38579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940" y="147917"/>
            <a:ext cx="6611471" cy="6611471"/>
          </a:xfr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1009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323</Words>
  <Application>Microsoft Office PowerPoint</Application>
  <PresentationFormat>Widescreen</PresentationFormat>
  <Paragraphs>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Rockwell</vt:lpstr>
      <vt:lpstr>Office Theme</vt:lpstr>
      <vt:lpstr>http://www.gallup.com</vt:lpstr>
      <vt:lpstr>http://www.gallup.com</vt:lpstr>
      <vt:lpstr>http://www.gallup.com</vt:lpstr>
      <vt:lpstr>http://www.gallup.com</vt:lpstr>
      <vt:lpstr>Domain Name System</vt:lpstr>
      <vt:lpstr>Domain Name System</vt:lpstr>
      <vt:lpstr>Domain Name System</vt:lpstr>
      <vt:lpstr>Domain Name System</vt:lpstr>
      <vt:lpstr>PowerPoint Presentation</vt:lpstr>
      <vt:lpstr>Transmission Control Protocol (TCP/IP)</vt:lpstr>
      <vt:lpstr>Transmission Control Protocol (TCP/IP)</vt:lpstr>
      <vt:lpstr>Transmission Control Protocol (TCP/IP)</vt:lpstr>
      <vt:lpstr>Transmission Control Protocol (TCP/IP)</vt:lpstr>
      <vt:lpstr>Transmission Control Protocol (TCP/IP)</vt:lpstr>
      <vt:lpstr>Transmission Control Protocol (TCP/IP)</vt:lpstr>
      <vt:lpstr>Transmission Control Protocol (TCP/IP)</vt:lpstr>
      <vt:lpstr>Transmission Control Protocol (TCP/IP)</vt:lpstr>
      <vt:lpstr>Server</vt:lpstr>
    </vt:vector>
  </TitlesOfParts>
  <Company>Gallup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http://www.gallup.com</dc:title>
  <dc:creator>Merrill, Zach</dc:creator>
  <cp:lastModifiedBy>Merrill, Zach</cp:lastModifiedBy>
  <cp:revision>6</cp:revision>
  <dcterms:created xsi:type="dcterms:W3CDTF">2015-02-13T20:45:18Z</dcterms:created>
  <dcterms:modified xsi:type="dcterms:W3CDTF">2015-02-14T14:37:13Z</dcterms:modified>
</cp:coreProperties>
</file>