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20" r:id="rId38"/>
    <p:sldId id="321" r:id="rId39"/>
    <p:sldId id="317" r:id="rId40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9">
          <p15:clr>
            <a:srgbClr val="A4A3A4"/>
          </p15:clr>
        </p15:guide>
        <p15:guide id="2" orient="horz" pos="721">
          <p15:clr>
            <a:srgbClr val="A4A3A4"/>
          </p15:clr>
        </p15:guide>
        <p15:guide id="3" orient="horz" pos="547">
          <p15:clr>
            <a:srgbClr val="A4A3A4"/>
          </p15:clr>
        </p15:guide>
        <p15:guide id="4" orient="horz" pos="1793">
          <p15:clr>
            <a:srgbClr val="A4A3A4"/>
          </p15:clr>
        </p15:guide>
        <p15:guide id="5" orient="horz" pos="1983">
          <p15:clr>
            <a:srgbClr val="A4A3A4"/>
          </p15:clr>
        </p15:guide>
        <p15:guide id="6" orient="horz" pos="2340">
          <p15:clr>
            <a:srgbClr val="A4A3A4"/>
          </p15:clr>
        </p15:guide>
        <p15:guide id="7" orient="horz" pos="2530">
          <p15:clr>
            <a:srgbClr val="A4A3A4"/>
          </p15:clr>
        </p15:guide>
        <p15:guide id="8" orient="horz" pos="3780">
          <p15:clr>
            <a:srgbClr val="A4A3A4"/>
          </p15:clr>
        </p15:guide>
        <p15:guide id="9" pos="5491">
          <p15:clr>
            <a:srgbClr val="A4A3A4"/>
          </p15:clr>
        </p15:guide>
        <p15:guide id="10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34"/>
    <a:srgbClr val="275937"/>
    <a:srgbClr val="EBE6B1"/>
    <a:srgbClr val="B5B6B3"/>
    <a:srgbClr val="8E908F"/>
    <a:srgbClr val="565A5C"/>
    <a:srgbClr val="C3E76F"/>
    <a:srgbClr val="61C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 autoAdjust="0"/>
    <p:restoredTop sz="93389" autoAdjust="0"/>
  </p:normalViewPr>
  <p:slideViewPr>
    <p:cSldViewPr snapToGrid="0">
      <p:cViewPr varScale="1">
        <p:scale>
          <a:sx n="70" d="100"/>
          <a:sy n="70" d="100"/>
        </p:scale>
        <p:origin x="706" y="43"/>
      </p:cViewPr>
      <p:guideLst>
        <p:guide orient="horz" pos="179"/>
        <p:guide orient="horz" pos="721"/>
        <p:guide orient="horz" pos="547"/>
        <p:guide orient="horz" pos="1793"/>
        <p:guide orient="horz" pos="1983"/>
        <p:guide orient="horz" pos="2340"/>
        <p:guide orient="horz" pos="2530"/>
        <p:guide orient="horz" pos="3780"/>
        <p:guide pos="5491"/>
        <p:guide pos="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900"/>
    </p:cViewPr>
  </p:sorter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20AE77-6706-49F8-8E11-B5B8FB42BA60}" type="datetimeFigureOut">
              <a:rPr lang="en-US" smtClean="0"/>
              <a:t>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0EC20C-FE65-474A-AF21-97B9298C92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9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EBEF29-FB55-4911-BE7B-AB980B121A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134208"/>
            <a:ext cx="4052944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4208"/>
            <a:ext cx="4210050" cy="477706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470212"/>
            <a:ext cx="4052944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0212"/>
            <a:ext cx="4210050" cy="444106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5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 Line 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351" y="1855694"/>
            <a:ext cx="4052944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5694"/>
            <a:ext cx="4210050" cy="406481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380797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180884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143000"/>
            <a:ext cx="6223247" cy="4768273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029923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030794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470212"/>
            <a:ext cx="6223247" cy="4450298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70456" y="4127581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/>
          </p:nvPr>
        </p:nvSpPr>
        <p:spPr>
          <a:xfrm>
            <a:off x="7070456" y="2128452"/>
            <a:ext cx="1954306" cy="16763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2"/>
          </p:nvPr>
        </p:nvSpPr>
        <p:spPr>
          <a:xfrm>
            <a:off x="337351" y="1855694"/>
            <a:ext cx="6223247" cy="4074051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6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890" y="273051"/>
            <a:ext cx="5111750" cy="5580474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452" y="1435101"/>
            <a:ext cx="3008313" cy="4466936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86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57482-FCAC-4089-9C87-FC67AD71D6F0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7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8C83D8-BD0A-48FA-87B7-43026485A8C9}" type="datetime1">
              <a:rPr lang="en-US" smtClean="0"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9DA3B-0BBE-4C09-A53D-52EB3E79A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0" y="2760397"/>
              <a:ext cx="9144000" cy="3430654"/>
            </a:xfrm>
            <a:prstGeom prst="rect">
              <a:avLst/>
            </a:prstGeom>
            <a:gradFill flip="none" rotWithShape="1">
              <a:gsLst>
                <a:gs pos="80000">
                  <a:srgbClr val="B5B6B3"/>
                </a:gs>
                <a:gs pos="0">
                  <a:srgbClr val="FFFFFF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2760397"/>
            <a:ext cx="9144000" cy="3430654"/>
          </a:xfrm>
          <a:prstGeom prst="rect">
            <a:avLst/>
          </a:prstGeom>
          <a:gradFill flip="none" rotWithShape="1">
            <a:gsLst>
              <a:gs pos="80000">
                <a:srgbClr val="B5B6B3"/>
              </a:gs>
              <a:gs pos="0">
                <a:srgbClr val="FFFFFF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8613" y="3179298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8613" y="3555813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8613" y="4326781"/>
            <a:ext cx="8477250" cy="451409"/>
          </a:xfrm>
        </p:spPr>
        <p:txBody>
          <a:bodyPr/>
          <a:lstStyle>
            <a:lvl1pPr marL="0" indent="0">
              <a:buNone/>
              <a:defRPr sz="16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13" y="4703296"/>
            <a:ext cx="8477250" cy="451409"/>
          </a:xfrm>
        </p:spPr>
        <p:txBody>
          <a:bodyPr/>
          <a:lstStyle>
            <a:lvl1pPr marL="0" indent="0">
              <a:buNone/>
              <a:defRPr sz="16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37351" y="1628496"/>
            <a:ext cx="8449056" cy="522288"/>
          </a:xfrm>
          <a:prstGeom prst="rect">
            <a:avLst/>
          </a:prstGeom>
        </p:spPr>
        <p:txBody>
          <a:bodyPr anchor="b"/>
          <a:lstStyle>
            <a:lvl1pPr>
              <a:lnSpc>
                <a:spcPts val="3000"/>
              </a:lnSpc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337352" y="2169937"/>
            <a:ext cx="8449056" cy="482600"/>
          </a:xfrm>
        </p:spPr>
        <p:txBody>
          <a:bodyPr anchor="t"/>
          <a:lstStyle>
            <a:lvl1pPr marL="0" indent="0">
              <a:lnSpc>
                <a:spcPts val="1500"/>
              </a:lnSpc>
              <a:spcBef>
                <a:spcPts val="0"/>
              </a:spcBef>
              <a:buFont typeface="Wingdings" pitchFamily="2" charset="2"/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idx="11"/>
          </p:nvPr>
        </p:nvSpPr>
        <p:spPr>
          <a:xfrm>
            <a:off x="0" y="2774865"/>
            <a:ext cx="9144000" cy="3136408"/>
          </a:xfrm>
        </p:spPr>
        <p:txBody>
          <a:bodyPr anchor="ctr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2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143000"/>
            <a:ext cx="8524072" cy="4638675"/>
          </a:xfrm>
        </p:spPr>
        <p:txBody>
          <a:bodyPr/>
          <a:lstStyle>
            <a:lvl1pPr>
              <a:buClr>
                <a:schemeClr val="tx1"/>
              </a:buCl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i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473694"/>
            <a:ext cx="8524072" cy="4437580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812273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2 Line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51" y="1855434"/>
            <a:ext cx="8524072" cy="4065076"/>
          </a:xfrm>
        </p:spPr>
        <p:txBody>
          <a:bodyPr/>
          <a:lstStyle>
            <a:lvl1pPr>
              <a:buClr>
                <a:schemeClr val="tx1"/>
              </a:buClr>
              <a:tabLst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37351" y="1229539"/>
            <a:ext cx="8375904" cy="501727"/>
          </a:xfrm>
        </p:spPr>
        <p:txBody>
          <a:bodyPr anchor="t"/>
          <a:lstStyle>
            <a:lvl1pPr marL="0" indent="0">
              <a:buNone/>
              <a:defRPr sz="160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867699"/>
          </a:xfrm>
          <a:prstGeom prst="rect">
            <a:avLst/>
          </a:prstGeom>
        </p:spPr>
        <p:txBody>
          <a:bodyPr anchor="t"/>
          <a:lstStyle>
            <a:lvl1pPr>
              <a:tabLst/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47097" y="6447147"/>
            <a:ext cx="2133600" cy="476250"/>
          </a:xfrm>
          <a:ln/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89F67566-1DA4-4633-A16A-6B2A60314D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7351" y="304153"/>
            <a:ext cx="8379612" cy="582612"/>
          </a:xfrm>
          <a:prstGeom prst="rect">
            <a:avLst/>
          </a:prstGeom>
        </p:spPr>
        <p:txBody>
          <a:bodyPr anchor="t"/>
          <a:lstStyle>
            <a:lvl1pPr>
              <a:defRPr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37351" y="5977660"/>
            <a:ext cx="2895600" cy="238414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43000"/>
            <a:ext cx="8572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4188" y="63309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3A857C0F-B001-40B5-9A01-32CB6570D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3" r:id="rId2"/>
    <p:sldLayoutId id="2147483720" r:id="rId3"/>
    <p:sldLayoutId id="2147483710" r:id="rId4"/>
    <p:sldLayoutId id="2147483726" r:id="rId5"/>
    <p:sldLayoutId id="2147483709" r:id="rId6"/>
    <p:sldLayoutId id="2147483722" r:id="rId7"/>
    <p:sldLayoutId id="2147483730" r:id="rId8"/>
    <p:sldLayoutId id="2147483713" r:id="rId9"/>
    <p:sldLayoutId id="2147483728" r:id="rId10"/>
    <p:sldLayoutId id="2147483732" r:id="rId11"/>
    <p:sldLayoutId id="2147483711" r:id="rId12"/>
    <p:sldLayoutId id="2147483727" r:id="rId13"/>
    <p:sldLayoutId id="2147483731" r:id="rId14"/>
    <p:sldLayoutId id="2147483716" r:id="rId15"/>
    <p:sldLayoutId id="2147483729" r:id="rId16"/>
    <p:sldLayoutId id="2147483733" r:id="rId17"/>
    <p:sldLayoutId id="2147483715" r:id="rId18"/>
    <p:sldLayoutId id="2147483714" r:id="rId19"/>
    <p:sldLayoutId id="2147483734" r:id="rId20"/>
    <p:sldLayoutId id="2147483735" r:id="rId2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1C25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–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»"/>
        <a:defRPr sz="14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atlassian.com/display/STASH/Basic+Git+commands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and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eliable design</a:t>
            </a:r>
          </a:p>
          <a:p>
            <a:r>
              <a:rPr lang="en-US" dirty="0" smtClean="0"/>
              <a:t>Checks code during compilation and again during runtime</a:t>
            </a:r>
          </a:p>
          <a:p>
            <a:r>
              <a:rPr lang="en-US" dirty="0" smtClean="0"/>
              <a:t>Handles memory management to prevent leaks and security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2E7F-FE18-4532-80A6-10D11D0E16BC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architecture-neutral and portable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Java applications run on the Java Virtual Machine (JVM)</a:t>
            </a:r>
          </a:p>
          <a:p>
            <a:r>
              <a:rPr lang="en-US" dirty="0" smtClean="0"/>
              <a:t>The JVM is a piece of software that is implemented for each target architecture</a:t>
            </a:r>
          </a:p>
          <a:p>
            <a:r>
              <a:rPr lang="en-US" dirty="0" smtClean="0"/>
              <a:t>Java code is compiled and run on the JVM; the JVM makes sure the program is executed no matter where it is running</a:t>
            </a:r>
          </a:p>
          <a:p>
            <a:r>
              <a:rPr lang="en-US" dirty="0" smtClean="0"/>
              <a:t>Note the JVM is not cross-platform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D82EC-9557-4B05-9390-5FF25CEA98DD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Garbage collection is automated to ensure memory is available when it is needed</a:t>
            </a:r>
          </a:p>
          <a:p>
            <a:r>
              <a:rPr lang="en-US" dirty="0" smtClean="0"/>
              <a:t>This is one area where Java sometimes falls short</a:t>
            </a:r>
          </a:p>
          <a:p>
            <a:r>
              <a:rPr lang="en-US" dirty="0" smtClean="0"/>
              <a:t>Because we give up some of the low level functions to automation they can be less efficient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6CB7-62CB-41BE-AC1D-B164A443DFEB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interpreted, threaded, and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Multithreading is an advanced but important topic</a:t>
            </a:r>
          </a:p>
          <a:p>
            <a:r>
              <a:rPr lang="en-US" dirty="0" smtClean="0"/>
              <a:t>Included native in Java</a:t>
            </a:r>
          </a:p>
          <a:p>
            <a:r>
              <a:rPr lang="en-US" dirty="0" smtClean="0"/>
              <a:t>Modern processors have many cores: dual and quad are common in consumer chips. Some have over 100 cores</a:t>
            </a:r>
          </a:p>
          <a:p>
            <a:r>
              <a:rPr lang="en-US" dirty="0" smtClean="0"/>
              <a:t>Without multithreading only one instruction is possible at a time</a:t>
            </a:r>
          </a:p>
          <a:p>
            <a:r>
              <a:rPr lang="en-US" dirty="0" smtClean="0"/>
              <a:t>Tons of wasted CPU cycles!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050-1F26-4FB9-9D91-DB6C33FA0E27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Java over other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 – Write Once, Run Everywhere</a:t>
            </a:r>
          </a:p>
          <a:p>
            <a:r>
              <a:rPr lang="en-US" dirty="0" smtClean="0"/>
              <a:t>Relatively easy to learn</a:t>
            </a:r>
          </a:p>
          <a:p>
            <a:r>
              <a:rPr lang="en-US" dirty="0" smtClean="0"/>
              <a:t>Countless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Memory management/garbage collection</a:t>
            </a:r>
          </a:p>
          <a:p>
            <a:r>
              <a:rPr lang="en-US" dirty="0" smtClean="0"/>
              <a:t>Tons of great tools (like the Eclipse IDE)</a:t>
            </a:r>
          </a:p>
          <a:p>
            <a:r>
              <a:rPr lang="en-US" dirty="0" smtClean="0"/>
              <a:t>Huge pool of knowledge from decades of development</a:t>
            </a:r>
          </a:p>
          <a:p>
            <a:r>
              <a:rPr lang="en-US" dirty="0" smtClean="0"/>
              <a:t>Preferred language of many large companies</a:t>
            </a:r>
          </a:p>
          <a:p>
            <a:r>
              <a:rPr lang="en-US" dirty="0" smtClean="0"/>
              <a:t>No pointers!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AF8F-806D-4125-80A1-F9A95D25AEA3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Basics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BC5A7-059E-4B7A-B170-B3B47D145F9C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print a line of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Lets print a line of text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‘main method’ it begins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execution of a Java </a:t>
            </a:r>
            <a:r>
              <a:rPr 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World!!!");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curly braces closes a block!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3DF1-A0EA-4839-B99A-BF50ECEF913E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Addition 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scanner reads input from the user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new Scanner(System.in);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number2;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first integer: 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number1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034E-5DE8-445C-ADA7-353F54786073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the second integer: ");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number2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sum = number1 + number2;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("Sum is %d\n", sum);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471-C978-47FC-932A-C76B022D0E3D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some addition!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number1;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dirty="0" smtClean="0"/>
              <a:t>Each variable has a name: “number1”</a:t>
            </a:r>
          </a:p>
          <a:p>
            <a:r>
              <a:rPr lang="en-US" sz="3000" dirty="0" smtClean="0"/>
              <a:t>Each variable has a type: “</a:t>
            </a:r>
            <a:r>
              <a:rPr lang="en-US" sz="3000" dirty="0" err="1" smtClean="0"/>
              <a:t>int</a:t>
            </a:r>
            <a:r>
              <a:rPr lang="en-US" sz="3000" dirty="0" smtClean="0"/>
              <a:t>”</a:t>
            </a:r>
          </a:p>
          <a:p>
            <a:r>
              <a:rPr lang="en-US" sz="3000" dirty="0" smtClean="0"/>
              <a:t>Each variable has a size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number1 =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000" dirty="0" smtClean="0"/>
          </a:p>
          <a:p>
            <a:r>
              <a:rPr lang="en-US" sz="3000" dirty="0" smtClean="0"/>
              <a:t>A variable refers to a specific location in memory.</a:t>
            </a:r>
          </a:p>
          <a:p>
            <a:r>
              <a:rPr lang="en-US" sz="3000" dirty="0" smtClean="0"/>
              <a:t>When assignment occurs the old value is overwritten by the new value </a:t>
            </a:r>
            <a:endParaRPr lang="en-US" sz="3000" dirty="0"/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9CE1-9B0E-4E29-A9CD-9B6D36A464E0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Zach Merrill, Systems App Developer - Gallup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f</a:t>
                      </a:r>
                      <a:r>
                        <a:rPr lang="en-US" baseline="0" dirty="0" smtClean="0"/>
                        <a:t> + 7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+ 7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-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 – 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 – c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xy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/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/ 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/ 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r>
                        <a:rPr lang="en-US" baseline="0" dirty="0" smtClean="0"/>
                        <a:t> (Mod)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r>
                        <a:rPr lang="en-US" dirty="0" smtClean="0"/>
                        <a:t> mod </a:t>
                      </a:r>
                      <a:r>
                        <a:rPr lang="en-US" i="1" dirty="0" smtClean="0"/>
                        <a:t>s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% 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8B2E4-22FD-43A4-B407-97CC623F3A8A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Multiplication, division and remainder are evaluated first, left to right (associativity)</a:t>
            </a:r>
          </a:p>
          <a:p>
            <a:r>
              <a:rPr lang="en-US" dirty="0" smtClean="0"/>
              <a:t>Addition and subtraction is next, left to right</a:t>
            </a:r>
          </a:p>
          <a:p>
            <a:r>
              <a:rPr lang="en-US" dirty="0" smtClean="0"/>
              <a:t>Assignment is always last, right to left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3F4B-E935-4FE7-BD95-0A3F58996EC3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Math!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828800"/>
                <a:gridCol w="1371600"/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Equality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equal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!=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not equal</a:t>
                      </a:r>
                      <a:r>
                        <a:rPr lang="en-US" baseline="0" dirty="0" smtClean="0"/>
                        <a:t>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Relational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is greater than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&lt;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less than</a:t>
                      </a:r>
                      <a:r>
                        <a:rPr lang="en-US" baseline="0" dirty="0" smtClean="0"/>
                        <a:t>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&gt;=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greater than or equal to 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&lt;=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is less than or equal to 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CA66-A2B9-414E-817C-885C03B78F9F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variables must be declared and cannot be null! (much different than Python, Perl or Ruby)</a:t>
            </a:r>
          </a:p>
          <a:p>
            <a:r>
              <a:rPr lang="en-US" dirty="0" smtClean="0"/>
              <a:t>byte – 8 bit integer, from -128 to 127</a:t>
            </a:r>
          </a:p>
          <a:p>
            <a:r>
              <a:rPr lang="en-US" dirty="0"/>
              <a:t>s</a:t>
            </a:r>
            <a:r>
              <a:rPr lang="en-US" dirty="0" smtClean="0"/>
              <a:t>hort – 16 bit integer from -32,768 to 32,767</a:t>
            </a:r>
          </a:p>
          <a:p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– 32 bit </a:t>
            </a:r>
            <a:r>
              <a:rPr lang="en-US" dirty="0"/>
              <a:t>integer from -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/>
              <a:t> to </a:t>
            </a:r>
            <a:r>
              <a:rPr lang="en-US" dirty="0" smtClean="0"/>
              <a:t>2</a:t>
            </a:r>
            <a:r>
              <a:rPr lang="en-US" baseline="30000" dirty="0" smtClean="0"/>
              <a:t>31</a:t>
            </a:r>
            <a:r>
              <a:rPr lang="en-US" dirty="0" smtClean="0"/>
              <a:t> - 1</a:t>
            </a:r>
          </a:p>
          <a:p>
            <a:r>
              <a:rPr lang="en-US" dirty="0"/>
              <a:t>l</a:t>
            </a:r>
            <a:r>
              <a:rPr lang="en-US" dirty="0" smtClean="0"/>
              <a:t>ong – 64 </a:t>
            </a:r>
            <a:r>
              <a:rPr lang="en-US" dirty="0"/>
              <a:t>bit integer from -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2</a:t>
            </a:r>
            <a:r>
              <a:rPr lang="en-US" baseline="30000" dirty="0" smtClean="0"/>
              <a:t>63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1</a:t>
            </a:r>
          </a:p>
          <a:p>
            <a:r>
              <a:rPr lang="en-US" dirty="0" smtClean="0"/>
              <a:t>float – decimal value</a:t>
            </a:r>
          </a:p>
          <a:p>
            <a:r>
              <a:rPr lang="en-US" dirty="0" smtClean="0"/>
              <a:t>double – decimal value, precision 2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– true or false</a:t>
            </a:r>
          </a:p>
          <a:p>
            <a:r>
              <a:rPr lang="en-US" dirty="0" smtClean="0"/>
              <a:t>char – single character (same size as short)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408C-6070-4562-B64D-FA8659057204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is not a primitive! They are essentially arrays of chars.</a:t>
            </a:r>
          </a:p>
          <a:p>
            <a:r>
              <a:rPr lang="en-US" dirty="0" smtClean="0"/>
              <a:t>“a” != ‘a’</a:t>
            </a:r>
          </a:p>
          <a:p>
            <a:r>
              <a:rPr lang="en-US" dirty="0" smtClean="0"/>
              <a:t>All primitives have a “wrapper class”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becomes Integer</a:t>
            </a:r>
          </a:p>
          <a:p>
            <a:pPr lvl="1"/>
            <a:r>
              <a:rPr lang="en-US" dirty="0" smtClean="0"/>
              <a:t>Long becomes Long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These classes inherit from the base Object class and can be null</a:t>
            </a:r>
          </a:p>
          <a:p>
            <a:r>
              <a:rPr lang="en-US" dirty="0" smtClean="0"/>
              <a:t>They refer to actual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CFB5-D746-4CF2-BD22-CAD676A3B1DE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912949-A220-4034-8649-208A606199B7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/ Else if / Else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5){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(x &lt; 5){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 than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(“x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must be five 5!”);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F6F0-5B62-4426-9A32-1C828CD8F08D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7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Repetition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&lt; 100){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“ + x);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 loops are a good way to repeat a statement for an unknown number of objects (sentinel controlled), or to create a counter controlled loop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108E-B126-42EF-9C04-952D4D01D8EB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Repetition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these?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&gt;= 0){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x++;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0;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while(x &gt; 0){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 “);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input.nextInt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(“Was this your number? “ + y);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CDB4-C7DE-40D1-A248-56B3C1E46B42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4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do...while Repetition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1;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}while(counter &lt;= 10);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What’s the difference?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4A83-3916-4C3E-8CB4-527F42528BF5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Application </a:t>
            </a:r>
            <a:r>
              <a:rPr lang="en-US" dirty="0" smtClean="0"/>
              <a:t>Basics</a:t>
            </a:r>
          </a:p>
          <a:p>
            <a:r>
              <a:rPr lang="en-US" dirty="0" smtClean="0"/>
              <a:t>Control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E5D6-AD28-4603-B1DE-3F2CB131C5F7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Repetition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counter = 1; counter &lt;= 10; counter++){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(“%d, “, counter);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for loops are literally the same thing as a counter controlled while loop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General format: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increment)</a:t>
            </a:r>
          </a:p>
          <a:p>
            <a:pPr marL="0" indent="0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7FD0-C5E7-4814-8EC9-23F0CE786143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6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doSwitch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(x){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case 2: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(“2”);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default: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(“Not 1 or 2”);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9B3-C95E-43A5-8451-E7CD0340FBAA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 Can Be Nested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while(x &lt; 100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50)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less than 50”);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(x &gt;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50”);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x++;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for(x = 0; x &lt; 100; x++){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(x &lt;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less than 50”);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 (x &gt; 50)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(“x is greater than 50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1A4F-A3E6-4B68-9D08-5583A8944654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0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compareValues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y++){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if(x != y){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if(x &lt; y){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}else{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FDB-931F-48DD-965D-4E7FBF00416F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7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‘break’ will terminate the loop immediately and move on to the next code after the loop</a:t>
            </a:r>
          </a:p>
          <a:p>
            <a:r>
              <a:rPr lang="en-US" dirty="0" smtClean="0"/>
              <a:t>The keyword ‘continue’ will skip the rest of the code in the block and move on to the next loop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D28-3C5D-4D97-B2E5-1FB12B69CF4E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&amp;&amp; means ‘and’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(x &gt; 10 &amp;&amp; x &lt; 20){}</a:t>
            </a:r>
          </a:p>
          <a:p>
            <a:r>
              <a:rPr lang="en-US" dirty="0" smtClean="0"/>
              <a:t>|| means ‘or’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10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&gt; 20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</a:p>
          <a:p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/>
              <a:t>means </a:t>
            </a:r>
            <a:r>
              <a:rPr lang="en-US" dirty="0" smtClean="0"/>
              <a:t>‘not’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){}</a:t>
            </a:r>
            <a:endParaRPr lang="en-US" dirty="0" smtClean="0"/>
          </a:p>
          <a:p>
            <a:r>
              <a:rPr lang="en-US" dirty="0" smtClean="0"/>
              <a:t>What’s wrong with this?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10 &amp;&amp; x &gt; 20){}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22CF1-5F13-4645-BCC8-03AFE945BB51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1647649"/>
            <a:ext cx="8449056" cy="522288"/>
          </a:xfrm>
        </p:spPr>
        <p:txBody>
          <a:bodyPr/>
          <a:lstStyle/>
          <a:p>
            <a:r>
              <a:rPr lang="en-US" dirty="0" smtClean="0"/>
              <a:t>Version Control with </a:t>
            </a:r>
            <a:r>
              <a:rPr lang="en-US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8838A4-3AA2-4AF8-B772-A6A49B744A73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9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System that records changes to files over time so that you can recall specific versions later</a:t>
            </a:r>
          </a:p>
          <a:p>
            <a:r>
              <a:rPr lang="en-US" dirty="0"/>
              <a:t>Works on any type of file or directory</a:t>
            </a:r>
          </a:p>
          <a:p>
            <a:r>
              <a:rPr lang="en-US" dirty="0"/>
              <a:t>A VCS allows you to work without fear of breaking a project, as you can easily recover previous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Changes can be stored remotely on sites like GitHub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99" y="1133475"/>
            <a:ext cx="3990451" cy="47783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64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– create a new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clone /path/to/repo – check out an existing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 - add files to version control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“Message Here” – save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master – push to remote repo (i.e. GitHub)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 – list all changes since last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get changes from remote repo</a:t>
            </a:r>
          </a:p>
          <a:p>
            <a:endParaRPr lang="en-US" dirty="0"/>
          </a:p>
          <a:p>
            <a:r>
              <a:rPr lang="en-US" dirty="0"/>
              <a:t>Find more here: </a:t>
            </a:r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confluence.atlassian.com/display/STASH/Basic+Git+commands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37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</a:p>
          <a:p>
            <a:r>
              <a:rPr lang="en-US" dirty="0" smtClean="0"/>
              <a:t>Application Basics </a:t>
            </a:r>
          </a:p>
          <a:p>
            <a:r>
              <a:rPr lang="en-US" dirty="0" smtClean="0"/>
              <a:t>Control Structures</a:t>
            </a:r>
          </a:p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015-9AB6-44D0-BE4E-E8012A76DCEF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FB963-19E3-4C2B-B74A-C5AA75DA03F5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Java is a “concurrent, class-based, object-oriented” programming language</a:t>
            </a:r>
          </a:p>
          <a:p>
            <a:r>
              <a:rPr lang="en-US" dirty="0" smtClean="0"/>
              <a:t>The Java platform is a software system for cross-platform development and deployment</a:t>
            </a:r>
          </a:p>
          <a:p>
            <a:r>
              <a:rPr lang="en-US" dirty="0" smtClean="0"/>
              <a:t>Write Once, Run Anywhere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447800"/>
            <a:ext cx="2152650" cy="387667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C05-571A-4B73-8A7F-B3175B068374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History of Java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47800"/>
            <a:ext cx="4237176" cy="4265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86200" cy="46910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Developed by James Gosling at Sun Microsystems from 1991 to 1995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Derived from the C and C++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Aimed to simplify the development process by removing some of the low-level management, i.e. pointers, garbage collection,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Very popular thanks to ability to run almost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6C48-FC22-48EE-B3CE-035CFEA59A9F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you find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applications</a:t>
            </a:r>
          </a:p>
          <a:p>
            <a:r>
              <a:rPr lang="en-US" dirty="0" smtClean="0"/>
              <a:t>Web development (J2EE, JSP/JSF, Struts, GWT)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Android Phones</a:t>
            </a:r>
          </a:p>
          <a:p>
            <a:r>
              <a:rPr lang="en-US" dirty="0" smtClean="0"/>
              <a:t>Printers</a:t>
            </a:r>
          </a:p>
          <a:p>
            <a:r>
              <a:rPr lang="en-US" dirty="0" smtClean="0"/>
              <a:t>Cars</a:t>
            </a:r>
          </a:p>
          <a:p>
            <a:r>
              <a:rPr lang="en-US" dirty="0" smtClean="0"/>
              <a:t>ATMs</a:t>
            </a:r>
          </a:p>
          <a:p>
            <a:r>
              <a:rPr lang="en-US" dirty="0" smtClean="0"/>
              <a:t>Parking Meters</a:t>
            </a:r>
          </a:p>
          <a:p>
            <a:r>
              <a:rPr lang="en-US" dirty="0" smtClean="0"/>
              <a:t>Toasters</a:t>
            </a:r>
          </a:p>
          <a:p>
            <a:r>
              <a:rPr lang="en-US" dirty="0" smtClean="0"/>
              <a:t>…Basically everywhere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0FD-7828-4E1C-87D6-BFEF103C6440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should be "simple, object-oriented and familiar"</a:t>
            </a:r>
          </a:p>
          <a:p>
            <a:r>
              <a:rPr lang="en-US" dirty="0" smtClean="0"/>
              <a:t>It should be "robust and secure"</a:t>
            </a:r>
          </a:p>
          <a:p>
            <a:r>
              <a:rPr lang="en-US" dirty="0" smtClean="0"/>
              <a:t>It should be "architecture-neutral and portable"</a:t>
            </a:r>
          </a:p>
          <a:p>
            <a:r>
              <a:rPr lang="en-US" dirty="0" smtClean="0"/>
              <a:t>It should execute with "high performance"</a:t>
            </a:r>
          </a:p>
          <a:p>
            <a:r>
              <a:rPr lang="en-US" dirty="0" smtClean="0"/>
              <a:t>It should be "interpreted, threaded, and dynamic"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83868"/>
            <a:ext cx="593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http://www.oracle.com/technetwork/java/intro-141325.html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6B62-F745-4F92-86D0-9E22F1231364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object-oriented and familiar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can be grasped quickly</a:t>
            </a:r>
          </a:p>
          <a:p>
            <a:r>
              <a:rPr lang="en-US" dirty="0" smtClean="0"/>
              <a:t>Built to be object-oriented (major shift from earlier languages)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p</a:t>
            </a:r>
            <a:r>
              <a:rPr lang="en-US" dirty="0" smtClean="0"/>
              <a:t>arty libraries that can be used across thousands of applications and extended to fit needs</a:t>
            </a:r>
          </a:p>
          <a:p>
            <a:r>
              <a:rPr lang="en-US" dirty="0" smtClean="0"/>
              <a:t>Kept “look and feel” of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ECA-BEB9-417C-B9C4-91B3CC8EBC8C}" type="datetime1">
              <a:rPr lang="en-US" smtClean="0"/>
              <a:t>8/12/2015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allup v3.2">
      <a:dk1>
        <a:srgbClr val="404545"/>
      </a:dk1>
      <a:lt1>
        <a:srgbClr val="FFFFFF"/>
      </a:lt1>
      <a:dk2>
        <a:srgbClr val="404545"/>
      </a:dk2>
      <a:lt2>
        <a:srgbClr val="8E908F"/>
      </a:lt2>
      <a:accent1>
        <a:srgbClr val="007934"/>
      </a:accent1>
      <a:accent2>
        <a:srgbClr val="61C250"/>
      </a:accent2>
      <a:accent3>
        <a:srgbClr val="C3E76F"/>
      </a:accent3>
      <a:accent4>
        <a:srgbClr val="404545"/>
      </a:accent4>
      <a:accent5>
        <a:srgbClr val="8E908F"/>
      </a:accent5>
      <a:accent6>
        <a:srgbClr val="B5B6B3"/>
      </a:accent6>
      <a:hlink>
        <a:srgbClr val="61C250"/>
      </a:hlink>
      <a:folHlink>
        <a:srgbClr val="007934"/>
      </a:folHlink>
    </a:clrScheme>
    <a:fontScheme name="Gallup 3.3">
      <a:majorFont>
        <a:latin typeface="Arial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Default Design 1">
        <a:dk1>
          <a:srgbClr val="4D4F53"/>
        </a:dk1>
        <a:lt1>
          <a:srgbClr val="FFFFFF"/>
        </a:lt1>
        <a:dk2>
          <a:srgbClr val="61C250"/>
        </a:dk2>
        <a:lt2>
          <a:srgbClr val="4D4F53"/>
        </a:lt2>
        <a:accent1>
          <a:srgbClr val="C3E76F"/>
        </a:accent1>
        <a:accent2>
          <a:srgbClr val="61C250"/>
        </a:accent2>
        <a:accent3>
          <a:srgbClr val="FFFFFF"/>
        </a:accent3>
        <a:accent4>
          <a:srgbClr val="404246"/>
        </a:accent4>
        <a:accent5>
          <a:srgbClr val="DEF1BB"/>
        </a:accent5>
        <a:accent6>
          <a:srgbClr val="57B048"/>
        </a:accent6>
        <a:hlink>
          <a:srgbClr val="007934"/>
        </a:hlink>
        <a:folHlink>
          <a:srgbClr val="275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1259</Words>
  <Application>Microsoft Office PowerPoint</Application>
  <PresentationFormat>Letter Paper (8.5x11 in)</PresentationFormat>
  <Paragraphs>360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Georgia</vt:lpstr>
      <vt:lpstr>Times</vt:lpstr>
      <vt:lpstr>Wingdings</vt:lpstr>
      <vt:lpstr>Default Design</vt:lpstr>
      <vt:lpstr>PowerPoint Presentation</vt:lpstr>
      <vt:lpstr>Java</vt:lpstr>
      <vt:lpstr>Agenda</vt:lpstr>
      <vt:lpstr>The Java Platform </vt:lpstr>
      <vt:lpstr>The Java Platform</vt:lpstr>
      <vt:lpstr>History of Java</vt:lpstr>
      <vt:lpstr>Where can you find Java?</vt:lpstr>
      <vt:lpstr>Principles</vt:lpstr>
      <vt:lpstr>simple, object-oriented and familiar</vt:lpstr>
      <vt:lpstr>robust and secure</vt:lpstr>
      <vt:lpstr>architecture-neutral and portable</vt:lpstr>
      <vt:lpstr>high performance</vt:lpstr>
      <vt:lpstr>interpreted, threaded, and dynamic</vt:lpstr>
      <vt:lpstr>Why use Java over other languages?</vt:lpstr>
      <vt:lpstr>Application Basics </vt:lpstr>
      <vt:lpstr>Lets print a line of text</vt:lpstr>
      <vt:lpstr>Lets do some addition!</vt:lpstr>
      <vt:lpstr>Lets do some addition!</vt:lpstr>
      <vt:lpstr>Lets do some addition!</vt:lpstr>
      <vt:lpstr>More Math!</vt:lpstr>
      <vt:lpstr>More Math!</vt:lpstr>
      <vt:lpstr>More Math!</vt:lpstr>
      <vt:lpstr>Primitive Variables</vt:lpstr>
      <vt:lpstr>Reference Variables</vt:lpstr>
      <vt:lpstr>Control Statements</vt:lpstr>
      <vt:lpstr>If / Else if / Else Statements</vt:lpstr>
      <vt:lpstr>while Repetition Statements</vt:lpstr>
      <vt:lpstr>while Repetition Statements</vt:lpstr>
      <vt:lpstr>do...while Repetition Statement</vt:lpstr>
      <vt:lpstr>for Repetition Statements</vt:lpstr>
      <vt:lpstr>switch Statements</vt:lpstr>
      <vt:lpstr>Control Structures Can Be Nested</vt:lpstr>
      <vt:lpstr>Consider this…</vt:lpstr>
      <vt:lpstr>Break and Continue</vt:lpstr>
      <vt:lpstr>Logical Operators</vt:lpstr>
      <vt:lpstr>Version Control with git </vt:lpstr>
      <vt:lpstr>Version Control Systems</vt:lpstr>
      <vt:lpstr>Version control commands</vt:lpstr>
      <vt:lpstr>Summary</vt:lpstr>
    </vt:vector>
  </TitlesOfParts>
  <Company>Gallup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Fienhold, Julie;Kim_Simeon@gallup.com</dc:creator>
  <dc:description>If you have any questions regarding this template, please contact Julie Fienhold at 402-938-6740. For questions regarding our overall Gallup Brand please contact Kim Simeon at 402-938-6355.</dc:description>
  <cp:lastModifiedBy>Merrill, Zach</cp:lastModifiedBy>
  <cp:revision>172</cp:revision>
  <cp:lastPrinted>2012-09-12T16:25:16Z</cp:lastPrinted>
  <dcterms:created xsi:type="dcterms:W3CDTF">2007-07-19T19:31:24Z</dcterms:created>
  <dcterms:modified xsi:type="dcterms:W3CDTF">2015-08-13T14:46:10Z</dcterms:modified>
  <cp:contentStatus>Version 3.0</cp:contentStatus>
</cp:coreProperties>
</file>