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6" r:id="rId6"/>
    <p:sldId id="265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4" r:id="rId20"/>
    <p:sldId id="277" r:id="rId21"/>
    <p:sldId id="275" r:id="rId22"/>
    <p:sldId id="276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ACAAE-8523-4451-8F6C-16CAE8EDBFB2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F439D-4EAF-4F2E-8DAB-3AE8AEC2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for examples</a:t>
            </a:r>
            <a:r>
              <a:rPr lang="en-US" baseline="0" dirty="0" smtClean="0"/>
              <a:t> of problems that can or have been solved using computer science.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439D-4EAF-4F2E-8DAB-3AE8AEC281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90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this first, then hit them with the machine code to make this look not so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439D-4EAF-4F2E-8DAB-3AE8AEC281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25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32bit instructions.</a:t>
            </a:r>
            <a:r>
              <a:rPr lang="en-US" baseline="0" dirty="0" smtClean="0"/>
              <a:t> </a:t>
            </a:r>
            <a:r>
              <a:rPr lang="en-US" b="1" dirty="0" smtClean="0"/>
              <a:t>2,147,483,647 </a:t>
            </a:r>
            <a:r>
              <a:rPr lang="en-US" dirty="0" smtClean="0"/>
              <a:t>is the maximum positive value for a 32-bit signed binary integer in computing.</a:t>
            </a:r>
          </a:p>
          <a:p>
            <a:r>
              <a:rPr lang="en-US" dirty="0" smtClean="0"/>
              <a:t>64bit - </a:t>
            </a:r>
            <a:r>
              <a:rPr lang="en-US" b="1" dirty="0" smtClean="0"/>
              <a:t>9,223,372,036,854,775,807 </a:t>
            </a:r>
            <a:r>
              <a:rPr lang="en-US" dirty="0" smtClean="0"/>
              <a:t>is the maximum positive value for a 64-bit signed binary integer (long) in computing.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439D-4EAF-4F2E-8DAB-3AE8AEC281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8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 Chrome, node.js,</a:t>
            </a:r>
            <a:r>
              <a:rPr lang="en-US" baseline="0" dirty="0" smtClean="0"/>
              <a:t> and MongoDB all use Google’s open source V8 JavaScript Engine.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439D-4EAF-4F2E-8DAB-3AE8AEC281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ASCII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æski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ASS-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baseline="0" dirty="0" smtClean="0"/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American Standard Code for Information Interchange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439D-4EAF-4F2E-8DAB-3AE8AEC281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4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5E9295-A72A-4F96-A451-B5DFF3F1CCFC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8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7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7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40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5E9295-A72A-4F96-A451-B5DFF3F1CCFC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5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4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1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3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1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E9295-A72A-4F96-A451-B5DFF3F1CCFC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Operators/Operator_Precedenc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Computer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0" y="6510969"/>
            <a:ext cx="12192000" cy="347031"/>
            <a:chOff x="0" y="6510969"/>
            <a:chExt cx="13220240" cy="347031"/>
          </a:xfrm>
        </p:grpSpPr>
        <p:sp>
          <p:nvSpPr>
            <p:cNvPr id="4" name="Rectangle 3"/>
            <p:cNvSpPr/>
            <p:nvPr/>
          </p:nvSpPr>
          <p:spPr>
            <a:xfrm>
              <a:off x="0" y="6510969"/>
              <a:ext cx="3305060" cy="347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05060" y="6510969"/>
              <a:ext cx="3305060" cy="347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10120" y="6510969"/>
              <a:ext cx="3305060" cy="3470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15180" y="6510969"/>
              <a:ext cx="3305060" cy="3470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39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Interpreting </a:t>
            </a:r>
            <a:r>
              <a:rPr lang="en-US" i="1" dirty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JavaScript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>
            <a:off x="1222310" y="2622741"/>
            <a:ext cx="1876244" cy="106070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534" y="2622741"/>
            <a:ext cx="1671828" cy="106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 Engine</a:t>
            </a:r>
            <a:endParaRPr lang="en-US" dirty="0"/>
          </a:p>
          <a:p>
            <a:pPr algn="ctr"/>
            <a:r>
              <a:rPr lang="en-US" dirty="0" smtClean="0"/>
              <a:t>(Interpreter)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208780" y="3055683"/>
            <a:ext cx="795528" cy="254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896588" y="3055683"/>
            <a:ext cx="795528" cy="254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6720533" y="2622740"/>
            <a:ext cx="1876244" cy="106070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Native Code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584396" y="3025870"/>
            <a:ext cx="795528" cy="254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530948" y="2622740"/>
            <a:ext cx="1671828" cy="106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Native</a:t>
            </a:r>
          </a:p>
          <a:p>
            <a:pPr algn="ctr"/>
            <a:r>
              <a:rPr lang="en-US" dirty="0" smtClean="0"/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5030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</a:p>
          <a:p>
            <a:r>
              <a:rPr lang="en-US" dirty="0" smtClean="0"/>
              <a:t>Integer</a:t>
            </a:r>
          </a:p>
          <a:p>
            <a:r>
              <a:rPr lang="en-US" dirty="0" smtClean="0"/>
              <a:t>Floating-point Number</a:t>
            </a:r>
          </a:p>
          <a:p>
            <a:r>
              <a:rPr lang="en-US" dirty="0" smtClean="0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6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259"/>
            <a:ext cx="10515600" cy="435133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</a:rPr>
              <a:t>har</a:t>
            </a:r>
          </a:p>
          <a:p>
            <a:r>
              <a:rPr lang="en-US" dirty="0" smtClean="0"/>
              <a:t>8 bits – 1 byte</a:t>
            </a:r>
          </a:p>
          <a:p>
            <a:r>
              <a:rPr lang="en-US" dirty="0" smtClean="0"/>
              <a:t>Signed Range</a:t>
            </a:r>
          </a:p>
          <a:p>
            <a:pPr lvl="1"/>
            <a:r>
              <a:rPr lang="en-US" dirty="0" smtClean="0"/>
              <a:t>-128 to +127</a:t>
            </a:r>
          </a:p>
          <a:p>
            <a:r>
              <a:rPr lang="en-US" dirty="0" smtClean="0"/>
              <a:t>Unsigned Range</a:t>
            </a:r>
          </a:p>
          <a:p>
            <a:pPr lvl="1"/>
            <a:r>
              <a:rPr lang="en-US" dirty="0" smtClean="0"/>
              <a:t>0 to 255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92" y="1027906"/>
            <a:ext cx="7551792" cy="52618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83251"/>
              </p:ext>
            </p:extLst>
          </p:nvPr>
        </p:nvGraphicFramePr>
        <p:xfrm>
          <a:off x="170444" y="4460912"/>
          <a:ext cx="37851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713"/>
                <a:gridCol w="1261713"/>
                <a:gridCol w="1261713"/>
              </a:tblGrid>
              <a:tr h="3245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</a:tr>
              <a:tr h="32451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2451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2451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2451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66720" y="4807455"/>
            <a:ext cx="58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J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6720" y="519064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\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66720" y="5512196"/>
            <a:ext cx="4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66720" y="5913929"/>
            <a:ext cx="24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!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0765" y="4807455"/>
            <a:ext cx="123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01110000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0764" y="5176787"/>
            <a:ext cx="123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10000110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0764" y="5544931"/>
            <a:ext cx="123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01001001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0763" y="5915451"/>
            <a:ext cx="123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00101001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67190" y="4807455"/>
            <a:ext cx="59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127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8322" y="517124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134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21634" y="5535043"/>
            <a:ext cx="4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73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30004" y="5883696"/>
            <a:ext cx="4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41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5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32 bits – 4 bytes</a:t>
            </a:r>
          </a:p>
          <a:p>
            <a:r>
              <a:rPr lang="en-US" dirty="0" smtClean="0"/>
              <a:t>Signed Range</a:t>
            </a:r>
          </a:p>
          <a:p>
            <a:pPr lvl="1"/>
            <a:r>
              <a:rPr lang="en-US" dirty="0"/>
              <a:t>−2,147,483,648 to +</a:t>
            </a:r>
            <a:r>
              <a:rPr lang="en-US" dirty="0" smtClean="0"/>
              <a:t>2,147,483,647 (</a:t>
            </a:r>
            <a:r>
              <a:rPr lang="en-US" dirty="0"/>
              <a:t>−(2</a:t>
            </a:r>
            <a:r>
              <a:rPr lang="en-US" baseline="30000" dirty="0"/>
              <a:t>31</a:t>
            </a:r>
            <a:r>
              <a:rPr lang="en-US" dirty="0"/>
              <a:t>) to 2</a:t>
            </a:r>
            <a:r>
              <a:rPr lang="en-US" baseline="30000" dirty="0"/>
              <a:t>31</a:t>
            </a:r>
            <a:r>
              <a:rPr lang="en-US" dirty="0"/>
              <a:t> − </a:t>
            </a:r>
            <a:r>
              <a:rPr lang="en-US" dirty="0" smtClean="0"/>
              <a:t>1)</a:t>
            </a:r>
          </a:p>
          <a:p>
            <a:r>
              <a:rPr lang="en-US" dirty="0" smtClean="0"/>
              <a:t>Unsigned Range</a:t>
            </a:r>
          </a:p>
          <a:p>
            <a:pPr lvl="1"/>
            <a:r>
              <a:rPr lang="en-US" dirty="0"/>
              <a:t>0 to </a:t>
            </a:r>
            <a:r>
              <a:rPr lang="en-US" smtClean="0"/>
              <a:t>4,294,967,295 (2</a:t>
            </a:r>
            <a:r>
              <a:rPr lang="en-US" baseline="30000" smtClean="0"/>
              <a:t>32</a:t>
            </a:r>
            <a:r>
              <a:rPr lang="en-US" dirty="0"/>
              <a:t> − </a:t>
            </a:r>
            <a:r>
              <a:rPr lang="en-US" dirty="0" smtClean="0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42506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short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/>
              <a:t>16 </a:t>
            </a:r>
            <a:r>
              <a:rPr lang="en-US" dirty="0"/>
              <a:t>bits – </a:t>
            </a:r>
            <a:r>
              <a:rPr lang="en-US" dirty="0" smtClean="0"/>
              <a:t>2 </a:t>
            </a:r>
            <a:r>
              <a:rPr lang="en-US" dirty="0"/>
              <a:t>bytes</a:t>
            </a:r>
          </a:p>
          <a:p>
            <a:r>
              <a:rPr lang="en-US" dirty="0"/>
              <a:t>Signed Range</a:t>
            </a:r>
          </a:p>
          <a:p>
            <a:pPr lvl="1"/>
            <a:r>
              <a:rPr lang="en-US" dirty="0" smtClean="0"/>
              <a:t>-32,768 </a:t>
            </a:r>
            <a:r>
              <a:rPr lang="en-US" dirty="0"/>
              <a:t>to +32,767 (−(2</a:t>
            </a:r>
            <a:r>
              <a:rPr lang="en-US" baseline="30000" dirty="0"/>
              <a:t>15</a:t>
            </a:r>
            <a:r>
              <a:rPr lang="en-US" dirty="0"/>
              <a:t>) to 2</a:t>
            </a:r>
            <a:r>
              <a:rPr lang="en-US" baseline="30000" dirty="0"/>
              <a:t>15</a:t>
            </a:r>
            <a:r>
              <a:rPr lang="en-US" dirty="0"/>
              <a:t> − </a:t>
            </a:r>
            <a:r>
              <a:rPr lang="en-US" dirty="0" smtClean="0"/>
              <a:t>1)</a:t>
            </a:r>
            <a:endParaRPr lang="en-US" dirty="0"/>
          </a:p>
          <a:p>
            <a:r>
              <a:rPr lang="en-US" dirty="0"/>
              <a:t>Unsigned Range</a:t>
            </a:r>
          </a:p>
          <a:p>
            <a:pPr lvl="1"/>
            <a:r>
              <a:rPr lang="en-US" dirty="0"/>
              <a:t>0 to 65,535 (2</a:t>
            </a:r>
            <a:r>
              <a:rPr lang="en-US" baseline="30000" dirty="0"/>
              <a:t>16</a:t>
            </a:r>
            <a:r>
              <a:rPr lang="en-US" dirty="0"/>
              <a:t> − </a:t>
            </a:r>
            <a:r>
              <a:rPr lang="en-US" dirty="0" smtClean="0"/>
              <a:t>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0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long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/>
              <a:t>64 </a:t>
            </a:r>
            <a:r>
              <a:rPr lang="en-US" dirty="0"/>
              <a:t>bits – </a:t>
            </a:r>
            <a:r>
              <a:rPr lang="en-US" dirty="0" smtClean="0"/>
              <a:t>8 </a:t>
            </a:r>
            <a:r>
              <a:rPr lang="en-US" dirty="0"/>
              <a:t>bytes</a:t>
            </a:r>
          </a:p>
          <a:p>
            <a:r>
              <a:rPr lang="en-US" dirty="0"/>
              <a:t>Signed Range</a:t>
            </a:r>
          </a:p>
          <a:p>
            <a:pPr lvl="1"/>
            <a:r>
              <a:rPr lang="en-US" dirty="0"/>
              <a:t> −9,223,372,036,854,775,808 to +9,223,372,036,854,775,807 (−(2</a:t>
            </a:r>
            <a:r>
              <a:rPr lang="en-US" baseline="30000" dirty="0"/>
              <a:t>63</a:t>
            </a:r>
            <a:r>
              <a:rPr lang="en-US" dirty="0"/>
              <a:t>) to 2</a:t>
            </a:r>
            <a:r>
              <a:rPr lang="en-US" baseline="30000" dirty="0"/>
              <a:t>63</a:t>
            </a:r>
            <a:r>
              <a:rPr lang="en-US" dirty="0"/>
              <a:t> − </a:t>
            </a:r>
            <a:r>
              <a:rPr lang="en-US" dirty="0" smtClean="0"/>
              <a:t>1)</a:t>
            </a:r>
          </a:p>
          <a:p>
            <a:r>
              <a:rPr lang="en-US" dirty="0" smtClean="0"/>
              <a:t>Unsigned </a:t>
            </a:r>
            <a:r>
              <a:rPr lang="en-US" dirty="0"/>
              <a:t>Range</a:t>
            </a:r>
          </a:p>
          <a:p>
            <a:pPr lvl="1"/>
            <a:r>
              <a:rPr lang="en-US" dirty="0"/>
              <a:t>0 to 18,446,744,073,709,551,615 (2</a:t>
            </a:r>
            <a:r>
              <a:rPr lang="en-US" baseline="30000" dirty="0"/>
              <a:t>64</a:t>
            </a:r>
            <a:r>
              <a:rPr lang="en-US" dirty="0"/>
              <a:t> − </a:t>
            </a:r>
            <a:r>
              <a:rPr lang="en-US" dirty="0" smtClean="0"/>
              <a:t>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float</a:t>
            </a:r>
          </a:p>
          <a:p>
            <a:r>
              <a:rPr lang="en-US" dirty="0" smtClean="0"/>
              <a:t>32 bits – 4 bytes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double</a:t>
            </a:r>
          </a:p>
          <a:p>
            <a:r>
              <a:rPr lang="en-US" dirty="0" smtClean="0"/>
              <a:t>64 bits – 8 bytes</a:t>
            </a:r>
            <a:endParaRPr lang="en-US" dirty="0"/>
          </a:p>
        </p:txBody>
      </p:sp>
      <p:pic>
        <p:nvPicPr>
          <p:cNvPr id="1026" name="Picture 2" descr="https://upload.wikimedia.org/wikipedia/commons/thumb/e/e8/IEEE_754_Single_Floating_Point_Format.svg/618px-IEEE_754_Single_Floating_Point_Forma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158" y="1825625"/>
            <a:ext cx="7287641" cy="14740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 descr="https://upload.wikimedia.org/wikipedia/commons/thumb/a/a9/IEEE_754_Double_Floating_Point_Format.svg/618px-IEEE_754_Double_Floating_Point_Forma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158" y="4462856"/>
            <a:ext cx="7287641" cy="14676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4935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bool</a:t>
            </a:r>
          </a:p>
          <a:p>
            <a:r>
              <a:rPr lang="en-US" dirty="0" smtClean="0"/>
              <a:t>1 bit</a:t>
            </a:r>
          </a:p>
          <a:p>
            <a:r>
              <a:rPr lang="en-US" dirty="0" smtClean="0"/>
              <a:t>0 – false</a:t>
            </a:r>
          </a:p>
          <a:p>
            <a:r>
              <a:rPr lang="en-US" dirty="0" smtClean="0"/>
              <a:t>1 – true</a:t>
            </a:r>
          </a:p>
          <a:p>
            <a:r>
              <a:rPr lang="en-US" dirty="0" smtClean="0"/>
              <a:t>While technically only 1 bit is needed to store Boolean values, many programming languages store Booleans as some type of integer with a value of 1 or 0.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4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used to store data during execution.</a:t>
            </a:r>
          </a:p>
          <a:p>
            <a:r>
              <a:rPr lang="en-US" dirty="0" smtClean="0"/>
              <a:t>Variables are stored in memory.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 = 1;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Y = “1”;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Z = ‘1’;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message = “Hello World!”</a:t>
            </a:r>
          </a:p>
        </p:txBody>
      </p:sp>
    </p:spTree>
    <p:extLst>
      <p:ext uri="{BB962C8B-B14F-4D97-AF65-F5344CB8AC3E}">
        <p14:creationId xmlns:p14="http://schemas.microsoft.com/office/powerpoint/2010/main" val="10928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9621"/>
              </p:ext>
            </p:extLst>
          </p:nvPr>
        </p:nvGraphicFramePr>
        <p:xfrm>
          <a:off x="838200" y="1690688"/>
          <a:ext cx="10655808" cy="451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936"/>
                <a:gridCol w="3551936"/>
                <a:gridCol w="3551936"/>
              </a:tblGrid>
              <a:tr h="5647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5647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Addition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 + 5 = 12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5647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Subtraction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12 - 8 = 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5647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Multiplication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5 * 4 = 20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5647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/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Division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21 / 7 = 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5647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%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Modulus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10 % 3 = 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5647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++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Increment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2++ OR ++2 = 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5647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--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Decrement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5--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OR --5 = 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4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Programs are solutions to a problem.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Problem Solving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the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a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the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9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46994"/>
              </p:ext>
            </p:extLst>
          </p:nvPr>
        </p:nvGraphicFramePr>
        <p:xfrm>
          <a:off x="838200" y="1521355"/>
          <a:ext cx="10655808" cy="508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936"/>
                <a:gridCol w="3551936"/>
                <a:gridCol w="3551936"/>
              </a:tblGrid>
              <a:tr h="56476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L="18288" marR="18288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Operation</a:t>
                      </a:r>
                      <a:endParaRPr lang="en-US" sz="1800" dirty="0"/>
                    </a:p>
                  </a:txBody>
                  <a:tcPr marL="18288" marR="18288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Example</a:t>
                      </a:r>
                      <a:endParaRPr lang="en-US" sz="1800" dirty="0"/>
                    </a:p>
                  </a:txBody>
                  <a:tcPr marL="18288" marR="18288" marT="9144" marB="9144" anchor="ctr"/>
                </a:tc>
              </a:tr>
              <a:tr h="56476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2"/>
                          </a:solidFill>
                        </a:rPr>
                        <a:t>==</a:t>
                      </a:r>
                      <a:endParaRPr 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Equal</a:t>
                      </a:r>
                      <a:r>
                        <a:rPr lang="en-US" sz="1800" baseline="0" dirty="0" smtClean="0">
                          <a:solidFill>
                            <a:schemeClr val="tx2"/>
                          </a:solidFill>
                        </a:rPr>
                        <a:t> To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1 == “1”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</a:tr>
              <a:tr h="56476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2"/>
                          </a:solidFill>
                        </a:rPr>
                        <a:t>===</a:t>
                      </a:r>
                      <a:endParaRPr 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Equal</a:t>
                      </a:r>
                      <a:r>
                        <a:rPr lang="en-US" sz="1800" baseline="0" dirty="0" smtClean="0">
                          <a:solidFill>
                            <a:schemeClr val="tx2"/>
                          </a:solidFill>
                        </a:rPr>
                        <a:t> Value and Equal Type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2"/>
                          </a:solidFill>
                        </a:rPr>
                        <a:t>1 === “1”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</a:tr>
              <a:tr h="56476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2"/>
                          </a:solidFill>
                        </a:rPr>
                        <a:t>!=</a:t>
                      </a:r>
                      <a:endParaRPr 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Not</a:t>
                      </a:r>
                      <a:r>
                        <a:rPr lang="en-US" sz="1800" baseline="0" dirty="0" smtClean="0">
                          <a:solidFill>
                            <a:schemeClr val="tx2"/>
                          </a:solidFill>
                        </a:rPr>
                        <a:t> Equal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2"/>
                          </a:solidFill>
                        </a:rPr>
                        <a:t>5 != 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</a:tr>
              <a:tr h="56476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2"/>
                          </a:solidFill>
                        </a:rPr>
                        <a:t>!==</a:t>
                      </a:r>
                      <a:endParaRPr 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Not Equal Value</a:t>
                      </a:r>
                      <a:r>
                        <a:rPr lang="en-US" sz="1800" baseline="0" dirty="0" smtClean="0">
                          <a:solidFill>
                            <a:schemeClr val="tx2"/>
                          </a:solidFill>
                        </a:rPr>
                        <a:t> or Not Equal Type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2"/>
                          </a:solidFill>
                        </a:rPr>
                        <a:t>“2” !== 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</a:tr>
              <a:tr h="56476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2"/>
                          </a:solidFill>
                        </a:rPr>
                        <a:t>&gt;</a:t>
                      </a:r>
                      <a:endParaRPr 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Greater Than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5 &gt;</a:t>
                      </a:r>
                      <a:r>
                        <a:rPr lang="en-US" sz="1800" baseline="0" dirty="0" smtClean="0">
                          <a:solidFill>
                            <a:schemeClr val="tx2"/>
                          </a:solidFill>
                        </a:rPr>
                        <a:t> 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</a:tr>
              <a:tr h="56476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2"/>
                          </a:solidFill>
                        </a:rPr>
                        <a:t>&lt;</a:t>
                      </a:r>
                      <a:endParaRPr 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Less Than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1 &lt; 0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</a:tr>
              <a:tr h="56476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2"/>
                          </a:solidFill>
                        </a:rPr>
                        <a:t>&gt;=</a:t>
                      </a:r>
                      <a:endParaRPr 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Greater Than or Equal To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3 &gt;= 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</a:tr>
              <a:tr h="56476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2"/>
                          </a:solidFill>
                        </a:rPr>
                        <a:t>&lt;=</a:t>
                      </a:r>
                      <a:endParaRPr 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Less Than or Equal</a:t>
                      </a:r>
                      <a:r>
                        <a:rPr lang="en-US" sz="1800" baseline="0" dirty="0" smtClean="0">
                          <a:solidFill>
                            <a:schemeClr val="tx2"/>
                          </a:solidFill>
                        </a:rPr>
                        <a:t> To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2 &lt;= 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288" marR="18288" marT="9144" marB="914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4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46538"/>
              </p:ext>
            </p:extLst>
          </p:nvPr>
        </p:nvGraphicFramePr>
        <p:xfrm>
          <a:off x="838200" y="1690688"/>
          <a:ext cx="10655808" cy="395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936"/>
                <a:gridCol w="3551936"/>
                <a:gridCol w="3551936"/>
              </a:tblGrid>
              <a:tr h="564761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Same As</a:t>
                      </a:r>
                    </a:p>
                  </a:txBody>
                  <a:tcPr marL="60960" marR="60960" marT="60960" marB="60960"/>
                </a:tc>
              </a:tr>
              <a:tr h="564761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chemeClr val="tx2"/>
                          </a:solidFill>
                          <a:effectLst/>
                        </a:rPr>
                        <a:t>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solidFill>
                            <a:schemeClr val="tx2"/>
                          </a:solidFill>
                          <a:effectLst/>
                        </a:rPr>
                        <a:t>x = 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solidFill>
                            <a:schemeClr val="tx2"/>
                          </a:solidFill>
                          <a:effectLst/>
                        </a:rPr>
                        <a:t>x = </a:t>
                      </a:r>
                      <a:r>
                        <a:rPr lang="en-US" b="0" dirty="0" smtClean="0">
                          <a:solidFill>
                            <a:schemeClr val="tx2"/>
                          </a:solidFill>
                          <a:effectLst/>
                        </a:rPr>
                        <a:t>4</a:t>
                      </a:r>
                      <a:endParaRPr 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564761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chemeClr val="tx2"/>
                          </a:solidFill>
                          <a:effectLst/>
                        </a:rPr>
                        <a:t>+=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solidFill>
                            <a:schemeClr val="tx2"/>
                          </a:solidFill>
                          <a:effectLst/>
                        </a:rPr>
                        <a:t>x += 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solidFill>
                            <a:schemeClr val="tx2"/>
                          </a:solidFill>
                          <a:effectLst/>
                        </a:rPr>
                        <a:t>x = </a:t>
                      </a:r>
                      <a:r>
                        <a:rPr lang="en-US" b="0" dirty="0" smtClean="0">
                          <a:solidFill>
                            <a:schemeClr val="tx2"/>
                          </a:solidFill>
                          <a:effectLst/>
                        </a:rPr>
                        <a:t>2 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effectLst/>
                        </a:rPr>
                        <a:t>+ </a:t>
                      </a:r>
                      <a:r>
                        <a:rPr lang="en-US" b="0" dirty="0" smtClean="0">
                          <a:solidFill>
                            <a:schemeClr val="tx2"/>
                          </a:solidFill>
                          <a:effectLst/>
                        </a:rPr>
                        <a:t>3</a:t>
                      </a:r>
                      <a:endParaRPr 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564761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chemeClr val="tx2"/>
                          </a:solidFill>
                          <a:effectLst/>
                        </a:rPr>
                        <a:t>-=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solidFill>
                            <a:schemeClr val="tx2"/>
                          </a:solidFill>
                          <a:effectLst/>
                        </a:rPr>
                        <a:t>x -= 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solidFill>
                            <a:schemeClr val="tx2"/>
                          </a:solidFill>
                          <a:effectLst/>
                        </a:rPr>
                        <a:t>x = </a:t>
                      </a:r>
                      <a:r>
                        <a:rPr lang="en-US" b="0" dirty="0" smtClean="0">
                          <a:solidFill>
                            <a:schemeClr val="tx2"/>
                          </a:solidFill>
                          <a:effectLst/>
                        </a:rPr>
                        <a:t>7 – 4</a:t>
                      </a:r>
                      <a:endParaRPr 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564761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chemeClr val="tx2"/>
                          </a:solidFill>
                          <a:effectLst/>
                        </a:rPr>
                        <a:t>*=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solidFill>
                            <a:schemeClr val="tx2"/>
                          </a:solidFill>
                          <a:effectLst/>
                        </a:rPr>
                        <a:t>x *= 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solidFill>
                            <a:schemeClr val="tx2"/>
                          </a:solidFill>
                          <a:effectLst/>
                        </a:rPr>
                        <a:t>x = </a:t>
                      </a:r>
                      <a:r>
                        <a:rPr lang="en-US" b="0" dirty="0" smtClean="0">
                          <a:solidFill>
                            <a:schemeClr val="tx2"/>
                          </a:solidFill>
                          <a:effectLst/>
                        </a:rPr>
                        <a:t>2 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effectLst/>
                        </a:rPr>
                        <a:t>* </a:t>
                      </a:r>
                      <a:r>
                        <a:rPr lang="en-US" b="0" dirty="0" smtClean="0">
                          <a:solidFill>
                            <a:schemeClr val="tx2"/>
                          </a:solidFill>
                          <a:effectLst/>
                        </a:rPr>
                        <a:t>3</a:t>
                      </a:r>
                      <a:endParaRPr 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564761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chemeClr val="tx2"/>
                          </a:solidFill>
                          <a:effectLst/>
                        </a:rPr>
                        <a:t>/=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>
                          <a:solidFill>
                            <a:schemeClr val="tx2"/>
                          </a:solidFill>
                          <a:effectLst/>
                        </a:rPr>
                        <a:t>x /= 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solidFill>
                            <a:schemeClr val="tx2"/>
                          </a:solidFill>
                          <a:effectLst/>
                        </a:rPr>
                        <a:t>x = </a:t>
                      </a:r>
                      <a:r>
                        <a:rPr lang="en-US" b="0" dirty="0" smtClean="0">
                          <a:solidFill>
                            <a:schemeClr val="tx2"/>
                          </a:solidFill>
                          <a:effectLst/>
                        </a:rPr>
                        <a:t>10 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effectLst/>
                        </a:rPr>
                        <a:t>/ </a:t>
                      </a:r>
                      <a:r>
                        <a:rPr lang="en-US" b="0" dirty="0" smtClean="0">
                          <a:solidFill>
                            <a:schemeClr val="tx2"/>
                          </a:solidFill>
                          <a:effectLst/>
                        </a:rPr>
                        <a:t>2</a:t>
                      </a:r>
                      <a:endParaRPr 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564761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chemeClr val="tx2"/>
                          </a:solidFill>
                          <a:effectLst/>
                        </a:rPr>
                        <a:t>%=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>
                          <a:solidFill>
                            <a:schemeClr val="tx2"/>
                          </a:solidFill>
                          <a:effectLst/>
                        </a:rPr>
                        <a:t>x %= 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solidFill>
                            <a:schemeClr val="tx2"/>
                          </a:solidFill>
                          <a:effectLst/>
                        </a:rPr>
                        <a:t>x = </a:t>
                      </a:r>
                      <a:r>
                        <a:rPr lang="en-US" b="0" dirty="0" smtClean="0">
                          <a:solidFill>
                            <a:schemeClr val="tx2"/>
                          </a:solidFill>
                          <a:effectLst/>
                        </a:rPr>
                        <a:t>11 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effectLst/>
                        </a:rPr>
                        <a:t>% </a:t>
                      </a:r>
                      <a:r>
                        <a:rPr lang="en-US" b="0" dirty="0" smtClean="0">
                          <a:solidFill>
                            <a:schemeClr val="tx2"/>
                          </a:solidFill>
                          <a:effectLst/>
                        </a:rPr>
                        <a:t>4</a:t>
                      </a:r>
                      <a:endParaRPr 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3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 Precedence </a:t>
            </a:r>
            <a:r>
              <a:rPr lang="en-US" i="1" dirty="0" smtClean="0"/>
              <a:t>simplified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4351338"/>
          </a:xfrm>
        </p:spPr>
        <p:txBody>
          <a:bodyPr/>
          <a:lstStyle/>
          <a:p>
            <a:r>
              <a:rPr lang="en-US" sz="1800" dirty="0" smtClean="0"/>
              <a:t>Precedence from highest to lowest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07479"/>
              </p:ext>
            </p:extLst>
          </p:nvPr>
        </p:nvGraphicFramePr>
        <p:xfrm>
          <a:off x="1248831" y="1215390"/>
          <a:ext cx="6271261" cy="4880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081"/>
                <a:gridCol w="1943090"/>
                <a:gridCol w="1943090"/>
              </a:tblGrid>
              <a:tr h="24344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Operation(s)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Associativity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Example(s)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</a:tr>
              <a:tr h="22820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Grouping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N/A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( 5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+ 3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) *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</a:tr>
              <a:tr h="2459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Function Call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Left to Right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sum ( 3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, 4, 6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)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Postfix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Increment</a:t>
                      </a:r>
                    </a:p>
                    <a:p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Postfix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Decrement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N/A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X ++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--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Logical NOT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Prefix Increment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Prefix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Decrement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Right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to Left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!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isTrue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++ X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-- 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Multiplication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Division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Remainder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Left to Right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 * 5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 / 2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90 % 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Addition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Subtraction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Left to Right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6 + 17</a:t>
                      </a:r>
                    </a:p>
                    <a:p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7 –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Less Than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Less Than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Or Equal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Greater Than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Greater Than Or Equal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Left to Right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X &lt; Y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&lt;= Y</a:t>
                      </a:r>
                    </a:p>
                    <a:p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X &gt; Y</a:t>
                      </a:r>
                    </a:p>
                    <a:p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X &gt;= 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Equality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Inequality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Left to Right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X == Y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!= 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Logical AND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X &amp;&amp; Y</a:t>
                      </a:r>
                    </a:p>
                  </a:txBody>
                  <a:tcPr marL="27432" marR="27432" marT="27432" marB="27432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Logical OR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Left to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Right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X || Y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Assignment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Right to Left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X = Y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X += 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27432" marR="27432" marT="27432" marB="27432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" y="6322060"/>
            <a:ext cx="497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Full list available at: </a:t>
            </a: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://developer.mozilla.org/en-US/docs/Web/JavaScript/Reference/Operators/Operator_Precedence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74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For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Switch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0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if(condition){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statement;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the condition evaluates to </a:t>
            </a:r>
            <a:r>
              <a:rPr lang="en-US" dirty="0" smtClean="0">
                <a:latin typeface="Consolas" panose="020B0609020204030204" pitchFamily="49" charset="0"/>
              </a:rPr>
              <a:t>true </a:t>
            </a:r>
            <a:r>
              <a:rPr lang="en-US" dirty="0" smtClean="0"/>
              <a:t>then the statement(s) inside the if statement will be executed.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The condition must return a Boolean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1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for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i="1" dirty="0" smtClean="0">
                <a:latin typeface="Consolas" panose="020B0609020204030204" pitchFamily="49" charset="0"/>
              </a:rPr>
              <a:t>initial expression</a:t>
            </a:r>
            <a:r>
              <a:rPr lang="en-US" sz="2400" dirty="0" smtClean="0">
                <a:latin typeface="Consolas" panose="020B0609020204030204" pitchFamily="49" charset="0"/>
              </a:rPr>
              <a:t>; </a:t>
            </a:r>
            <a:r>
              <a:rPr lang="en-US" sz="2400" i="1" dirty="0" smtClean="0">
                <a:latin typeface="Consolas" panose="020B0609020204030204" pitchFamily="49" charset="0"/>
              </a:rPr>
              <a:t>condition</a:t>
            </a:r>
            <a:r>
              <a:rPr lang="en-US" sz="2400" dirty="0" smtClean="0">
                <a:latin typeface="Consolas" panose="020B0609020204030204" pitchFamily="49" charset="0"/>
              </a:rPr>
              <a:t>; </a:t>
            </a:r>
            <a:r>
              <a:rPr lang="en-US" sz="2400" i="1" dirty="0" smtClean="0">
                <a:latin typeface="Consolas" panose="020B0609020204030204" pitchFamily="49" charset="0"/>
              </a:rPr>
              <a:t>final expression</a:t>
            </a:r>
            <a:r>
              <a:rPr lang="en-US" sz="2400" dirty="0" smtClean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	statement;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for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0; 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&lt; 10; 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+= 1)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latin typeface="Consolas" panose="020B0609020204030204" pitchFamily="49" charset="0"/>
              </a:rPr>
              <a:t>console.log(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E</a:t>
            </a:r>
            <a:r>
              <a:rPr lang="en-US" sz="2400" dirty="0" smtClean="0"/>
              <a:t>scape the loop early by using </a:t>
            </a:r>
            <a:r>
              <a:rPr lang="en-US" sz="2400" dirty="0" smtClean="0">
                <a:latin typeface="Consolas" panose="020B0609020204030204" pitchFamily="49" charset="0"/>
              </a:rPr>
              <a:t>break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nsolas" panose="020B0609020204030204" pitchFamily="49" charset="0"/>
              </a:rPr>
              <a:t>continue</a:t>
            </a:r>
            <a:r>
              <a:rPr lang="en-US" sz="2400" dirty="0" smtClean="0"/>
              <a:t> statements.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907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while(condition){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statement;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The statement(s) inside the loop will be executed repeatedly until the condition for the while statement is no longer met (returns false).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Escape the loop early by using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continue</a:t>
            </a:r>
            <a:r>
              <a:rPr lang="en-US" dirty="0"/>
              <a:t> statements.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5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do{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statement;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}while(condition);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Same behavior as while loop, but checks the condition after executing the statement(s).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Guarantees that the loop executes at least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9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switch(value)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case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console.log(“Value = 1”);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break;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case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console.log(“Value = 2”);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break;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default: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console.log(“The value is not 1 or 2”);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break;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827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for the computer.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4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 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j;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flag = true;  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temp;  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 while ( flag 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 flag= false;    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 for( j=0;  j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-1;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 if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 j ]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[j+1] )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 temp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 j ];              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 j 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 j+1 ];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 j+1 ] = temp;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flag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true;             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 } 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 } 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 } 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18764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Source </a:t>
            </a:r>
            <a:r>
              <a:rPr lang="en-US" dirty="0" smtClean="0"/>
              <a:t>Code </a:t>
            </a:r>
            <a:r>
              <a:rPr lang="en-US" i="1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JavaScript: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export function </a:t>
            </a:r>
            <a:r>
              <a:rPr lang="en-US" dirty="0" err="1">
                <a:latin typeface="Consolas" panose="020B0609020204030204" pitchFamily="49" charset="0"/>
              </a:rPr>
              <a:t>profilesMethods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Meteor.methods</a:t>
            </a:r>
            <a:r>
              <a:rPr lang="en-US" dirty="0">
                <a:latin typeface="Consolas" panose="020B0609020204030204" pitchFamily="49" charset="0"/>
              </a:rPr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'</a:t>
            </a:r>
            <a:r>
              <a:rPr lang="en-US" dirty="0" err="1">
                <a:latin typeface="Consolas" panose="020B0609020204030204" pitchFamily="49" charset="0"/>
              </a:rPr>
              <a:t>updateStudent</a:t>
            </a:r>
            <a:r>
              <a:rPr lang="en-US" dirty="0">
                <a:latin typeface="Consolas" panose="020B0609020204030204" pitchFamily="49" charset="0"/>
              </a:rPr>
              <a:t>': function(id, data){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if (data.name == "")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	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Student.update</a:t>
            </a:r>
            <a:r>
              <a:rPr lang="en-US" dirty="0">
                <a:latin typeface="Consolas" panose="020B0609020204030204" pitchFamily="49" charset="0"/>
              </a:rPr>
              <a:t>({_id: id}, {$set: data}, {</a:t>
            </a:r>
            <a:r>
              <a:rPr lang="en-US" dirty="0" err="1">
                <a:latin typeface="Consolas" panose="020B0609020204030204" pitchFamily="49" charset="0"/>
              </a:rPr>
              <a:t>removeEmptyStrings</a:t>
            </a:r>
            <a:r>
              <a:rPr lang="en-US" dirty="0">
                <a:latin typeface="Consolas" panose="020B0609020204030204" pitchFamily="49" charset="0"/>
              </a:rPr>
              <a:t>: false});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'</a:t>
            </a:r>
            <a:r>
              <a:rPr lang="en-US" dirty="0" err="1">
                <a:latin typeface="Consolas" panose="020B0609020204030204" pitchFamily="49" charset="0"/>
              </a:rPr>
              <a:t>updateAttendance</a:t>
            </a:r>
            <a:r>
              <a:rPr lang="en-US" dirty="0">
                <a:latin typeface="Consolas" panose="020B0609020204030204" pitchFamily="49" charset="0"/>
              </a:rPr>
              <a:t>':function(id, attendance)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if (!</a:t>
            </a:r>
            <a:r>
              <a:rPr lang="en-US" dirty="0" err="1">
                <a:latin typeface="Consolas" panose="020B0609020204030204" pitchFamily="49" charset="0"/>
              </a:rPr>
              <a:t>currentUserOrInstructor</a:t>
            </a:r>
            <a:r>
              <a:rPr lang="en-US" dirty="0">
                <a:latin typeface="Consolas" panose="020B0609020204030204" pitchFamily="49" charset="0"/>
              </a:rPr>
              <a:t>(id))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	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Student.update</a:t>
            </a:r>
            <a:r>
              <a:rPr lang="en-US" dirty="0">
                <a:latin typeface="Consolas" panose="020B0609020204030204" pitchFamily="49" charset="0"/>
              </a:rPr>
              <a:t>({</a:t>
            </a:r>
            <a:r>
              <a:rPr lang="en-US" dirty="0" err="1">
                <a:latin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</a:rPr>
              <a:t>: id}, { $set: { attendance: attendance }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'</a:t>
            </a:r>
            <a:r>
              <a:rPr lang="en-US" dirty="0" err="1">
                <a:latin typeface="Consolas" panose="020B0609020204030204" pitchFamily="49" charset="0"/>
              </a:rPr>
              <a:t>updateProfilePicture</a:t>
            </a:r>
            <a:r>
              <a:rPr lang="en-US" dirty="0">
                <a:latin typeface="Consolas" panose="020B0609020204030204" pitchFamily="49" charset="0"/>
              </a:rPr>
              <a:t>':function(id, picture)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student = </a:t>
            </a:r>
            <a:r>
              <a:rPr lang="en-US" dirty="0" err="1">
                <a:latin typeface="Consolas" panose="020B0609020204030204" pitchFamily="49" charset="0"/>
              </a:rPr>
              <a:t>Student.findOne</a:t>
            </a:r>
            <a:r>
              <a:rPr lang="en-US" dirty="0">
                <a:latin typeface="Consolas" panose="020B0609020204030204" pitchFamily="49" charset="0"/>
              </a:rPr>
              <a:t>({_id: id});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if (</a:t>
            </a:r>
            <a:r>
              <a:rPr lang="en-US" dirty="0" err="1">
                <a:latin typeface="Consolas" panose="020B0609020204030204" pitchFamily="49" charset="0"/>
              </a:rPr>
              <a:t>student.userId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latin typeface="Consolas" panose="020B0609020204030204" pitchFamily="49" charset="0"/>
              </a:rPr>
              <a:t>Meteor.userId</a:t>
            </a:r>
            <a:r>
              <a:rPr lang="en-US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</a:rPr>
              <a:t>Student.update</a:t>
            </a:r>
            <a:r>
              <a:rPr lang="en-US" dirty="0">
                <a:latin typeface="Consolas" panose="020B0609020204030204" pitchFamily="49" charset="0"/>
              </a:rPr>
              <a:t>({_id: id, </a:t>
            </a:r>
            <a:r>
              <a:rPr lang="en-US" dirty="0" err="1">
                <a:latin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Meteor.userId</a:t>
            </a:r>
            <a:r>
              <a:rPr lang="en-US" dirty="0">
                <a:latin typeface="Consolas" panose="020B0609020204030204" pitchFamily="49" charset="0"/>
              </a:rPr>
              <a:t>()}, { $set: { picture: picture }});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} else if (</a:t>
            </a:r>
            <a:r>
              <a:rPr lang="en-US" dirty="0" err="1">
                <a:latin typeface="Consolas" panose="020B0609020204030204" pitchFamily="49" charset="0"/>
              </a:rPr>
              <a:t>isInstructor</a:t>
            </a:r>
            <a:r>
              <a:rPr lang="en-US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</a:rPr>
              <a:t>Student.update</a:t>
            </a:r>
            <a:r>
              <a:rPr lang="en-US" dirty="0">
                <a:latin typeface="Consolas" panose="020B0609020204030204" pitchFamily="49" charset="0"/>
              </a:rPr>
              <a:t>({_id: id}, { $set: { picture: picture }});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4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Assembly (Win32):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.global go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.data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</a:rPr>
              <a:t>:     .</a:t>
            </a:r>
            <a:r>
              <a:rPr lang="en-US" dirty="0" err="1">
                <a:latin typeface="Consolas" panose="020B0609020204030204" pitchFamily="49" charset="0"/>
              </a:rPr>
              <a:t>ascii</a:t>
            </a:r>
            <a:r>
              <a:rPr lang="en-US" dirty="0">
                <a:latin typeface="Consolas" panose="020B0609020204030204" pitchFamily="49" charset="0"/>
              </a:rPr>
              <a:t>  "Hello, World\n"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handle:  .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written: .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   0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.text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go: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/* handle = </a:t>
            </a:r>
            <a:r>
              <a:rPr lang="en-US" dirty="0" err="1">
                <a:latin typeface="Consolas" panose="020B0609020204030204" pitchFamily="49" charset="0"/>
              </a:rPr>
              <a:t>GetStdHandle</a:t>
            </a:r>
            <a:r>
              <a:rPr lang="en-US" dirty="0">
                <a:latin typeface="Consolas" panose="020B0609020204030204" pitchFamily="49" charset="0"/>
              </a:rPr>
              <a:t>(-11)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</a:rPr>
              <a:t>pushl</a:t>
            </a:r>
            <a:r>
              <a:rPr lang="en-US" dirty="0">
                <a:latin typeface="Consolas" panose="020B0609020204030204" pitchFamily="49" charset="0"/>
              </a:rPr>
              <a:t>   $-11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call    _GetStdHandle@4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   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handle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/* </a:t>
            </a:r>
            <a:r>
              <a:rPr lang="en-US" dirty="0" err="1">
                <a:latin typeface="Consolas" panose="020B0609020204030204" pitchFamily="49" charset="0"/>
              </a:rPr>
              <a:t>WriteConsole</a:t>
            </a:r>
            <a:r>
              <a:rPr lang="en-US" dirty="0">
                <a:latin typeface="Consolas" panose="020B0609020204030204" pitchFamily="49" charset="0"/>
              </a:rPr>
              <a:t>(handle, &amp;</a:t>
            </a:r>
            <a:r>
              <a:rPr lang="en-US" dirty="0" err="1">
                <a:latin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</a:rPr>
              <a:t>[0], 13, &amp;written, 0)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</a:rPr>
              <a:t>pushl</a:t>
            </a:r>
            <a:r>
              <a:rPr lang="en-US" dirty="0">
                <a:latin typeface="Consolas" panose="020B0609020204030204" pitchFamily="49" charset="0"/>
              </a:rPr>
              <a:t>   $0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</a:rPr>
              <a:t>pushl</a:t>
            </a:r>
            <a:r>
              <a:rPr lang="en-US" dirty="0">
                <a:latin typeface="Consolas" panose="020B0609020204030204" pitchFamily="49" charset="0"/>
              </a:rPr>
              <a:t>   $written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</a:rPr>
              <a:t>pushl</a:t>
            </a:r>
            <a:r>
              <a:rPr lang="en-US" dirty="0">
                <a:latin typeface="Consolas" panose="020B0609020204030204" pitchFamily="49" charset="0"/>
              </a:rPr>
              <a:t>   $13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</a:rPr>
              <a:t>pushl</a:t>
            </a:r>
            <a:r>
              <a:rPr lang="en-US" dirty="0">
                <a:latin typeface="Consolas" panose="020B0609020204030204" pitchFamily="49" charset="0"/>
              </a:rPr>
              <a:t>   $</a:t>
            </a:r>
            <a:r>
              <a:rPr lang="en-US" dirty="0" err="1">
                <a:latin typeface="Consolas" panose="020B0609020204030204" pitchFamily="49" charset="0"/>
              </a:rPr>
              <a:t>msg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</a:rPr>
              <a:t>pushl</a:t>
            </a:r>
            <a:r>
              <a:rPr lang="en-US" dirty="0">
                <a:latin typeface="Consolas" panose="020B0609020204030204" pitchFamily="49" charset="0"/>
              </a:rPr>
              <a:t>   handle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call    _WriteConsoleA@20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/* </a:t>
            </a:r>
            <a:r>
              <a:rPr lang="en-US" dirty="0" err="1">
                <a:latin typeface="Consolas" panose="020B0609020204030204" pitchFamily="49" charset="0"/>
              </a:rPr>
              <a:t>ExitProcess</a:t>
            </a:r>
            <a:r>
              <a:rPr lang="en-US" dirty="0">
                <a:latin typeface="Consolas" panose="020B0609020204030204" pitchFamily="49" charset="0"/>
              </a:rPr>
              <a:t>(0)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</a:rPr>
              <a:t>pushl</a:t>
            </a:r>
            <a:r>
              <a:rPr lang="en-US" dirty="0">
                <a:latin typeface="Consolas" panose="020B0609020204030204" pitchFamily="49" charset="0"/>
              </a:rPr>
              <a:t>   $0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call    _ExitProcess@4</a:t>
            </a:r>
          </a:p>
        </p:txBody>
      </p:sp>
    </p:spTree>
    <p:extLst>
      <p:ext uri="{BB962C8B-B14F-4D97-AF65-F5344CB8AC3E}">
        <p14:creationId xmlns:p14="http://schemas.microsoft.com/office/powerpoint/2010/main" val="26470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10001101000010110000000000000000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10001101000011000000000000000100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00000001011011000101000000100000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10101101000010100000000000001000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00100001000010000000000000000100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00100001001010011111111111111111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00011101001000001111111111111001</a:t>
            </a:r>
          </a:p>
        </p:txBody>
      </p:sp>
    </p:spTree>
    <p:extLst>
      <p:ext uri="{BB962C8B-B14F-4D97-AF65-F5344CB8AC3E}">
        <p14:creationId xmlns:p14="http://schemas.microsoft.com/office/powerpoint/2010/main" val="87206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and Interpreting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1222310" y="2622741"/>
            <a:ext cx="1876244" cy="106070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14534" y="2622741"/>
            <a:ext cx="1671828" cy="106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6802342" y="2652553"/>
            <a:ext cx="1876244" cy="106070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694566" y="2613121"/>
            <a:ext cx="1671828" cy="106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Virtual Machine</a:t>
            </a:r>
          </a:p>
          <a:p>
            <a:pPr algn="ctr"/>
            <a:r>
              <a:rPr lang="en-US" dirty="0" smtClean="0"/>
              <a:t>(JVM)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10335" y="4739228"/>
            <a:ext cx="1671828" cy="106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Just-In-Time Compiler</a:t>
            </a:r>
          </a:p>
          <a:p>
            <a:pPr algn="ctr"/>
            <a:r>
              <a:rPr lang="en-US" dirty="0" smtClean="0"/>
              <a:t>(JIT)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208780" y="3055683"/>
            <a:ext cx="795528" cy="254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896588" y="3055683"/>
            <a:ext cx="795528" cy="254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788812" y="3016251"/>
            <a:ext cx="795528" cy="254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10132715" y="4079304"/>
            <a:ext cx="795528" cy="254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8741583" y="5142357"/>
            <a:ext cx="795528" cy="254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778727" y="4739228"/>
            <a:ext cx="1876244" cy="106070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Native Code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10800000">
            <a:off x="5896588" y="5069619"/>
            <a:ext cx="795528" cy="254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51535" y="4739228"/>
            <a:ext cx="1671828" cy="106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Native</a:t>
            </a:r>
          </a:p>
          <a:p>
            <a:pPr algn="ctr"/>
            <a:r>
              <a:rPr lang="en-US" dirty="0" smtClean="0"/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77701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and Interpreting </a:t>
            </a:r>
            <a:r>
              <a:rPr lang="en-US" i="1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.NET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>
            <a:off x="1222310" y="2622741"/>
            <a:ext cx="1876244" cy="106070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Source Code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1222310" y="3818382"/>
            <a:ext cx="1876244" cy="106070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 Source Code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118171" y="3027198"/>
            <a:ext cx="795528" cy="254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200762" y="4221510"/>
            <a:ext cx="795528" cy="254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98498" y="2622740"/>
            <a:ext cx="1671828" cy="106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Compiler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98498" y="3818382"/>
            <a:ext cx="1671828" cy="106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 Compiler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974742" y="3025869"/>
            <a:ext cx="795528" cy="254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971705" y="4221511"/>
            <a:ext cx="795528" cy="254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9131751" y="3635916"/>
            <a:ext cx="795528" cy="254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180425" y="3177546"/>
            <a:ext cx="1671828" cy="1171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Language Runtime</a:t>
            </a:r>
          </a:p>
          <a:p>
            <a:pPr algn="ctr"/>
            <a:r>
              <a:rPr lang="en-US" dirty="0" smtClean="0"/>
              <a:t>(CLR)</a:t>
            </a:r>
            <a:endParaRPr lang="en-US" dirty="0"/>
          </a:p>
        </p:txBody>
      </p:sp>
      <p:sp>
        <p:nvSpPr>
          <p:cNvPr id="15" name="Parallelogram 14"/>
          <p:cNvSpPr/>
          <p:nvPr/>
        </p:nvSpPr>
        <p:spPr>
          <a:xfrm>
            <a:off x="6767233" y="2647195"/>
            <a:ext cx="2364518" cy="223189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Intermediate Language (CIL)</a:t>
            </a:r>
          </a:p>
        </p:txBody>
      </p:sp>
      <p:sp>
        <p:nvSpPr>
          <p:cNvPr id="16" name="Right Arrow 15"/>
          <p:cNvSpPr/>
          <p:nvPr/>
        </p:nvSpPr>
        <p:spPr>
          <a:xfrm rot="5400000">
            <a:off x="10618573" y="4797155"/>
            <a:ext cx="795528" cy="254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10078216" y="5500022"/>
            <a:ext cx="1876244" cy="106070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Native Code</a:t>
            </a:r>
          </a:p>
        </p:txBody>
      </p:sp>
      <p:sp>
        <p:nvSpPr>
          <p:cNvPr id="18" name="Right Arrow 17"/>
          <p:cNvSpPr/>
          <p:nvPr/>
        </p:nvSpPr>
        <p:spPr>
          <a:xfrm rot="10800000">
            <a:off x="9120607" y="5922518"/>
            <a:ext cx="795528" cy="254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86698" y="5492035"/>
            <a:ext cx="1671828" cy="106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Native</a:t>
            </a:r>
          </a:p>
          <a:p>
            <a:pPr algn="ctr"/>
            <a:r>
              <a:rPr lang="en-US" dirty="0" smtClean="0"/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88244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GETHIP Dark">
  <a:themeElements>
    <a:clrScheme name="Custom 8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61C250"/>
      </a:accent1>
      <a:accent2>
        <a:srgbClr val="FCB040"/>
      </a:accent2>
      <a:accent3>
        <a:srgbClr val="0397D7"/>
      </a:accent3>
      <a:accent4>
        <a:srgbClr val="F58028"/>
      </a:accent4>
      <a:accent5>
        <a:srgbClr val="B60FF9"/>
      </a:accent5>
      <a:accent6>
        <a:srgbClr val="E90B8A"/>
      </a:accent6>
      <a:hlink>
        <a:srgbClr val="0563C1"/>
      </a:hlink>
      <a:folHlink>
        <a:srgbClr val="954F72"/>
      </a:folHlink>
    </a:clrScheme>
    <a:fontScheme name="Gallup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THIP Dark" id="{891DBA4F-22A0-410C-B8A9-D500886E9C3D}" vid="{7A94B178-E7DE-4283-AA98-C0FF652D13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GETHIP Dark</Template>
  <TotalTime>47900</TotalTime>
  <Words>976</Words>
  <Application>Microsoft Office PowerPoint</Application>
  <PresentationFormat>Widescreen</PresentationFormat>
  <Paragraphs>378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Georgia</vt:lpstr>
      <vt:lpstr>GETHIP Dark</vt:lpstr>
      <vt:lpstr>Introduction to  Computer Science</vt:lpstr>
      <vt:lpstr>Problem Solving</vt:lpstr>
      <vt:lpstr>Programming</vt:lpstr>
      <vt:lpstr>High Level Source Code</vt:lpstr>
      <vt:lpstr>High Level Source Code continued</vt:lpstr>
      <vt:lpstr>Low Level Source Code</vt:lpstr>
      <vt:lpstr>Machine Code</vt:lpstr>
      <vt:lpstr>Compiling and Interpreting</vt:lpstr>
      <vt:lpstr>Compiling and Interpreting continued</vt:lpstr>
      <vt:lpstr>Compiling and Interpreting continued</vt:lpstr>
      <vt:lpstr>Primitive Data Types</vt:lpstr>
      <vt:lpstr>Character</vt:lpstr>
      <vt:lpstr>Integer </vt:lpstr>
      <vt:lpstr>Short Integer</vt:lpstr>
      <vt:lpstr>Long Integer</vt:lpstr>
      <vt:lpstr>Floating-point Number</vt:lpstr>
      <vt:lpstr>Boolean</vt:lpstr>
      <vt:lpstr>Variables</vt:lpstr>
      <vt:lpstr>Arithmetic Operators</vt:lpstr>
      <vt:lpstr>Comparison Operators</vt:lpstr>
      <vt:lpstr>Assignment Operators</vt:lpstr>
      <vt:lpstr>Operator Precedence simplified</vt:lpstr>
      <vt:lpstr>Control Structures</vt:lpstr>
      <vt:lpstr>If</vt:lpstr>
      <vt:lpstr>For</vt:lpstr>
      <vt:lpstr>While</vt:lpstr>
      <vt:lpstr>Do While</vt:lpstr>
      <vt:lpstr>Switch</vt:lpstr>
    </vt:vector>
  </TitlesOfParts>
  <Company>Gallup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</dc:title>
  <dc:creator>Getrost, James</dc:creator>
  <cp:lastModifiedBy>Getrost, James</cp:lastModifiedBy>
  <cp:revision>68</cp:revision>
  <dcterms:created xsi:type="dcterms:W3CDTF">2016-06-27T20:46:35Z</dcterms:created>
  <dcterms:modified xsi:type="dcterms:W3CDTF">2016-09-26T01:09:00Z</dcterms:modified>
</cp:coreProperties>
</file>