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56" d="100"/>
          <a:sy n="56" d="100"/>
        </p:scale>
        <p:origin x="4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ACAAE-8523-4451-8F6C-16CAE8EDBFB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F439D-4EAF-4F2E-8DAB-3AE8AEC2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9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for examples</a:t>
            </a:r>
            <a:r>
              <a:rPr lang="en-US" baseline="0" dirty="0" smtClean="0"/>
              <a:t> of problems that can or have been solved using computer science.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F439D-4EAF-4F2E-8DAB-3AE8AEC281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90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for examples</a:t>
            </a:r>
            <a:r>
              <a:rPr lang="en-US" baseline="0" dirty="0" smtClean="0"/>
              <a:t> of problems that can or have been solved using computer science.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F439D-4EAF-4F2E-8DAB-3AE8AEC281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69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for examples</a:t>
            </a:r>
            <a:r>
              <a:rPr lang="en-US" baseline="0" dirty="0" smtClean="0"/>
              <a:t> of problems that can or have been solved using computer science.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F439D-4EAF-4F2E-8DAB-3AE8AEC281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4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5E9295-A72A-4F96-A451-B5DFF3F1CCF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8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7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7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40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5E9295-A72A-4F96-A451-B5DFF3F1CCF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56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5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4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13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3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17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295-A72A-4F96-A451-B5DFF3F1CCF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5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E9295-A72A-4F96-A451-B5DFF3F1CCF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44FE5-D243-4241-87D6-0C58BE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HTML /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0" y="6510969"/>
            <a:ext cx="12192000" cy="347031"/>
            <a:chOff x="0" y="6510969"/>
            <a:chExt cx="13220240" cy="347031"/>
          </a:xfrm>
        </p:grpSpPr>
        <p:sp>
          <p:nvSpPr>
            <p:cNvPr id="4" name="Rectangle 3"/>
            <p:cNvSpPr/>
            <p:nvPr/>
          </p:nvSpPr>
          <p:spPr>
            <a:xfrm>
              <a:off x="0" y="6510969"/>
              <a:ext cx="3305060" cy="3470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05060" y="6510969"/>
              <a:ext cx="3305060" cy="3470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10120" y="6510969"/>
              <a:ext cx="3305060" cy="3470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915180" y="6510969"/>
              <a:ext cx="3305060" cy="3470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393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represented by name, RGB value, or hex code</a:t>
            </a:r>
          </a:p>
          <a:p>
            <a:pPr lvl="1"/>
            <a:r>
              <a:rPr lang="en-US" dirty="0" smtClean="0"/>
              <a:t>red</a:t>
            </a:r>
          </a:p>
          <a:p>
            <a:pPr lvl="1"/>
            <a:r>
              <a:rPr lang="en-US" dirty="0" err="1"/>
              <a:t>rgb</a:t>
            </a:r>
            <a:r>
              <a:rPr lang="en-US" dirty="0"/>
              <a:t>(255,0,0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#ff000</a:t>
            </a:r>
            <a:endParaRPr lang="en-US" dirty="0"/>
          </a:p>
          <a:p>
            <a:r>
              <a:rPr lang="en-US" dirty="0" smtClean="0"/>
              <a:t>Can be used for the “color” and “background-color” properties</a:t>
            </a:r>
          </a:p>
          <a:p>
            <a:pPr lvl="1"/>
            <a:r>
              <a:rPr lang="en-US" dirty="0" smtClean="0"/>
              <a:t>“color” corresponds to the color of the text</a:t>
            </a:r>
          </a:p>
          <a:p>
            <a:pPr lvl="1"/>
            <a:r>
              <a:rPr lang="en-US" dirty="0" smtClean="0"/>
              <a:t>“background-color” sets the color behind the html element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" r="4098" b="6501"/>
          <a:stretch/>
        </p:blipFill>
        <p:spPr>
          <a:xfrm>
            <a:off x="1613139" y="4933554"/>
            <a:ext cx="8022566" cy="157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font-family: </a:t>
            </a:r>
            <a:r>
              <a:rPr lang="en-US" dirty="0" err="1" smtClean="0"/>
              <a:t>arial</a:t>
            </a:r>
            <a:r>
              <a:rPr lang="en-US" dirty="0" smtClean="0"/>
              <a:t>, </a:t>
            </a:r>
            <a:r>
              <a:rPr lang="en-US" dirty="0" err="1" smtClean="0"/>
              <a:t>helvetica</a:t>
            </a:r>
            <a:r>
              <a:rPr lang="en-US" dirty="0" smtClean="0"/>
              <a:t>, sans-serif;</a:t>
            </a:r>
          </a:p>
          <a:p>
            <a:pPr lvl="1"/>
            <a:r>
              <a:rPr lang="en-US" dirty="0" smtClean="0"/>
              <a:t>The font itself</a:t>
            </a:r>
          </a:p>
          <a:p>
            <a:pPr lvl="1"/>
            <a:r>
              <a:rPr lang="en-US" dirty="0" smtClean="0"/>
              <a:t>If font is more than one word, use quotes</a:t>
            </a:r>
          </a:p>
          <a:p>
            <a:pPr lvl="2"/>
            <a:r>
              <a:rPr lang="en-US" dirty="0" smtClean="0"/>
              <a:t>font-family: “Times New Roman”, serif;</a:t>
            </a:r>
          </a:p>
          <a:p>
            <a:r>
              <a:rPr lang="en-US" dirty="0" smtClean="0"/>
              <a:t>font-size: 14px;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/>
              <a:t>px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, </a:t>
            </a:r>
            <a:r>
              <a:rPr lang="en-US" dirty="0" err="1" smtClean="0"/>
              <a:t>pt</a:t>
            </a:r>
            <a:r>
              <a:rPr lang="en-US" dirty="0" smtClean="0"/>
              <a:t>, %</a:t>
            </a:r>
          </a:p>
          <a:p>
            <a:r>
              <a:rPr lang="en-US" dirty="0" smtClean="0"/>
              <a:t>font-weight: bold;</a:t>
            </a:r>
          </a:p>
          <a:p>
            <a:pPr lvl="1"/>
            <a:r>
              <a:rPr lang="en-US" dirty="0" smtClean="0"/>
              <a:t>Can use normal, bold, 100, 200, 300, 400 (normal), 500, 600, 700 (bold), 800, or 900</a:t>
            </a:r>
          </a:p>
          <a:p>
            <a:r>
              <a:rPr lang="en-US" dirty="0" smtClean="0"/>
              <a:t>font-style: italic;</a:t>
            </a:r>
          </a:p>
          <a:p>
            <a:r>
              <a:rPr lang="en-US" dirty="0" smtClean="0"/>
              <a:t>Font properties can all be set in one declaration</a:t>
            </a:r>
          </a:p>
          <a:p>
            <a:pPr lvl="1"/>
            <a:r>
              <a:rPr lang="en-US" dirty="0" smtClean="0"/>
              <a:t>font: 14px bold italic Georgia, serif;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8" t="11445" b="76237"/>
          <a:stretch/>
        </p:blipFill>
        <p:spPr>
          <a:xfrm>
            <a:off x="1086929" y="1799748"/>
            <a:ext cx="6935637" cy="348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8" t="23560" b="64844"/>
          <a:stretch/>
        </p:blipFill>
        <p:spPr>
          <a:xfrm>
            <a:off x="1989826" y="2764265"/>
            <a:ext cx="5377132" cy="2541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8" t="34692" b="54018"/>
          <a:stretch/>
        </p:blipFill>
        <p:spPr>
          <a:xfrm>
            <a:off x="1086929" y="3093126"/>
            <a:ext cx="6935637" cy="319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8" t="11445" b="76237"/>
          <a:stretch/>
        </p:blipFill>
        <p:spPr>
          <a:xfrm>
            <a:off x="1086929" y="1791122"/>
            <a:ext cx="6935637" cy="3482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8" t="45333" b="42766"/>
          <a:stretch/>
        </p:blipFill>
        <p:spPr>
          <a:xfrm>
            <a:off x="1086929" y="3778366"/>
            <a:ext cx="6935637" cy="3364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8" t="55906" b="30362"/>
          <a:stretch/>
        </p:blipFill>
        <p:spPr>
          <a:xfrm>
            <a:off x="1086928" y="4688684"/>
            <a:ext cx="6935637" cy="3881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8" t="67198" b="20291"/>
          <a:stretch/>
        </p:blipFill>
        <p:spPr>
          <a:xfrm>
            <a:off x="1549883" y="5467325"/>
            <a:ext cx="5773946" cy="2944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80" t="67198" r="-1" b="21070"/>
          <a:stretch/>
        </p:blipFill>
        <p:spPr>
          <a:xfrm>
            <a:off x="5418156" y="5469598"/>
            <a:ext cx="1785113" cy="27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9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 and 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margin and padding are the two most commonly used properties for spacing-out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margin is the space outside something</a:t>
            </a:r>
          </a:p>
          <a:p>
            <a:pPr lvl="1"/>
            <a:r>
              <a:rPr lang="en-US" dirty="0" smtClean="0"/>
              <a:t>padding is the space inside something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The four sides of an element can also be set individually</a:t>
            </a:r>
          </a:p>
          <a:p>
            <a:pPr lvl="2"/>
            <a:r>
              <a:rPr lang="en-US" dirty="0" smtClean="0"/>
              <a:t>margin-top</a:t>
            </a:r>
            <a:r>
              <a:rPr lang="en-US" dirty="0"/>
              <a:t>, margin-right, margin-bottom, </a:t>
            </a:r>
            <a:r>
              <a:rPr lang="en-US" dirty="0" smtClean="0"/>
              <a:t>and margin-left</a:t>
            </a:r>
          </a:p>
          <a:p>
            <a:pPr lvl="2"/>
            <a:r>
              <a:rPr lang="en-US" dirty="0" smtClean="0"/>
              <a:t>padding-top</a:t>
            </a:r>
            <a:r>
              <a:rPr lang="en-US" dirty="0"/>
              <a:t>, padding-right, </a:t>
            </a:r>
            <a:r>
              <a:rPr lang="en-US" dirty="0" smtClean="0"/>
              <a:t>padding-bottom, and padding-left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4" t="13086" r="4293" b="14842"/>
          <a:stretch/>
        </p:blipFill>
        <p:spPr>
          <a:xfrm>
            <a:off x="2007080" y="3381555"/>
            <a:ext cx="4088920" cy="151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border-style: dashed;</a:t>
            </a:r>
          </a:p>
          <a:p>
            <a:pPr lvl="1"/>
            <a:r>
              <a:rPr lang="en-US" dirty="0" smtClean="0"/>
              <a:t>Can use solid, dashed, and dotted</a:t>
            </a:r>
          </a:p>
          <a:p>
            <a:r>
              <a:rPr lang="en-US" dirty="0" smtClean="0"/>
              <a:t>border-width: 3px;</a:t>
            </a:r>
          </a:p>
          <a:p>
            <a:r>
              <a:rPr lang="en-US" dirty="0" smtClean="0"/>
              <a:t>border-color: black;</a:t>
            </a:r>
          </a:p>
          <a:p>
            <a:r>
              <a:rPr lang="en-US" dirty="0" smtClean="0"/>
              <a:t>Can combine these properties</a:t>
            </a:r>
          </a:p>
          <a:p>
            <a:pPr lvl="1"/>
            <a:r>
              <a:rPr lang="en-US" dirty="0" smtClean="0"/>
              <a:t>border: 2px solid black;</a:t>
            </a:r>
          </a:p>
        </p:txBody>
      </p:sp>
    </p:spTree>
    <p:extLst>
      <p:ext uri="{BB962C8B-B14F-4D97-AF65-F5344CB8AC3E}">
        <p14:creationId xmlns:p14="http://schemas.microsoft.com/office/powerpoint/2010/main" val="1912469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Margins, padding and borders are all part of the Box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" t="4105" r="2119" b="4086"/>
          <a:stretch/>
        </p:blipFill>
        <p:spPr>
          <a:xfrm>
            <a:off x="1828800" y="2673276"/>
            <a:ext cx="8022566" cy="322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62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ID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 can define your own selectors in the form of class and ID selectors</a:t>
            </a:r>
          </a:p>
          <a:p>
            <a:pPr lvl="1"/>
            <a:r>
              <a:rPr lang="en-US" sz="2000" dirty="0" smtClean="0"/>
              <a:t>In CSS a class selector is denoted by a period (“.”) and an ID selector is denoted by a hash character (“#”)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9" t="5718" r="14585"/>
          <a:stretch/>
        </p:blipFill>
        <p:spPr>
          <a:xfrm>
            <a:off x="4641012" y="2750569"/>
            <a:ext cx="2899912" cy="2076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03" y="4961841"/>
            <a:ext cx="9646193" cy="143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9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3682"/>
            <a:ext cx="9144000" cy="1767427"/>
          </a:xfrm>
        </p:spPr>
        <p:txBody>
          <a:bodyPr>
            <a:normAutofit/>
          </a:bodyPr>
          <a:lstStyle/>
          <a:p>
            <a:r>
              <a:rPr lang="en-US" dirty="0" smtClean="0"/>
              <a:t>HTML</a:t>
            </a:r>
            <a:br>
              <a:rPr lang="en-US" dirty="0" smtClean="0"/>
            </a:br>
            <a:r>
              <a:rPr lang="en-US" sz="4800" dirty="0" smtClean="0"/>
              <a:t>(</a:t>
            </a:r>
            <a:r>
              <a:rPr lang="en-US" sz="4800" dirty="0" err="1" smtClean="0"/>
              <a:t>HyperText</a:t>
            </a:r>
            <a:r>
              <a:rPr lang="en-US" sz="4800" dirty="0" smtClean="0"/>
              <a:t> Markup Language)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75" y="2238979"/>
            <a:ext cx="6561389" cy="4381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11" y="2757884"/>
            <a:ext cx="4616419" cy="352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&lt;Tags&gt;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Tags describe different types of document content</a:t>
            </a:r>
          </a:p>
          <a:p>
            <a:r>
              <a:rPr lang="en-US" dirty="0" smtClean="0"/>
              <a:t>Each html page has one each of the following tags:</a:t>
            </a:r>
            <a:endParaRPr lang="en-US" dirty="0"/>
          </a:p>
          <a:p>
            <a:pPr lvl="1"/>
            <a:r>
              <a:rPr lang="en-US" dirty="0" smtClean="0"/>
              <a:t>&lt;html&gt;</a:t>
            </a:r>
          </a:p>
          <a:p>
            <a:pPr lvl="2"/>
            <a:r>
              <a:rPr lang="en-US" dirty="0" smtClean="0"/>
              <a:t>A container to house all other tags</a:t>
            </a:r>
          </a:p>
          <a:p>
            <a:pPr lvl="1"/>
            <a:r>
              <a:rPr lang="en-US" dirty="0" smtClean="0"/>
              <a:t>&lt;head&gt;</a:t>
            </a:r>
          </a:p>
          <a:p>
            <a:pPr lvl="2"/>
            <a:r>
              <a:rPr lang="en-US" dirty="0" smtClean="0"/>
              <a:t>A place to </a:t>
            </a:r>
          </a:p>
          <a:p>
            <a:pPr lvl="1"/>
            <a:r>
              <a:rPr lang="en-US" dirty="0" smtClean="0"/>
              <a:t>&lt;body&gt;</a:t>
            </a:r>
          </a:p>
          <a:p>
            <a:pPr lvl="2"/>
            <a:r>
              <a:rPr lang="en-US" dirty="0" smtClean="0"/>
              <a:t>Content displayed on the page</a:t>
            </a:r>
          </a:p>
          <a:p>
            <a:r>
              <a:rPr lang="en-US" dirty="0" smtClean="0"/>
              <a:t>Must end every tag block with a closing tag &lt;/</a:t>
            </a:r>
            <a:r>
              <a:rPr lang="en-US" dirty="0" err="1" smtClean="0"/>
              <a:t>tagname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A tag paired with a closing tag is known as an element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10" b="15300"/>
          <a:stretch/>
        </p:blipFill>
        <p:spPr>
          <a:xfrm>
            <a:off x="5986806" y="1929042"/>
            <a:ext cx="6205194" cy="4144504"/>
          </a:xfrm>
        </p:spPr>
      </p:pic>
    </p:spTree>
    <p:extLst>
      <p:ext uri="{BB962C8B-B14F-4D97-AF65-F5344CB8AC3E}">
        <p14:creationId xmlns:p14="http://schemas.microsoft.com/office/powerpoint/2010/main" val="40788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&lt;Tags&gt;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Tags that can be found in &lt;head&gt;</a:t>
            </a:r>
          </a:p>
          <a:p>
            <a:pPr lvl="1"/>
            <a:r>
              <a:rPr lang="en-US" dirty="0" smtClean="0"/>
              <a:t>&lt;meta&gt; </a:t>
            </a:r>
          </a:p>
          <a:p>
            <a:pPr lvl="2"/>
            <a:r>
              <a:rPr lang="en-US" dirty="0" smtClean="0"/>
              <a:t>Contains info about the page</a:t>
            </a:r>
          </a:p>
          <a:p>
            <a:pPr lvl="1"/>
            <a:r>
              <a:rPr lang="en-US" dirty="0" smtClean="0"/>
              <a:t>&lt;title&gt;</a:t>
            </a:r>
          </a:p>
          <a:p>
            <a:pPr lvl="2"/>
            <a:r>
              <a:rPr lang="en-US" dirty="0" smtClean="0"/>
              <a:t>Text displayed on the tab</a:t>
            </a:r>
          </a:p>
          <a:p>
            <a:r>
              <a:rPr lang="en-US" dirty="0" smtClean="0"/>
              <a:t>Tags that can be found in &lt;body&gt;</a:t>
            </a:r>
          </a:p>
          <a:p>
            <a:pPr lvl="1"/>
            <a:r>
              <a:rPr lang="en-US" dirty="0" smtClean="0"/>
              <a:t>&lt;h1&gt;, &lt;h2&gt;, &lt;h3&gt;, &lt;h4&gt;, &lt;h5&gt;, &lt;h6&gt;</a:t>
            </a:r>
          </a:p>
          <a:p>
            <a:pPr lvl="2"/>
            <a:r>
              <a:rPr lang="en-US" dirty="0" smtClean="0"/>
              <a:t>Heading tags from largest to smallest</a:t>
            </a:r>
          </a:p>
          <a:p>
            <a:pPr lvl="1"/>
            <a:r>
              <a:rPr lang="en-US" dirty="0" smtClean="0"/>
              <a:t>&lt;p&gt;</a:t>
            </a:r>
          </a:p>
          <a:p>
            <a:pPr lvl="2"/>
            <a:r>
              <a:rPr lang="en-US" dirty="0" smtClean="0"/>
              <a:t>Paragraph tag for normal text</a:t>
            </a:r>
          </a:p>
          <a:p>
            <a:pPr lvl="1"/>
            <a:r>
              <a:rPr lang="en-US" dirty="0" smtClean="0"/>
              <a:t>&lt;form&gt;</a:t>
            </a:r>
          </a:p>
          <a:p>
            <a:pPr lvl="2"/>
            <a:r>
              <a:rPr lang="en-US" dirty="0" smtClean="0"/>
              <a:t>Wrapper for user input</a:t>
            </a:r>
          </a:p>
          <a:p>
            <a:pPr lvl="1"/>
            <a:r>
              <a:rPr lang="en-US" dirty="0" smtClean="0"/>
              <a:t>&lt;input&gt;</a:t>
            </a:r>
          </a:p>
          <a:p>
            <a:pPr lvl="2"/>
            <a:r>
              <a:rPr lang="en-US" dirty="0" smtClean="0"/>
              <a:t>Used for text, checkbox, radio, etc.</a:t>
            </a:r>
          </a:p>
          <a:p>
            <a:pPr lvl="1"/>
            <a:r>
              <a:rPr lang="en-US" dirty="0" smtClean="0"/>
              <a:t>&lt;button&gt;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10" b="15300"/>
          <a:stretch/>
        </p:blipFill>
        <p:spPr>
          <a:xfrm>
            <a:off x="5986806" y="365125"/>
            <a:ext cx="6205194" cy="414450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937" y="3871493"/>
            <a:ext cx="3787468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Tags can have extra information in the form of attributes</a:t>
            </a:r>
            <a:endParaRPr lang="en-US" dirty="0"/>
          </a:p>
          <a:p>
            <a:pPr lvl="1"/>
            <a:r>
              <a:rPr lang="en-US" dirty="0" smtClean="0"/>
              <a:t>&lt;tag attribute=“value”&gt;</a:t>
            </a:r>
            <a:endParaRPr lang="en-US" dirty="0"/>
          </a:p>
          <a:p>
            <a:r>
              <a:rPr lang="en-US" dirty="0" smtClean="0"/>
              <a:t>The &lt;meta&gt; tag can have an attribute of charset</a:t>
            </a:r>
          </a:p>
          <a:p>
            <a:pPr lvl="1"/>
            <a:r>
              <a:rPr lang="en-US" dirty="0" smtClean="0"/>
              <a:t>&lt;meta charset=“UTF-8”&gt;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10" b="15300"/>
          <a:stretch/>
        </p:blipFill>
        <p:spPr>
          <a:xfrm>
            <a:off x="5986806" y="1929042"/>
            <a:ext cx="6205194" cy="4144504"/>
          </a:xfrm>
        </p:spPr>
      </p:pic>
    </p:spTree>
    <p:extLst>
      <p:ext uri="{BB962C8B-B14F-4D97-AF65-F5344CB8AC3E}">
        <p14:creationId xmlns:p14="http://schemas.microsoft.com/office/powerpoint/2010/main" val="22833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and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Links are created with the &lt;a&gt; (anchor) tag</a:t>
            </a:r>
          </a:p>
          <a:p>
            <a:pPr lvl="1"/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=“http://example.com”&gt;An Example Link&lt;/a&gt;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href</a:t>
            </a:r>
            <a:r>
              <a:rPr lang="en-US" dirty="0" smtClean="0"/>
              <a:t> attribute defines where the link will go</a:t>
            </a:r>
          </a:p>
          <a:p>
            <a:r>
              <a:rPr lang="en-US" dirty="0" smtClean="0"/>
              <a:t>Images are created with the &lt;</a:t>
            </a:r>
            <a:r>
              <a:rPr lang="en-US" dirty="0" err="1" smtClean="0"/>
              <a:t>img</a:t>
            </a:r>
            <a:r>
              <a:rPr lang="en-US" dirty="0" smtClean="0"/>
              <a:t>&gt; tag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="http://www.htmldog.com/badge1.gif" width="120" height="90" alt="HTML Dog</a:t>
            </a:r>
            <a:r>
              <a:rPr lang="en-US" dirty="0" smtClean="0"/>
              <a:t>"&gt;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src</a:t>
            </a:r>
            <a:r>
              <a:rPr lang="en-US" dirty="0" smtClean="0"/>
              <a:t> attribute defines where to get the image</a:t>
            </a:r>
          </a:p>
          <a:p>
            <a:pPr lvl="2"/>
            <a:r>
              <a:rPr lang="en-US" dirty="0" smtClean="0"/>
              <a:t>The width and height attributes set the dimensions on the webpage</a:t>
            </a:r>
          </a:p>
          <a:p>
            <a:pPr lvl="2"/>
            <a:r>
              <a:rPr lang="en-US" dirty="0" smtClean="0"/>
              <a:t>The alt text will display when the image is not found</a:t>
            </a:r>
          </a:p>
        </p:txBody>
      </p:sp>
    </p:spTree>
    <p:extLst>
      <p:ext uri="{BB962C8B-B14F-4D97-AF65-F5344CB8AC3E}">
        <p14:creationId xmlns:p14="http://schemas.microsoft.com/office/powerpoint/2010/main" val="156755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(Cascading Style </a:t>
            </a:r>
            <a:r>
              <a:rPr lang="en-US" dirty="0" smtClean="0"/>
              <a:t>Sheet)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Implement CSS? (three ways)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Inline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Internal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514350" indent="-514350">
              <a:buAutoNum type="arabicPeriod" startAt="3"/>
            </a:pPr>
            <a:r>
              <a:rPr lang="en-US" dirty="0" smtClean="0"/>
              <a:t>External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25" y="2330698"/>
            <a:ext cx="9262451" cy="55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34" y="3665799"/>
            <a:ext cx="3325440" cy="2869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94" b="4517"/>
          <a:stretch/>
        </p:blipFill>
        <p:spPr>
          <a:xfrm>
            <a:off x="5484920" y="5353118"/>
            <a:ext cx="5868880" cy="1438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" b="21597"/>
          <a:stretch/>
        </p:blipFill>
        <p:spPr>
          <a:xfrm>
            <a:off x="8152669" y="3101623"/>
            <a:ext cx="3002723" cy="22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Selectors, Properties, and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selector is the name given to a style in a stylesheet</a:t>
            </a:r>
          </a:p>
          <a:p>
            <a:r>
              <a:rPr lang="en-US" dirty="0" smtClean="0"/>
              <a:t>For each selector, properties can be defined inside curly brackets</a:t>
            </a:r>
          </a:p>
          <a:p>
            <a:r>
              <a:rPr lang="en-US" dirty="0" smtClean="0"/>
              <a:t>Each property can have a value associated with 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2" t="12626" r="1346" b="12457"/>
          <a:stretch/>
        </p:blipFill>
        <p:spPr>
          <a:xfrm>
            <a:off x="3210464" y="4001294"/>
            <a:ext cx="5771072" cy="22601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3281" y="414067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3281" y="545077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98007" y="5450773"/>
            <a:ext cx="87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24332" y="4325345"/>
            <a:ext cx="1495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2311879" y="4694677"/>
            <a:ext cx="1846053" cy="9407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311879" y="5131355"/>
            <a:ext cx="1846053" cy="5040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>
            <a:off x="6944265" y="4787661"/>
            <a:ext cx="2717321" cy="8477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>
            <a:off x="6305910" y="5131357"/>
            <a:ext cx="3355677" cy="5040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THIP Dark">
  <a:themeElements>
    <a:clrScheme name="Custom 8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61C250"/>
      </a:accent1>
      <a:accent2>
        <a:srgbClr val="FCB040"/>
      </a:accent2>
      <a:accent3>
        <a:srgbClr val="0397D7"/>
      </a:accent3>
      <a:accent4>
        <a:srgbClr val="F58028"/>
      </a:accent4>
      <a:accent5>
        <a:srgbClr val="B60FF9"/>
      </a:accent5>
      <a:accent6>
        <a:srgbClr val="E90B8A"/>
      </a:accent6>
      <a:hlink>
        <a:srgbClr val="0563C1"/>
      </a:hlink>
      <a:folHlink>
        <a:srgbClr val="954F72"/>
      </a:folHlink>
    </a:clrScheme>
    <a:fontScheme name="Gallup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THIP Dark" id="{891DBA4F-22A0-410C-B8A9-D500886E9C3D}" vid="{7A94B178-E7DE-4283-AA98-C0FF652D13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GETHIP Dark</Template>
  <TotalTime>42149</TotalTime>
  <Words>691</Words>
  <Application>Microsoft Office PowerPoint</Application>
  <PresentationFormat>Widescreen</PresentationFormat>
  <Paragraphs>110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Georgia</vt:lpstr>
      <vt:lpstr>GETHIP Dark</vt:lpstr>
      <vt:lpstr>Introduction to  HTML / CSS</vt:lpstr>
      <vt:lpstr>HTML (HyperText Markup Language)</vt:lpstr>
      <vt:lpstr>&lt;Tags&gt;</vt:lpstr>
      <vt:lpstr>Other &lt;Tags&gt;</vt:lpstr>
      <vt:lpstr>Attributes</vt:lpstr>
      <vt:lpstr>Links and Images</vt:lpstr>
      <vt:lpstr>CSS (Cascading Style Sheet)</vt:lpstr>
      <vt:lpstr>Where to Implement CSS? (three ways)</vt:lpstr>
      <vt:lpstr>Selectors, Properties, and Values</vt:lpstr>
      <vt:lpstr>Colors</vt:lpstr>
      <vt:lpstr>Text Styling</vt:lpstr>
      <vt:lpstr>Margin and Padding</vt:lpstr>
      <vt:lpstr>Borders</vt:lpstr>
      <vt:lpstr>The Box Model</vt:lpstr>
      <vt:lpstr>Class and ID Selectors</vt:lpstr>
    </vt:vector>
  </TitlesOfParts>
  <Company>Gallup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</dc:title>
  <dc:creator>Getrost, James</dc:creator>
  <cp:lastModifiedBy>Fitzgibbons, Logan</cp:lastModifiedBy>
  <cp:revision>84</cp:revision>
  <dcterms:created xsi:type="dcterms:W3CDTF">2016-06-27T20:46:35Z</dcterms:created>
  <dcterms:modified xsi:type="dcterms:W3CDTF">2016-09-23T19:51:02Z</dcterms:modified>
</cp:coreProperties>
</file>