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2" r:id="rId2"/>
    <p:sldId id="1193" r:id="rId3"/>
    <p:sldId id="1194" r:id="rId4"/>
    <p:sldId id="1197" r:id="rId5"/>
    <p:sldId id="1198" r:id="rId6"/>
    <p:sldId id="313" r:id="rId7"/>
    <p:sldId id="314" r:id="rId8"/>
    <p:sldId id="316" r:id="rId9"/>
    <p:sldId id="1185" r:id="rId10"/>
    <p:sldId id="1186" r:id="rId11"/>
    <p:sldId id="1199" r:id="rId12"/>
    <p:sldId id="1188" r:id="rId13"/>
    <p:sldId id="1190" r:id="rId14"/>
    <p:sldId id="1206" r:id="rId15"/>
    <p:sldId id="1192" r:id="rId16"/>
    <p:sldId id="1205" r:id="rId17"/>
    <p:sldId id="1201" r:id="rId18"/>
    <p:sldId id="319" r:id="rId19"/>
    <p:sldId id="1202" r:id="rId20"/>
    <p:sldId id="1204" r:id="rId21"/>
    <p:sldId id="1200" r:id="rId2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16248-E761-B34D-A3D7-1237C369E1A3}" v="16" dt="2020-08-19T09:26:36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/>
    <p:restoredTop sz="94937"/>
  </p:normalViewPr>
  <p:slideViewPr>
    <p:cSldViewPr snapToGrid="0" snapToObjects="1">
      <p:cViewPr>
        <p:scale>
          <a:sx n="101" d="100"/>
          <a:sy n="101" d="100"/>
        </p:scale>
        <p:origin x="8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yle, Ben" userId="986671f7-5fe5-4614-a770-7c92854a2d5a" providerId="ADAL" clId="{64516248-E761-B34D-A3D7-1237C369E1A3}"/>
    <pc:docChg chg="undo custSel addSld delSld modSld sldOrd">
      <pc:chgData name="Hoyle, Ben" userId="986671f7-5fe5-4614-a770-7c92854a2d5a" providerId="ADAL" clId="{64516248-E761-B34D-A3D7-1237C369E1A3}" dt="2020-08-19T09:28:21.021" v="2119" actId="20577"/>
      <pc:docMkLst>
        <pc:docMk/>
      </pc:docMkLst>
      <pc:sldChg chg="modSp mod">
        <pc:chgData name="Hoyle, Ben" userId="986671f7-5fe5-4614-a770-7c92854a2d5a" providerId="ADAL" clId="{64516248-E761-B34D-A3D7-1237C369E1A3}" dt="2020-08-19T07:50:10.185" v="54" actId="1076"/>
        <pc:sldMkLst>
          <pc:docMk/>
          <pc:sldMk cId="4020460904" sldId="262"/>
        </pc:sldMkLst>
        <pc:spChg chg="mod">
          <ac:chgData name="Hoyle, Ben" userId="986671f7-5fe5-4614-a770-7c92854a2d5a" providerId="ADAL" clId="{64516248-E761-B34D-A3D7-1237C369E1A3}" dt="2020-08-19T07:50:02.226" v="53" actId="14100"/>
          <ac:spMkLst>
            <pc:docMk/>
            <pc:sldMk cId="4020460904" sldId="262"/>
            <ac:spMk id="8" creationId="{E0122B85-A823-4334-9C3C-83A76906E49E}"/>
          </ac:spMkLst>
        </pc:spChg>
        <pc:grpChg chg="mod">
          <ac:chgData name="Hoyle, Ben" userId="986671f7-5fe5-4614-a770-7c92854a2d5a" providerId="ADAL" clId="{64516248-E761-B34D-A3D7-1237C369E1A3}" dt="2020-08-19T07:50:10.185" v="54" actId="1076"/>
          <ac:grpSpMkLst>
            <pc:docMk/>
            <pc:sldMk cId="4020460904" sldId="262"/>
            <ac:grpSpMk id="6" creationId="{C0404C37-0097-44D7-ABE2-85660375591F}"/>
          </ac:grpSpMkLst>
        </pc:grpChg>
      </pc:sldChg>
      <pc:sldChg chg="addSp modSp mod">
        <pc:chgData name="Hoyle, Ben" userId="986671f7-5fe5-4614-a770-7c92854a2d5a" providerId="ADAL" clId="{64516248-E761-B34D-A3D7-1237C369E1A3}" dt="2020-08-19T09:28:21.021" v="2119" actId="20577"/>
        <pc:sldMkLst>
          <pc:docMk/>
          <pc:sldMk cId="3737410902" sldId="313"/>
        </pc:sldMkLst>
        <pc:spChg chg="mod">
          <ac:chgData name="Hoyle, Ben" userId="986671f7-5fe5-4614-a770-7c92854a2d5a" providerId="ADAL" clId="{64516248-E761-B34D-A3D7-1237C369E1A3}" dt="2020-08-19T09:26:32.962" v="1951" actId="1076"/>
          <ac:spMkLst>
            <pc:docMk/>
            <pc:sldMk cId="3737410902" sldId="313"/>
            <ac:spMk id="7" creationId="{4C66541B-1923-4D4D-9C5C-2BB118FBF220}"/>
          </ac:spMkLst>
        </pc:spChg>
        <pc:spChg chg="add mod">
          <ac:chgData name="Hoyle, Ben" userId="986671f7-5fe5-4614-a770-7c92854a2d5a" providerId="ADAL" clId="{64516248-E761-B34D-A3D7-1237C369E1A3}" dt="2020-08-19T09:28:21.021" v="2119" actId="20577"/>
          <ac:spMkLst>
            <pc:docMk/>
            <pc:sldMk cId="3737410902" sldId="313"/>
            <ac:spMk id="8" creationId="{D1003833-A143-A34D-B80A-158B59759D3B}"/>
          </ac:spMkLst>
        </pc:spChg>
      </pc:sldChg>
      <pc:sldChg chg="modSp mod">
        <pc:chgData name="Hoyle, Ben" userId="986671f7-5fe5-4614-a770-7c92854a2d5a" providerId="ADAL" clId="{64516248-E761-B34D-A3D7-1237C369E1A3}" dt="2020-08-19T09:19:35.243" v="1688" actId="20577"/>
        <pc:sldMkLst>
          <pc:docMk/>
          <pc:sldMk cId="3469222463" sldId="314"/>
        </pc:sldMkLst>
        <pc:spChg chg="mod">
          <ac:chgData name="Hoyle, Ben" userId="986671f7-5fe5-4614-a770-7c92854a2d5a" providerId="ADAL" clId="{64516248-E761-B34D-A3D7-1237C369E1A3}" dt="2020-08-19T09:19:35.243" v="1688" actId="20577"/>
          <ac:spMkLst>
            <pc:docMk/>
            <pc:sldMk cId="3469222463" sldId="314"/>
            <ac:spMk id="7" creationId="{4C66541B-1923-4D4D-9C5C-2BB118FBF220}"/>
          </ac:spMkLst>
        </pc:spChg>
      </pc:sldChg>
      <pc:sldChg chg="modSp mod">
        <pc:chgData name="Hoyle, Ben" userId="986671f7-5fe5-4614-a770-7c92854a2d5a" providerId="ADAL" clId="{64516248-E761-B34D-A3D7-1237C369E1A3}" dt="2020-08-19T09:19:19.717" v="1682" actId="20577"/>
        <pc:sldMkLst>
          <pc:docMk/>
          <pc:sldMk cId="830970727" sldId="316"/>
        </pc:sldMkLst>
        <pc:spChg chg="mod">
          <ac:chgData name="Hoyle, Ben" userId="986671f7-5fe5-4614-a770-7c92854a2d5a" providerId="ADAL" clId="{64516248-E761-B34D-A3D7-1237C369E1A3}" dt="2020-08-19T09:19:19.717" v="1682" actId="20577"/>
          <ac:spMkLst>
            <pc:docMk/>
            <pc:sldMk cId="830970727" sldId="316"/>
            <ac:spMk id="7" creationId="{4C66541B-1923-4D4D-9C5C-2BB118FBF220}"/>
          </ac:spMkLst>
        </pc:spChg>
        <pc:spChg chg="mod">
          <ac:chgData name="Hoyle, Ben" userId="986671f7-5fe5-4614-a770-7c92854a2d5a" providerId="ADAL" clId="{64516248-E761-B34D-A3D7-1237C369E1A3}" dt="2020-08-19T07:52:44.243" v="283" actId="1076"/>
          <ac:spMkLst>
            <pc:docMk/>
            <pc:sldMk cId="830970727" sldId="316"/>
            <ac:spMk id="8" creationId="{B79FB71E-B5CC-1A4C-B4A0-F1D84FA63FCE}"/>
          </ac:spMkLst>
        </pc:spChg>
        <pc:spChg chg="mod">
          <ac:chgData name="Hoyle, Ben" userId="986671f7-5fe5-4614-a770-7c92854a2d5a" providerId="ADAL" clId="{64516248-E761-B34D-A3D7-1237C369E1A3}" dt="2020-08-19T07:52:50.464" v="285" actId="1076"/>
          <ac:spMkLst>
            <pc:docMk/>
            <pc:sldMk cId="830970727" sldId="316"/>
            <ac:spMk id="9" creationId="{C39BFFCC-FBD0-7240-978C-331905D50C5A}"/>
          </ac:spMkLst>
        </pc:spChg>
      </pc:sldChg>
      <pc:sldChg chg="modSp mod">
        <pc:chgData name="Hoyle, Ben" userId="986671f7-5fe5-4614-a770-7c92854a2d5a" providerId="ADAL" clId="{64516248-E761-B34D-A3D7-1237C369E1A3}" dt="2020-08-19T08:56:28.816" v="1615" actId="1076"/>
        <pc:sldMkLst>
          <pc:docMk/>
          <pc:sldMk cId="47235818" sldId="1185"/>
        </pc:sldMkLst>
        <pc:spChg chg="mod">
          <ac:chgData name="Hoyle, Ben" userId="986671f7-5fe5-4614-a770-7c92854a2d5a" providerId="ADAL" clId="{64516248-E761-B34D-A3D7-1237C369E1A3}" dt="2020-08-19T08:56:18.233" v="1613" actId="1076"/>
          <ac:spMkLst>
            <pc:docMk/>
            <pc:sldMk cId="47235818" sldId="1185"/>
            <ac:spMk id="10" creationId="{3F33E778-D7D2-4D4D-A713-0C3686C70E40}"/>
          </ac:spMkLst>
        </pc:spChg>
        <pc:spChg chg="mod">
          <ac:chgData name="Hoyle, Ben" userId="986671f7-5fe5-4614-a770-7c92854a2d5a" providerId="ADAL" clId="{64516248-E761-B34D-A3D7-1237C369E1A3}" dt="2020-08-19T08:55:43.162" v="1608" actId="1076"/>
          <ac:spMkLst>
            <pc:docMk/>
            <pc:sldMk cId="47235818" sldId="1185"/>
            <ac:spMk id="11" creationId="{81524804-5812-6B43-912D-D839840CAFD8}"/>
          </ac:spMkLst>
        </pc:spChg>
        <pc:picChg chg="mod">
          <ac:chgData name="Hoyle, Ben" userId="986671f7-5fe5-4614-a770-7c92854a2d5a" providerId="ADAL" clId="{64516248-E761-B34D-A3D7-1237C369E1A3}" dt="2020-08-19T08:56:28.816" v="1615" actId="1076"/>
          <ac:picMkLst>
            <pc:docMk/>
            <pc:sldMk cId="47235818" sldId="1185"/>
            <ac:picMk id="9" creationId="{7C63FEC7-B6D9-E547-8E4D-BE08E8C999D0}"/>
          </ac:picMkLst>
        </pc:picChg>
      </pc:sldChg>
      <pc:sldChg chg="modSp mod">
        <pc:chgData name="Hoyle, Ben" userId="986671f7-5fe5-4614-a770-7c92854a2d5a" providerId="ADAL" clId="{64516248-E761-B34D-A3D7-1237C369E1A3}" dt="2020-08-19T08:56:33.369" v="1616" actId="1076"/>
        <pc:sldMkLst>
          <pc:docMk/>
          <pc:sldMk cId="4028327710" sldId="1186"/>
        </pc:sldMkLst>
        <pc:spChg chg="mod">
          <ac:chgData name="Hoyle, Ben" userId="986671f7-5fe5-4614-a770-7c92854a2d5a" providerId="ADAL" clId="{64516248-E761-B34D-A3D7-1237C369E1A3}" dt="2020-08-19T08:56:11.258" v="1612" actId="255"/>
          <ac:spMkLst>
            <pc:docMk/>
            <pc:sldMk cId="4028327710" sldId="1186"/>
            <ac:spMk id="10" creationId="{3F33E778-D7D2-4D4D-A713-0C3686C70E40}"/>
          </ac:spMkLst>
        </pc:spChg>
        <pc:picChg chg="mod">
          <ac:chgData name="Hoyle, Ben" userId="986671f7-5fe5-4614-a770-7c92854a2d5a" providerId="ADAL" clId="{64516248-E761-B34D-A3D7-1237C369E1A3}" dt="2020-08-19T08:56:33.369" v="1616" actId="1076"/>
          <ac:picMkLst>
            <pc:docMk/>
            <pc:sldMk cId="4028327710" sldId="1186"/>
            <ac:picMk id="9" creationId="{7C63FEC7-B6D9-E547-8E4D-BE08E8C999D0}"/>
          </ac:picMkLst>
        </pc:picChg>
      </pc:sldChg>
      <pc:sldChg chg="modSp mod">
        <pc:chgData name="Hoyle, Ben" userId="986671f7-5fe5-4614-a770-7c92854a2d5a" providerId="ADAL" clId="{64516248-E761-B34D-A3D7-1237C369E1A3}" dt="2020-08-19T08:56:48.144" v="1618" actId="20577"/>
        <pc:sldMkLst>
          <pc:docMk/>
          <pc:sldMk cId="3772088587" sldId="1188"/>
        </pc:sldMkLst>
        <pc:spChg chg="mod">
          <ac:chgData name="Hoyle, Ben" userId="986671f7-5fe5-4614-a770-7c92854a2d5a" providerId="ADAL" clId="{64516248-E761-B34D-A3D7-1237C369E1A3}" dt="2020-08-19T08:56:48.144" v="1618" actId="20577"/>
          <ac:spMkLst>
            <pc:docMk/>
            <pc:sldMk cId="3772088587" sldId="1188"/>
            <ac:spMk id="7" creationId="{4C66541B-1923-4D4D-9C5C-2BB118FBF220}"/>
          </ac:spMkLst>
        </pc:spChg>
      </pc:sldChg>
      <pc:sldChg chg="delSp modSp mod">
        <pc:chgData name="Hoyle, Ben" userId="986671f7-5fe5-4614-a770-7c92854a2d5a" providerId="ADAL" clId="{64516248-E761-B34D-A3D7-1237C369E1A3}" dt="2020-08-19T09:20:13.972" v="1702" actId="1036"/>
        <pc:sldMkLst>
          <pc:docMk/>
          <pc:sldMk cId="4082375248" sldId="1190"/>
        </pc:sldMkLst>
        <pc:spChg chg="mod">
          <ac:chgData name="Hoyle, Ben" userId="986671f7-5fe5-4614-a770-7c92854a2d5a" providerId="ADAL" clId="{64516248-E761-B34D-A3D7-1237C369E1A3}" dt="2020-08-19T08:45:05.136" v="394" actId="20577"/>
          <ac:spMkLst>
            <pc:docMk/>
            <pc:sldMk cId="4082375248" sldId="1190"/>
            <ac:spMk id="7" creationId="{4C66541B-1923-4D4D-9C5C-2BB118FBF220}"/>
          </ac:spMkLst>
        </pc:spChg>
        <pc:spChg chg="mod">
          <ac:chgData name="Hoyle, Ben" userId="986671f7-5fe5-4614-a770-7c92854a2d5a" providerId="ADAL" clId="{64516248-E761-B34D-A3D7-1237C369E1A3}" dt="2020-08-19T08:57:28.129" v="1628" actId="20577"/>
          <ac:spMkLst>
            <pc:docMk/>
            <pc:sldMk cId="4082375248" sldId="1190"/>
            <ac:spMk id="17" creationId="{E3B4D259-9C38-2E49-8411-4E741B539342}"/>
          </ac:spMkLst>
        </pc:spChg>
        <pc:spChg chg="mod">
          <ac:chgData name="Hoyle, Ben" userId="986671f7-5fe5-4614-a770-7c92854a2d5a" providerId="ADAL" clId="{64516248-E761-B34D-A3D7-1237C369E1A3}" dt="2020-08-19T08:57:53.222" v="1632" actId="20577"/>
          <ac:spMkLst>
            <pc:docMk/>
            <pc:sldMk cId="4082375248" sldId="1190"/>
            <ac:spMk id="18" creationId="{F6FCF588-F82F-6142-A0EC-02B3ACCB1CF2}"/>
          </ac:spMkLst>
        </pc:spChg>
        <pc:spChg chg="del">
          <ac:chgData name="Hoyle, Ben" userId="986671f7-5fe5-4614-a770-7c92854a2d5a" providerId="ADAL" clId="{64516248-E761-B34D-A3D7-1237C369E1A3}" dt="2020-08-19T08:58:11.712" v="1634" actId="478"/>
          <ac:spMkLst>
            <pc:docMk/>
            <pc:sldMk cId="4082375248" sldId="1190"/>
            <ac:spMk id="20" creationId="{04531799-D720-5E44-AFB7-9BC8BB467728}"/>
          </ac:spMkLst>
        </pc:spChg>
        <pc:picChg chg="mod">
          <ac:chgData name="Hoyle, Ben" userId="986671f7-5fe5-4614-a770-7c92854a2d5a" providerId="ADAL" clId="{64516248-E761-B34D-A3D7-1237C369E1A3}" dt="2020-08-19T09:20:13.972" v="1702" actId="1036"/>
          <ac:picMkLst>
            <pc:docMk/>
            <pc:sldMk cId="4082375248" sldId="1190"/>
            <ac:picMk id="19" creationId="{61D6E4AD-D792-5248-8FFF-104416D8828D}"/>
          </ac:picMkLst>
        </pc:picChg>
      </pc:sldChg>
      <pc:sldChg chg="modSp mod">
        <pc:chgData name="Hoyle, Ben" userId="986671f7-5fe5-4614-a770-7c92854a2d5a" providerId="ADAL" clId="{64516248-E761-B34D-A3D7-1237C369E1A3}" dt="2020-08-19T08:46:07.361" v="431" actId="20577"/>
        <pc:sldMkLst>
          <pc:docMk/>
          <pc:sldMk cId="3035598096" sldId="1192"/>
        </pc:sldMkLst>
        <pc:spChg chg="mod">
          <ac:chgData name="Hoyle, Ben" userId="986671f7-5fe5-4614-a770-7c92854a2d5a" providerId="ADAL" clId="{64516248-E761-B34D-A3D7-1237C369E1A3}" dt="2020-08-19T08:45:27.889" v="395" actId="207"/>
          <ac:spMkLst>
            <pc:docMk/>
            <pc:sldMk cId="3035598096" sldId="1192"/>
            <ac:spMk id="16" creationId="{6551485A-1308-F544-8C09-8456232AF368}"/>
          </ac:spMkLst>
        </pc:spChg>
        <pc:spChg chg="mod">
          <ac:chgData name="Hoyle, Ben" userId="986671f7-5fe5-4614-a770-7c92854a2d5a" providerId="ADAL" clId="{64516248-E761-B34D-A3D7-1237C369E1A3}" dt="2020-08-19T08:46:07.361" v="431" actId="20577"/>
          <ac:spMkLst>
            <pc:docMk/>
            <pc:sldMk cId="3035598096" sldId="1192"/>
            <ac:spMk id="21" creationId="{B749BD0D-5D9A-F949-B4FD-DE68FB60503A}"/>
          </ac:spMkLst>
        </pc:spChg>
      </pc:sldChg>
      <pc:sldChg chg="modSp mod">
        <pc:chgData name="Hoyle, Ben" userId="986671f7-5fe5-4614-a770-7c92854a2d5a" providerId="ADAL" clId="{64516248-E761-B34D-A3D7-1237C369E1A3}" dt="2020-08-19T08:56:45.209" v="1617" actId="20577"/>
        <pc:sldMkLst>
          <pc:docMk/>
          <pc:sldMk cId="2367655159" sldId="1199"/>
        </pc:sldMkLst>
        <pc:spChg chg="mod">
          <ac:chgData name="Hoyle, Ben" userId="986671f7-5fe5-4614-a770-7c92854a2d5a" providerId="ADAL" clId="{64516248-E761-B34D-A3D7-1237C369E1A3}" dt="2020-08-19T08:56:45.209" v="1617" actId="20577"/>
          <ac:spMkLst>
            <pc:docMk/>
            <pc:sldMk cId="2367655159" sldId="1199"/>
            <ac:spMk id="7" creationId="{4C66541B-1923-4D4D-9C5C-2BB118FBF220}"/>
          </ac:spMkLst>
        </pc:spChg>
      </pc:sldChg>
      <pc:sldChg chg="add del">
        <pc:chgData name="Hoyle, Ben" userId="986671f7-5fe5-4614-a770-7c92854a2d5a" providerId="ADAL" clId="{64516248-E761-B34D-A3D7-1237C369E1A3}" dt="2020-08-19T08:03:11.625" v="288" actId="2696"/>
        <pc:sldMkLst>
          <pc:docMk/>
          <pc:sldMk cId="2258423019" sldId="1203"/>
        </pc:sldMkLst>
      </pc:sldChg>
      <pc:sldChg chg="addSp delSp modSp add mod ord">
        <pc:chgData name="Hoyle, Ben" userId="986671f7-5fe5-4614-a770-7c92854a2d5a" providerId="ADAL" clId="{64516248-E761-B34D-A3D7-1237C369E1A3}" dt="2020-08-19T09:25:15.484" v="1949"/>
        <pc:sldMkLst>
          <pc:docMk/>
          <pc:sldMk cId="3106754522" sldId="1204"/>
        </pc:sldMkLst>
        <pc:spChg chg="mod">
          <ac:chgData name="Hoyle, Ben" userId="986671f7-5fe5-4614-a770-7c92854a2d5a" providerId="ADAL" clId="{64516248-E761-B34D-A3D7-1237C369E1A3}" dt="2020-08-19T08:03:35.481" v="349" actId="20577"/>
          <ac:spMkLst>
            <pc:docMk/>
            <pc:sldMk cId="3106754522" sldId="1204"/>
            <ac:spMk id="2" creationId="{48CC89E0-C0F7-984C-A7FE-285FA7CC72AC}"/>
          </ac:spMkLst>
        </pc:spChg>
        <pc:spChg chg="add mod">
          <ac:chgData name="Hoyle, Ben" userId="986671f7-5fe5-4614-a770-7c92854a2d5a" providerId="ADAL" clId="{64516248-E761-B34D-A3D7-1237C369E1A3}" dt="2020-08-19T08:59:26.982" v="1668" actId="1076"/>
          <ac:spMkLst>
            <pc:docMk/>
            <pc:sldMk cId="3106754522" sldId="1204"/>
            <ac:spMk id="3" creationId="{4E6F67EB-0209-FB44-8387-303FA96D4EE5}"/>
          </ac:spMkLst>
        </pc:spChg>
        <pc:spChg chg="del mod">
          <ac:chgData name="Hoyle, Ben" userId="986671f7-5fe5-4614-a770-7c92854a2d5a" providerId="ADAL" clId="{64516248-E761-B34D-A3D7-1237C369E1A3}" dt="2020-08-19T08:03:40.967" v="353"/>
          <ac:spMkLst>
            <pc:docMk/>
            <pc:sldMk cId="3106754522" sldId="1204"/>
            <ac:spMk id="7" creationId="{4C66541B-1923-4D4D-9C5C-2BB118FBF220}"/>
          </ac:spMkLst>
        </pc:spChg>
        <pc:spChg chg="mod">
          <ac:chgData name="Hoyle, Ben" userId="986671f7-5fe5-4614-a770-7c92854a2d5a" providerId="ADAL" clId="{64516248-E761-B34D-A3D7-1237C369E1A3}" dt="2020-08-19T08:59:22.586" v="1667" actId="20577"/>
          <ac:spMkLst>
            <pc:docMk/>
            <pc:sldMk cId="3106754522" sldId="1204"/>
            <ac:spMk id="16" creationId="{6551485A-1308-F544-8C09-8456232AF368}"/>
          </ac:spMkLst>
        </pc:spChg>
        <pc:spChg chg="add del mod">
          <ac:chgData name="Hoyle, Ben" userId="986671f7-5fe5-4614-a770-7c92854a2d5a" providerId="ADAL" clId="{64516248-E761-B34D-A3D7-1237C369E1A3}" dt="2020-08-19T08:55:16.056" v="1607" actId="478"/>
          <ac:spMkLst>
            <pc:docMk/>
            <pc:sldMk cId="3106754522" sldId="1204"/>
            <ac:spMk id="17" creationId="{2FCCA60E-5673-EC4A-AACB-48426F1DF7F7}"/>
          </ac:spMkLst>
        </pc:spChg>
        <pc:spChg chg="del">
          <ac:chgData name="Hoyle, Ben" userId="986671f7-5fe5-4614-a770-7c92854a2d5a" providerId="ADAL" clId="{64516248-E761-B34D-A3D7-1237C369E1A3}" dt="2020-08-19T08:03:40.800" v="351" actId="478"/>
          <ac:spMkLst>
            <pc:docMk/>
            <pc:sldMk cId="3106754522" sldId="1204"/>
            <ac:spMk id="21" creationId="{B749BD0D-5D9A-F949-B4FD-DE68FB60503A}"/>
          </ac:spMkLst>
        </pc:spChg>
      </pc:sldChg>
      <pc:sldChg chg="addSp delSp modSp add mod">
        <pc:chgData name="Hoyle, Ben" userId="986671f7-5fe5-4614-a770-7c92854a2d5a" providerId="ADAL" clId="{64516248-E761-B34D-A3D7-1237C369E1A3}" dt="2020-08-19T09:25:01.661" v="1947" actId="20577"/>
        <pc:sldMkLst>
          <pc:docMk/>
          <pc:sldMk cId="2216222604" sldId="1205"/>
        </pc:sldMkLst>
        <pc:spChg chg="mod">
          <ac:chgData name="Hoyle, Ben" userId="986671f7-5fe5-4614-a770-7c92854a2d5a" providerId="ADAL" clId="{64516248-E761-B34D-A3D7-1237C369E1A3}" dt="2020-08-19T08:46:22.821" v="441" actId="20577"/>
          <ac:spMkLst>
            <pc:docMk/>
            <pc:sldMk cId="2216222604" sldId="1205"/>
            <ac:spMk id="2" creationId="{48CC89E0-C0F7-984C-A7FE-285FA7CC72AC}"/>
          </ac:spMkLst>
        </pc:spChg>
        <pc:spChg chg="mod">
          <ac:chgData name="Hoyle, Ben" userId="986671f7-5fe5-4614-a770-7c92854a2d5a" providerId="ADAL" clId="{64516248-E761-B34D-A3D7-1237C369E1A3}" dt="2020-08-19T08:53:07.065" v="1273" actId="20577"/>
          <ac:spMkLst>
            <pc:docMk/>
            <pc:sldMk cId="2216222604" sldId="1205"/>
            <ac:spMk id="7" creationId="{4C66541B-1923-4D4D-9C5C-2BB118FBF220}"/>
          </ac:spMkLst>
        </pc:spChg>
        <pc:spChg chg="del">
          <ac:chgData name="Hoyle, Ben" userId="986671f7-5fe5-4614-a770-7c92854a2d5a" providerId="ADAL" clId="{64516248-E761-B34D-A3D7-1237C369E1A3}" dt="2020-08-19T08:51:13.187" v="1079" actId="478"/>
          <ac:spMkLst>
            <pc:docMk/>
            <pc:sldMk cId="2216222604" sldId="1205"/>
            <ac:spMk id="16" creationId="{6551485A-1308-F544-8C09-8456232AF368}"/>
          </ac:spMkLst>
        </pc:spChg>
        <pc:spChg chg="add mod">
          <ac:chgData name="Hoyle, Ben" userId="986671f7-5fe5-4614-a770-7c92854a2d5a" providerId="ADAL" clId="{64516248-E761-B34D-A3D7-1237C369E1A3}" dt="2020-08-19T08:52:48.251" v="1264" actId="1076"/>
          <ac:spMkLst>
            <pc:docMk/>
            <pc:sldMk cId="2216222604" sldId="1205"/>
            <ac:spMk id="17" creationId="{1E104654-7134-4341-814C-4E91B5E39BAE}"/>
          </ac:spMkLst>
        </pc:spChg>
        <pc:spChg chg="add mod">
          <ac:chgData name="Hoyle, Ben" userId="986671f7-5fe5-4614-a770-7c92854a2d5a" providerId="ADAL" clId="{64516248-E761-B34D-A3D7-1237C369E1A3}" dt="2020-08-19T09:25:01.661" v="1947" actId="20577"/>
          <ac:spMkLst>
            <pc:docMk/>
            <pc:sldMk cId="2216222604" sldId="1205"/>
            <ac:spMk id="18" creationId="{EADEF7BC-298A-554F-A108-42081331919C}"/>
          </ac:spMkLst>
        </pc:spChg>
        <pc:spChg chg="del">
          <ac:chgData name="Hoyle, Ben" userId="986671f7-5fe5-4614-a770-7c92854a2d5a" providerId="ADAL" clId="{64516248-E761-B34D-A3D7-1237C369E1A3}" dt="2020-08-19T08:49:50.430" v="898" actId="478"/>
          <ac:spMkLst>
            <pc:docMk/>
            <pc:sldMk cId="2216222604" sldId="1205"/>
            <ac:spMk id="21" creationId="{B749BD0D-5D9A-F949-B4FD-DE68FB60503A}"/>
          </ac:spMkLst>
        </pc:spChg>
      </pc:sldChg>
      <pc:sldChg chg="modSp add mod">
        <pc:chgData name="Hoyle, Ben" userId="986671f7-5fe5-4614-a770-7c92854a2d5a" providerId="ADAL" clId="{64516248-E761-B34D-A3D7-1237C369E1A3}" dt="2020-08-19T08:58:28.525" v="1636" actId="1076"/>
        <pc:sldMkLst>
          <pc:docMk/>
          <pc:sldMk cId="3821480105" sldId="1206"/>
        </pc:sldMkLst>
        <pc:spChg chg="mod">
          <ac:chgData name="Hoyle, Ben" userId="986671f7-5fe5-4614-a770-7c92854a2d5a" providerId="ADAL" clId="{64516248-E761-B34D-A3D7-1237C369E1A3}" dt="2020-08-19T08:58:21.681" v="1635" actId="20577"/>
          <ac:spMkLst>
            <pc:docMk/>
            <pc:sldMk cId="3821480105" sldId="1206"/>
            <ac:spMk id="20" creationId="{04531799-D720-5E44-AFB7-9BC8BB467728}"/>
          </ac:spMkLst>
        </pc:spChg>
        <pc:picChg chg="mod">
          <ac:chgData name="Hoyle, Ben" userId="986671f7-5fe5-4614-a770-7c92854a2d5a" providerId="ADAL" clId="{64516248-E761-B34D-A3D7-1237C369E1A3}" dt="2020-08-19T08:58:28.525" v="1636" actId="1076"/>
          <ac:picMkLst>
            <pc:docMk/>
            <pc:sldMk cId="3821480105" sldId="1206"/>
            <ac:picMk id="19" creationId="{61D6E4AD-D792-5248-8FFF-104416D8828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BA731-E273-294E-A757-204B94144AD1}" type="datetimeFigureOut">
              <a:rPr lang="en-DE" smtClean="0"/>
              <a:t>19.08.20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0F13D-471D-504A-89FB-4628CC564D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766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0F13D-471D-504A-89FB-4628CC564DC7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425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6091-0656-254A-B8F0-8E8E25A8D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E850E-86A7-3F4D-9A12-B9EC5422F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5E4C-4288-5843-A85B-9B6105FA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19.08.20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3A6C3-B41E-DB4F-A8A4-EF3E4EBB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51424-B9DF-8C4D-9F8F-381C80F6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674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60E8-B827-FC44-A1A3-9B91F2C8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3165F-CEE6-8D43-907F-B87567507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EC119-D048-7D4B-B38F-84F63220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19.08.20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41EBB-A3BC-4A46-A244-82470D8B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2146-A6BC-7545-8468-482E35F0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554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B8644-0DB3-F147-B872-AB251C0F5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324CA-695B-FF45-99FD-3DCA50770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7228-D94D-C945-95C6-3923FD37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19.08.20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7CCE-6A3D-144F-8478-316B1CB2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67C2-BA9F-C64B-B3F9-56364B2A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899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2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467878" y="306390"/>
            <a:ext cx="8278284" cy="928687"/>
          </a:xfrm>
        </p:spPr>
        <p:txBody>
          <a:bodyPr/>
          <a:lstStyle>
            <a:lvl1pPr>
              <a:defRPr sz="2399"/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97" y="341313"/>
            <a:ext cx="463429" cy="4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2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4B2C-A0B2-DB43-8732-611209C5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3DD6-59DF-554F-B1A3-4259E121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E345-0343-394D-8D32-ACF9BE10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19.08.20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D7B81-2AD5-6B4B-A8D8-3CC402D3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1655-4A92-6F4F-9862-EB1EAECE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76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E5D6-822F-1345-918B-0E15FFD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D7C5-E88B-FA43-92E3-6562F68EE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FE0EC-E0BD-4A4C-86D0-350AB9DA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19.08.20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D4AE-4D6B-284B-84A3-E4EB50FC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36146-4490-3E43-B830-183D24FD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48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2CCF-0B12-7C41-A880-D4E1506F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0C81-A535-4743-8F67-FF3DE6D93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00FDC-BE57-8B4F-AA76-0DFE917D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C08DF-5884-B646-A2BF-DFCC59E7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19.08.20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D09B7-E57B-1141-88A5-A81C7F3E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146D2-CD97-8C46-92A6-E41F4B7B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706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F6A3-AF8D-7740-B563-049D06E5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CBCD8-EF68-A244-B0C4-B90FC6B65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47DD2-5684-4349-A7E8-317B4E94F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8CF2B-1B5A-B344-BB3A-81275B3E8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CC08C-7D4A-D946-B1D5-E158B9817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C0ADB-2865-B942-B9CF-84A288D2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19.08.20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12390-9A1F-6945-822C-B6899C51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7768F-9AFE-2F4A-9C2B-45F86DAD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195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91C9-C736-B449-9DD7-89525174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92727-04CD-134F-B34E-F53731CF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19.08.20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138E5-31E7-1B4C-91A1-FD761E77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6E075-EC2C-644B-A6D3-41B7EA15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236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555F0-6F85-6C46-A09B-06B0ACFF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19.08.20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EFE8F-DA02-5E4B-925C-B306D12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90EBC-7CF2-7147-8959-CCB24FE0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984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A1D3-1C70-8249-A4FB-3C9FB917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70FE-BBDB-E444-9CA7-0B97A824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DAF5A-6C9A-164B-8E17-ECCA6882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37FD0-1207-8C4B-AF16-FF5DAA7F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19.08.20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DD549-717B-CD4B-BE0D-F173604E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4BBAC-90B9-594B-BFEB-229B1BC2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621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823B-D704-054E-984B-6A36936E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86914-F644-934C-99D2-6741070A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F26E8-41B3-F842-9D98-6AACF5BCF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17E2A-D637-1B41-9FAB-30DCA705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EE6-BE80-C34A-991C-2019A4D5DF5D}" type="datetimeFigureOut">
              <a:rPr lang="en-DE" smtClean="0"/>
              <a:t>19.08.20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BB1FD-D50C-DB45-9216-E5990F62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524C5-C13B-B545-AF58-CAFC73CB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896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B5032-FE38-2A43-AA03-19DFEBA4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DC69D-2EDF-DA41-9B15-E3A076A6D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F9B6-7DBE-A849-89B0-0DE348FF5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7AEE6-BE80-C34A-991C-2019A4D5DF5D}" type="datetimeFigureOut">
              <a:rPr lang="en-DE" smtClean="0"/>
              <a:t>19.08.20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E3E1C-4A88-2845-A931-88F75CB3F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C7DF-2E02-DF40-A182-0B00EB020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14753-AD4B-DD4C-9D1F-3F94263BD6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541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hyperlink" Target="https://en.wikipedia.org/wiki/Bayes%27_theorem" TargetMode="Externa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crete_probability_distributi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hyperlink" Target="https://en.wikipedia.org/wiki/Yes%E2%80%93no_question" TargetMode="External"/><Relationship Id="rId5" Type="http://schemas.openxmlformats.org/officeDocument/2006/relationships/hyperlink" Target="https://en.wikipedia.org/wiki/Experiment" TargetMode="External"/><Relationship Id="rId4" Type="http://schemas.openxmlformats.org/officeDocument/2006/relationships/hyperlink" Target="https://en.wikipedia.org/wiki/Random_variabl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ta_distribution" TargetMode="Externa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en.wikipedia.org/wiki/Conjugate_prio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jugate_prior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openxmlformats.org/officeDocument/2006/relationships/hyperlink" Target="https://en.wikipedia.org/wiki/Bayes%27_theorem" TargetMode="Externa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box">
            <a:extLst>
              <a:ext uri="{FF2B5EF4-FFF2-40B4-BE49-F238E27FC236}">
                <a16:creationId xmlns:a16="http://schemas.microsoft.com/office/drawing/2014/main" id="{F16E0059-F566-46B9-9792-51C150420623}"/>
              </a:ext>
            </a:extLst>
          </p:cNvPr>
          <p:cNvSpPr txBox="1"/>
          <p:nvPr/>
        </p:nvSpPr>
        <p:spPr>
          <a:xfrm>
            <a:off x="1231340" y="636135"/>
            <a:ext cx="9810124" cy="288553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DE" sz="4800" dirty="0"/>
              <a:t>Bayesian Bandits and their applications</a:t>
            </a:r>
            <a:endParaRPr lang="en-DE" sz="3600" dirty="0"/>
          </a:p>
        </p:txBody>
      </p:sp>
      <p:grpSp>
        <p:nvGrpSpPr>
          <p:cNvPr id="6" name="Gruppieren 1">
            <a:extLst>
              <a:ext uri="{FF2B5EF4-FFF2-40B4-BE49-F238E27FC236}">
                <a16:creationId xmlns:a16="http://schemas.microsoft.com/office/drawing/2014/main" id="{C0404C37-0097-44D7-ABE2-85660375591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31340" y="3429000"/>
            <a:ext cx="10573586" cy="3086397"/>
            <a:chOff x="1231661" y="3770799"/>
            <a:chExt cx="10576339" cy="3087201"/>
          </a:xfrm>
        </p:grpSpPr>
        <p:sp>
          <p:nvSpPr>
            <p:cNvPr id="8" name="Textfeld 18">
              <a:extLst>
                <a:ext uri="{FF2B5EF4-FFF2-40B4-BE49-F238E27FC236}">
                  <a16:creationId xmlns:a16="http://schemas.microsoft.com/office/drawing/2014/main" id="{E0122B85-A823-4334-9C3C-83A76906E49E}"/>
                </a:ext>
              </a:extLst>
            </p:cNvPr>
            <p:cNvSpPr txBox="1"/>
            <p:nvPr/>
          </p:nvSpPr>
          <p:spPr>
            <a:xfrm>
              <a:off x="1231661" y="3770799"/>
              <a:ext cx="8050680" cy="108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endParaRPr lang="de-DE" sz="1799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799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Dr. Ben, </a:t>
              </a:r>
              <a:r>
                <a:rPr lang="de-DE" sz="1799" dirty="0" err="1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Hoyle</a:t>
              </a:r>
              <a:r>
                <a:rPr lang="de-DE" sz="1799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Senior Scientist </a:t>
              </a:r>
              <a:r>
                <a:rPr lang="de-DE" sz="1799" dirty="0" err="1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799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 Scientist at Carl Zeiss</a:t>
              </a:r>
            </a:p>
          </p:txBody>
        </p:sp>
        <p:sp>
          <p:nvSpPr>
            <p:cNvPr id="9" name="Rechteck 19">
              <a:extLst>
                <a:ext uri="{FF2B5EF4-FFF2-40B4-BE49-F238E27FC236}">
                  <a16:creationId xmlns:a16="http://schemas.microsoft.com/office/drawing/2014/main" id="{DF63BAAE-0969-4A9C-B6B8-1A908B0D2BEB}"/>
                </a:ext>
              </a:extLst>
            </p:cNvPr>
            <p:cNvSpPr/>
            <p:nvPr/>
          </p:nvSpPr>
          <p:spPr>
            <a:xfrm>
              <a:off x="8568000" y="5377842"/>
              <a:ext cx="3240000" cy="1080000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>
                <a:tabLst>
                  <a:tab pos="2056783" algn="l"/>
                </a:tabLst>
              </a:pPr>
              <a:endParaRPr lang="de-DE" sz="1799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Gerader Verbinder 2">
              <a:extLst>
                <a:ext uri="{FF2B5EF4-FFF2-40B4-BE49-F238E27FC236}">
                  <a16:creationId xmlns:a16="http://schemas.microsoft.com/office/drawing/2014/main" id="{C6278302-9660-4D7F-B80B-FED69F6FADC9}"/>
                </a:ext>
              </a:extLst>
            </p:cNvPr>
            <p:cNvCxnSpPr/>
            <p:nvPr/>
          </p:nvCxnSpPr>
          <p:spPr bwMode="auto">
            <a:xfrm>
              <a:off x="4113000" y="5099901"/>
              <a:ext cx="0" cy="1758099"/>
            </a:xfrm>
            <a:prstGeom prst="line">
              <a:avLst/>
            </a:prstGeom>
            <a:solidFill>
              <a:schemeClr val="folHlink"/>
            </a:solidFill>
            <a:ln w="3175" cap="flat" cmpd="sng" algn="ctr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r Verbinder 11">
              <a:extLst>
                <a:ext uri="{FF2B5EF4-FFF2-40B4-BE49-F238E27FC236}">
                  <a16:creationId xmlns:a16="http://schemas.microsoft.com/office/drawing/2014/main" id="{09F5BE34-8212-4BF7-9285-7CE5082BF95A}"/>
                </a:ext>
              </a:extLst>
            </p:cNvPr>
            <p:cNvCxnSpPr/>
            <p:nvPr/>
          </p:nvCxnSpPr>
          <p:spPr bwMode="auto">
            <a:xfrm flipH="1">
              <a:off x="8163000" y="5099901"/>
              <a:ext cx="0" cy="1758099"/>
            </a:xfrm>
            <a:prstGeom prst="line">
              <a:avLst/>
            </a:prstGeom>
            <a:solidFill>
              <a:schemeClr val="folHlink"/>
            </a:solidFill>
            <a:ln w="3175" cap="flat" cmpd="sng" algn="ctr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046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824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Estimating probabilities in a data-science setting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C63FEC7-B6D9-E547-8E4D-BE08E8C99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7079" y="2535459"/>
            <a:ext cx="3797365" cy="9026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33E778-D7D2-4D4D-A713-0C3686C70E40}"/>
              </a:ext>
            </a:extLst>
          </p:cNvPr>
          <p:cNvSpPr/>
          <p:nvPr/>
        </p:nvSpPr>
        <p:spPr>
          <a:xfrm>
            <a:off x="1626641" y="2062190"/>
            <a:ext cx="546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2000" dirty="0">
                <a:hlinkClick r:id="rId5"/>
              </a:rPr>
              <a:t>https://en.wikipedia.org/wiki/Bayes%27_theorem</a:t>
            </a:r>
            <a:r>
              <a:rPr lang="en-DE" sz="20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24804-5812-6B43-912D-D839840CAFD8}"/>
              </a:ext>
            </a:extLst>
          </p:cNvPr>
          <p:cNvSpPr txBox="1"/>
          <p:nvPr/>
        </p:nvSpPr>
        <p:spPr>
          <a:xfrm>
            <a:off x="620946" y="3492249"/>
            <a:ext cx="10950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P(A|B) =&gt; P(click-through-rate| some new results after showing users the creative) </a:t>
            </a:r>
          </a:p>
          <a:p>
            <a:r>
              <a:rPr lang="en-CA" sz="2400" dirty="0"/>
              <a:t>P(A) =&gt; P(prior knowledge of the click-through-rate)  </a:t>
            </a:r>
            <a:r>
              <a:rPr lang="en-CA" sz="2400" b="1" dirty="0"/>
              <a:t>--- Our Prior knowledge</a:t>
            </a:r>
          </a:p>
          <a:p>
            <a:r>
              <a:rPr lang="en-CA" sz="2400" dirty="0"/>
              <a:t>P(B|A) =&gt; P(new observed behaviour| click-through-rate)  </a:t>
            </a:r>
            <a:r>
              <a:rPr lang="en-CA" sz="2400" b="1" dirty="0"/>
              <a:t>– our new knowledge</a:t>
            </a:r>
          </a:p>
          <a:p>
            <a:r>
              <a:rPr lang="en-CA" sz="2400" dirty="0"/>
              <a:t>P(B) =&gt; P(observing this user behaviour) </a:t>
            </a:r>
            <a:r>
              <a:rPr lang="en-CA" sz="2400" dirty="0">
                <a:sym typeface="Wingdings" pitchFamily="2" charset="2"/>
              </a:rPr>
              <a:t> </a:t>
            </a:r>
            <a:r>
              <a:rPr lang="en-CA" sz="2400" b="1" dirty="0">
                <a:sym typeface="Wingdings" pitchFamily="2" charset="2"/>
              </a:rPr>
              <a:t>let’s consider this as just a normalisation constant.</a:t>
            </a:r>
            <a:endParaRPr lang="en-CA" sz="2400" b="1" dirty="0"/>
          </a:p>
          <a:p>
            <a:endParaRPr lang="en-DE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6FE6C-7253-4C4E-A5EE-5D13B4E06BA3}"/>
              </a:ext>
            </a:extLst>
          </p:cNvPr>
          <p:cNvSpPr txBox="1"/>
          <p:nvPr/>
        </p:nvSpPr>
        <p:spPr>
          <a:xfrm>
            <a:off x="1546693" y="5626587"/>
            <a:ext cx="10486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Sampling from these probability distribution functions can be a mess!</a:t>
            </a:r>
            <a:endParaRPr lang="en-DE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5A6B75-41F6-5949-8427-253D85732CBB}"/>
              </a:ext>
            </a:extLst>
          </p:cNvPr>
          <p:cNvSpPr txBox="1"/>
          <p:nvPr/>
        </p:nvSpPr>
        <p:spPr>
          <a:xfrm>
            <a:off x="4804089" y="6088253"/>
            <a:ext cx="351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MCMC  -&gt; PyMC3</a:t>
            </a:r>
            <a:endParaRPr lang="en-DE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6765D-73AC-9848-9778-4E22EA2D8119}"/>
              </a:ext>
            </a:extLst>
          </p:cNvPr>
          <p:cNvSpPr txBox="1"/>
          <p:nvPr/>
        </p:nvSpPr>
        <p:spPr>
          <a:xfrm>
            <a:off x="507749" y="1298560"/>
            <a:ext cx="9880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Bayes’ theorem provides a very nice framework for estimating probabilities, based on updating previous knowledge.</a:t>
            </a:r>
            <a:endParaRPr lang="en-DE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832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3" y="427284"/>
            <a:ext cx="79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Modelling </a:t>
            </a:r>
            <a:r>
              <a:rPr lang="en-GB" sz="2800" dirty="0" err="1"/>
              <a:t>Yes|No</a:t>
            </a:r>
            <a:r>
              <a:rPr lang="en-GB" sz="2800" dirty="0"/>
              <a:t> questions: Bernoulli distribution</a:t>
            </a:r>
            <a:endParaRPr lang="en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254832" y="1212113"/>
            <a:ext cx="11497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But, if we able to cast the question in a particular way, and we are </a:t>
            </a:r>
            <a:r>
              <a:rPr lang="en-CA" sz="2400" b="1" dirty="0"/>
              <a:t>happy to guess the allowed shapes of the final PDFs</a:t>
            </a:r>
            <a:r>
              <a:rPr lang="en-CA" sz="2400" dirty="0"/>
              <a:t>, then we can (instantly) </a:t>
            </a:r>
            <a:r>
              <a:rPr lang="en-CA" sz="2400" b="1" dirty="0"/>
              <a:t>analytically</a:t>
            </a:r>
            <a:r>
              <a:rPr lang="en-CA" sz="2400" dirty="0"/>
              <a:t> calculate all of the probabilities. </a:t>
            </a:r>
          </a:p>
          <a:p>
            <a:endParaRPr lang="en-GB" sz="2400" dirty="0"/>
          </a:p>
          <a:p>
            <a:r>
              <a:rPr lang="en-GB" sz="2400" dirty="0"/>
              <a:t>Bernoulli : </a:t>
            </a:r>
            <a:r>
              <a:rPr lang="en-GB" sz="2400" dirty="0">
                <a:hlinkClick r:id="rId3"/>
              </a:rPr>
              <a:t>“</a:t>
            </a:r>
            <a:r>
              <a:rPr lang="en-DE" altLang="en-DE" sz="2400" u="sng" dirty="0">
                <a:solidFill>
                  <a:srgbClr val="0B0080"/>
                </a:solidFill>
                <a:cs typeface="Arial" panose="020B0604020202020204" pitchFamily="34" charset="0"/>
                <a:hlinkClick r:id="rId3"/>
              </a:rPr>
              <a:t>probability distribution</a:t>
            </a:r>
            <a:r>
              <a:rPr lang="en-DE" altLang="en-DE" sz="2400" dirty="0">
                <a:solidFill>
                  <a:srgbClr val="202122"/>
                </a:solidFill>
                <a:cs typeface="Arial" panose="020B0604020202020204" pitchFamily="34" charset="0"/>
              </a:rPr>
              <a:t> of a </a:t>
            </a:r>
            <a:r>
              <a:rPr lang="en-DE" altLang="en-DE" sz="2400" dirty="0">
                <a:solidFill>
                  <a:srgbClr val="0B0080"/>
                </a:solidFill>
                <a:cs typeface="Arial" panose="020B0604020202020204" pitchFamily="34" charset="0"/>
                <a:hlinkClick r:id="rId4" tooltip="Random variable"/>
              </a:rPr>
              <a:t>random variable</a:t>
            </a:r>
            <a:r>
              <a:rPr lang="en-DE" altLang="en-DE" sz="2400" dirty="0">
                <a:solidFill>
                  <a:srgbClr val="202122"/>
                </a:solidFill>
                <a:cs typeface="Arial" panose="020B0604020202020204" pitchFamily="34" charset="0"/>
              </a:rPr>
              <a:t> which takes the value 1 with probability  p  and the value 0 with probability   q=1-p ” </a:t>
            </a:r>
            <a:endParaRPr lang="en-DE" altLang="en-DE" sz="2400" dirty="0"/>
          </a:p>
          <a:p>
            <a:endParaRPr lang="en-GB" sz="2400" dirty="0"/>
          </a:p>
          <a:p>
            <a:r>
              <a:rPr lang="en-GB" sz="2400" dirty="0"/>
              <a:t>“Less formally, it can be thought of as a model for the set of possible outcomes of any single </a:t>
            </a:r>
            <a:r>
              <a:rPr lang="en-GB" sz="2400" dirty="0">
                <a:hlinkClick r:id="rId5" tooltip="Experiment"/>
              </a:rPr>
              <a:t>experiment</a:t>
            </a:r>
            <a:r>
              <a:rPr lang="en-GB" sz="2400" dirty="0"/>
              <a:t> that asks a </a:t>
            </a:r>
            <a:r>
              <a:rPr lang="en-GB" sz="2400" dirty="0">
                <a:hlinkClick r:id="rId6" tooltip="Yes–no question"/>
              </a:rPr>
              <a:t>yes–no question</a:t>
            </a:r>
            <a:r>
              <a:rPr lang="en-GB" sz="2400" dirty="0"/>
              <a:t>. ”</a:t>
            </a:r>
          </a:p>
          <a:p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[True, False, True, True]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[H,T, T, T, H]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Will the user click-through if they see an particular a web-page creative? YES | 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Will the user click-through if they see a second  web-page creative? YES | NO</a:t>
            </a:r>
          </a:p>
          <a:p>
            <a:endParaRPr lang="en-CA" sz="2400" dirty="0"/>
          </a:p>
        </p:txBody>
      </p:sp>
      <p:sp>
        <p:nvSpPr>
          <p:cNvPr id="4" name="AutoShape 3" descr="p">
            <a:extLst>
              <a:ext uri="{FF2B5EF4-FFF2-40B4-BE49-F238E27FC236}">
                <a16:creationId xmlns:a16="http://schemas.microsoft.com/office/drawing/2014/main" id="{4AB50021-ECF0-7E4E-B93D-5EBB5E7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5" name="AutoShape 4" descr="{\displaystyle q=1-p}">
            <a:extLst>
              <a:ext uri="{FF2B5EF4-FFF2-40B4-BE49-F238E27FC236}">
                <a16:creationId xmlns:a16="http://schemas.microsoft.com/office/drawing/2014/main" id="{009171E4-33AB-A94F-A95A-28366956F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65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3" y="427284"/>
            <a:ext cx="79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Modelling </a:t>
            </a:r>
            <a:r>
              <a:rPr lang="en-GB" sz="2800" dirty="0" err="1"/>
              <a:t>Yes|No</a:t>
            </a:r>
            <a:r>
              <a:rPr lang="en-GB" sz="2800" dirty="0"/>
              <a:t> questions: Bernoulli distribution</a:t>
            </a:r>
            <a:endParaRPr lang="en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284813" y="1377182"/>
            <a:ext cx="11482466" cy="2699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But, if we able to cast the question in a particular way, and we are </a:t>
            </a:r>
            <a:r>
              <a:rPr lang="en-CA" sz="2400" b="1" dirty="0"/>
              <a:t>happy to guess the allowed shapes of the final PDFs</a:t>
            </a:r>
            <a:r>
              <a:rPr lang="en-CA" sz="2400" dirty="0"/>
              <a:t>, then we can (instantly) </a:t>
            </a:r>
            <a:r>
              <a:rPr lang="en-CA" sz="2400" b="1" dirty="0"/>
              <a:t>analytically</a:t>
            </a:r>
            <a:r>
              <a:rPr lang="en-CA" sz="2400" dirty="0"/>
              <a:t> calculate all of the probabilities.</a:t>
            </a:r>
          </a:p>
          <a:p>
            <a:endParaRPr lang="en-GB" sz="2400" dirty="0"/>
          </a:p>
          <a:p>
            <a:r>
              <a:rPr lang="en-GB" sz="2400" i="1" dirty="0"/>
              <a:t>The </a:t>
            </a:r>
            <a:r>
              <a:rPr lang="en-GB" sz="2400" i="1" dirty="0">
                <a:hlinkClick r:id="rId3" tooltip="Beta distribution"/>
              </a:rPr>
              <a:t>Beta distribution</a:t>
            </a:r>
            <a:r>
              <a:rPr lang="en-GB" sz="2400" i="1" dirty="0"/>
              <a:t> is the </a:t>
            </a:r>
            <a:r>
              <a:rPr lang="en-GB" sz="2400" i="1" dirty="0">
                <a:hlinkClick r:id="rId4" tooltip="Conjugate prior"/>
              </a:rPr>
              <a:t>conjugate prior</a:t>
            </a:r>
            <a:r>
              <a:rPr lang="en-GB" sz="2400" i="1" dirty="0"/>
              <a:t> of the Bernoulli distribution.</a:t>
            </a:r>
          </a:p>
          <a:p>
            <a:endParaRPr lang="en-GB" sz="2400" dirty="0"/>
          </a:p>
          <a:p>
            <a:endParaRPr lang="en-CA" sz="2400" dirty="0"/>
          </a:p>
        </p:txBody>
      </p:sp>
      <p:sp>
        <p:nvSpPr>
          <p:cNvPr id="4" name="AutoShape 3" descr="p">
            <a:extLst>
              <a:ext uri="{FF2B5EF4-FFF2-40B4-BE49-F238E27FC236}">
                <a16:creationId xmlns:a16="http://schemas.microsoft.com/office/drawing/2014/main" id="{4AB50021-ECF0-7E4E-B93D-5EBB5E7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5" name="AutoShape 4" descr="{\displaystyle q=1-p}">
            <a:extLst>
              <a:ext uri="{FF2B5EF4-FFF2-40B4-BE49-F238E27FC236}">
                <a16:creationId xmlns:a16="http://schemas.microsoft.com/office/drawing/2014/main" id="{009171E4-33AB-A94F-A95A-28366956F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4DA1B4-4422-4146-BB51-853A88B3A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0508" y="2157198"/>
            <a:ext cx="3317680" cy="7886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2F884E-C9D3-CE4E-A646-872BEA4922A0}"/>
              </a:ext>
            </a:extLst>
          </p:cNvPr>
          <p:cNvSpPr txBox="1"/>
          <p:nvPr/>
        </p:nvSpPr>
        <p:spPr>
          <a:xfrm>
            <a:off x="290485" y="3310951"/>
            <a:ext cx="11901516" cy="121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P(A|B), P(A) ,  have the same functional form. They are all Beta distributions.</a:t>
            </a:r>
          </a:p>
          <a:p>
            <a:r>
              <a:rPr lang="en-CA" sz="2400" dirty="0"/>
              <a:t>P(B|A) = Binomial distribution: K success from N attempts.</a:t>
            </a:r>
          </a:p>
          <a:p>
            <a:endParaRPr lang="en-CA" sz="24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4667B9-1C53-8542-A459-C0CBD8C43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032" y="4076455"/>
            <a:ext cx="8140848" cy="25549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9A79CE-38A7-1D4C-B982-CEDB32F0F5F4}"/>
              </a:ext>
            </a:extLst>
          </p:cNvPr>
          <p:cNvSpPr txBox="1"/>
          <p:nvPr/>
        </p:nvSpPr>
        <p:spPr>
          <a:xfrm>
            <a:off x="9393792" y="6016374"/>
            <a:ext cx="10950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.. </a:t>
            </a:r>
            <a:r>
              <a:rPr lang="en-CA" sz="2000" dirty="0" err="1"/>
              <a:t>wikipedia</a:t>
            </a:r>
            <a:endParaRPr lang="en-CA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08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3" y="427284"/>
            <a:ext cx="79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Modelling </a:t>
            </a:r>
            <a:r>
              <a:rPr lang="en-GB" sz="2800" dirty="0" err="1"/>
              <a:t>Yes|No</a:t>
            </a:r>
            <a:r>
              <a:rPr lang="en-GB" sz="2800" dirty="0"/>
              <a:t> questions: Bernoulli distribution</a:t>
            </a:r>
            <a:endParaRPr lang="en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194872" y="1398799"/>
            <a:ext cx="1157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But if we able to cast the question in a particular way, and we are </a:t>
            </a:r>
            <a:r>
              <a:rPr lang="en-CA" sz="2400" b="1" dirty="0"/>
              <a:t>happy to guess the allowed shapes of the final PDFs</a:t>
            </a:r>
            <a:r>
              <a:rPr lang="en-CA" sz="2400" dirty="0"/>
              <a:t>, then we can (instantly) </a:t>
            </a:r>
            <a:r>
              <a:rPr lang="en-CA" sz="2400" b="1" dirty="0"/>
              <a:t>analytically</a:t>
            </a:r>
            <a:r>
              <a:rPr lang="en-CA" sz="2400" dirty="0"/>
              <a:t> determine all of the probabilities.</a:t>
            </a:r>
          </a:p>
        </p:txBody>
      </p:sp>
      <p:sp>
        <p:nvSpPr>
          <p:cNvPr id="4" name="AutoShape 3" descr="p">
            <a:extLst>
              <a:ext uri="{FF2B5EF4-FFF2-40B4-BE49-F238E27FC236}">
                <a16:creationId xmlns:a16="http://schemas.microsoft.com/office/drawing/2014/main" id="{4AB50021-ECF0-7E4E-B93D-5EBB5E7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 sz="2400"/>
          </a:p>
        </p:txBody>
      </p:sp>
      <p:sp>
        <p:nvSpPr>
          <p:cNvPr id="5" name="AutoShape 4" descr="{\displaystyle q=1-p}">
            <a:extLst>
              <a:ext uri="{FF2B5EF4-FFF2-40B4-BE49-F238E27FC236}">
                <a16:creationId xmlns:a16="http://schemas.microsoft.com/office/drawing/2014/main" id="{009171E4-33AB-A94F-A95A-28366956F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4D259-9C38-2E49-8411-4E741B539342}"/>
              </a:ext>
            </a:extLst>
          </p:cNvPr>
          <p:cNvSpPr txBox="1"/>
          <p:nvPr/>
        </p:nvSpPr>
        <p:spPr>
          <a:xfrm>
            <a:off x="506021" y="3065835"/>
            <a:ext cx="10950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This allows the update process of P(A|B) to be </a:t>
            </a:r>
            <a:r>
              <a:rPr lang="en-CA" sz="2400" b="1" dirty="0"/>
              <a:t>analytically  and </a:t>
            </a:r>
            <a:r>
              <a:rPr lang="en-CA" sz="2400" b="1" i="1" dirty="0"/>
              <a:t>trivially</a:t>
            </a:r>
            <a:r>
              <a:rPr lang="en-CA" sz="2400" dirty="0"/>
              <a:t> calculated given new information.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FCF588-F82F-6142-A0EC-02B3ACCB1CF2}"/>
              </a:ext>
            </a:extLst>
          </p:cNvPr>
          <p:cNvSpPr txBox="1"/>
          <p:nvPr/>
        </p:nvSpPr>
        <p:spPr>
          <a:xfrm>
            <a:off x="506020" y="3847300"/>
            <a:ext cx="10950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N_S  = previous success</a:t>
            </a:r>
          </a:p>
          <a:p>
            <a:r>
              <a:rPr lang="en-CA" sz="2400" dirty="0" err="1"/>
              <a:t>N_t</a:t>
            </a:r>
            <a:r>
              <a:rPr lang="en-CA" sz="2400" dirty="0"/>
              <a:t>  = previous trials</a:t>
            </a:r>
          </a:p>
          <a:p>
            <a:r>
              <a:rPr lang="en-CA" sz="2400" dirty="0"/>
              <a:t>P(A) = Beta(1 + N_S, 1 + </a:t>
            </a:r>
            <a:r>
              <a:rPr lang="en-CA" sz="2400" dirty="0" err="1"/>
              <a:t>N_t</a:t>
            </a:r>
            <a:r>
              <a:rPr lang="en-CA" sz="2400" dirty="0"/>
              <a:t> – N_S) 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1D6E4AD-D792-5248-8FFF-104416D88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2908" y="2267387"/>
            <a:ext cx="3317680" cy="788629"/>
          </a:xfrm>
          <a:prstGeom prst="rect">
            <a:avLst/>
          </a:prstGeom>
        </p:spPr>
      </p:pic>
      <p:sp>
        <p:nvSpPr>
          <p:cNvPr id="21" name="Fußzeilenplatzhalter 5">
            <a:extLst>
              <a:ext uri="{FF2B5EF4-FFF2-40B4-BE49-F238E27FC236}">
                <a16:creationId xmlns:a16="http://schemas.microsoft.com/office/drawing/2014/main" id="{4F5DB85D-DC31-AB44-B942-70327DF9B76E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22" name="Datumsplatzhalter 4">
            <a:extLst>
              <a:ext uri="{FF2B5EF4-FFF2-40B4-BE49-F238E27FC236}">
                <a16:creationId xmlns:a16="http://schemas.microsoft.com/office/drawing/2014/main" id="{8A904C3A-6060-3D42-837A-70E05AA2437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237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3" y="427284"/>
            <a:ext cx="79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Modelling </a:t>
            </a:r>
            <a:r>
              <a:rPr lang="en-GB" sz="2800" dirty="0" err="1"/>
              <a:t>Yes|No</a:t>
            </a:r>
            <a:r>
              <a:rPr lang="en-GB" sz="2800" dirty="0"/>
              <a:t> questions: Bernoulli distribution</a:t>
            </a:r>
            <a:endParaRPr lang="en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194872" y="1398799"/>
            <a:ext cx="1157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But if we able to cast the question in a particular way, and we are </a:t>
            </a:r>
            <a:r>
              <a:rPr lang="en-CA" sz="2400" b="1" dirty="0"/>
              <a:t>happy to guess the allowed shapes of the final PDFs</a:t>
            </a:r>
            <a:r>
              <a:rPr lang="en-CA" sz="2400" dirty="0"/>
              <a:t>, then we can (instantly) </a:t>
            </a:r>
            <a:r>
              <a:rPr lang="en-CA" sz="2400" b="1" dirty="0"/>
              <a:t>analytically</a:t>
            </a:r>
            <a:r>
              <a:rPr lang="en-CA" sz="2400" dirty="0"/>
              <a:t> determine all of the probabilities.</a:t>
            </a:r>
          </a:p>
        </p:txBody>
      </p:sp>
      <p:sp>
        <p:nvSpPr>
          <p:cNvPr id="4" name="AutoShape 3" descr="p">
            <a:extLst>
              <a:ext uri="{FF2B5EF4-FFF2-40B4-BE49-F238E27FC236}">
                <a16:creationId xmlns:a16="http://schemas.microsoft.com/office/drawing/2014/main" id="{4AB50021-ECF0-7E4E-B93D-5EBB5E7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 sz="2400"/>
          </a:p>
        </p:txBody>
      </p:sp>
      <p:sp>
        <p:nvSpPr>
          <p:cNvPr id="5" name="AutoShape 4" descr="{\displaystyle q=1-p}">
            <a:extLst>
              <a:ext uri="{FF2B5EF4-FFF2-40B4-BE49-F238E27FC236}">
                <a16:creationId xmlns:a16="http://schemas.microsoft.com/office/drawing/2014/main" id="{009171E4-33AB-A94F-A95A-28366956F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4D259-9C38-2E49-8411-4E741B539342}"/>
              </a:ext>
            </a:extLst>
          </p:cNvPr>
          <p:cNvSpPr txBox="1"/>
          <p:nvPr/>
        </p:nvSpPr>
        <p:spPr>
          <a:xfrm>
            <a:off x="506021" y="3065835"/>
            <a:ext cx="10950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This allows the update process of P(A|B) to be </a:t>
            </a:r>
            <a:r>
              <a:rPr lang="en-CA" sz="2400" b="1" dirty="0"/>
              <a:t>analytically  and </a:t>
            </a:r>
            <a:r>
              <a:rPr lang="en-CA" sz="2400" b="1" i="1" dirty="0"/>
              <a:t>trivially</a:t>
            </a:r>
            <a:r>
              <a:rPr lang="en-CA" sz="2400" dirty="0"/>
              <a:t> calculated given new information.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FCF588-F82F-6142-A0EC-02B3ACCB1CF2}"/>
              </a:ext>
            </a:extLst>
          </p:cNvPr>
          <p:cNvSpPr txBox="1"/>
          <p:nvPr/>
        </p:nvSpPr>
        <p:spPr>
          <a:xfrm>
            <a:off x="506020" y="3847300"/>
            <a:ext cx="10950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N_S  = previous success</a:t>
            </a:r>
          </a:p>
          <a:p>
            <a:r>
              <a:rPr lang="en-CA" sz="2400" dirty="0" err="1"/>
              <a:t>N_t</a:t>
            </a:r>
            <a:r>
              <a:rPr lang="en-CA" sz="2400" dirty="0"/>
              <a:t>  = previous trials</a:t>
            </a:r>
          </a:p>
          <a:p>
            <a:r>
              <a:rPr lang="en-CA" sz="2400" dirty="0"/>
              <a:t>P(A) = Beta(1 + N_S, 1 + </a:t>
            </a:r>
            <a:r>
              <a:rPr lang="en-CA" sz="2400" dirty="0" err="1"/>
              <a:t>N_t</a:t>
            </a:r>
            <a:r>
              <a:rPr lang="en-CA" sz="2400" dirty="0"/>
              <a:t> – N_S) 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1D6E4AD-D792-5248-8FFF-104416D88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2908" y="2291709"/>
            <a:ext cx="3317680" cy="7886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531799-D720-5E44-AFB7-9BC8BB467728}"/>
              </a:ext>
            </a:extLst>
          </p:cNvPr>
          <p:cNvSpPr txBox="1"/>
          <p:nvPr/>
        </p:nvSpPr>
        <p:spPr>
          <a:xfrm>
            <a:off x="5581748" y="4841607"/>
            <a:ext cx="10950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Then the update becomes</a:t>
            </a:r>
            <a:endParaRPr lang="en-CA" sz="2400" dirty="0"/>
          </a:p>
          <a:p>
            <a:r>
              <a:rPr lang="en-CA" sz="2400" dirty="0"/>
              <a:t>ALL_S  = new success + previous successes</a:t>
            </a:r>
          </a:p>
          <a:p>
            <a:r>
              <a:rPr lang="en-CA" sz="2400" dirty="0"/>
              <a:t>ALL_T  = new trials + previous trials</a:t>
            </a:r>
          </a:p>
          <a:p>
            <a:r>
              <a:rPr lang="en-CA" sz="2400" dirty="0"/>
              <a:t>P(A| B)  = Beta(1+ ALL_S, 1 + ALL_T)</a:t>
            </a:r>
          </a:p>
        </p:txBody>
      </p:sp>
      <p:sp>
        <p:nvSpPr>
          <p:cNvPr id="21" name="Fußzeilenplatzhalter 5">
            <a:extLst>
              <a:ext uri="{FF2B5EF4-FFF2-40B4-BE49-F238E27FC236}">
                <a16:creationId xmlns:a16="http://schemas.microsoft.com/office/drawing/2014/main" id="{4F5DB85D-DC31-AB44-B942-70327DF9B76E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22" name="Datumsplatzhalter 4">
            <a:extLst>
              <a:ext uri="{FF2B5EF4-FFF2-40B4-BE49-F238E27FC236}">
                <a16:creationId xmlns:a16="http://schemas.microsoft.com/office/drawing/2014/main" id="{8A904C3A-6060-3D42-837A-70E05AA2437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148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3" y="427284"/>
            <a:ext cx="953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When might this be useful? The multi-armed bandit problem</a:t>
            </a:r>
            <a:endParaRPr lang="en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528166" y="1389810"/>
            <a:ext cx="11359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You are in Las Vegas. In front of you are 5 slot-machines, (one armed bandit machines). Each machine has a different probability of paying out. You don’t know anything about the machines. What strategy should you take to maximise your reward?</a:t>
            </a:r>
            <a:r>
              <a:rPr lang="en-CA" sz="2400" b="1" dirty="0"/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400" b="1" dirty="0"/>
              <a:t>P(pay out rate| information about machine j)</a:t>
            </a:r>
            <a:r>
              <a:rPr lang="en-CA" sz="2400" dirty="0"/>
              <a:t> </a:t>
            </a:r>
            <a:endParaRPr lang="en-CA" sz="2400" b="1" dirty="0"/>
          </a:p>
        </p:txBody>
      </p:sp>
      <p:sp>
        <p:nvSpPr>
          <p:cNvPr id="4" name="AutoShape 3" descr="p">
            <a:extLst>
              <a:ext uri="{FF2B5EF4-FFF2-40B4-BE49-F238E27FC236}">
                <a16:creationId xmlns:a16="http://schemas.microsoft.com/office/drawing/2014/main" id="{4AB50021-ECF0-7E4E-B93D-5EBB5E7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5" name="AutoShape 4" descr="{\displaystyle q=1-p}">
            <a:extLst>
              <a:ext uri="{FF2B5EF4-FFF2-40B4-BE49-F238E27FC236}">
                <a16:creationId xmlns:a16="http://schemas.microsoft.com/office/drawing/2014/main" id="{009171E4-33AB-A94F-A95A-28366956F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1485A-1308-F544-8C09-8456232AF368}"/>
              </a:ext>
            </a:extLst>
          </p:cNvPr>
          <p:cNvSpPr txBox="1"/>
          <p:nvPr/>
        </p:nvSpPr>
        <p:spPr>
          <a:xfrm>
            <a:off x="528167" y="4498694"/>
            <a:ext cx="11359033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/>
              <a:t>You own a website. </a:t>
            </a:r>
            <a:r>
              <a:rPr lang="en-CA" sz="2400" dirty="0"/>
              <a:t>You have 5 different creatives to show to your visitors, in an attempt to maximise a “</a:t>
            </a:r>
            <a:r>
              <a:rPr lang="en-CA" sz="2400" b="1" dirty="0"/>
              <a:t>click-through-rate</a:t>
            </a:r>
            <a:r>
              <a:rPr lang="en-CA" sz="2400" dirty="0"/>
              <a:t>” to get the visitor to the payment page.  You don’t know which creative provides the best click-through-rate.  Getting a visitor on your site is </a:t>
            </a:r>
            <a:r>
              <a:rPr lang="en-CA" sz="2400" b="1" dirty="0"/>
              <a:t>*expensive*, </a:t>
            </a:r>
            <a:r>
              <a:rPr lang="en-CA" sz="2400" dirty="0"/>
              <a:t>therefore you want to minimising the showing of a “bad” creative. What strategy should you take? Which creative should you show the visitor?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49BD0D-5D9A-F949-B4FD-DE68FB60503A}"/>
              </a:ext>
            </a:extLst>
          </p:cNvPr>
          <p:cNvSpPr txBox="1"/>
          <p:nvPr/>
        </p:nvSpPr>
        <p:spPr>
          <a:xfrm>
            <a:off x="528166" y="3082350"/>
            <a:ext cx="10564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You are amazon. The user wants to look at a toaster. Which toaster should you recommend to them, to maximise a sale?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400" b="1" dirty="0"/>
              <a:t>P(make a sale| toaster information, customer information)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59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3" y="427284"/>
            <a:ext cx="953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multi-armed bandit solution</a:t>
            </a:r>
            <a:endParaRPr lang="en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528166" y="1389810"/>
            <a:ext cx="11359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The algorithm is quite straight forward. Image we have N creatives, </a:t>
            </a:r>
            <a:r>
              <a:rPr lang="en-CA" sz="2400" dirty="0" err="1"/>
              <a:t>i</a:t>
            </a:r>
            <a:r>
              <a:rPr lang="en-CA" sz="2400" dirty="0"/>
              <a:t>=0..N</a:t>
            </a:r>
          </a:p>
          <a:p>
            <a:r>
              <a:rPr lang="en-CA" sz="2400" dirty="0"/>
              <a:t>&gt;while True: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/>
              <a:t>Use your prior information to estimate PDFs: </a:t>
            </a:r>
            <a:r>
              <a:rPr lang="en-CA" sz="2400" dirty="0" err="1"/>
              <a:t>P_i</a:t>
            </a:r>
            <a:r>
              <a:rPr lang="en-CA" sz="2400" dirty="0"/>
              <a:t>(</a:t>
            </a:r>
            <a:r>
              <a:rPr lang="en-CA" sz="2400" dirty="0" err="1"/>
              <a:t>click_through_rate</a:t>
            </a:r>
            <a:r>
              <a:rPr lang="en-CA" sz="2400" dirty="0"/>
              <a:t>) for each 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/>
              <a:t>Draw a random sample from each of the N PDFs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/>
              <a:t>Choose the ”</a:t>
            </a:r>
            <a:r>
              <a:rPr lang="en-CA" sz="2400" dirty="0" err="1"/>
              <a:t>i</a:t>
            </a:r>
            <a:r>
              <a:rPr lang="en-CA" sz="2400" dirty="0"/>
              <a:t>” with the largest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/>
              <a:t>Show “</a:t>
            </a:r>
            <a:r>
              <a:rPr lang="en-CA" sz="2400" dirty="0" err="1"/>
              <a:t>i</a:t>
            </a:r>
            <a:r>
              <a:rPr lang="en-CA" sz="2400" dirty="0"/>
              <a:t>” to the user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/>
              <a:t>Was this a success or a failure?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/>
              <a:t>Update the Bayesian information about creative “</a:t>
            </a:r>
            <a:r>
              <a:rPr lang="en-CA" sz="2400" dirty="0" err="1"/>
              <a:t>i</a:t>
            </a:r>
            <a:r>
              <a:rPr lang="en-CA" sz="2400" dirty="0"/>
              <a:t>”</a:t>
            </a:r>
          </a:p>
        </p:txBody>
      </p:sp>
      <p:sp>
        <p:nvSpPr>
          <p:cNvPr id="4" name="AutoShape 3" descr="p">
            <a:extLst>
              <a:ext uri="{FF2B5EF4-FFF2-40B4-BE49-F238E27FC236}">
                <a16:creationId xmlns:a16="http://schemas.microsoft.com/office/drawing/2014/main" id="{4AB50021-ECF0-7E4E-B93D-5EBB5E7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5" name="AutoShape 4" descr="{\displaystyle q=1-p}">
            <a:extLst>
              <a:ext uri="{FF2B5EF4-FFF2-40B4-BE49-F238E27FC236}">
                <a16:creationId xmlns:a16="http://schemas.microsoft.com/office/drawing/2014/main" id="{009171E4-33AB-A94F-A95A-28366956F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04654-7134-4341-814C-4E91B5E39BAE}"/>
              </a:ext>
            </a:extLst>
          </p:cNvPr>
          <p:cNvSpPr txBox="1"/>
          <p:nvPr/>
        </p:nvSpPr>
        <p:spPr>
          <a:xfrm>
            <a:off x="197966" y="4723290"/>
            <a:ext cx="11359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It tells us, which choice should we make (which creative to show, or which lever to pull), based on our past information.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EF7BC-298A-554F-A108-42081331919C}"/>
              </a:ext>
            </a:extLst>
          </p:cNvPr>
          <p:cNvSpPr txBox="1"/>
          <p:nvPr/>
        </p:nvSpPr>
        <p:spPr>
          <a:xfrm>
            <a:off x="197966" y="5645888"/>
            <a:ext cx="11359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We should use this algorithm, when each showing of “</a:t>
            </a:r>
            <a:r>
              <a:rPr lang="en-CA" sz="2400" dirty="0" err="1"/>
              <a:t>i</a:t>
            </a:r>
            <a:r>
              <a:rPr lang="en-CA" sz="2400" dirty="0"/>
              <a:t>”  costs (e.g. money or time/resources) and we want to reduce costs.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22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3" y="427284"/>
            <a:ext cx="953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Notebook part 1</a:t>
            </a:r>
            <a:endParaRPr lang="en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528166" y="1389810"/>
            <a:ext cx="1135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Go here https://</a:t>
            </a:r>
            <a:r>
              <a:rPr lang="en-CA" sz="2400" b="1" dirty="0" err="1"/>
              <a:t>github.com</a:t>
            </a:r>
            <a:r>
              <a:rPr lang="en-CA" sz="2400" b="1" dirty="0"/>
              <a:t>/</a:t>
            </a:r>
            <a:r>
              <a:rPr lang="en-CA" sz="2400" b="1" dirty="0" err="1"/>
              <a:t>hoyleb</a:t>
            </a:r>
            <a:r>
              <a:rPr lang="en-CA" sz="2400" b="1" dirty="0"/>
              <a:t>/</a:t>
            </a:r>
            <a:r>
              <a:rPr lang="en-CA" sz="2400" b="1" dirty="0" err="1"/>
              <a:t>bayesian_bandit_demo</a:t>
            </a:r>
            <a:endParaRPr lang="en-CA" sz="2400" b="1" dirty="0"/>
          </a:p>
        </p:txBody>
      </p:sp>
      <p:sp>
        <p:nvSpPr>
          <p:cNvPr id="4" name="AutoShape 3" descr="p">
            <a:extLst>
              <a:ext uri="{FF2B5EF4-FFF2-40B4-BE49-F238E27FC236}">
                <a16:creationId xmlns:a16="http://schemas.microsoft.com/office/drawing/2014/main" id="{4AB50021-ECF0-7E4E-B93D-5EBB5E7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5" name="AutoShape 4" descr="{\displaystyle q=1-p}">
            <a:extLst>
              <a:ext uri="{FF2B5EF4-FFF2-40B4-BE49-F238E27FC236}">
                <a16:creationId xmlns:a16="http://schemas.microsoft.com/office/drawing/2014/main" id="{009171E4-33AB-A94F-A95A-28366956F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1485A-1308-F544-8C09-8456232AF368}"/>
              </a:ext>
            </a:extLst>
          </p:cNvPr>
          <p:cNvSpPr txBox="1"/>
          <p:nvPr/>
        </p:nvSpPr>
        <p:spPr>
          <a:xfrm>
            <a:off x="1561071" y="3524016"/>
            <a:ext cx="1135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/>
              <a:t>Complete parts 1 &amp; 2</a:t>
            </a:r>
            <a:endParaRPr lang="en-CA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49BD0D-5D9A-F949-B4FD-DE68FB60503A}"/>
              </a:ext>
            </a:extLst>
          </p:cNvPr>
          <p:cNvSpPr txBox="1"/>
          <p:nvPr/>
        </p:nvSpPr>
        <p:spPr>
          <a:xfrm>
            <a:off x="528166" y="2228671"/>
            <a:ext cx="10564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Enter notebooks/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Start the </a:t>
            </a:r>
            <a:r>
              <a:rPr lang="en-CA" sz="2400" b="1" dirty="0" err="1"/>
              <a:t>jupyter</a:t>
            </a:r>
            <a:r>
              <a:rPr lang="en-CA" sz="2400" b="1" dirty="0"/>
              <a:t> notebook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481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Notebooks and Docker containers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1202723" y="1610498"/>
            <a:ext cx="8211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</a:t>
            </a:r>
            <a:r>
              <a:rPr lang="en-DE" sz="2000" dirty="0"/>
              <a:t>et’s now package the project in a way that can be deployed locally, or on any cloud resource.</a:t>
            </a:r>
          </a:p>
          <a:p>
            <a:endParaRPr lang="en-DE" sz="2000" dirty="0"/>
          </a:p>
          <a:p>
            <a:r>
              <a:rPr lang="en-DE" sz="2000" dirty="0"/>
              <a:t>Docker, python-flask,  interactive APIs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4021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3" y="427284"/>
            <a:ext cx="953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Notebook part 3</a:t>
            </a:r>
            <a:endParaRPr lang="en-DE" sz="2800" dirty="0"/>
          </a:p>
        </p:txBody>
      </p:sp>
      <p:sp>
        <p:nvSpPr>
          <p:cNvPr id="4" name="AutoShape 3" descr="p">
            <a:extLst>
              <a:ext uri="{FF2B5EF4-FFF2-40B4-BE49-F238E27FC236}">
                <a16:creationId xmlns:a16="http://schemas.microsoft.com/office/drawing/2014/main" id="{4AB50021-ECF0-7E4E-B93D-5EBB5E7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5" name="AutoShape 4" descr="{\displaystyle q=1-p}">
            <a:extLst>
              <a:ext uri="{FF2B5EF4-FFF2-40B4-BE49-F238E27FC236}">
                <a16:creationId xmlns:a16="http://schemas.microsoft.com/office/drawing/2014/main" id="{009171E4-33AB-A94F-A95A-28366956F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1485A-1308-F544-8C09-8456232AF368}"/>
              </a:ext>
            </a:extLst>
          </p:cNvPr>
          <p:cNvSpPr txBox="1"/>
          <p:nvPr/>
        </p:nvSpPr>
        <p:spPr>
          <a:xfrm>
            <a:off x="1408671" y="3217905"/>
            <a:ext cx="1135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i="1" dirty="0"/>
              <a:t>Complete parts 3 in the </a:t>
            </a:r>
            <a:r>
              <a:rPr lang="en-CA" sz="2400" i="1" dirty="0" err="1"/>
              <a:t>jupyter</a:t>
            </a:r>
            <a:r>
              <a:rPr lang="en-CA" sz="2400" i="1" dirty="0"/>
              <a:t> notebook</a:t>
            </a:r>
            <a:endParaRPr lang="en-CA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49BD0D-5D9A-F949-B4FD-DE68FB60503A}"/>
              </a:ext>
            </a:extLst>
          </p:cNvPr>
          <p:cNvSpPr txBox="1"/>
          <p:nvPr/>
        </p:nvSpPr>
        <p:spPr>
          <a:xfrm>
            <a:off x="475700" y="1767900"/>
            <a:ext cx="10564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Enter </a:t>
            </a:r>
            <a:r>
              <a:rPr lang="en-CA" sz="2400" b="1" dirty="0" err="1"/>
              <a:t>web_app</a:t>
            </a:r>
            <a:r>
              <a:rPr lang="en-CA" sz="2400" b="1" dirty="0"/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Build the docker container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82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Carl Zeiss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FAC7D-2950-024C-9CDF-795321CF3CEC}"/>
              </a:ext>
            </a:extLst>
          </p:cNvPr>
          <p:cNvSpPr txBox="1"/>
          <p:nvPr/>
        </p:nvSpPr>
        <p:spPr>
          <a:xfrm>
            <a:off x="13580076" y="312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839C2-8EBE-214B-AC21-8C68129D4556}"/>
              </a:ext>
            </a:extLst>
          </p:cNvPr>
          <p:cNvSpPr txBox="1"/>
          <p:nvPr/>
        </p:nvSpPr>
        <p:spPr>
          <a:xfrm>
            <a:off x="1821838" y="1334761"/>
            <a:ext cx="8778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Offices around the globe: H</a:t>
            </a:r>
            <a:r>
              <a:rPr lang="en-GB" sz="2000" dirty="0"/>
              <a:t>Q </a:t>
            </a:r>
            <a:r>
              <a:rPr lang="en-DE" sz="2000" dirty="0"/>
              <a:t>in DE: Jena / Oberkochen / Aalen, </a:t>
            </a:r>
          </a:p>
          <a:p>
            <a:r>
              <a:rPr lang="en-DE" sz="2000" dirty="0"/>
              <a:t>       10k employees in DE, 50k around the globe</a:t>
            </a:r>
          </a:p>
          <a:p>
            <a:r>
              <a:rPr lang="en-DE" sz="2000" dirty="0"/>
              <a:t>            </a:t>
            </a:r>
            <a:r>
              <a:rPr lang="en-DE" sz="2000" dirty="0">
                <a:sym typeface="Wingdings" pitchFamily="2" charset="2"/>
              </a:rPr>
              <a:t> ~</a:t>
            </a:r>
            <a:r>
              <a:rPr lang="en-DE" sz="2000" dirty="0"/>
              <a:t>10k people get their vision back each day!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Owned by employees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Very strong research culture + funding (X%-&gt;RnD)</a:t>
            </a:r>
          </a:p>
          <a:p>
            <a:r>
              <a:rPr lang="en-DE" sz="2000" dirty="0"/>
              <a:t>        Marriage of Research and Technical implementation</a:t>
            </a:r>
          </a:p>
          <a:p>
            <a:r>
              <a:rPr lang="en-DE" sz="2000" dirty="0"/>
              <a:t>        Carl Zeiss + Ernst Abbe  = Zeiss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Management structure for Scientists</a:t>
            </a:r>
          </a:p>
          <a:p>
            <a:pPr lvl="1"/>
            <a:r>
              <a:rPr lang="en-DE" sz="2000" dirty="0"/>
              <a:t> Write papers / give talks/ students etc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pic>
        <p:nvPicPr>
          <p:cNvPr id="10" name="Picture 9" descr="A picture containing snow, indoor, sitting, dark&#10;&#10;Description automatically generated">
            <a:extLst>
              <a:ext uri="{FF2B5EF4-FFF2-40B4-BE49-F238E27FC236}">
                <a16:creationId xmlns:a16="http://schemas.microsoft.com/office/drawing/2014/main" id="{39B7BCFC-D709-104E-87CA-40FAF7EAE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83" y="4469130"/>
            <a:ext cx="3581301" cy="2021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191253-8FAA-AA48-8481-86BCEA6E8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687" y="5214858"/>
            <a:ext cx="1943100" cy="1041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DDE34C-0536-544E-A6D0-0BC3F7269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922" y="5329723"/>
            <a:ext cx="1064018" cy="9310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0C3361-06B9-9848-B866-CB15E024E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394" y="5210238"/>
            <a:ext cx="1160885" cy="11608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664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3" y="427284"/>
            <a:ext cx="953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Other classes of problems with similar PDF solutions</a:t>
            </a:r>
            <a:endParaRPr lang="en-DE" sz="2800" dirty="0"/>
          </a:p>
        </p:txBody>
      </p:sp>
      <p:sp>
        <p:nvSpPr>
          <p:cNvPr id="4" name="AutoShape 3" descr="p">
            <a:extLst>
              <a:ext uri="{FF2B5EF4-FFF2-40B4-BE49-F238E27FC236}">
                <a16:creationId xmlns:a16="http://schemas.microsoft.com/office/drawing/2014/main" id="{4AB50021-ECF0-7E4E-B93D-5EBB5E75D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5" name="AutoShape 4" descr="{\displaystyle q=1-p}">
            <a:extLst>
              <a:ext uri="{FF2B5EF4-FFF2-40B4-BE49-F238E27FC236}">
                <a16:creationId xmlns:a16="http://schemas.microsoft.com/office/drawing/2014/main" id="{009171E4-33AB-A94F-A95A-28366956FA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1485A-1308-F544-8C09-8456232AF368}"/>
              </a:ext>
            </a:extLst>
          </p:cNvPr>
          <p:cNvSpPr txBox="1"/>
          <p:nvPr/>
        </p:nvSpPr>
        <p:spPr>
          <a:xfrm>
            <a:off x="288323" y="1552400"/>
            <a:ext cx="11359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Checkout this link, and read about the different classes of problems that can be tackled with different PDF distribution choices.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i="1" dirty="0"/>
              <a:t>When should you use a Poisson distribution?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i="1" dirty="0"/>
              <a:t>When should you use the Normal distribution?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i="1" dirty="0"/>
              <a:t>When use other distributions?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6F67EB-0209-FB44-8387-303FA96D4EE5}"/>
              </a:ext>
            </a:extLst>
          </p:cNvPr>
          <p:cNvSpPr/>
          <p:nvPr/>
        </p:nvSpPr>
        <p:spPr>
          <a:xfrm>
            <a:off x="2630563" y="3647013"/>
            <a:ext cx="8102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dirty="0">
                <a:hlinkClick r:id="rId3"/>
              </a:rPr>
              <a:t>https://en.wikipedia.org/wiki/Conjugate_prior</a:t>
            </a:r>
            <a:r>
              <a:rPr lang="en-DE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6754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1202723" y="1610497"/>
            <a:ext cx="9350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Bayeisan Bandit algorithms can be used to tackle a range of interesting problems.</a:t>
            </a:r>
          </a:p>
          <a:p>
            <a:endParaRPr lang="en-DE" sz="2000" dirty="0"/>
          </a:p>
          <a:p>
            <a:r>
              <a:rPr lang="en-DE" sz="2000" dirty="0"/>
              <a:t>Even t</a:t>
            </a:r>
            <a:r>
              <a:rPr lang="en-GB" sz="2000" dirty="0"/>
              <a:t>he</a:t>
            </a:r>
            <a:r>
              <a:rPr lang="en-DE" sz="2000" dirty="0"/>
              <a:t> base algorithm is great! C</a:t>
            </a:r>
            <a:r>
              <a:rPr lang="en-GB" sz="2000" dirty="0"/>
              <a:t>h</a:t>
            </a:r>
            <a:r>
              <a:rPr lang="en-DE" sz="2000" dirty="0"/>
              <a:t>eck it out.</a:t>
            </a:r>
          </a:p>
          <a:p>
            <a:endParaRPr lang="en-DE" sz="2000" dirty="0"/>
          </a:p>
          <a:p>
            <a:r>
              <a:rPr lang="en-DE" sz="2000" dirty="0"/>
              <a:t>An assumption about the shape of the PDF is required. </a:t>
            </a:r>
          </a:p>
          <a:p>
            <a:endParaRPr lang="en-DE" sz="2000" dirty="0"/>
          </a:p>
          <a:p>
            <a:r>
              <a:rPr lang="en-DE" sz="2000" dirty="0"/>
              <a:t>Docker + flask + APIs make your life more stable!</a:t>
            </a:r>
          </a:p>
          <a:p>
            <a:endParaRPr lang="en-DE" sz="2000" dirty="0"/>
          </a:p>
          <a:p>
            <a:r>
              <a:rPr lang="en-DE" sz="2000" dirty="0"/>
              <a:t>Internship opportunities at Carl Zeiss.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32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Carl Zeiss: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FAC7D-2950-024C-9CDF-795321CF3CEC}"/>
              </a:ext>
            </a:extLst>
          </p:cNvPr>
          <p:cNvSpPr txBox="1"/>
          <p:nvPr/>
        </p:nvSpPr>
        <p:spPr>
          <a:xfrm>
            <a:off x="13580076" y="312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8AB901-11F4-D747-AD51-90F4500D15EB}"/>
              </a:ext>
            </a:extLst>
          </p:cNvPr>
          <p:cNvSpPr txBox="1"/>
          <p:nvPr/>
        </p:nvSpPr>
        <p:spPr>
          <a:xfrm>
            <a:off x="1867665" y="1210472"/>
            <a:ext cx="8456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Predictive maintence:</a:t>
            </a:r>
          </a:p>
          <a:p>
            <a:r>
              <a:rPr lang="en-DE" sz="2000" dirty="0"/>
              <a:t>	When will production line machines fail?</a:t>
            </a:r>
          </a:p>
          <a:p>
            <a:r>
              <a:rPr lang="en-DE" sz="2000" dirty="0"/>
              <a:t>	When will countries shut down/open up Covid?</a:t>
            </a:r>
          </a:p>
          <a:p>
            <a:r>
              <a:rPr lang="en-DE" sz="2000" dirty="0"/>
              <a:t>	When will computing clusters run out of memory?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0D7C22-0C5A-3140-9E5A-31574BF4F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28" y="2569169"/>
            <a:ext cx="5494352" cy="41880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124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Carl Zeiss: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FAC7D-2950-024C-9CDF-795321CF3CEC}"/>
              </a:ext>
            </a:extLst>
          </p:cNvPr>
          <p:cNvSpPr txBox="1"/>
          <p:nvPr/>
        </p:nvSpPr>
        <p:spPr>
          <a:xfrm>
            <a:off x="13580076" y="312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3B60F-CC9E-554A-BB60-2CE75F75F4A2}"/>
              </a:ext>
            </a:extLst>
          </p:cNvPr>
          <p:cNvSpPr txBox="1"/>
          <p:nvPr/>
        </p:nvSpPr>
        <p:spPr>
          <a:xfrm>
            <a:off x="1867666" y="1416911"/>
            <a:ext cx="9344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Predictive maintence:</a:t>
            </a:r>
          </a:p>
          <a:p>
            <a:r>
              <a:rPr lang="en-DE" sz="2000" dirty="0"/>
              <a:t>	When will production line machine fail?</a:t>
            </a:r>
          </a:p>
          <a:p>
            <a:r>
              <a:rPr lang="en-DE" sz="2000" dirty="0"/>
              <a:t>	When will countries shut down/open up Covid</a:t>
            </a:r>
          </a:p>
          <a:p>
            <a:r>
              <a:rPr lang="en-DE" sz="2000" dirty="0"/>
              <a:t>	When will computing clusters run out of memory?</a:t>
            </a:r>
          </a:p>
          <a:p>
            <a:endParaRPr lang="en-DE" sz="2000" dirty="0"/>
          </a:p>
          <a:p>
            <a:r>
              <a:rPr lang="en-DE" sz="2000" dirty="0"/>
              <a:t>Image based Deep ML:</a:t>
            </a:r>
          </a:p>
          <a:p>
            <a:r>
              <a:rPr lang="en-DE" sz="2000" dirty="0"/>
              <a:t>	Segmentation: helping opticians/surgens with AR highlighting of body parts</a:t>
            </a:r>
          </a:p>
          <a:p>
            <a:r>
              <a:rPr lang="en-DE" sz="2000" dirty="0"/>
              <a:t>	Fault detection of lenses during manufactoring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AC70C5-FE93-634C-8C01-501415969A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78" y="4308027"/>
            <a:ext cx="1289203" cy="1718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23C91A-9812-014B-91FF-E362E86D04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819" y="3905253"/>
            <a:ext cx="1739262" cy="23190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220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Carl Zeiss: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FAC7D-2950-024C-9CDF-795321CF3CEC}"/>
              </a:ext>
            </a:extLst>
          </p:cNvPr>
          <p:cNvSpPr txBox="1"/>
          <p:nvPr/>
        </p:nvSpPr>
        <p:spPr>
          <a:xfrm>
            <a:off x="13580076" y="312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3B60F-CC9E-554A-BB60-2CE75F75F4A2}"/>
              </a:ext>
            </a:extLst>
          </p:cNvPr>
          <p:cNvSpPr txBox="1"/>
          <p:nvPr/>
        </p:nvSpPr>
        <p:spPr>
          <a:xfrm>
            <a:off x="1867666" y="1416911"/>
            <a:ext cx="9344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Predictive maintence:</a:t>
            </a:r>
          </a:p>
          <a:p>
            <a:r>
              <a:rPr lang="en-DE" sz="2000" dirty="0"/>
              <a:t>	When will production line machine fail?</a:t>
            </a:r>
          </a:p>
          <a:p>
            <a:r>
              <a:rPr lang="en-DE" sz="2000" dirty="0"/>
              <a:t>	When will countries shut down/open up Covid</a:t>
            </a:r>
          </a:p>
          <a:p>
            <a:r>
              <a:rPr lang="en-DE" sz="2000" dirty="0"/>
              <a:t>	When will computing clusters run out of memory?</a:t>
            </a:r>
          </a:p>
          <a:p>
            <a:endParaRPr lang="en-DE" sz="2000" dirty="0"/>
          </a:p>
          <a:p>
            <a:r>
              <a:rPr lang="en-DE" sz="2000" dirty="0"/>
              <a:t>Image based Deep ML:</a:t>
            </a:r>
          </a:p>
          <a:p>
            <a:r>
              <a:rPr lang="en-DE" sz="2000" dirty="0"/>
              <a:t>	Segmentation: helping opticians/surgens with AR highlighting of body parts</a:t>
            </a:r>
          </a:p>
          <a:p>
            <a:r>
              <a:rPr lang="en-DE" sz="2000" dirty="0"/>
              <a:t>	Fault detection of lenses during manufactoring</a:t>
            </a:r>
          </a:p>
          <a:p>
            <a:endParaRPr lang="en-DE" sz="2000" dirty="0"/>
          </a:p>
          <a:p>
            <a:r>
              <a:rPr lang="en-DE" sz="2000" dirty="0"/>
              <a:t>Recommender Systems:</a:t>
            </a:r>
          </a:p>
          <a:p>
            <a:r>
              <a:rPr lang="en-DE" sz="2000" dirty="0"/>
              <a:t> 	Glasses/Frames for consumers</a:t>
            </a:r>
          </a:p>
          <a:p>
            <a:r>
              <a:rPr lang="en-DE" sz="2000" dirty="0"/>
              <a:t>	Products that can run on different machines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49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596556" y="1536174"/>
            <a:ext cx="58330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About Carl Zeiss</a:t>
            </a:r>
          </a:p>
          <a:p>
            <a:r>
              <a:rPr lang="en-DE" sz="2000" dirty="0"/>
              <a:t>Probabilities in everyday life.</a:t>
            </a:r>
          </a:p>
          <a:p>
            <a:r>
              <a:rPr lang="en-DE" sz="2000" dirty="0"/>
              <a:t>Estimating probability distribution functions.	</a:t>
            </a:r>
          </a:p>
          <a:p>
            <a:r>
              <a:rPr lang="en-DE" sz="2000" dirty="0"/>
              <a:t>Bernoli processes</a:t>
            </a:r>
          </a:p>
          <a:p>
            <a:r>
              <a:rPr lang="en-DE" sz="2000" dirty="0"/>
              <a:t>	Classes of problems</a:t>
            </a:r>
          </a:p>
          <a:p>
            <a:r>
              <a:rPr lang="en-DE" sz="2000" dirty="0"/>
              <a:t>Bayesian Bandits</a:t>
            </a:r>
          </a:p>
          <a:p>
            <a:r>
              <a:rPr lang="en-DE" sz="2000" dirty="0"/>
              <a:t>	Worked examples</a:t>
            </a:r>
          </a:p>
          <a:p>
            <a:endParaRPr lang="en-DE" sz="2000" dirty="0"/>
          </a:p>
          <a:p>
            <a:r>
              <a:rPr lang="en-DE" sz="2000" dirty="0"/>
              <a:t>Implementing e.g. Bayesian Bandits</a:t>
            </a:r>
          </a:p>
          <a:p>
            <a:r>
              <a:rPr lang="en-DE" sz="2000" dirty="0"/>
              <a:t>	Docker containers</a:t>
            </a:r>
          </a:p>
          <a:p>
            <a:r>
              <a:rPr lang="en-DE" sz="2000" dirty="0"/>
              <a:t>	APIs and apps</a:t>
            </a:r>
          </a:p>
          <a:p>
            <a:r>
              <a:rPr lang="en-DE" sz="2000" dirty="0"/>
              <a:t>	Swagger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03833-A143-A34D-B80A-158B59759D3B}"/>
              </a:ext>
            </a:extLst>
          </p:cNvPr>
          <p:cNvSpPr txBox="1"/>
          <p:nvPr/>
        </p:nvSpPr>
        <p:spPr>
          <a:xfrm>
            <a:off x="7022756" y="1553635"/>
            <a:ext cx="58330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/>
              <a:t>Expected timeline</a:t>
            </a:r>
          </a:p>
          <a:p>
            <a:r>
              <a:rPr lang="en-DE" sz="2000" dirty="0"/>
              <a:t>5 min introduction</a:t>
            </a:r>
          </a:p>
          <a:p>
            <a:r>
              <a:rPr lang="en-DE" sz="2000" dirty="0"/>
              <a:t>15 min talk</a:t>
            </a:r>
          </a:p>
          <a:p>
            <a:r>
              <a:rPr lang="en-DE" sz="2000" dirty="0"/>
              <a:t>20 min Jupyter notebook</a:t>
            </a:r>
          </a:p>
          <a:p>
            <a:r>
              <a:rPr lang="en-DE" sz="2000" dirty="0"/>
              <a:t>15 min Docker container</a:t>
            </a:r>
          </a:p>
          <a:p>
            <a:r>
              <a:rPr lang="en-DE" sz="2000"/>
              <a:t>5 min </a:t>
            </a:r>
            <a:r>
              <a:rPr lang="en-DE" sz="2000" dirty="0"/>
              <a:t>API calls</a:t>
            </a:r>
          </a:p>
          <a:p>
            <a:r>
              <a:rPr lang="en-DE" sz="2000" dirty="0"/>
              <a:t>3 min summary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741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37340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Probability recap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1124607" y="1212111"/>
            <a:ext cx="110673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Almost every action you take, is based on the estimation of probabilities, we denote by </a:t>
            </a:r>
            <a:r>
              <a:rPr lang="en-DE" sz="2000" b="1" dirty="0"/>
              <a:t>P.</a:t>
            </a:r>
          </a:p>
          <a:p>
            <a:r>
              <a:rPr lang="en-DE" sz="2000" dirty="0"/>
              <a:t>	Will this person marry me, if I ask them?  </a:t>
            </a:r>
          </a:p>
          <a:p>
            <a:r>
              <a:rPr lang="en-DE" sz="2000" dirty="0"/>
              <a:t>		</a:t>
            </a:r>
            <a:r>
              <a:rPr lang="en-DE" sz="2000" b="1" dirty="0"/>
              <a:t>P(Yes| marry me, information about the relationship</a:t>
            </a:r>
            <a:r>
              <a:rPr lang="en-DE" sz="2000" dirty="0"/>
              <a:t>)</a:t>
            </a:r>
          </a:p>
          <a:p>
            <a:endParaRPr lang="en-DE" sz="2000" dirty="0"/>
          </a:p>
          <a:p>
            <a:r>
              <a:rPr lang="en-DE" sz="2000" dirty="0"/>
              <a:t>	What is the probability that this coin is fair?</a:t>
            </a:r>
          </a:p>
          <a:p>
            <a:r>
              <a:rPr lang="en-DE" sz="2000" dirty="0"/>
              <a:t>		</a:t>
            </a:r>
            <a:r>
              <a:rPr lang="en-DE" sz="2000" b="1" dirty="0"/>
              <a:t>P(heads | information about the coin)</a:t>
            </a:r>
          </a:p>
          <a:p>
            <a:endParaRPr lang="en-DE" sz="2000" b="1" dirty="0"/>
          </a:p>
          <a:p>
            <a:r>
              <a:rPr lang="en-DE" sz="2000" dirty="0"/>
              <a:t>	Will I find a better job YES|NO, doing a DataScience camp?</a:t>
            </a:r>
          </a:p>
          <a:p>
            <a:r>
              <a:rPr lang="en-DE" sz="2000" dirty="0"/>
              <a:t>		</a:t>
            </a:r>
            <a:r>
              <a:rPr lang="en-DE" sz="2000" b="1" dirty="0"/>
              <a:t>P(better job| data science camp, other information)</a:t>
            </a:r>
          </a:p>
          <a:p>
            <a:r>
              <a:rPr lang="en-DE" sz="2000" dirty="0"/>
              <a:t>	compared to</a:t>
            </a:r>
          </a:p>
          <a:p>
            <a:r>
              <a:rPr lang="en-DE" sz="2000" dirty="0"/>
              <a:t>		</a:t>
            </a:r>
            <a:r>
              <a:rPr lang="en-DE" sz="2000" b="1" dirty="0"/>
              <a:t>P(better job| not doing a data science camp, other information)</a:t>
            </a:r>
          </a:p>
          <a:p>
            <a:endParaRPr lang="en-DE" sz="2000" b="1" dirty="0"/>
          </a:p>
          <a:p>
            <a:r>
              <a:rPr lang="en-DE" sz="2000" dirty="0"/>
              <a:t>Rather than just estimating one number for a probability, it is better to describe our uncertainty of the probability using a probabaility distribution function.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922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202724" y="427284"/>
            <a:ext cx="52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Estimating probabilities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524654" y="1314086"/>
            <a:ext cx="10143344" cy="1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Is this a fair coin (dice) YES|NO? </a:t>
            </a:r>
            <a:r>
              <a:rPr lang="en-DE" sz="2400" b="1" dirty="0"/>
              <a:t>P(heads| information about the coin, information about coins)</a:t>
            </a:r>
          </a:p>
          <a:p>
            <a:r>
              <a:rPr lang="en-DE" sz="2400" dirty="0"/>
              <a:t>	What “prior” information do we need to answer this question?</a:t>
            </a:r>
          </a:p>
          <a:p>
            <a:r>
              <a:rPr lang="en-DE" sz="2400" dirty="0"/>
              <a:t>	</a:t>
            </a:r>
            <a:r>
              <a:rPr lang="en-GB" sz="2400" dirty="0"/>
              <a:t>W</a:t>
            </a:r>
            <a:r>
              <a:rPr lang="en-DE" sz="2400" dirty="0"/>
              <a:t>hat “experimental” evidence do we need?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FB71E-B5CC-1A4C-B4A0-F1D84FA63FCE}"/>
              </a:ext>
            </a:extLst>
          </p:cNvPr>
          <p:cNvSpPr txBox="1"/>
          <p:nvPr/>
        </p:nvSpPr>
        <p:spPr>
          <a:xfrm>
            <a:off x="524654" y="4232354"/>
            <a:ext cx="9966277" cy="232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DE" sz="2400" dirty="0"/>
              <a:t>Which of </a:t>
            </a:r>
            <a:r>
              <a:rPr lang="en-GB" sz="2400" dirty="0" err="1"/>
              <a:t>th</a:t>
            </a:r>
            <a:r>
              <a:rPr lang="en-DE" sz="2400" dirty="0"/>
              <a:t>e N possible creatives, should I show to a website user, to maximise click through rates? </a:t>
            </a:r>
            <a:r>
              <a:rPr lang="en-DE" sz="2400" b="1" dirty="0"/>
              <a:t>P(click_through| creative_i, other information) </a:t>
            </a:r>
            <a:r>
              <a:rPr lang="en-DE" sz="2400" dirty="0"/>
              <a:t>compared to </a:t>
            </a:r>
            <a:r>
              <a:rPr lang="en-DE" sz="2400" b="1" dirty="0"/>
              <a:t>P(click_through| creative_j, other information) </a:t>
            </a:r>
          </a:p>
          <a:p>
            <a:r>
              <a:rPr lang="en-DE" sz="2400" dirty="0"/>
              <a:t>	What “prior” information do we need to answer this question?</a:t>
            </a:r>
          </a:p>
          <a:p>
            <a:r>
              <a:rPr lang="en-DE" sz="2400" dirty="0"/>
              <a:t>	</a:t>
            </a:r>
            <a:r>
              <a:rPr lang="en-GB" sz="2400" dirty="0"/>
              <a:t>W</a:t>
            </a:r>
            <a:r>
              <a:rPr lang="en-DE" sz="2400" dirty="0"/>
              <a:t>hat “experimental” evidence do we need?</a:t>
            </a:r>
          </a:p>
          <a:p>
            <a:r>
              <a:rPr lang="en-DE" sz="2400" dirty="0"/>
              <a:t>	Which of the N creatives is most likely to give me a “YES”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BFFCC-FBD0-7240-978C-331905D50C5A}"/>
              </a:ext>
            </a:extLst>
          </p:cNvPr>
          <p:cNvSpPr txBox="1"/>
          <p:nvPr/>
        </p:nvSpPr>
        <p:spPr>
          <a:xfrm>
            <a:off x="524654" y="2961859"/>
            <a:ext cx="9966277" cy="1210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Which of </a:t>
            </a:r>
            <a:r>
              <a:rPr lang="en-GB" sz="2400" dirty="0" err="1"/>
              <a:t>th</a:t>
            </a:r>
            <a:r>
              <a:rPr lang="en-DE" sz="2400" dirty="0"/>
              <a:t>e N possible items, should I show to recommend to this user, to maximise a purchase? P(purchase-rate | item_i) compared to P(purchase-rate| item_j)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097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9">
            <a:extLst>
              <a:ext uri="{FF2B5EF4-FFF2-40B4-BE49-F238E27FC236}">
                <a16:creationId xmlns:a16="http://schemas.microsoft.com/office/drawing/2014/main" id="{2DC01388-451E-EF48-A339-8052A110164F}"/>
              </a:ext>
            </a:extLst>
          </p:cNvPr>
          <p:cNvCxnSpPr/>
          <p:nvPr/>
        </p:nvCxnSpPr>
        <p:spPr>
          <a:xfrm>
            <a:off x="0" y="1212112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142D5D3A-75C7-6344-946C-A22BC05FD636}"/>
              </a:ext>
            </a:extLst>
          </p:cNvPr>
          <p:cNvCxnSpPr/>
          <p:nvPr/>
        </p:nvCxnSpPr>
        <p:spPr>
          <a:xfrm flipH="1">
            <a:off x="0" y="6581553"/>
            <a:ext cx="12192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6DB9069D-7036-8747-9212-3E91ECD73263}"/>
              </a:ext>
            </a:extLst>
          </p:cNvPr>
          <p:cNvSpPr txBox="1">
            <a:spLocks/>
          </p:cNvSpPr>
          <p:nvPr/>
        </p:nvSpPr>
        <p:spPr>
          <a:xfrm>
            <a:off x="0" y="6581553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err="1">
                <a:latin typeface="ZEISS Frutiger Next W1G" panose="020B0503040204020203" pitchFamily="34" charset="0"/>
              </a:rPr>
              <a:t>Hoyle</a:t>
            </a:r>
            <a:r>
              <a:rPr lang="de-DE" sz="1000" dirty="0">
                <a:latin typeface="ZEISS Frutiger Next W1G" panose="020B0503040204020203" pitchFamily="34" charset="0"/>
              </a:rPr>
              <a:t>: </a:t>
            </a:r>
            <a:r>
              <a:rPr lang="de-DE" sz="1000" dirty="0" err="1">
                <a:latin typeface="ZEISS Frutiger Next W1G" panose="020B0503040204020203" pitchFamily="34" charset="0"/>
              </a:rPr>
              <a:t>Bayesian</a:t>
            </a:r>
            <a:r>
              <a:rPr lang="de-DE" sz="1000" dirty="0">
                <a:latin typeface="ZEISS Frutiger Next W1G" panose="020B0503040204020203" pitchFamily="34" charset="0"/>
              </a:rPr>
              <a:t> </a:t>
            </a:r>
            <a:r>
              <a:rPr lang="de-DE" sz="1000" dirty="0" err="1">
                <a:latin typeface="ZEISS Frutiger Next W1G" panose="020B0503040204020203" pitchFamily="34" charset="0"/>
              </a:rPr>
              <a:t>Bandits</a:t>
            </a:r>
            <a:endParaRPr lang="de-DE" sz="1000" dirty="0">
              <a:latin typeface="ZEISS Frutiger Next W1G" panose="020B0503040204020203" pitchFamily="34" charset="0"/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5D06E2D4-FBF6-EB41-80E8-BFD2EA7650F0}"/>
              </a:ext>
            </a:extLst>
          </p:cNvPr>
          <p:cNvSpPr txBox="1">
            <a:spLocks/>
          </p:cNvSpPr>
          <p:nvPr/>
        </p:nvSpPr>
        <p:spPr>
          <a:xfrm>
            <a:off x="11207602" y="6601667"/>
            <a:ext cx="1968796" cy="276448"/>
          </a:xfrm>
          <a:prstGeom prst="rect">
            <a:avLst/>
          </a:prstGeom>
        </p:spPr>
        <p:txBody>
          <a:bodyPr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latin typeface="ZEISS Frutiger Next W1G" panose="020B0503040204020203" pitchFamily="34" charset="0"/>
              </a:rPr>
              <a:t>12.Aug.20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C89E0-C0F7-984C-A7FE-285FA7CC72AC}"/>
              </a:ext>
            </a:extLst>
          </p:cNvPr>
          <p:cNvSpPr txBox="1"/>
          <p:nvPr/>
        </p:nvSpPr>
        <p:spPr>
          <a:xfrm>
            <a:off x="1092365" y="423851"/>
            <a:ext cx="824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Estimating probabilities in a data-science setting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541B-1923-4D4D-9C5C-2BB118FBF220}"/>
              </a:ext>
            </a:extLst>
          </p:cNvPr>
          <p:cNvSpPr txBox="1"/>
          <p:nvPr/>
        </p:nvSpPr>
        <p:spPr>
          <a:xfrm>
            <a:off x="687630" y="1330519"/>
            <a:ext cx="9880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Bayes’ theorem provides a very nice framework for estimating probabilities, based on updating previous knowledge.</a:t>
            </a:r>
            <a:endParaRPr lang="en-DE" sz="24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C63FEC7-B6D9-E547-8E4D-BE08E8C99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6613" y="2584241"/>
            <a:ext cx="3568700" cy="8482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33E778-D7D2-4D4D-A713-0C3686C70E40}"/>
              </a:ext>
            </a:extLst>
          </p:cNvPr>
          <p:cNvSpPr/>
          <p:nvPr/>
        </p:nvSpPr>
        <p:spPr>
          <a:xfrm>
            <a:off x="2290372" y="2147778"/>
            <a:ext cx="4934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dirty="0">
                <a:hlinkClick r:id="rId5"/>
              </a:rPr>
              <a:t>https://en.wikipedia.org/wiki/Bayes%27_theorem</a:t>
            </a:r>
            <a:r>
              <a:rPr lang="en-DE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24804-5812-6B43-912D-D839840CAFD8}"/>
              </a:ext>
            </a:extLst>
          </p:cNvPr>
          <p:cNvSpPr txBox="1"/>
          <p:nvPr/>
        </p:nvSpPr>
        <p:spPr>
          <a:xfrm>
            <a:off x="620946" y="4076228"/>
            <a:ext cx="10950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P(A|B) =&gt; P(click-through-rate| some new results after showing users the creative) </a:t>
            </a:r>
          </a:p>
          <a:p>
            <a:r>
              <a:rPr lang="en-CA" sz="2400" dirty="0"/>
              <a:t>P(A) =&gt; P(prior knowledge of the click-through-rate) </a:t>
            </a:r>
          </a:p>
          <a:p>
            <a:r>
              <a:rPr lang="en-CA" sz="2400" dirty="0"/>
              <a:t>P(B|A) =&gt; P(new observed behaviour| click-through-rate) </a:t>
            </a:r>
          </a:p>
          <a:p>
            <a:r>
              <a:rPr lang="en-CA" sz="2400" dirty="0"/>
              <a:t>P(B) =&gt; P(observing this user behaviour)</a:t>
            </a:r>
            <a:endParaRPr lang="en-DE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35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2135</Words>
  <Application>Microsoft Macintosh PowerPoint</Application>
  <PresentationFormat>Widescreen</PresentationFormat>
  <Paragraphs>225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ZEISS Frutiger Next W1G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Hoyle, Ben</dc:creator>
  <cp:lastModifiedBy>Hoyle, Ben</cp:lastModifiedBy>
  <cp:revision>56</cp:revision>
  <dcterms:created xsi:type="dcterms:W3CDTF">2020-07-08T12:50:52Z</dcterms:created>
  <dcterms:modified xsi:type="dcterms:W3CDTF">2020-08-19T09:28:21Z</dcterms:modified>
</cp:coreProperties>
</file>