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8" r:id="rId4"/>
    <p:sldId id="269" r:id="rId5"/>
    <p:sldId id="270" r:id="rId6"/>
    <p:sldId id="273" r:id="rId7"/>
    <p:sldId id="276" r:id="rId8"/>
    <p:sldId id="281" r:id="rId9"/>
    <p:sldId id="280" r:id="rId10"/>
    <p:sldId id="278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pia.co.kr/journal/articleDetail?nodeId=NODE093719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B1AC9078-D7A7-4700-825F-A82B46DDFB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37877" y="4559482"/>
            <a:ext cx="66881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latinLnBrk="0" hangingPunct="1"/>
            <a:r>
              <a:rPr lang="en-US" altLang="ko-KR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CNN</a:t>
            </a:r>
            <a:r>
              <a:rPr lang="ko-KR" altLang="en-US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을 활용한 화재 경보 시스템</a:t>
            </a:r>
            <a:br>
              <a:rPr lang="en-US" altLang="ko-KR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</a:br>
            <a:r>
              <a:rPr lang="en-US" altLang="ko-KR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Fire</a:t>
            </a:r>
            <a:r>
              <a:rPr lang="ko-KR" altLang="en-US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 </a:t>
            </a:r>
            <a:r>
              <a:rPr lang="en-US" altLang="ko-KR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alarm</a:t>
            </a:r>
            <a:r>
              <a:rPr lang="ko-KR" altLang="en-US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 </a:t>
            </a:r>
            <a:r>
              <a:rPr lang="en-US" altLang="ko-KR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system</a:t>
            </a:r>
            <a:r>
              <a:rPr lang="ko-KR" altLang="en-US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 </a:t>
            </a:r>
            <a:r>
              <a:rPr lang="en-US" altLang="ko-KR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using</a:t>
            </a:r>
            <a:r>
              <a:rPr lang="ko-KR" altLang="en-US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 </a:t>
            </a:r>
            <a:r>
              <a:rPr lang="en-US" altLang="ko-KR" sz="2400" b="0" kern="0" dirty="0">
                <a:latin typeface="DW임팩타민체" panose="020B0000000000000000" pitchFamily="50" charset="-127"/>
                <a:ea typeface="DW임팩타민체" panose="020B0000000000000000" pitchFamily="50" charset="-127"/>
              </a:rPr>
              <a:t>CNN</a:t>
            </a:r>
            <a:endParaRPr lang="ko-KR" altLang="en-US" sz="2400" b="0" kern="0" dirty="0"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C85B5CA9-4365-4F0E-8E2B-4F734DA1E2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25731" y="5775197"/>
            <a:ext cx="2870200" cy="7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E1882F"/>
              </a:buClr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2018156004</a:t>
            </a:r>
            <a:r>
              <a:rPr lang="ko-KR" altLang="en-US" sz="1600" kern="0" dirty="0">
                <a:solidFill>
                  <a:srgbClr val="000000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 김기호</a:t>
            </a:r>
            <a:endParaRPr lang="en-US" altLang="ko-KR" sz="1600" kern="0" dirty="0">
              <a:solidFill>
                <a:srgbClr val="000000"/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E1882F"/>
              </a:buClr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2018156039 </a:t>
            </a:r>
            <a:r>
              <a:rPr lang="ko-KR" altLang="en-US" sz="1600" kern="0" dirty="0" err="1">
                <a:solidFill>
                  <a:srgbClr val="000000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추홍주</a:t>
            </a:r>
            <a:endParaRPr lang="en-US" altLang="ko-KR" sz="1600" kern="0" dirty="0">
              <a:solidFill>
                <a:srgbClr val="000000"/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E1882F"/>
              </a:buClr>
              <a:buFont typeface="Wingdings" pitchFamily="2" charset="2"/>
              <a:buNone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2016152013 </a:t>
            </a:r>
            <a:r>
              <a:rPr lang="ko-KR" altLang="en-US" sz="1600" kern="0" dirty="0" err="1">
                <a:solidFill>
                  <a:srgbClr val="000000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김은란</a:t>
            </a:r>
            <a:endParaRPr lang="en-US" altLang="ko-KR" sz="1600" kern="0" dirty="0">
              <a:solidFill>
                <a:srgbClr val="000066"/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E1882F"/>
              </a:buClr>
              <a:buFont typeface="Wingdings" pitchFamily="2" charset="2"/>
              <a:buNone/>
              <a:defRPr/>
            </a:pPr>
            <a:endParaRPr lang="en-US" altLang="ko-KR" sz="1600" b="1" kern="0" dirty="0">
              <a:solidFill>
                <a:srgbClr val="000066"/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E1882F"/>
              </a:buClr>
              <a:buFont typeface="Wingdings" pitchFamily="2" charset="2"/>
              <a:buNone/>
              <a:defRPr/>
            </a:pPr>
            <a:endParaRPr lang="ko-KR" altLang="en-US" sz="1600" b="1" kern="0" dirty="0">
              <a:solidFill>
                <a:srgbClr val="000066"/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5DD9385-5E09-40AD-BE0D-432F0475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569" y="1894114"/>
            <a:ext cx="2897640" cy="25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2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DB5907-4CF5-4032-8DDB-995590454645}"/>
              </a:ext>
            </a:extLst>
          </p:cNvPr>
          <p:cNvGrpSpPr/>
          <p:nvPr/>
        </p:nvGrpSpPr>
        <p:grpSpPr>
          <a:xfrm>
            <a:off x="206351" y="5178049"/>
            <a:ext cx="1609749" cy="514350"/>
            <a:chOff x="206351" y="1817313"/>
            <a:chExt cx="1609749" cy="514350"/>
          </a:xfrm>
        </p:grpSpPr>
        <p:sp>
          <p:nvSpPr>
            <p:cNvPr id="24" name="양쪽 모서리가 둥근 사각형 26">
              <a:extLst>
                <a:ext uri="{FF2B5EF4-FFF2-40B4-BE49-F238E27FC236}">
                  <a16:creationId xmlns:a16="http://schemas.microsoft.com/office/drawing/2014/main" id="{5D39E148-7A7D-4FD2-AB45-F89115B2B336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DAA0EC3-3E87-4CEC-850B-A862A709DD88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7" name="모서리가 둥근 직사각형 27">
                <a:extLst>
                  <a:ext uri="{FF2B5EF4-FFF2-40B4-BE49-F238E27FC236}">
                    <a16:creationId xmlns:a16="http://schemas.microsoft.com/office/drawing/2014/main" id="{9FC5A8C7-E4AC-4D47-8044-996D0DDC96D7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5DAD7667-3F13-4133-B986-71C07048878C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94761" y="793362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종합설계 수행일정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pic>
        <p:nvPicPr>
          <p:cNvPr id="29" name="그림 2">
            <a:extLst>
              <a:ext uri="{FF2B5EF4-FFF2-40B4-BE49-F238E27FC236}">
                <a16:creationId xmlns:a16="http://schemas.microsoft.com/office/drawing/2014/main" id="{CF45C07B-B1B3-46FF-882D-36F21383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01" y="2339165"/>
            <a:ext cx="7810578" cy="29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27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EDB4657-5563-483A-9BC1-1B9BB539CF7A}"/>
              </a:ext>
            </a:extLst>
          </p:cNvPr>
          <p:cNvGrpSpPr/>
          <p:nvPr/>
        </p:nvGrpSpPr>
        <p:grpSpPr>
          <a:xfrm>
            <a:off x="178641" y="5924036"/>
            <a:ext cx="1609749" cy="514350"/>
            <a:chOff x="206351" y="1817313"/>
            <a:chExt cx="1609749" cy="514350"/>
          </a:xfrm>
        </p:grpSpPr>
        <p:sp>
          <p:nvSpPr>
            <p:cNvPr id="19" name="양쪽 모서리가 둥근 사각형 26">
              <a:extLst>
                <a:ext uri="{FF2B5EF4-FFF2-40B4-BE49-F238E27FC236}">
                  <a16:creationId xmlns:a16="http://schemas.microsoft.com/office/drawing/2014/main" id="{872A3148-A53E-4EC6-A48C-543924752E82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30C5651-3547-460A-B0E2-CC552AB445B3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1" name="모서리가 둥근 직사각형 27">
                <a:extLst>
                  <a:ext uri="{FF2B5EF4-FFF2-40B4-BE49-F238E27FC236}">
                    <a16:creationId xmlns:a16="http://schemas.microsoft.com/office/drawing/2014/main" id="{A398CA2C-A2D3-4FF9-B238-460E7B69CB83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id="{38A1F20A-CF71-4776-918B-2945EF627E75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33160"/>
              </p:ext>
            </p:extLst>
          </p:nvPr>
        </p:nvGraphicFramePr>
        <p:xfrm>
          <a:off x="494761" y="793362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필요기술 및 참고 문헌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23" name="내용 개체 틀 1">
            <a:extLst>
              <a:ext uri="{FF2B5EF4-FFF2-40B4-BE49-F238E27FC236}">
                <a16:creationId xmlns:a16="http://schemas.microsoft.com/office/drawing/2014/main" id="{8B61A76B-B0BD-49C0-A323-03140506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776" y="1643507"/>
            <a:ext cx="8642595" cy="4716463"/>
          </a:xfrm>
        </p:spPr>
        <p:txBody>
          <a:bodyPr>
            <a:normAutofit fontScale="92500" lnSpcReduction="20000"/>
          </a:bodyPr>
          <a:lstStyle/>
          <a:p>
            <a:pPr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00040" algn="r"/>
              </a:tabLst>
              <a:defRPr/>
            </a:pPr>
            <a:r>
              <a:rPr lang="ko-KR" altLang="en-US" sz="20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딥러닝 기반 화재감지 시스템 구현</a:t>
            </a: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저자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: </a:t>
            </a: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강한나라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임채영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유윤섭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출처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: </a:t>
            </a: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한국정보통신학회 종합학술대회 논문집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24(1), 2020.7, 338-340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URL : </a:t>
            </a:r>
            <a:r>
              <a:rPr lang="en-US" altLang="ko-KR" sz="15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경기천년제목M Medium" panose="02020603020101020101" pitchFamily="18" charset="-127"/>
                <a:ea typeface="경기천년제목M Medium" panose="02020603020101020101" pitchFamily="18" charset="-127"/>
                <a:hlinkClick r:id="rId2"/>
              </a:rPr>
              <a:t>http://www.dbpia.co.kr/journal/articleDetail?nodeId=NODE09371910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00040" algn="r"/>
              </a:tabLst>
              <a:defRPr/>
            </a:pPr>
            <a:r>
              <a:rPr lang="ko-KR" altLang="en-US" sz="20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사물인터넷 기반 화재감지 및 실내 대피 내비게이션 시스템</a:t>
            </a: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저자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: </a:t>
            </a:r>
            <a:r>
              <a:rPr lang="ko-KR" altLang="en-US" sz="15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오현지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김윤지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김병남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최대근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정재훈</a:t>
            </a: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출처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: </a:t>
            </a: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한국정보통신학회 종합학술대회 논문집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24(1), 2018.11, 280-281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URL : http://www.dbpia.co.kr/journal/articleDetail?nodeId=NODE07565100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00040" algn="r"/>
              </a:tabLst>
              <a:defRPr/>
            </a:pPr>
            <a:r>
              <a:rPr lang="ko-KR" altLang="en-US" sz="22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앱과 </a:t>
            </a:r>
            <a:r>
              <a:rPr lang="en-US" altLang="ko-KR" sz="22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CCTV</a:t>
            </a:r>
            <a:r>
              <a:rPr lang="ko-KR" altLang="en-US" sz="22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를 연동한 화재감지 시스템 개발</a:t>
            </a: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저자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: </a:t>
            </a: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안성혁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김승호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한철수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15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김학윤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ko-KR" altLang="en-US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출처 </a:t>
            </a: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: Proceedings of KIIT Conference, 2017.6, 404-406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marL="400050" lvl="1" indent="190500" algn="just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  <a:defRPr/>
            </a:pPr>
            <a:r>
              <a:rPr lang="en-US" altLang="ko-KR" sz="15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URL : http://www.dbpia.co.kr/journal/articleDetail?nodeId=NODE07182772</a:t>
            </a:r>
            <a:endParaRPr lang="ko-KR" altLang="en-US" sz="15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>
              <a:defRPr/>
            </a:pPr>
            <a:endParaRPr lang="ko-KR" altLang="en-US" sz="14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1253169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직사각형 85">
            <a:extLst>
              <a:ext uri="{FF2B5EF4-FFF2-40B4-BE49-F238E27FC236}">
                <a16:creationId xmlns:a16="http://schemas.microsoft.com/office/drawing/2014/main" id="{E665C3F3-3E4B-4378-9A9A-C09B18E6806B}"/>
              </a:ext>
            </a:extLst>
          </p:cNvPr>
          <p:cNvSpPr/>
          <p:nvPr/>
        </p:nvSpPr>
        <p:spPr>
          <a:xfrm>
            <a:off x="1048863" y="2506089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관련 연구 및 사례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48" name="모서리가 둥근 직사각형 85">
            <a:extLst>
              <a:ext uri="{FF2B5EF4-FFF2-40B4-BE49-F238E27FC236}">
                <a16:creationId xmlns:a16="http://schemas.microsoft.com/office/drawing/2014/main" id="{8C1A9137-2522-44FE-A90D-AA7164EEE75E}"/>
              </a:ext>
            </a:extLst>
          </p:cNvPr>
          <p:cNvSpPr/>
          <p:nvPr/>
        </p:nvSpPr>
        <p:spPr>
          <a:xfrm>
            <a:off x="1048866" y="1515663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종합 설계 개요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52" name="모서리가 둥근 직사각형 85">
            <a:extLst>
              <a:ext uri="{FF2B5EF4-FFF2-40B4-BE49-F238E27FC236}">
                <a16:creationId xmlns:a16="http://schemas.microsoft.com/office/drawing/2014/main" id="{EC08F00D-3635-45F8-AA64-2EA96FB205A4}"/>
              </a:ext>
            </a:extLst>
          </p:cNvPr>
          <p:cNvSpPr/>
          <p:nvPr/>
        </p:nvSpPr>
        <p:spPr>
          <a:xfrm>
            <a:off x="1048863" y="3496515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시스템 수행 시나리오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56" name="모서리가 둥근 직사각형 85">
            <a:extLst>
              <a:ext uri="{FF2B5EF4-FFF2-40B4-BE49-F238E27FC236}">
                <a16:creationId xmlns:a16="http://schemas.microsoft.com/office/drawing/2014/main" id="{A10147EC-45CF-4E61-9415-3A057C5A22A0}"/>
              </a:ext>
            </a:extLst>
          </p:cNvPr>
          <p:cNvSpPr/>
          <p:nvPr/>
        </p:nvSpPr>
        <p:spPr>
          <a:xfrm>
            <a:off x="6364259" y="3023314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개발 환경 및 개발 방법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60" name="모서리가 둥근 직사각형 85">
            <a:extLst>
              <a:ext uri="{FF2B5EF4-FFF2-40B4-BE49-F238E27FC236}">
                <a16:creationId xmlns:a16="http://schemas.microsoft.com/office/drawing/2014/main" id="{86EEE044-BB1A-47C5-A2BC-0F8306E7AC8E}"/>
              </a:ext>
            </a:extLst>
          </p:cNvPr>
          <p:cNvSpPr/>
          <p:nvPr/>
        </p:nvSpPr>
        <p:spPr>
          <a:xfrm>
            <a:off x="6364259" y="4043877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업무 분담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64" name="모서리가 둥근 직사각형 85">
            <a:extLst>
              <a:ext uri="{FF2B5EF4-FFF2-40B4-BE49-F238E27FC236}">
                <a16:creationId xmlns:a16="http://schemas.microsoft.com/office/drawing/2014/main" id="{8AA89407-42BF-4780-A14D-CFD380F73612}"/>
              </a:ext>
            </a:extLst>
          </p:cNvPr>
          <p:cNvSpPr/>
          <p:nvPr/>
        </p:nvSpPr>
        <p:spPr>
          <a:xfrm>
            <a:off x="6364259" y="5004166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종합설계 수행일정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68" name="모서리가 둥근 직사각형 85">
            <a:extLst>
              <a:ext uri="{FF2B5EF4-FFF2-40B4-BE49-F238E27FC236}">
                <a16:creationId xmlns:a16="http://schemas.microsoft.com/office/drawing/2014/main" id="{EBCCDCE1-DF59-4589-A992-24AE1BF2577E}"/>
              </a:ext>
            </a:extLst>
          </p:cNvPr>
          <p:cNvSpPr/>
          <p:nvPr/>
        </p:nvSpPr>
        <p:spPr>
          <a:xfrm>
            <a:off x="6364260" y="5994592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필요기술 및 참고 문헌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72" name="모서리가 둥근 직사각형 85">
            <a:extLst>
              <a:ext uri="{FF2B5EF4-FFF2-40B4-BE49-F238E27FC236}">
                <a16:creationId xmlns:a16="http://schemas.microsoft.com/office/drawing/2014/main" id="{C5FBF5D1-CD47-4851-B03E-740974038C4A}"/>
              </a:ext>
            </a:extLst>
          </p:cNvPr>
          <p:cNvSpPr/>
          <p:nvPr/>
        </p:nvSpPr>
        <p:spPr>
          <a:xfrm>
            <a:off x="1048863" y="4486941"/>
            <a:ext cx="4653529" cy="5573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시스템 구성도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7244BED0-ECE2-40E4-8BDB-C5354799C9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211095" y="315272"/>
            <a:ext cx="3272926" cy="69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latinLnBrk="0" hangingPunct="1"/>
            <a:r>
              <a:rPr lang="ko-KR" altLang="en-US" sz="5400" b="0" kern="0" dirty="0">
                <a:solidFill>
                  <a:schemeClr val="tx1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목차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F1EBB88-6766-4309-B15D-0D77179585EB}"/>
              </a:ext>
            </a:extLst>
          </p:cNvPr>
          <p:cNvCxnSpPr/>
          <p:nvPr/>
        </p:nvCxnSpPr>
        <p:spPr>
          <a:xfrm>
            <a:off x="1621683" y="1632988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57">
            <a:extLst>
              <a:ext uri="{FF2B5EF4-FFF2-40B4-BE49-F238E27FC236}">
                <a16:creationId xmlns:a16="http://schemas.microsoft.com/office/drawing/2014/main" id="{A4B74CD8-8854-4414-8F72-C6698E0CD5B1}"/>
              </a:ext>
            </a:extLst>
          </p:cNvPr>
          <p:cNvSpPr/>
          <p:nvPr/>
        </p:nvSpPr>
        <p:spPr>
          <a:xfrm>
            <a:off x="1139466" y="1670326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84A9662-F9A6-4CD5-924A-D8C188F84D55}"/>
              </a:ext>
            </a:extLst>
          </p:cNvPr>
          <p:cNvCxnSpPr/>
          <p:nvPr/>
        </p:nvCxnSpPr>
        <p:spPr>
          <a:xfrm>
            <a:off x="1621683" y="2604740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57">
            <a:extLst>
              <a:ext uri="{FF2B5EF4-FFF2-40B4-BE49-F238E27FC236}">
                <a16:creationId xmlns:a16="http://schemas.microsoft.com/office/drawing/2014/main" id="{CCD98D78-EFF0-4170-A153-9814BF96444D}"/>
              </a:ext>
            </a:extLst>
          </p:cNvPr>
          <p:cNvSpPr/>
          <p:nvPr/>
        </p:nvSpPr>
        <p:spPr>
          <a:xfrm>
            <a:off x="1139466" y="2642078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0ABFDC9-360C-4DAF-BC10-1F6947708E0A}"/>
              </a:ext>
            </a:extLst>
          </p:cNvPr>
          <p:cNvCxnSpPr/>
          <p:nvPr/>
        </p:nvCxnSpPr>
        <p:spPr>
          <a:xfrm>
            <a:off x="1621683" y="3620559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57">
            <a:extLst>
              <a:ext uri="{FF2B5EF4-FFF2-40B4-BE49-F238E27FC236}">
                <a16:creationId xmlns:a16="http://schemas.microsoft.com/office/drawing/2014/main" id="{3312381F-44DC-4586-8BFE-9BF58C66BC13}"/>
              </a:ext>
            </a:extLst>
          </p:cNvPr>
          <p:cNvSpPr/>
          <p:nvPr/>
        </p:nvSpPr>
        <p:spPr>
          <a:xfrm>
            <a:off x="1139466" y="3657897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FDF5787-AD6A-4996-81EB-CD268B604B69}"/>
              </a:ext>
            </a:extLst>
          </p:cNvPr>
          <p:cNvCxnSpPr/>
          <p:nvPr/>
        </p:nvCxnSpPr>
        <p:spPr>
          <a:xfrm>
            <a:off x="1621682" y="4597446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57">
            <a:extLst>
              <a:ext uri="{FF2B5EF4-FFF2-40B4-BE49-F238E27FC236}">
                <a16:creationId xmlns:a16="http://schemas.microsoft.com/office/drawing/2014/main" id="{EC8861CA-90F1-4071-A266-E5E18E99D6DC}"/>
              </a:ext>
            </a:extLst>
          </p:cNvPr>
          <p:cNvSpPr/>
          <p:nvPr/>
        </p:nvSpPr>
        <p:spPr>
          <a:xfrm>
            <a:off x="1139465" y="463478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ECD6BF6-2170-4740-AEC9-4EE329BD414B}"/>
              </a:ext>
            </a:extLst>
          </p:cNvPr>
          <p:cNvCxnSpPr/>
          <p:nvPr/>
        </p:nvCxnSpPr>
        <p:spPr>
          <a:xfrm>
            <a:off x="6926102" y="3135974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57">
            <a:extLst>
              <a:ext uri="{FF2B5EF4-FFF2-40B4-BE49-F238E27FC236}">
                <a16:creationId xmlns:a16="http://schemas.microsoft.com/office/drawing/2014/main" id="{70F85D07-BCD1-420B-9660-4B7904660F09}"/>
              </a:ext>
            </a:extLst>
          </p:cNvPr>
          <p:cNvSpPr/>
          <p:nvPr/>
        </p:nvSpPr>
        <p:spPr>
          <a:xfrm>
            <a:off x="6443885" y="3173312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87293D9-32A5-4E46-93FB-317703E10B28}"/>
              </a:ext>
            </a:extLst>
          </p:cNvPr>
          <p:cNvCxnSpPr/>
          <p:nvPr/>
        </p:nvCxnSpPr>
        <p:spPr>
          <a:xfrm>
            <a:off x="6948952" y="4149728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57">
            <a:extLst>
              <a:ext uri="{FF2B5EF4-FFF2-40B4-BE49-F238E27FC236}">
                <a16:creationId xmlns:a16="http://schemas.microsoft.com/office/drawing/2014/main" id="{29E48E2F-5EC1-4D7B-BE1C-1D33A1F462B1}"/>
              </a:ext>
            </a:extLst>
          </p:cNvPr>
          <p:cNvSpPr/>
          <p:nvPr/>
        </p:nvSpPr>
        <p:spPr>
          <a:xfrm>
            <a:off x="6466735" y="4187066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A9BBA74-849F-4B2C-B5EB-6637A6469E2D}"/>
              </a:ext>
            </a:extLst>
          </p:cNvPr>
          <p:cNvCxnSpPr/>
          <p:nvPr/>
        </p:nvCxnSpPr>
        <p:spPr>
          <a:xfrm>
            <a:off x="6926102" y="5110466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57">
            <a:extLst>
              <a:ext uri="{FF2B5EF4-FFF2-40B4-BE49-F238E27FC236}">
                <a16:creationId xmlns:a16="http://schemas.microsoft.com/office/drawing/2014/main" id="{E17A9D6C-496F-4382-A45E-22FC79696FAB}"/>
              </a:ext>
            </a:extLst>
          </p:cNvPr>
          <p:cNvSpPr/>
          <p:nvPr/>
        </p:nvSpPr>
        <p:spPr>
          <a:xfrm>
            <a:off x="6443885" y="514780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7764549-3045-4942-9E38-E2F032F1C6F4}"/>
              </a:ext>
            </a:extLst>
          </p:cNvPr>
          <p:cNvCxnSpPr/>
          <p:nvPr/>
        </p:nvCxnSpPr>
        <p:spPr>
          <a:xfrm>
            <a:off x="6926101" y="6105097"/>
            <a:ext cx="0" cy="3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57">
            <a:extLst>
              <a:ext uri="{FF2B5EF4-FFF2-40B4-BE49-F238E27FC236}">
                <a16:creationId xmlns:a16="http://schemas.microsoft.com/office/drawing/2014/main" id="{2373CFA9-0A92-402C-B660-2B00455A9BEF}"/>
              </a:ext>
            </a:extLst>
          </p:cNvPr>
          <p:cNvSpPr/>
          <p:nvPr/>
        </p:nvSpPr>
        <p:spPr>
          <a:xfrm>
            <a:off x="6443884" y="6142435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09814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231E9D1-F5C4-4366-BDFB-3EDDFEDD4C5F}"/>
              </a:ext>
            </a:extLst>
          </p:cNvPr>
          <p:cNvGrpSpPr/>
          <p:nvPr/>
        </p:nvGrpSpPr>
        <p:grpSpPr>
          <a:xfrm>
            <a:off x="206351" y="885573"/>
            <a:ext cx="1609749" cy="514350"/>
            <a:chOff x="206351" y="1817313"/>
            <a:chExt cx="1609749" cy="514350"/>
          </a:xfrm>
        </p:grpSpPr>
        <p:sp>
          <p:nvSpPr>
            <p:cNvPr id="69" name="양쪽 모서리가 둥근 사각형 26">
              <a:extLst>
                <a:ext uri="{FF2B5EF4-FFF2-40B4-BE49-F238E27FC236}">
                  <a16:creationId xmlns:a16="http://schemas.microsoft.com/office/drawing/2014/main" id="{90AE9474-DCAB-48EC-BFCA-1016C206B916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6DA233C-B431-427B-B8E5-D330F1AB038F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71" name="모서리가 둥근 직사각형 27">
                <a:extLst>
                  <a:ext uri="{FF2B5EF4-FFF2-40B4-BE49-F238E27FC236}">
                    <a16:creationId xmlns:a16="http://schemas.microsoft.com/office/drawing/2014/main" id="{3657D553-8438-4602-9017-E2406BE191D2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47360D9B-18F5-4336-9050-5F6CE3166385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25676"/>
              </p:ext>
            </p:extLst>
          </p:nvPr>
        </p:nvGraphicFramePr>
        <p:xfrm>
          <a:off x="466768" y="774700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3" name="모서리가 둥근 직사각형 125">
            <a:extLst>
              <a:ext uri="{FF2B5EF4-FFF2-40B4-BE49-F238E27FC236}">
                <a16:creationId xmlns:a16="http://schemas.microsoft.com/office/drawing/2014/main" id="{93F34856-94F1-4E45-B28C-6292110B9374}"/>
              </a:ext>
            </a:extLst>
          </p:cNvPr>
          <p:cNvSpPr/>
          <p:nvPr/>
        </p:nvSpPr>
        <p:spPr>
          <a:xfrm>
            <a:off x="263014" y="982117"/>
            <a:ext cx="285325" cy="285325"/>
          </a:xfrm>
          <a:prstGeom prst="roundRect">
            <a:avLst>
              <a:gd name="adj" fmla="val 2445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b="1" kern="0" dirty="0">
              <a:solidFill>
                <a:prstClr val="white"/>
              </a:solidFill>
            </a:endParaRPr>
          </a:p>
        </p:txBody>
      </p:sp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종합설계 개요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91" name="내용 개체 틀 2">
            <a:extLst>
              <a:ext uri="{FF2B5EF4-FFF2-40B4-BE49-F238E27FC236}">
                <a16:creationId xmlns:a16="http://schemas.microsoft.com/office/drawing/2014/main" id="{C070EBD8-4A25-4471-85F8-524B010BA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6837" y="1819983"/>
            <a:ext cx="9354249" cy="45293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연구 개발 배경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화재 발생 시 빠른 대응 필요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오인 출동으로 인한 사회적 비용 최소화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기존 인프라를 이용할 수 있는 시스템 개발 필요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vl="1">
              <a:defRPr/>
            </a:pP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연구 개발 목표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기존에 설치되어 있는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CCTV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를 활용 가능한 시스템 개발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오인 출동을 최소화 할 수 있을 만큼의 정확도 구현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연구 개발 효과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기존 설치되어 있는 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CCTV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를 사용하기 때문에 추가적인 비용이 발생하지 않으며</a:t>
            </a:r>
            <a:r>
              <a:rPr lang="en-US" altLang="ko-KR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</a:t>
            </a: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화재 피해를 최소화</a:t>
            </a:r>
            <a:endParaRPr lang="en-US" altLang="ko-KR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1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BD643F-E450-47EC-BD35-58AAF52781F0}"/>
              </a:ext>
            </a:extLst>
          </p:cNvPr>
          <p:cNvGrpSpPr/>
          <p:nvPr/>
        </p:nvGrpSpPr>
        <p:grpSpPr>
          <a:xfrm>
            <a:off x="213206" y="1608237"/>
            <a:ext cx="1609749" cy="514350"/>
            <a:chOff x="206351" y="1817313"/>
            <a:chExt cx="1609749" cy="514350"/>
          </a:xfrm>
        </p:grpSpPr>
        <p:sp>
          <p:nvSpPr>
            <p:cNvPr id="26" name="양쪽 모서리가 둥근 사각형 26">
              <a:extLst>
                <a:ext uri="{FF2B5EF4-FFF2-40B4-BE49-F238E27FC236}">
                  <a16:creationId xmlns:a16="http://schemas.microsoft.com/office/drawing/2014/main" id="{E38600F6-1DF2-4586-B77F-03DF8EA4A21C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965405A-DEF2-485C-9A9B-1062B13BB379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3CC64777-7F97-44F9-8FDA-CC97FEB55C71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F73D9F5C-5A7F-4122-AC56-F1EE821AB29D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66768" y="774700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kern="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관련 연구 및 사례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AA15349B-898A-4BB1-B30C-9F4D85DCC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39514" y="1715108"/>
            <a:ext cx="8229600" cy="762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화재 감지기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B8FBEFD-FA53-42D6-8155-F8D283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16339"/>
              </p:ext>
            </p:extLst>
          </p:nvPr>
        </p:nvGraphicFramePr>
        <p:xfrm>
          <a:off x="2574889" y="2417735"/>
          <a:ext cx="9150343" cy="2961899"/>
        </p:xfrm>
        <a:graphic>
          <a:graphicData uri="http://schemas.openxmlformats.org/drawingml/2006/table">
            <a:tbl>
              <a:tblPr/>
              <a:tblGrid>
                <a:gridCol w="1440690">
                  <a:extLst>
                    <a:ext uri="{9D8B030D-6E8A-4147-A177-3AD203B41FA5}">
                      <a16:colId xmlns:a16="http://schemas.microsoft.com/office/drawing/2014/main" val="926164033"/>
                    </a:ext>
                  </a:extLst>
                </a:gridCol>
                <a:gridCol w="7709653">
                  <a:extLst>
                    <a:ext uri="{9D8B030D-6E8A-4147-A177-3AD203B41FA5}">
                      <a16:colId xmlns:a16="http://schemas.microsoft.com/office/drawing/2014/main" val="1136823403"/>
                    </a:ext>
                  </a:extLst>
                </a:gridCol>
              </a:tblGrid>
              <a:tr h="2393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화재 감지기 종류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00285"/>
                  </a:ext>
                </a:extLst>
              </a:tr>
              <a:tr h="5789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이온화식 감지기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충전전극 사이에 방사선 물질을 삽입시켜 이온화된 공기가 전류를 흐르도록 구성되어 있음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화재가 발생하면 평상시 흐르던 전류보다 적은 전류가 흐르게 되어 이 변화량에 의해 화재를 감지함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965707"/>
                  </a:ext>
                </a:extLst>
              </a:tr>
              <a:tr h="7809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광전식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감지기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연기가 차단하거나 반사한 빛으로 화재를 감지하며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화재 시 연기가 유입되면 발광 소자에서 발한 빛이 산란현상을 일으키고 수광 소자는 이를 감지해 신호를 증폭시킨 뒤 화재를 감지함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077717"/>
                  </a:ext>
                </a:extLst>
              </a:tr>
              <a:tr h="5204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정온식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감지기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일정하게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세팅된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온도 값을 통해 화재를 감지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감지기 내부에 내장되어 있는 바이메탈이 일정 온도에 도달하게 되면 바이메탈의 접점이 붙게 되어 화재를 감지함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645543"/>
                  </a:ext>
                </a:extLst>
              </a:tr>
              <a:tr h="5789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차동식 감지기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외부의 열에 의해 감지기 내부가 팽창되며 팽창된 부분의 접점이 붙어서 감지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평시 온도에 비해 온도가 급격한 변화를 보이면 센서가 이를 감지해 화재 여부를 판단한다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49353"/>
                  </a:ext>
                </a:extLst>
              </a:tr>
            </a:tbl>
          </a:graphicData>
        </a:graphic>
      </p:graphicFrame>
      <p:sp>
        <p:nvSpPr>
          <p:cNvPr id="32" name="화살표: 아래쪽 7">
            <a:extLst>
              <a:ext uri="{FF2B5EF4-FFF2-40B4-BE49-F238E27FC236}">
                <a16:creationId xmlns:a16="http://schemas.microsoft.com/office/drawing/2014/main" id="{BDE652F4-5EA7-4212-8DD1-19034A48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32" y="5323706"/>
            <a:ext cx="612403" cy="351070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>
                <a:latin typeface="HY견고딕" panose="02030600000101010101" pitchFamily="18" charset="-127"/>
              </a:rPr>
              <a:t> </a:t>
            </a:r>
            <a:endParaRPr lang="ko-KR" altLang="en-US" sz="1600" b="0" dirty="0">
              <a:latin typeface="HY견고딕" panose="02030600000101010101" pitchFamily="18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DF000E76-1BC9-4538-A3AD-EFF7F7BC8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514" y="5797220"/>
            <a:ext cx="90123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이러한 화재 감지 센서는 연기</a:t>
            </a:r>
            <a:r>
              <a:rPr lang="en-US" altLang="ko-KR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열</a:t>
            </a:r>
            <a:r>
              <a:rPr lang="en-US" altLang="ko-KR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먼지 및 습기 등에 반응하기 쉽다</a:t>
            </a:r>
            <a:r>
              <a:rPr lang="en-US" altLang="ko-KR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하지만 이러한 단점을 지능형 영상분석 알고리즘을 통해 보완할 수 있다</a:t>
            </a:r>
            <a:r>
              <a:rPr lang="en-US" altLang="ko-KR" sz="2000" b="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</a:t>
            </a:r>
            <a:endParaRPr lang="ko-KR" altLang="en-US" sz="2000" b="0" dirty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8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BD643F-E450-47EC-BD35-58AAF52781F0}"/>
              </a:ext>
            </a:extLst>
          </p:cNvPr>
          <p:cNvGrpSpPr/>
          <p:nvPr/>
        </p:nvGrpSpPr>
        <p:grpSpPr>
          <a:xfrm>
            <a:off x="206351" y="2322177"/>
            <a:ext cx="1609749" cy="514350"/>
            <a:chOff x="206351" y="1817313"/>
            <a:chExt cx="1609749" cy="514350"/>
          </a:xfrm>
        </p:grpSpPr>
        <p:sp>
          <p:nvSpPr>
            <p:cNvPr id="26" name="양쪽 모서리가 둥근 사각형 26">
              <a:extLst>
                <a:ext uri="{FF2B5EF4-FFF2-40B4-BE49-F238E27FC236}">
                  <a16:creationId xmlns:a16="http://schemas.microsoft.com/office/drawing/2014/main" id="{E38600F6-1DF2-4586-B77F-03DF8EA4A21C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965405A-DEF2-485C-9A9B-1062B13BB379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3CC64777-7F97-44F9-8FDA-CC97FEB55C71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F73D9F5C-5A7F-4122-AC56-F1EE821AB29D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01171"/>
              </p:ext>
            </p:extLst>
          </p:nvPr>
        </p:nvGraphicFramePr>
        <p:xfrm>
          <a:off x="494761" y="793362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시스템 수행 시나리오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25743-E307-4837-807A-736F97D03D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85" y="3617447"/>
            <a:ext cx="1915224" cy="19152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FF054F-9A80-4232-B6FF-3EE2F0BF2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63" y="2498336"/>
            <a:ext cx="1213929" cy="1213929"/>
          </a:xfrm>
          <a:prstGeom prst="rect">
            <a:avLst/>
          </a:prstGeom>
        </p:spPr>
      </p:pic>
      <p:sp>
        <p:nvSpPr>
          <p:cNvPr id="30" name="화살표: 오른쪽 9">
            <a:extLst>
              <a:ext uri="{FF2B5EF4-FFF2-40B4-BE49-F238E27FC236}">
                <a16:creationId xmlns:a16="http://schemas.microsoft.com/office/drawing/2014/main" id="{9F84B332-11FC-4CF6-8E13-B3E0C8FC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846" y="4153733"/>
            <a:ext cx="668421" cy="424813"/>
          </a:xfrm>
          <a:prstGeom prst="rightArrow">
            <a:avLst>
              <a:gd name="adj1" fmla="val 50000"/>
              <a:gd name="adj2" fmla="val 50075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34" name="화살표: 오른쪽 9">
            <a:extLst>
              <a:ext uri="{FF2B5EF4-FFF2-40B4-BE49-F238E27FC236}">
                <a16:creationId xmlns:a16="http://schemas.microsoft.com/office/drawing/2014/main" id="{7CC4946E-5239-4D89-B5FD-BEEEFF9C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170" y="4083289"/>
            <a:ext cx="668421" cy="485708"/>
          </a:xfrm>
          <a:prstGeom prst="rightArrow">
            <a:avLst>
              <a:gd name="adj1" fmla="val 50000"/>
              <a:gd name="adj2" fmla="val 50075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2DC00-ACE8-4DFA-A1AD-66DF5D4BB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81" y="2690116"/>
            <a:ext cx="2872282" cy="2872282"/>
          </a:xfrm>
          <a:prstGeom prst="rect">
            <a:avLst/>
          </a:prstGeom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8579BAED-C04B-4DA2-9D77-30ADB74D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425" y="5975966"/>
            <a:ext cx="151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화재 발생</a:t>
            </a:r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81A1E6A8-0E6B-4D44-976E-E8FD055B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728" y="5975966"/>
            <a:ext cx="151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화재 감지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A764FD88-03E4-428A-8210-0CD0AF78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897" y="6008501"/>
            <a:ext cx="151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모니터링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F60D70-7E9D-4E64-8A9B-8B30B3CB92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62" y="3070842"/>
            <a:ext cx="2055794" cy="20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BD643F-E450-47EC-BD35-58AAF52781F0}"/>
              </a:ext>
            </a:extLst>
          </p:cNvPr>
          <p:cNvGrpSpPr/>
          <p:nvPr/>
        </p:nvGrpSpPr>
        <p:grpSpPr>
          <a:xfrm>
            <a:off x="206351" y="3047059"/>
            <a:ext cx="1609749" cy="514350"/>
            <a:chOff x="206351" y="1817313"/>
            <a:chExt cx="1609749" cy="514350"/>
          </a:xfrm>
        </p:grpSpPr>
        <p:sp>
          <p:nvSpPr>
            <p:cNvPr id="26" name="양쪽 모서리가 둥근 사각형 26">
              <a:extLst>
                <a:ext uri="{FF2B5EF4-FFF2-40B4-BE49-F238E27FC236}">
                  <a16:creationId xmlns:a16="http://schemas.microsoft.com/office/drawing/2014/main" id="{E38600F6-1DF2-4586-B77F-03DF8EA4A21C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965405A-DEF2-485C-9A9B-1062B13BB379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3CC64777-7F97-44F9-8FDA-CC97FEB55C71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id="{F73D9F5C-5A7F-4122-AC56-F1EE821AB29D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94761" y="793362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시스템 구성도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C0882A-FED9-4F38-A890-E5DF34E37F04}"/>
              </a:ext>
            </a:extLst>
          </p:cNvPr>
          <p:cNvSpPr/>
          <p:nvPr/>
        </p:nvSpPr>
        <p:spPr>
          <a:xfrm>
            <a:off x="2526050" y="2607071"/>
            <a:ext cx="2185812" cy="383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02C5C0-4EE6-4B52-9919-A934730D4721}"/>
              </a:ext>
            </a:extLst>
          </p:cNvPr>
          <p:cNvGrpSpPr/>
          <p:nvPr/>
        </p:nvGrpSpPr>
        <p:grpSpPr>
          <a:xfrm>
            <a:off x="2787618" y="2930729"/>
            <a:ext cx="1469570" cy="690916"/>
            <a:chOff x="3094124" y="2603762"/>
            <a:chExt cx="1469570" cy="74875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8DAFD45-D9DE-4081-8CCB-B6A95FBE1A1A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53B0904-2646-48DC-AD23-E85AA5170B2E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347E8760-E30F-4D25-9599-4C5F4596AA77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64B3E4A-ABE6-4411-8DE5-F6D371CEA63B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56AD9A2-FFC0-4CC9-A49B-D361F51C3811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9875C8-D9FA-4980-939D-9996475DB9CF}"/>
                </a:ext>
              </a:extLst>
            </p:cNvPr>
            <p:cNvSpPr txBox="1"/>
            <p:nvPr/>
          </p:nvSpPr>
          <p:spPr>
            <a:xfrm>
              <a:off x="3405003" y="2752869"/>
              <a:ext cx="1087157" cy="40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녹화 모듈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C1B7E4-6C40-4699-B79F-07D2AEC0C7DD}"/>
              </a:ext>
            </a:extLst>
          </p:cNvPr>
          <p:cNvGrpSpPr/>
          <p:nvPr/>
        </p:nvGrpSpPr>
        <p:grpSpPr>
          <a:xfrm>
            <a:off x="2787618" y="3745852"/>
            <a:ext cx="1469570" cy="690916"/>
            <a:chOff x="3097763" y="2621902"/>
            <a:chExt cx="1469570" cy="74875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2BED039-1B95-4E98-AF91-CB407AE636F0}"/>
                </a:ext>
              </a:extLst>
            </p:cNvPr>
            <p:cNvSpPr/>
            <p:nvPr/>
          </p:nvSpPr>
          <p:spPr>
            <a:xfrm>
              <a:off x="3239293" y="2621902"/>
              <a:ext cx="1328040" cy="748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0F927EB-253B-408C-B99A-853FD34BE66D}"/>
                </a:ext>
              </a:extLst>
            </p:cNvPr>
            <p:cNvGrpSpPr/>
            <p:nvPr/>
          </p:nvGrpSpPr>
          <p:grpSpPr>
            <a:xfrm>
              <a:off x="3097763" y="2787942"/>
              <a:ext cx="324216" cy="397897"/>
              <a:chOff x="3097763" y="2787942"/>
              <a:chExt cx="324216" cy="39789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B82D912-6E55-4501-94CE-2877C1155F55}"/>
                  </a:ext>
                </a:extLst>
              </p:cNvPr>
              <p:cNvSpPr/>
              <p:nvPr/>
            </p:nvSpPr>
            <p:spPr>
              <a:xfrm>
                <a:off x="3097763" y="2787942"/>
                <a:ext cx="324216" cy="131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CBC35D6-9A13-463E-9CF1-E6929A1644D7}"/>
                  </a:ext>
                </a:extLst>
              </p:cNvPr>
              <p:cNvSpPr/>
              <p:nvPr/>
            </p:nvSpPr>
            <p:spPr>
              <a:xfrm>
                <a:off x="3097763" y="3054192"/>
                <a:ext cx="324216" cy="131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22853C6-123D-495E-B3F1-6C9C520ACFA1}"/>
              </a:ext>
            </a:extLst>
          </p:cNvPr>
          <p:cNvSpPr txBox="1"/>
          <p:nvPr/>
        </p:nvSpPr>
        <p:spPr>
          <a:xfrm>
            <a:off x="3146784" y="377524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통신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프로토콜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39A8956-6EBC-4B3A-9883-B70312163CED}"/>
              </a:ext>
            </a:extLst>
          </p:cNvPr>
          <p:cNvGrpSpPr/>
          <p:nvPr/>
        </p:nvGrpSpPr>
        <p:grpSpPr>
          <a:xfrm>
            <a:off x="2783964" y="4595701"/>
            <a:ext cx="1533861" cy="950742"/>
            <a:chOff x="3094124" y="2603762"/>
            <a:chExt cx="1533861" cy="74875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A9DA307-1505-4ACA-86AD-3076E504C566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5F2F24D-C46B-4113-8E07-A16456B2F07D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31D5DC7-56CD-448D-8518-DD7E58FA13EB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2DD4692E-83AC-46A0-99B1-7426DCBCC1D7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05DB650-8DE0-4C05-9ECF-EDAECDE8095D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BFB45B-0170-45D4-8727-0142D22CA913}"/>
                </a:ext>
              </a:extLst>
            </p:cNvPr>
            <p:cNvSpPr txBox="1"/>
            <p:nvPr/>
          </p:nvSpPr>
          <p:spPr>
            <a:xfrm>
              <a:off x="3332438" y="2791977"/>
              <a:ext cx="1295547" cy="290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움직임 감지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8BCF96-824C-484D-A9CD-F1F4DD04E9ED}"/>
              </a:ext>
            </a:extLst>
          </p:cNvPr>
          <p:cNvGrpSpPr/>
          <p:nvPr/>
        </p:nvGrpSpPr>
        <p:grpSpPr>
          <a:xfrm>
            <a:off x="2783964" y="5443458"/>
            <a:ext cx="1533861" cy="690916"/>
            <a:chOff x="3094124" y="2603762"/>
            <a:chExt cx="1533861" cy="74875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FD2CEBC-2141-480C-AF55-8FE41762CBD7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9816574-0638-414D-AD45-6DE88FB9A8E9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53C92CF-EEA4-4D12-B0A5-E926D019A495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D763ACA-8D52-4497-811C-8DAF9F7E7785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70D19C6C-7041-4C6A-B6A5-20B73FED0246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9ECBCB-B8CA-4A65-98E1-3F8D9D7A52B6}"/>
                </a:ext>
              </a:extLst>
            </p:cNvPr>
            <p:cNvSpPr txBox="1"/>
            <p:nvPr/>
          </p:nvSpPr>
          <p:spPr>
            <a:xfrm>
              <a:off x="3332438" y="2791977"/>
              <a:ext cx="1295547" cy="40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카메라 제어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DFA54AB-2F97-435C-9EBA-C019459E8B07}"/>
              </a:ext>
            </a:extLst>
          </p:cNvPr>
          <p:cNvGrpSpPr/>
          <p:nvPr/>
        </p:nvGrpSpPr>
        <p:grpSpPr>
          <a:xfrm>
            <a:off x="6286196" y="2665781"/>
            <a:ext cx="1469570" cy="690916"/>
            <a:chOff x="3094124" y="2603762"/>
            <a:chExt cx="1469570" cy="74875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AAC4DAF-DDAA-4640-B7E0-8F784F9DE76A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85C880A-F097-4A57-8ECF-9FD528BEF5F2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80CDD78B-48C3-43C3-B487-ABF760BAA53E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672C652-B272-4EDB-AF2B-7624D7AF89D5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D90594AD-E684-4476-93A7-9BB443963C17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D71FF43-8EC3-449E-9621-BB1101A699D9}"/>
                </a:ext>
              </a:extLst>
            </p:cNvPr>
            <p:cNvSpPr txBox="1"/>
            <p:nvPr/>
          </p:nvSpPr>
          <p:spPr>
            <a:xfrm>
              <a:off x="3417994" y="2751662"/>
              <a:ext cx="1087157" cy="40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통신 모듈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4F32D-0D7C-4EDD-8D45-416B491786B8}"/>
              </a:ext>
            </a:extLst>
          </p:cNvPr>
          <p:cNvGrpSpPr/>
          <p:nvPr/>
        </p:nvGrpSpPr>
        <p:grpSpPr>
          <a:xfrm>
            <a:off x="9661344" y="4612453"/>
            <a:ext cx="1469570" cy="690916"/>
            <a:chOff x="3094124" y="2603762"/>
            <a:chExt cx="1469570" cy="74875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29262AB2-5589-4B8F-8F48-66EC20E3B11C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9803122-9E3C-403A-98A8-1288DC8CE479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348BB85E-22B9-4F91-934D-E80A707DC9CD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83BFDBF6-D907-4107-BADC-D91300AFF038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7B8E9A80-4CF2-4801-99B1-E1AA45B3E481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57ED44-0DEA-45E1-817A-331B1E25B87F}"/>
                </a:ext>
              </a:extLst>
            </p:cNvPr>
            <p:cNvSpPr txBox="1"/>
            <p:nvPr/>
          </p:nvSpPr>
          <p:spPr>
            <a:xfrm>
              <a:off x="3418340" y="2646692"/>
              <a:ext cx="1087157" cy="70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경고 수신</a:t>
              </a:r>
              <a:endPara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모듈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5D3AAA9-F950-43E9-87FC-88F8954C1DD8}"/>
              </a:ext>
            </a:extLst>
          </p:cNvPr>
          <p:cNvGrpSpPr/>
          <p:nvPr/>
        </p:nvGrpSpPr>
        <p:grpSpPr>
          <a:xfrm>
            <a:off x="9661344" y="3666168"/>
            <a:ext cx="1544666" cy="691255"/>
            <a:chOff x="3094124" y="2603762"/>
            <a:chExt cx="1544666" cy="749120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0E7A1C-F025-4C3F-93FF-28497C9DF1CC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D6F5EB3-CB77-495A-9E96-A92770287863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3388719F-52F3-4216-BAAC-7044D0EBA0B3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195C23E4-BE4B-4FE5-A25E-949EBD5A1B64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0A62ECFB-68C1-43A0-BFBE-5E36F9A698FE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3008D0-9CF9-47B8-84F1-6B51505A370B}"/>
                </a:ext>
              </a:extLst>
            </p:cNvPr>
            <p:cNvSpPr txBox="1"/>
            <p:nvPr/>
          </p:nvSpPr>
          <p:spPr>
            <a:xfrm>
              <a:off x="3343244" y="2652446"/>
              <a:ext cx="1295546" cy="700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카메라 영상</a:t>
              </a:r>
              <a:endPara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수신 모듈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17BB8AF-2570-49E0-A888-EE7FD55D718B}"/>
              </a:ext>
            </a:extLst>
          </p:cNvPr>
          <p:cNvGrpSpPr/>
          <p:nvPr/>
        </p:nvGrpSpPr>
        <p:grpSpPr>
          <a:xfrm>
            <a:off x="6279996" y="5636122"/>
            <a:ext cx="1469570" cy="690916"/>
            <a:chOff x="3094124" y="2603762"/>
            <a:chExt cx="1469570" cy="74875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1DCEF23-1EC1-46CD-BB4F-5AE4BD5AC920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E3602C08-0890-41C7-A836-425FAC7DAB23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5DCE50EA-A420-46A1-B4AE-B0B4749B3274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F77AC143-27B4-4839-AFEF-06C4F90A1A71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A6034D78-C89C-4CDA-B3C5-98CC5BF65FD1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673DB1-028E-46D0-A1E5-A39403B25207}"/>
                </a:ext>
              </a:extLst>
            </p:cNvPr>
            <p:cNvSpPr txBox="1"/>
            <p:nvPr/>
          </p:nvSpPr>
          <p:spPr>
            <a:xfrm>
              <a:off x="3454441" y="2626759"/>
              <a:ext cx="1087157" cy="70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스트리밍 </a:t>
              </a:r>
              <a:endPara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모듈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6FF4E96-CBF1-4CBB-AB11-D2606D0700CA}"/>
              </a:ext>
            </a:extLst>
          </p:cNvPr>
          <p:cNvGrpSpPr/>
          <p:nvPr/>
        </p:nvGrpSpPr>
        <p:grpSpPr>
          <a:xfrm>
            <a:off x="6278219" y="4892624"/>
            <a:ext cx="1469570" cy="690916"/>
            <a:chOff x="3094124" y="2603762"/>
            <a:chExt cx="1469570" cy="74875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DA29450-BDAD-4A09-BFAB-C818DE28BB8B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5AA918BF-E3FE-4092-BF1C-FAEC9DE2B895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735E6AAD-3968-410E-B741-2BA67FC6DD7B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3D42A753-BC9C-4FFB-ADFA-6F8D6F0D310C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286F2870-AC40-4C43-A1CA-EAE6267BD818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AC3E5C9-8333-4415-B93E-D6E53C302888}"/>
                </a:ext>
              </a:extLst>
            </p:cNvPr>
            <p:cNvSpPr txBox="1"/>
            <p:nvPr/>
          </p:nvSpPr>
          <p:spPr>
            <a:xfrm>
              <a:off x="3387043" y="2751662"/>
              <a:ext cx="1087157" cy="40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경고 송신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618DF4D-E654-44EA-8391-771D933DDDC2}"/>
              </a:ext>
            </a:extLst>
          </p:cNvPr>
          <p:cNvGrpSpPr/>
          <p:nvPr/>
        </p:nvGrpSpPr>
        <p:grpSpPr>
          <a:xfrm>
            <a:off x="6282402" y="4152843"/>
            <a:ext cx="1469570" cy="690916"/>
            <a:chOff x="3094124" y="2603762"/>
            <a:chExt cx="1469570" cy="74875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4F4BCE7-9C92-4F8B-8B30-2838F71AC7FA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F2B8BEF-B3D7-41E5-B8AC-79EFC6DF6237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7F6BF19D-60C8-43AC-9C48-B54DA314A93C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76504577-A27E-4E9D-AEEE-712705D4BC1A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73F11F3D-2D8C-4144-B1A4-F131BA2C411A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F26045-CBD3-42DA-96AA-4705AF15EEF5}"/>
                </a:ext>
              </a:extLst>
            </p:cNvPr>
            <p:cNvSpPr txBox="1"/>
            <p:nvPr/>
          </p:nvSpPr>
          <p:spPr>
            <a:xfrm>
              <a:off x="3413047" y="2644760"/>
              <a:ext cx="1087157" cy="70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에러 처리</a:t>
              </a:r>
              <a:endPara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모듈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19D128D-AFED-4651-BC3E-4743540EA2E2}"/>
              </a:ext>
            </a:extLst>
          </p:cNvPr>
          <p:cNvGrpSpPr/>
          <p:nvPr/>
        </p:nvGrpSpPr>
        <p:grpSpPr>
          <a:xfrm>
            <a:off x="6284264" y="3420164"/>
            <a:ext cx="1469570" cy="690916"/>
            <a:chOff x="3094124" y="2603762"/>
            <a:chExt cx="1469570" cy="748753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26E38B5-B6A0-451C-836A-F7C9D382F3E0}"/>
                </a:ext>
              </a:extLst>
            </p:cNvPr>
            <p:cNvGrpSpPr/>
            <p:nvPr/>
          </p:nvGrpSpPr>
          <p:grpSpPr>
            <a:xfrm>
              <a:off x="3094124" y="2603762"/>
              <a:ext cx="1469570" cy="748753"/>
              <a:chOff x="3097763" y="2621902"/>
              <a:chExt cx="1469570" cy="748753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CB38840-3CE2-476E-A039-99FFAC191617}"/>
                  </a:ext>
                </a:extLst>
              </p:cNvPr>
              <p:cNvSpPr/>
              <p:nvPr/>
            </p:nvSpPr>
            <p:spPr>
              <a:xfrm>
                <a:off x="3239293" y="2621902"/>
                <a:ext cx="1328040" cy="748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A4EE2CFF-E9CA-427A-B642-8029D78BD7CD}"/>
                  </a:ext>
                </a:extLst>
              </p:cNvPr>
              <p:cNvGrpSpPr/>
              <p:nvPr/>
            </p:nvGrpSpPr>
            <p:grpSpPr>
              <a:xfrm>
                <a:off x="3097763" y="2787942"/>
                <a:ext cx="324216" cy="397897"/>
                <a:chOff x="3097763" y="2787942"/>
                <a:chExt cx="324216" cy="397897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E8C9B1B7-D5F9-4CAE-85BB-74B162AC6BA8}"/>
                    </a:ext>
                  </a:extLst>
                </p:cNvPr>
                <p:cNvSpPr/>
                <p:nvPr/>
              </p:nvSpPr>
              <p:spPr>
                <a:xfrm>
                  <a:off x="3097763" y="278794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EB9C2639-FB5A-4570-9C33-D531A5392F23}"/>
                    </a:ext>
                  </a:extLst>
                </p:cNvPr>
                <p:cNvSpPr/>
                <p:nvPr/>
              </p:nvSpPr>
              <p:spPr>
                <a:xfrm>
                  <a:off x="3097763" y="3054192"/>
                  <a:ext cx="324216" cy="1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</p:grp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5777AB-7D64-4A66-8C04-29585B540CBD}"/>
                </a:ext>
              </a:extLst>
            </p:cNvPr>
            <p:cNvSpPr txBox="1"/>
            <p:nvPr/>
          </p:nvSpPr>
          <p:spPr>
            <a:xfrm>
              <a:off x="3628663" y="2806318"/>
              <a:ext cx="591829" cy="40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CNN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4ADF21-B7B9-4A2D-A150-20DD5889659B}"/>
              </a:ext>
            </a:extLst>
          </p:cNvPr>
          <p:cNvSpPr/>
          <p:nvPr/>
        </p:nvSpPr>
        <p:spPr>
          <a:xfrm>
            <a:off x="5978128" y="2585195"/>
            <a:ext cx="2185812" cy="383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2D4BE71-BE9B-46CA-B92B-B25A26FE05EB}"/>
              </a:ext>
            </a:extLst>
          </p:cNvPr>
          <p:cNvSpPr/>
          <p:nvPr/>
        </p:nvSpPr>
        <p:spPr>
          <a:xfrm>
            <a:off x="9314624" y="2607071"/>
            <a:ext cx="2185812" cy="383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명함, 벡터그래픽이(가) 표시된 사진&#10;&#10;자동 생성된 설명">
            <a:extLst>
              <a:ext uri="{FF2B5EF4-FFF2-40B4-BE49-F238E27FC236}">
                <a16:creationId xmlns:a16="http://schemas.microsoft.com/office/drawing/2014/main" id="{B92092D4-EEFC-417F-8F3D-11770E870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50" y="2000433"/>
            <a:ext cx="1028600" cy="10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71C400-0D07-4C5B-BA93-AC2A4657C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83" y="2000433"/>
            <a:ext cx="950275" cy="950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C2D078-6F63-4CEB-96F0-D96418BE7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48" y="2088403"/>
            <a:ext cx="868636" cy="708290"/>
          </a:xfrm>
          <a:prstGeom prst="rect">
            <a:avLst/>
          </a:prstGeom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6316A82A-8FB6-4553-AD3D-4F3F28759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7322" y="1919283"/>
            <a:ext cx="151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App/Web</a:t>
            </a:r>
            <a:endParaRPr lang="ko-KR" altLang="en-US" sz="2000" b="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2457BFDB-EA46-47E7-8CEB-B0ACA0BB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406" y="1921792"/>
            <a:ext cx="151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Server</a:t>
            </a:r>
            <a:endParaRPr lang="ko-KR" altLang="en-US" sz="2000" b="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2" name="TextBox 3">
            <a:extLst>
              <a:ext uri="{FF2B5EF4-FFF2-40B4-BE49-F238E27FC236}">
                <a16:creationId xmlns:a16="http://schemas.microsoft.com/office/drawing/2014/main" id="{A5D7DD77-A218-43C6-A5A3-98FE7FC2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015" y="1929742"/>
            <a:ext cx="151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Camera</a:t>
            </a:r>
            <a:endParaRPr lang="ko-KR" altLang="en-US" sz="2000" b="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70D19045-D8C0-481B-871A-C4BEFA58824B}"/>
              </a:ext>
            </a:extLst>
          </p:cNvPr>
          <p:cNvSpPr/>
          <p:nvPr/>
        </p:nvSpPr>
        <p:spPr>
          <a:xfrm rot="5400000">
            <a:off x="5142395" y="4206333"/>
            <a:ext cx="375822" cy="778736"/>
          </a:xfrm>
          <a:prstGeom prst="upDownArrow">
            <a:avLst>
              <a:gd name="adj1" fmla="val 42692"/>
              <a:gd name="adj2" fmla="val 329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화살표: 위쪽/아래쪽 142">
            <a:extLst>
              <a:ext uri="{FF2B5EF4-FFF2-40B4-BE49-F238E27FC236}">
                <a16:creationId xmlns:a16="http://schemas.microsoft.com/office/drawing/2014/main" id="{7D93B4D0-791F-4DDC-A12C-A34A1FDF6F43}"/>
              </a:ext>
            </a:extLst>
          </p:cNvPr>
          <p:cNvSpPr/>
          <p:nvPr/>
        </p:nvSpPr>
        <p:spPr>
          <a:xfrm rot="5400000">
            <a:off x="8579862" y="4209689"/>
            <a:ext cx="375822" cy="778736"/>
          </a:xfrm>
          <a:prstGeom prst="upDownArrow">
            <a:avLst>
              <a:gd name="adj1" fmla="val 42692"/>
              <a:gd name="adj2" fmla="val 329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3">
            <a:extLst>
              <a:ext uri="{FF2B5EF4-FFF2-40B4-BE49-F238E27FC236}">
                <a16:creationId xmlns:a16="http://schemas.microsoft.com/office/drawing/2014/main" id="{1329FE5E-4585-4031-A8B8-F9FF4DED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101" y="4784835"/>
            <a:ext cx="1514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이더넷</a:t>
            </a:r>
            <a:endParaRPr lang="ko-KR" altLang="en-US" sz="1400" b="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6" name="TextBox 3">
            <a:extLst>
              <a:ext uri="{FF2B5EF4-FFF2-40B4-BE49-F238E27FC236}">
                <a16:creationId xmlns:a16="http://schemas.microsoft.com/office/drawing/2014/main" id="{09CF1034-9AF7-4C51-A354-DEA4AFC6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394" y="4806533"/>
            <a:ext cx="1514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b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이더넷</a:t>
            </a:r>
            <a:endParaRPr lang="ko-KR" altLang="en-US" sz="1400" b="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4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B9804E-F93B-4EF2-B7C3-7C2188171E74}"/>
              </a:ext>
            </a:extLst>
          </p:cNvPr>
          <p:cNvGrpSpPr/>
          <p:nvPr/>
        </p:nvGrpSpPr>
        <p:grpSpPr>
          <a:xfrm>
            <a:off x="201886" y="3781720"/>
            <a:ext cx="1609749" cy="514350"/>
            <a:chOff x="206351" y="1817313"/>
            <a:chExt cx="1609749" cy="514350"/>
          </a:xfrm>
        </p:grpSpPr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6CC581A4-A1BF-4DBE-8009-0CDF1F7206E1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FB28BA5-88EB-4009-B978-6EFD360F51DE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32" name="모서리가 둥근 직사각형 27">
                <a:extLst>
                  <a:ext uri="{FF2B5EF4-FFF2-40B4-BE49-F238E27FC236}">
                    <a16:creationId xmlns:a16="http://schemas.microsoft.com/office/drawing/2014/main" id="{76E7D8E6-4D68-4404-9EF2-ECAF45FE4B80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BBCDD44F-74B9-4C00-801F-7CCD01CECFFA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94761" y="793362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개발 환경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F8897E3D-8F06-4007-B475-DBD1AAF91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145" y="5475258"/>
            <a:ext cx="3950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Raspberry Pi 4 Computer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Model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 B</a:t>
            </a:r>
          </a:p>
        </p:txBody>
      </p:sp>
      <p:pic>
        <p:nvPicPr>
          <p:cNvPr id="35" name="그림 2">
            <a:extLst>
              <a:ext uri="{FF2B5EF4-FFF2-40B4-BE49-F238E27FC236}">
                <a16:creationId xmlns:a16="http://schemas.microsoft.com/office/drawing/2014/main" id="{9634F601-2868-4916-B4A8-7EBDA3BD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48" y="2619421"/>
            <a:ext cx="3715905" cy="268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5E0499F-B0CE-44EF-A214-81E7A33E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28460"/>
              </p:ext>
            </p:extLst>
          </p:nvPr>
        </p:nvGraphicFramePr>
        <p:xfrm>
          <a:off x="6626660" y="1715108"/>
          <a:ext cx="4845116" cy="474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724">
                  <a:extLst>
                    <a:ext uri="{9D8B030D-6E8A-4147-A177-3AD203B41FA5}">
                      <a16:colId xmlns:a16="http://schemas.microsoft.com/office/drawing/2014/main" val="173590163"/>
                    </a:ext>
                  </a:extLst>
                </a:gridCol>
                <a:gridCol w="3515392">
                  <a:extLst>
                    <a:ext uri="{9D8B030D-6E8A-4147-A177-3AD203B41FA5}">
                      <a16:colId xmlns:a16="http://schemas.microsoft.com/office/drawing/2014/main" val="1681325154"/>
                    </a:ext>
                  </a:extLst>
                </a:gridCol>
              </a:tblGrid>
              <a:tr h="367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Processor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Broadcom BCM2711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12849"/>
                  </a:ext>
                </a:extLst>
              </a:tr>
              <a:tr h="323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Memory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1GM, 2GB or 4GB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91601"/>
                  </a:ext>
                </a:extLst>
              </a:tr>
              <a:tr h="47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Connectivity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2.4 GHz and 5.0 GHz IEEE 802.11b/g/n/ac wireless LAN, Bluetooth 5.0, BLE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91117"/>
                  </a:ext>
                </a:extLst>
              </a:tr>
              <a:tr h="362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GPIO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Standard 40-pin GPIO header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58570"/>
                  </a:ext>
                </a:extLst>
              </a:tr>
              <a:tr h="47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Video&amp;Sound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2-lane MIPI DSI display port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2-lane MIPI CSI display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0439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Multimedia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H.265; H.264; </a:t>
                      </a:r>
                      <a:r>
                        <a:rPr lang="en-US" altLang="ko-KR" sz="1200" dirty="0" err="1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OpenGl</a:t>
                      </a:r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 ES, 3.0 graphics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79740"/>
                  </a:ext>
                </a:extLst>
              </a:tr>
              <a:tr h="543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SD card support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Micro SD card slot for loading operating system and data storage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5293"/>
                  </a:ext>
                </a:extLst>
              </a:tr>
              <a:tr h="47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Input power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5V DC via USB-C connector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5V DC via GPIO header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22585"/>
                  </a:ext>
                </a:extLst>
              </a:tr>
              <a:tr h="36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Environment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Operating temperature 0-50ºc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69162"/>
                  </a:ext>
                </a:extLst>
              </a:tr>
              <a:tr h="47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Compliance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For a full list of local and regional product approvals, please visit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09750"/>
                  </a:ext>
                </a:extLst>
              </a:tr>
              <a:tr h="543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Production lifetime</a:t>
                      </a:r>
                      <a:endParaRPr lang="ko-KR" altLang="en-US" sz="14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W임팩타민체" panose="020B0000000000000000" pitchFamily="50" charset="-127"/>
                          <a:ea typeface="DW임팩타민체" panose="020B0000000000000000" pitchFamily="50" charset="-127"/>
                        </a:rPr>
                        <a:t>The Raspberry Pi 4 Model B will remain in production until at least January 2026</a:t>
                      </a:r>
                      <a:endParaRPr lang="ko-KR" altLang="en-US" sz="1200" dirty="0">
                        <a:latin typeface="DW임팩타민체" panose="020B0000000000000000" pitchFamily="50" charset="-127"/>
                        <a:ea typeface="DW임팩타민체" panose="020B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65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B9804E-F93B-4EF2-B7C3-7C2188171E74}"/>
              </a:ext>
            </a:extLst>
          </p:cNvPr>
          <p:cNvGrpSpPr/>
          <p:nvPr/>
        </p:nvGrpSpPr>
        <p:grpSpPr>
          <a:xfrm>
            <a:off x="201886" y="3781720"/>
            <a:ext cx="1609749" cy="514350"/>
            <a:chOff x="206351" y="1817313"/>
            <a:chExt cx="1609749" cy="514350"/>
          </a:xfrm>
        </p:grpSpPr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6CC581A4-A1BF-4DBE-8009-0CDF1F7206E1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FB28BA5-88EB-4009-B978-6EFD360F51DE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32" name="모서리가 둥근 직사각형 27">
                <a:extLst>
                  <a:ext uri="{FF2B5EF4-FFF2-40B4-BE49-F238E27FC236}">
                    <a16:creationId xmlns:a16="http://schemas.microsoft.com/office/drawing/2014/main" id="{76E7D8E6-4D68-4404-9EF2-ECAF45FE4B80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BBCDD44F-74B9-4C00-801F-7CCD01CECFFA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94761" y="793362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개발 방법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7775B5E-6852-4A73-AAB0-4449119C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563" y="1773995"/>
            <a:ext cx="9395587" cy="47597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AutoNum type="arabicPeriod"/>
              <a:defRPr/>
            </a:pPr>
            <a:r>
              <a:rPr lang="ko-KR" altLang="en-US" sz="2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 시스템의 학습과 검증</a:t>
            </a:r>
            <a:r>
              <a:rPr lang="en-US" altLang="ko-KR" sz="2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테스트</a:t>
            </a:r>
            <a:endParaRPr lang="en-US" altLang="ko-KR" sz="24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Intel Core i5-8250U CPU</a:t>
            </a:r>
            <a:endParaRPr lang="ko-KR" altLang="en-US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NVIDIA GeForce MX150, Intel UHD Graphics 620</a:t>
            </a:r>
            <a:endParaRPr lang="ko-KR" altLang="en-US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DVR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이나 </a:t>
            </a: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NVR 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같은 서버 </a:t>
            </a: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H/W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를 사용하기 힘들기 때문에 위 사양의 데스크탑에서 진행할 예정</a:t>
            </a:r>
            <a:endParaRPr lang="en-US" altLang="ko-KR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>
              <a:buFont typeface="Wingdings" panose="05000000000000000000" pitchFamily="2" charset="2"/>
              <a:buAutoNum type="arabicPeriod"/>
              <a:defRPr/>
            </a:pPr>
            <a:r>
              <a:rPr lang="ko-KR" altLang="en-US" sz="2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서버</a:t>
            </a:r>
            <a:r>
              <a:rPr lang="en-US" altLang="ko-KR" sz="2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AWS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를 이용하여 서버 구축</a:t>
            </a:r>
            <a:endParaRPr lang="en-US" altLang="ko-KR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PyTorch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를 이용한 </a:t>
            </a: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CNN 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신경망 구축</a:t>
            </a:r>
            <a:endParaRPr lang="en-US" altLang="ko-KR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이더넷을 통해 서버와 카메라 연결</a:t>
            </a:r>
            <a:endParaRPr lang="en-US" altLang="ko-KR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>
              <a:buFont typeface="Wingdings" panose="05000000000000000000" pitchFamily="2" charset="2"/>
              <a:buAutoNum type="arabicPeriod"/>
              <a:defRPr/>
            </a:pP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</a:t>
            </a:r>
            <a:r>
              <a:rPr lang="ko-KR" altLang="en-US" sz="2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카메라</a:t>
            </a:r>
            <a:endParaRPr lang="en-US" altLang="ko-KR" sz="24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 err="1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Logitec</a:t>
            </a: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C270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해상도 </a:t>
            </a: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720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Raspberry Pi 4 Computer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</a:t>
            </a: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Model</a:t>
            </a:r>
            <a:r>
              <a:rPr lang="ko-KR" altLang="en-US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</a:t>
            </a:r>
            <a:r>
              <a:rPr lang="en-US" altLang="ko-KR" sz="18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961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88CAB1-2547-48A2-AADE-19E7D40B6CBF}"/>
              </a:ext>
            </a:extLst>
          </p:cNvPr>
          <p:cNvGrpSpPr/>
          <p:nvPr/>
        </p:nvGrpSpPr>
        <p:grpSpPr>
          <a:xfrm>
            <a:off x="206351" y="4482572"/>
            <a:ext cx="1609749" cy="514350"/>
            <a:chOff x="206351" y="1817313"/>
            <a:chExt cx="1609749" cy="514350"/>
          </a:xfrm>
        </p:grpSpPr>
        <p:sp>
          <p:nvSpPr>
            <p:cNvPr id="19" name="양쪽 모서리가 둥근 사각형 26">
              <a:extLst>
                <a:ext uri="{FF2B5EF4-FFF2-40B4-BE49-F238E27FC236}">
                  <a16:creationId xmlns:a16="http://schemas.microsoft.com/office/drawing/2014/main" id="{82E2713C-2AD7-40B0-99CE-0FC6A9BBCF40}"/>
                </a:ext>
              </a:extLst>
            </p:cNvPr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2B8846D-5753-4A06-8796-A6823EF6E218}"/>
                </a:ext>
              </a:extLst>
            </p:cNvPr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1" name="모서리가 둥근 직사각형 27">
                <a:extLst>
                  <a:ext uri="{FF2B5EF4-FFF2-40B4-BE49-F238E27FC236}">
                    <a16:creationId xmlns:a16="http://schemas.microsoft.com/office/drawing/2014/main" id="{0EEB81BF-3049-4750-98ED-49B31186059F}"/>
                  </a:ext>
                </a:extLst>
              </p:cNvPr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id="{D39992C1-EE0D-4613-8284-5B24D715A3CB}"/>
                  </a:ext>
                </a:extLst>
              </p:cNvPr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94761" y="793362"/>
          <a:ext cx="139422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종합설계 개요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관련 연구 및 사례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수행 시나리오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시스템 구성도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개발 환경 및 개발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업무 분담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종합 설계 수행 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5729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필요 기술 및 참고 문헌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75126"/>
                  </a:ext>
                </a:extLst>
              </a:tr>
            </a:tbl>
          </a:graphicData>
        </a:graphic>
      </p:graphicFrame>
      <p:sp>
        <p:nvSpPr>
          <p:cNvPr id="77" name="모서리가 둥근 직사각형 87">
            <a:extLst>
              <a:ext uri="{FF2B5EF4-FFF2-40B4-BE49-F238E27FC236}">
                <a16:creationId xmlns:a16="http://schemas.microsoft.com/office/drawing/2014/main" id="{73A6D438-15AA-469D-9663-40163FCE8A4C}"/>
              </a:ext>
            </a:extLst>
          </p:cNvPr>
          <p:cNvSpPr/>
          <p:nvPr/>
        </p:nvSpPr>
        <p:spPr>
          <a:xfrm>
            <a:off x="351623" y="982117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모서리가 둥근 직사각형 87">
            <a:extLst>
              <a:ext uri="{FF2B5EF4-FFF2-40B4-BE49-F238E27FC236}">
                <a16:creationId xmlns:a16="http://schemas.microsoft.com/office/drawing/2014/main" id="{7D96A8FF-B1C5-41B8-940E-37C8439D42DE}"/>
              </a:ext>
            </a:extLst>
          </p:cNvPr>
          <p:cNvSpPr/>
          <p:nvPr/>
        </p:nvSpPr>
        <p:spPr>
          <a:xfrm>
            <a:off x="325049" y="17151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모서리가 둥근 직사각형 87">
            <a:extLst>
              <a:ext uri="{FF2B5EF4-FFF2-40B4-BE49-F238E27FC236}">
                <a16:creationId xmlns:a16="http://schemas.microsoft.com/office/drawing/2014/main" id="{55BCFAC9-8F0F-4104-A591-6E40F2EFC6E7}"/>
              </a:ext>
            </a:extLst>
          </p:cNvPr>
          <p:cNvSpPr/>
          <p:nvPr/>
        </p:nvSpPr>
        <p:spPr>
          <a:xfrm>
            <a:off x="320483" y="241251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모서리가 둥근 직사각형 87">
            <a:extLst>
              <a:ext uri="{FF2B5EF4-FFF2-40B4-BE49-F238E27FC236}">
                <a16:creationId xmlns:a16="http://schemas.microsoft.com/office/drawing/2014/main" id="{F1D0E118-D1DA-44EF-80DE-942EFF679185}"/>
              </a:ext>
            </a:extLst>
          </p:cNvPr>
          <p:cNvSpPr/>
          <p:nvPr/>
        </p:nvSpPr>
        <p:spPr>
          <a:xfrm>
            <a:off x="325049" y="3122654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모서리가 둥근 직사각형 87">
            <a:extLst>
              <a:ext uri="{FF2B5EF4-FFF2-40B4-BE49-F238E27FC236}">
                <a16:creationId xmlns:a16="http://schemas.microsoft.com/office/drawing/2014/main" id="{C7D8131F-E71D-490B-8A61-77AB8DE537D0}"/>
              </a:ext>
            </a:extLst>
          </p:cNvPr>
          <p:cNvSpPr/>
          <p:nvPr/>
        </p:nvSpPr>
        <p:spPr>
          <a:xfrm>
            <a:off x="316637" y="386840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모서리가 둥근 직사각형 87">
            <a:extLst>
              <a:ext uri="{FF2B5EF4-FFF2-40B4-BE49-F238E27FC236}">
                <a16:creationId xmlns:a16="http://schemas.microsoft.com/office/drawing/2014/main" id="{8FDAB2DC-9F47-4D45-9BB5-86B1AA0D7971}"/>
              </a:ext>
            </a:extLst>
          </p:cNvPr>
          <p:cNvSpPr/>
          <p:nvPr/>
        </p:nvSpPr>
        <p:spPr>
          <a:xfrm>
            <a:off x="325850" y="4578546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b="1" kern="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모서리가 둥근 직사각형 87">
            <a:extLst>
              <a:ext uri="{FF2B5EF4-FFF2-40B4-BE49-F238E27FC236}">
                <a16:creationId xmlns:a16="http://schemas.microsoft.com/office/drawing/2014/main" id="{C0FC532E-ABE1-4994-BAA2-A82827E48C2E}"/>
              </a:ext>
            </a:extLst>
          </p:cNvPr>
          <p:cNvSpPr/>
          <p:nvPr/>
        </p:nvSpPr>
        <p:spPr>
          <a:xfrm>
            <a:off x="313806" y="5261498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모서리가 둥근 직사각형 87">
            <a:extLst>
              <a:ext uri="{FF2B5EF4-FFF2-40B4-BE49-F238E27FC236}">
                <a16:creationId xmlns:a16="http://schemas.microsoft.com/office/drawing/2014/main" id="{789596E6-A1E8-42AD-9057-B669110572AD}"/>
              </a:ext>
            </a:extLst>
          </p:cNvPr>
          <p:cNvSpPr/>
          <p:nvPr/>
        </p:nvSpPr>
        <p:spPr>
          <a:xfrm>
            <a:off x="313806" y="6008501"/>
            <a:ext cx="146107" cy="285325"/>
          </a:xfrm>
          <a:prstGeom prst="roundRect">
            <a:avLst>
              <a:gd name="adj" fmla="val 24456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모서리가 둥근 직사각형 40">
            <a:extLst>
              <a:ext uri="{FF2B5EF4-FFF2-40B4-BE49-F238E27FC236}">
                <a16:creationId xmlns:a16="http://schemas.microsoft.com/office/drawing/2014/main" id="{4DF76FC9-6D4F-4013-BA88-8A8F646E1684}"/>
              </a:ext>
            </a:extLst>
          </p:cNvPr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업무 분담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9189DD3-E62E-4C07-9ED5-083E676FEFCF}"/>
              </a:ext>
            </a:extLst>
          </p:cNvPr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38B72DAA-E4D5-45A9-8CF8-A9EABC451DED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48">
              <a:extLst>
                <a:ext uri="{FF2B5EF4-FFF2-40B4-BE49-F238E27FC236}">
                  <a16:creationId xmlns:a16="http://schemas.microsoft.com/office/drawing/2014/main" id="{C8AB6A0E-29A7-4433-8BA5-508DA27E1EE2}"/>
                </a:ext>
              </a:extLst>
            </p:cNvPr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모서리가 둥근 직사각형 43">
            <a:extLst>
              <a:ext uri="{FF2B5EF4-FFF2-40B4-BE49-F238E27FC236}">
                <a16:creationId xmlns:a16="http://schemas.microsoft.com/office/drawing/2014/main" id="{4E217E10-A597-4424-9CB3-0ABBFF2FBA97}"/>
              </a:ext>
            </a:extLst>
          </p:cNvPr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aphicFrame>
        <p:nvGraphicFramePr>
          <p:cNvPr id="23" name="Group 37">
            <a:extLst>
              <a:ext uri="{FF2B5EF4-FFF2-40B4-BE49-F238E27FC236}">
                <a16:creationId xmlns:a16="http://schemas.microsoft.com/office/drawing/2014/main" id="{61A54AA4-86AC-4867-8452-B7AE49089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010487"/>
              </p:ext>
            </p:extLst>
          </p:nvPr>
        </p:nvGraphicFramePr>
        <p:xfrm>
          <a:off x="2656776" y="1970597"/>
          <a:ext cx="9004694" cy="4256629"/>
        </p:xfrm>
        <a:graphic>
          <a:graphicData uri="http://schemas.openxmlformats.org/drawingml/2006/table">
            <a:tbl>
              <a:tblPr/>
              <a:tblGrid>
                <a:gridCol w="1229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6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김기호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추홍주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김은란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12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Deep Learning (CNN)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영상처리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X10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신호 규약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신호변경 알고리즘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X10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신호 규약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신호변경 알고리즘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12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CNN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신경망 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네트워크 및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GUI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시스템 서브 모듈 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13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CNN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신경망 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에러처리 모듈 구현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스트리밍 구현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Web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카메라 영상 수신 구현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카메라 제어 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움직임 감지 구현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08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 장비 작동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유지보수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M Medium" panose="02020603020101020101" pitchFamily="18" charset="-127"/>
                        <a:ea typeface="경기천년제목M Medium" panose="0202060302010102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M Medium" panose="02020603020101020101" pitchFamily="18" charset="-127"/>
                          <a:ea typeface="경기천년제목M Medium" panose="02020603020101020101" pitchFamily="18" charset="-127"/>
                        </a:rPr>
                        <a:t>통합 테스트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582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1053</Words>
  <Application>Microsoft Office PowerPoint</Application>
  <PresentationFormat>와이드스크린</PresentationFormat>
  <Paragraphs>316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12롯데마트드림Bold</vt:lpstr>
      <vt:lpstr>12롯데마트행복Light</vt:lpstr>
      <vt:lpstr>DW임팩타민체</vt:lpstr>
      <vt:lpstr>HY견고딕</vt:lpstr>
      <vt:lpstr>경기천년제목M Medium</vt:lpstr>
      <vt:lpstr>나눔고딕 ExtraBold</vt:lpstr>
      <vt:lpstr>맑은 고딕</vt:lpstr>
      <vt:lpstr>Arial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은란</cp:lastModifiedBy>
  <cp:revision>25</cp:revision>
  <dcterms:created xsi:type="dcterms:W3CDTF">2020-12-15T02:52:31Z</dcterms:created>
  <dcterms:modified xsi:type="dcterms:W3CDTF">2021-03-04T13:55:47Z</dcterms:modified>
</cp:coreProperties>
</file>