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8" r:id="rId16"/>
    <p:sldId id="262" r:id="rId17"/>
    <p:sldId id="263" r:id="rId18"/>
    <p:sldId id="264" r:id="rId19"/>
    <p:sldId id="265" r:id="rId20"/>
    <p:sldId id="266" r:id="rId21"/>
    <p:sldId id="267" r:id="rId22"/>
    <p:sldId id="259" r:id="rId23"/>
    <p:sldId id="260" r:id="rId24"/>
    <p:sldId id="261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91" r:id="rId34"/>
    <p:sldId id="292" r:id="rId35"/>
    <p:sldId id="293" r:id="rId36"/>
    <p:sldId id="28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932E-D4C3-4145-8484-D4CB8ECAE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D39AF9-92AF-4DFA-AF6B-5B2249E39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4DBA5-054D-4DF9-BDA4-579FD966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9D6F9-71F2-4F5A-886F-0DA518F3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B6BE3-3E96-4F9D-9321-4201C02F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0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0AAD-BD2E-4C81-B5F1-04913242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A88E-2A25-42F4-AA7B-F28556CD0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72AA0-F2F9-484D-B17F-281CF837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E4678-6A70-4FC2-82A4-8A933E20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57FF8-5C60-4EDF-BE06-9EC9B0D5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0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BF4380-2AE7-47AE-B659-DD6A9387D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34B35-82F2-43EE-9B06-CDA2BD4D6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18E9A-CE5D-4996-9C68-C1D3092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F8999-A7EB-4A54-A1A5-7F05DA36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1E0D-931C-4832-BF54-523A9768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EB41A-3FE1-4747-A7D7-2F2CFB01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6A1FB-A34B-4F51-89C1-C03F9C99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0B4BC-98DA-4B4C-876C-3C8F6FF7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8FA79-87FB-4244-8F9E-0DB0E70C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7A929-AEBA-4494-9DE4-DE86EA9F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B424E-7BC7-4F70-B5B6-E04A31AE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6B6FA-2F49-4F0F-9F87-5FAA4B57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2141-EBAB-48DA-9B1B-42CA8A44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2E873-54DD-4F23-A296-F0B97234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849CA-7D44-4807-BC6C-E434E88C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5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F5548-5B4C-427B-BBF6-629E2E7B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28996-E1AA-45BF-B3C0-E3A9F3B1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30F2A-CDA2-42F2-B2DA-6C8FDADD3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A2190-E553-4146-9504-91540B87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B0E21-C83A-43E0-BBDE-839632A7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B1DD6-5276-42E0-92F4-CB2D7C08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4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AE719-91C4-4DB3-9418-599DA270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CC327-5FBC-4341-AE59-6047448E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2E9DF-6845-44C6-A837-61965ADAA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3BAF71-EA41-4B19-9C67-A25905C9D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E9DFDF-1DA9-4086-9DEB-4E41AA0D8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8626CA-89F8-4C13-82DC-B77DCDDB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5B4268-825C-48FD-962B-557C8590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CAF5E-CE06-442B-81D5-131B312E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7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50EA8-AD2E-44E8-A44D-C5EF08D3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0F0955-45D2-455F-8763-5A7D3A01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4FE58-F34D-43AD-B7D5-4153309A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90850-6FEF-406E-A157-09EB5531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5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30E0F-61B7-4052-8917-F1A2F45C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9D9BBB-45E5-48FE-B65A-0D44DEB2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30392-68C8-4161-AA97-49B8B0D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FB06B-B1FF-4C05-AF19-AFAECD5D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B3BA2-A00F-46C5-B1DF-FFF27C0F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446AB8-CCD7-45B1-B52C-807D90D05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B584D-8899-40C6-855A-CD3DDB8E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61AC5-9000-4664-A7B7-83B9C0E0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A07E5-8D7E-4DB4-BF13-05077DCC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7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A50A-BED9-45AD-90D2-E9A777FC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9D2D6-1DA1-4283-99B7-BB55C09E5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02548D-3A50-464B-8CD3-F948702A7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718C7-5104-4EFD-9D99-DB81D001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53D5F-8F13-47CB-B5AE-189F442C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6C799-EA1E-4694-8E48-6208F82D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0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CA3114-0560-4090-885F-F22386FF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78564-7BBA-497E-80F7-10B922491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1E313-1F28-4939-A8DE-8C25133D7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8E75D-9D04-4954-A0EB-304FC8141192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A9868-D8CF-4A13-AB84-0B5D31E2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79501-C16E-48F1-8C16-26692688B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303B-31D5-4380-BA83-64172E09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6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490.png"/><Relationship Id="rId18" Type="http://schemas.openxmlformats.org/officeDocument/2006/relationships/image" Target="../media/image540.png"/><Relationship Id="rId3" Type="http://schemas.openxmlformats.org/officeDocument/2006/relationships/image" Target="../media/image1.png"/><Relationship Id="rId21" Type="http://schemas.openxmlformats.org/officeDocument/2006/relationships/image" Target="../media/image570.pn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17" Type="http://schemas.openxmlformats.org/officeDocument/2006/relationships/image" Target="../media/image530.png"/><Relationship Id="rId2" Type="http://schemas.openxmlformats.org/officeDocument/2006/relationships/image" Target="../media/image410.png"/><Relationship Id="rId16" Type="http://schemas.openxmlformats.org/officeDocument/2006/relationships/image" Target="../media/image520.png"/><Relationship Id="rId20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3.png"/><Relationship Id="rId15" Type="http://schemas.openxmlformats.org/officeDocument/2006/relationships/image" Target="../media/image510.png"/><Relationship Id="rId10" Type="http://schemas.openxmlformats.org/officeDocument/2006/relationships/image" Target="../media/image460.png"/><Relationship Id="rId19" Type="http://schemas.openxmlformats.org/officeDocument/2006/relationships/image" Target="../media/image550.png"/><Relationship Id="rId4" Type="http://schemas.openxmlformats.org/officeDocument/2006/relationships/image" Target="../media/image2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62.png"/><Relationship Id="rId5" Type="http://schemas.openxmlformats.org/officeDocument/2006/relationships/image" Target="../media/image3.png"/><Relationship Id="rId10" Type="http://schemas.openxmlformats.org/officeDocument/2006/relationships/image" Target="../media/image61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5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3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590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0.png"/><Relationship Id="rId21" Type="http://schemas.openxmlformats.org/officeDocument/2006/relationships/image" Target="../media/image99.png"/><Relationship Id="rId34" Type="http://schemas.openxmlformats.org/officeDocument/2006/relationships/image" Target="../media/image117.png"/><Relationship Id="rId7" Type="http://schemas.openxmlformats.org/officeDocument/2006/relationships/image" Target="../media/image84.png"/><Relationship Id="rId12" Type="http://schemas.openxmlformats.org/officeDocument/2006/relationships/image" Target="../media/image112.png"/><Relationship Id="rId17" Type="http://schemas.openxmlformats.org/officeDocument/2006/relationships/image" Target="../media/image113.png"/><Relationship Id="rId25" Type="http://schemas.openxmlformats.org/officeDocument/2006/relationships/image" Target="../media/image103.png"/><Relationship Id="rId33" Type="http://schemas.openxmlformats.org/officeDocument/2006/relationships/image" Target="../media/image116.png"/><Relationship Id="rId2" Type="http://schemas.openxmlformats.org/officeDocument/2006/relationships/image" Target="../media/image111.png"/><Relationship Id="rId16" Type="http://schemas.openxmlformats.org/officeDocument/2006/relationships/image" Target="../media/image93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102.png"/><Relationship Id="rId32" Type="http://schemas.openxmlformats.org/officeDocument/2006/relationships/image" Target="../media/image115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10" Type="http://schemas.openxmlformats.org/officeDocument/2006/relationships/image" Target="../media/image87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100.png"/><Relationship Id="rId27" Type="http://schemas.openxmlformats.org/officeDocument/2006/relationships/image" Target="../media/image114.png"/><Relationship Id="rId30" Type="http://schemas.openxmlformats.org/officeDocument/2006/relationships/image" Target="../media/image108.png"/><Relationship Id="rId8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29.png"/><Relationship Id="rId7" Type="http://schemas.openxmlformats.org/officeDocument/2006/relationships/image" Target="../media/image122.png"/><Relationship Id="rId12" Type="http://schemas.openxmlformats.org/officeDocument/2006/relationships/image" Target="../media/image13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60.png"/><Relationship Id="rId5" Type="http://schemas.openxmlformats.org/officeDocument/2006/relationships/image" Target="../media/image120.png"/><Relationship Id="rId10" Type="http://schemas.openxmlformats.org/officeDocument/2006/relationships/image" Target="../media/image130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49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7.png"/><Relationship Id="rId4" Type="http://schemas.openxmlformats.org/officeDocument/2006/relationships/image" Target="../media/image1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BAC57-DF8B-4018-8484-31E838B34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T-SNE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858E47-50D6-4B3D-B402-96E59A70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차원 축소</a:t>
            </a:r>
            <a:r>
              <a:rPr lang="en-US" altLang="ko-KR" dirty="0"/>
              <a:t>(Dimension reduction)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78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2C642-FD8E-494B-9CB5-E87CC63F55F9}"/>
              </a:ext>
            </a:extLst>
          </p:cNvPr>
          <p:cNvSpPr txBox="1"/>
          <p:nvPr/>
        </p:nvSpPr>
        <p:spPr>
          <a:xfrm>
            <a:off x="776177" y="1360968"/>
            <a:ext cx="1063964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기계 </a:t>
            </a:r>
            <a:r>
              <a:rPr lang="en-US" altLang="ko-KR" sz="1600" dirty="0"/>
              <a:t>Y</a:t>
            </a:r>
            <a:r>
              <a:rPr lang="ko-KR" altLang="en-US" sz="1600" dirty="0"/>
              <a:t>는 </a:t>
            </a:r>
            <a:r>
              <a:rPr lang="en-US" altLang="ko-KR" sz="1600" dirty="0"/>
              <a:t>A</a:t>
            </a:r>
            <a:r>
              <a:rPr lang="ko-KR" altLang="en-US" sz="1600" dirty="0"/>
              <a:t>를 </a:t>
            </a:r>
            <a:r>
              <a:rPr lang="en-US" altLang="ko-KR" sz="1600" dirty="0"/>
              <a:t>50%, B</a:t>
            </a:r>
            <a:r>
              <a:rPr lang="ko-KR" altLang="en-US" sz="1600" dirty="0"/>
              <a:t>를 </a:t>
            </a:r>
            <a:r>
              <a:rPr lang="en-US" altLang="ko-KR" sz="1600" dirty="0"/>
              <a:t>12.5%, C</a:t>
            </a:r>
            <a:r>
              <a:rPr lang="ko-KR" altLang="en-US" sz="1600" dirty="0"/>
              <a:t>를 </a:t>
            </a:r>
            <a:r>
              <a:rPr lang="en-US" altLang="ko-KR" sz="1600" dirty="0"/>
              <a:t>12.5%, D</a:t>
            </a:r>
            <a:r>
              <a:rPr lang="ko-KR" altLang="en-US" sz="1600" dirty="0"/>
              <a:t>를 </a:t>
            </a:r>
            <a:r>
              <a:rPr lang="en-US" altLang="ko-KR" sz="1600" dirty="0"/>
              <a:t>25% </a:t>
            </a:r>
            <a:r>
              <a:rPr lang="ko-KR" altLang="en-US" sz="1600" dirty="0"/>
              <a:t>확률로 출력한다</a:t>
            </a:r>
            <a:r>
              <a:rPr lang="en-US" altLang="ko-KR" sz="1600" dirty="0"/>
              <a:t>.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3200" dirty="0"/>
              <a:t>엔트로피</a:t>
            </a:r>
            <a:endParaRPr lang="en-US" altLang="ko-KR" sz="32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CE2DF8E-87FC-49A9-9AA0-5F0F5ACA1662}"/>
              </a:ext>
            </a:extLst>
          </p:cNvPr>
          <p:cNvGrpSpPr/>
          <p:nvPr/>
        </p:nvGrpSpPr>
        <p:grpSpPr>
          <a:xfrm>
            <a:off x="1488558" y="2006674"/>
            <a:ext cx="4113730" cy="1529073"/>
            <a:chOff x="1488558" y="3179135"/>
            <a:chExt cx="4113730" cy="152907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23C3893-074D-4515-AC53-1DE9DF72CB75}"/>
                </a:ext>
              </a:extLst>
            </p:cNvPr>
            <p:cNvGrpSpPr/>
            <p:nvPr/>
          </p:nvGrpSpPr>
          <p:grpSpPr>
            <a:xfrm>
              <a:off x="1488558" y="3179135"/>
              <a:ext cx="4113730" cy="1529073"/>
              <a:chOff x="1488558" y="3179135"/>
              <a:chExt cx="4113730" cy="1529073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82FC8E1-EF71-4AB2-BF6A-A6F6353C3FDF}"/>
                  </a:ext>
                </a:extLst>
              </p:cNvPr>
              <p:cNvSpPr/>
              <p:nvPr/>
            </p:nvSpPr>
            <p:spPr>
              <a:xfrm>
                <a:off x="1488558" y="3179135"/>
                <a:ext cx="4113730" cy="1529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301C27A-708A-4662-8102-2F66F45E44FB}"/>
                  </a:ext>
                </a:extLst>
              </p:cNvPr>
              <p:cNvCxnSpPr>
                <a:stCxn id="119" idx="0"/>
                <a:endCxn id="119" idx="2"/>
              </p:cNvCxnSpPr>
              <p:nvPr/>
            </p:nvCxnSpPr>
            <p:spPr>
              <a:xfrm>
                <a:off x="3545423" y="3179135"/>
                <a:ext cx="0" cy="152907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C106BBF-8FCA-4BF1-8116-A546C496319C}"/>
                </a:ext>
              </a:extLst>
            </p:cNvPr>
            <p:cNvGrpSpPr/>
            <p:nvPr/>
          </p:nvGrpSpPr>
          <p:grpSpPr>
            <a:xfrm>
              <a:off x="1656288" y="3763926"/>
              <a:ext cx="361507" cy="944282"/>
              <a:chOff x="1656288" y="3763926"/>
              <a:chExt cx="361507" cy="944282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940A5F91-B656-4174-8768-212B13E88417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Y</a:t>
                </a:r>
                <a:endParaRPr lang="ko-KR" altLang="en-US" dirty="0"/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7EC4A9C1-DBA9-4311-97CF-F9FACD38E506}"/>
                  </a:ext>
                </a:extLst>
              </p:cNvPr>
              <p:cNvCxnSpPr>
                <a:cxnSpLocks/>
                <a:stCxn id="113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835264E9-1786-442B-8A8B-DD0E9E9F1F1E}"/>
                  </a:ext>
                </a:extLst>
              </p:cNvPr>
              <p:cNvCxnSpPr>
                <a:stCxn id="113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B1233A33-7A44-4EA8-87C5-D07C78891460}"/>
                  </a:ext>
                </a:extLst>
              </p:cNvPr>
              <p:cNvCxnSpPr>
                <a:stCxn id="113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1A236102-6D36-416F-9A40-EC823B439312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BA8CF703-EE2E-4F66-8FBA-10FD344B6438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19FD6CA-0481-40D6-BE29-FA1CCDAC2BEB}"/>
                </a:ext>
              </a:extLst>
            </p:cNvPr>
            <p:cNvGrpSpPr/>
            <p:nvPr/>
          </p:nvGrpSpPr>
          <p:grpSpPr>
            <a:xfrm>
              <a:off x="4846056" y="3763926"/>
              <a:ext cx="361507" cy="944282"/>
              <a:chOff x="1656288" y="3763926"/>
              <a:chExt cx="361507" cy="944282"/>
            </a:xfrm>
            <a:solidFill>
              <a:srgbClr val="92D050"/>
            </a:solidFill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31C147A1-9EB8-468B-B8F2-DC53D97FFF4F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358E128-DC01-42C4-B431-4E0488D2BCC2}"/>
                  </a:ext>
                </a:extLst>
              </p:cNvPr>
              <p:cNvCxnSpPr>
                <a:cxnSpLocks/>
                <a:stCxn id="106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A0091532-98D9-4879-9783-F2FF702DF65C}"/>
                  </a:ext>
                </a:extLst>
              </p:cNvPr>
              <p:cNvCxnSpPr>
                <a:stCxn id="106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E53EC2FA-CA49-4851-8EE0-69400924A4D9}"/>
                  </a:ext>
                </a:extLst>
              </p:cNvPr>
              <p:cNvCxnSpPr>
                <a:stCxn id="106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457F1140-5F48-4A05-8DC4-3A6DA88055B9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A193AF9A-00FF-4315-8625-77AD94E2647F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D4919D9E-7621-479B-B5EB-9D94133E027B}"/>
              </a:ext>
            </a:extLst>
          </p:cNvPr>
          <p:cNvSpPr/>
          <p:nvPr/>
        </p:nvSpPr>
        <p:spPr>
          <a:xfrm>
            <a:off x="2254102" y="2771210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endParaRPr lang="ko-KR" altLang="en-US" sz="1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549947-80BB-4E52-93DF-71A6CEBAFAD2}"/>
              </a:ext>
            </a:extLst>
          </p:cNvPr>
          <p:cNvSpPr txBox="1"/>
          <p:nvPr/>
        </p:nvSpPr>
        <p:spPr>
          <a:xfrm>
            <a:off x="776176" y="3815876"/>
            <a:ext cx="1103659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기계 </a:t>
            </a:r>
            <a:r>
              <a:rPr lang="en-US" altLang="ko-KR" sz="1600" dirty="0"/>
              <a:t>Y</a:t>
            </a:r>
            <a:r>
              <a:rPr lang="ko-KR" altLang="en-US" sz="1600" dirty="0"/>
              <a:t> 문제를 풀 때는 알고리즘 </a:t>
            </a:r>
            <a:r>
              <a:rPr lang="en-US" altLang="ko-KR" sz="1600" dirty="0"/>
              <a:t>B</a:t>
            </a:r>
            <a:r>
              <a:rPr lang="ko-KR" altLang="en-US" sz="1600" dirty="0"/>
              <a:t>를 사용하면 평균 </a:t>
            </a:r>
            <a:r>
              <a:rPr lang="en-US" altLang="ko-KR" sz="1600" dirty="0"/>
              <a:t>1.75</a:t>
            </a:r>
            <a:r>
              <a:rPr lang="ko-KR" altLang="en-US" sz="1600" dirty="0"/>
              <a:t>번의 질문만으로 문제를 해결할 수 있으므로 정보량 </a:t>
            </a:r>
            <a:r>
              <a:rPr lang="en-US" altLang="ko-KR" sz="1600" dirty="0"/>
              <a:t>= 1.75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기계 </a:t>
            </a:r>
            <a:r>
              <a:rPr lang="en-US" altLang="ko-KR" sz="1600" dirty="0"/>
              <a:t>Y </a:t>
            </a:r>
            <a:r>
              <a:rPr lang="ko-KR" altLang="en-US" sz="1600" dirty="0"/>
              <a:t>문제에 필요한 최소 평균 정보량은 기계 </a:t>
            </a:r>
            <a:r>
              <a:rPr lang="en-US" altLang="ko-KR" sz="1600" dirty="0"/>
              <a:t>X </a:t>
            </a:r>
            <a:r>
              <a:rPr lang="ko-KR" altLang="en-US" sz="1600" dirty="0"/>
              <a:t>보다 작다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기계 </a:t>
            </a:r>
            <a:r>
              <a:rPr lang="en-US" altLang="ko-KR" sz="1600" dirty="0"/>
              <a:t>Y </a:t>
            </a:r>
            <a:r>
              <a:rPr lang="ko-KR" altLang="en-US" sz="1600" dirty="0"/>
              <a:t>문제의 엔트로피는 기계 </a:t>
            </a:r>
            <a:r>
              <a:rPr lang="en-US" altLang="ko-KR" sz="1600" dirty="0"/>
              <a:t>X</a:t>
            </a:r>
            <a:r>
              <a:rPr lang="ko-KR" altLang="en-US" sz="1600" dirty="0"/>
              <a:t>의 엔트로피보다 낮은가</a:t>
            </a:r>
            <a:r>
              <a:rPr lang="en-US" altLang="ko-KR" sz="1600" dirty="0"/>
              <a:t>? </a:t>
            </a:r>
            <a:r>
              <a:rPr lang="en-US" altLang="ko-KR" sz="1600" dirty="0">
                <a:solidFill>
                  <a:srgbClr val="FF0000"/>
                </a:solidFill>
              </a:rPr>
              <a:t>YES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기계 </a:t>
            </a:r>
            <a:r>
              <a:rPr lang="en-US" altLang="ko-KR" sz="1600" dirty="0"/>
              <a:t>Y </a:t>
            </a:r>
            <a:r>
              <a:rPr lang="ko-KR" altLang="en-US" sz="1600" dirty="0"/>
              <a:t>문제에서 정보량을 더 줄일 수 있는 알고리즘이 있을까</a:t>
            </a:r>
            <a:r>
              <a:rPr lang="en-US" altLang="ko-KR" sz="1600" dirty="0"/>
              <a:t>? </a:t>
            </a:r>
            <a:r>
              <a:rPr lang="ko-KR" altLang="en-US" sz="1600" dirty="0">
                <a:solidFill>
                  <a:srgbClr val="FF0000"/>
                </a:solidFill>
              </a:rPr>
              <a:t>없음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왜냐하면 엔트로피가 </a:t>
            </a:r>
            <a:r>
              <a:rPr lang="en-US" altLang="ko-KR" sz="1600" dirty="0">
                <a:solidFill>
                  <a:srgbClr val="FF0000"/>
                </a:solidFill>
              </a:rPr>
              <a:t>1.75</a:t>
            </a:r>
            <a:r>
              <a:rPr lang="ko-KR" altLang="en-US" sz="1600" dirty="0">
                <a:solidFill>
                  <a:srgbClr val="FF0000"/>
                </a:solidFill>
              </a:rPr>
              <a:t>이기 때문에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정답이 연속적인 경우</a:t>
            </a:r>
            <a:r>
              <a:rPr lang="en-US" altLang="ko-KR" sz="1600" dirty="0"/>
              <a:t>(ex </a:t>
            </a:r>
            <a:r>
              <a:rPr lang="ko-KR" altLang="en-US" sz="1600" dirty="0"/>
              <a:t>기계 </a:t>
            </a:r>
            <a:r>
              <a:rPr lang="en-US" altLang="ko-KR" sz="1600" dirty="0"/>
              <a:t>Z</a:t>
            </a:r>
            <a:r>
              <a:rPr lang="ko-KR" altLang="en-US" sz="1600" dirty="0"/>
              <a:t>는 </a:t>
            </a:r>
            <a:r>
              <a:rPr lang="en-US" altLang="ko-KR" sz="1600" dirty="0"/>
              <a:t>-10~10 </a:t>
            </a:r>
            <a:r>
              <a:rPr lang="ko-KR" altLang="en-US" sz="1600" dirty="0"/>
              <a:t>사이의 실수를 출력하는 문제</a:t>
            </a:r>
            <a:r>
              <a:rPr lang="en-US" altLang="ko-KR" sz="1600" dirty="0"/>
              <a:t>)</a:t>
            </a:r>
            <a:r>
              <a:rPr lang="ko-KR" altLang="en-US" sz="1600" dirty="0"/>
              <a:t>에도 엔트로피를 구할 수 있는가</a:t>
            </a:r>
            <a:r>
              <a:rPr lang="en-US" altLang="ko-KR" sz="1600" dirty="0"/>
              <a:t>? </a:t>
            </a:r>
            <a:r>
              <a:rPr lang="en-US" altLang="ko-KR" sz="1600" dirty="0">
                <a:solidFill>
                  <a:srgbClr val="FF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5968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2C642-FD8E-494B-9CB5-E87CC63F55F9}"/>
              </a:ext>
            </a:extLst>
          </p:cNvPr>
          <p:cNvSpPr txBox="1"/>
          <p:nvPr/>
        </p:nvSpPr>
        <p:spPr>
          <a:xfrm>
            <a:off x="776177" y="1360968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일반화</a:t>
            </a:r>
            <a:endParaRPr lang="en-US" altLang="ko-KR" b="1" dirty="0"/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3200" dirty="0"/>
              <a:t>엔트로피</a:t>
            </a:r>
            <a:endParaRPr lang="en-US" altLang="ko-K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549947-80BB-4E52-93DF-71A6CEBAFAD2}"/>
                  </a:ext>
                </a:extLst>
              </p:cNvPr>
              <p:cNvSpPr txBox="1"/>
              <p:nvPr/>
            </p:nvSpPr>
            <p:spPr>
              <a:xfrm>
                <a:off x="776176" y="2018974"/>
                <a:ext cx="11036591" cy="3255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어떤 문제 </a:t>
                </a:r>
                <a:r>
                  <a:rPr lang="en-US" altLang="ko-KR" sz="1600" dirty="0"/>
                  <a:t>Q</a:t>
                </a:r>
                <a:r>
                  <a:rPr lang="ko-KR" altLang="en-US" sz="1600" dirty="0"/>
                  <a:t>의 가능한 정답을 확률변수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라고 하고</a:t>
                </a:r>
                <a:r>
                  <a:rPr lang="en-US" altLang="ko-KR" sz="1600" dirty="0"/>
                  <a:t>, X</a:t>
                </a:r>
                <a:r>
                  <a:rPr lang="ko-KR" altLang="en-US" sz="1600" dirty="0"/>
                  <a:t>는 확률 분포 </a:t>
                </a:r>
                <a:r>
                  <a:rPr lang="en-US" altLang="ko-KR" sz="1600" dirty="0"/>
                  <a:t>P(X)</a:t>
                </a:r>
                <a:r>
                  <a:rPr lang="ko-KR" altLang="en-US" sz="1600" dirty="0"/>
                  <a:t>를 따른다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어떤 질문 알고리즘 </a:t>
                </a:r>
                <a:r>
                  <a:rPr lang="en-US" altLang="ko-KR" sz="1600" dirty="0"/>
                  <a:t>QA</a:t>
                </a:r>
                <a:r>
                  <a:rPr lang="ko-KR" altLang="en-US" sz="1600" dirty="0"/>
                  <a:t>를 활용해 </a:t>
                </a:r>
                <a:r>
                  <a:rPr lang="en-US" altLang="ko-KR" sz="1600" dirty="0"/>
                  <a:t>Q</a:t>
                </a:r>
                <a:r>
                  <a:rPr lang="ko-KR" altLang="en-US" sz="1600" dirty="0"/>
                  <a:t>의 정답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을 찾을 때 필요한 </a:t>
                </a:r>
                <a:r>
                  <a:rPr lang="ko-KR" altLang="en-US" sz="1600" dirty="0" err="1"/>
                  <a:t>정보량를</a:t>
                </a:r>
                <a:r>
                  <a:rPr lang="ko-KR" altLang="en-US" sz="1600" dirty="0"/>
                  <a:t> 확률변수 </a:t>
                </a:r>
                <a:r>
                  <a:rPr lang="en-US" altLang="ko-KR" sz="1600" dirty="0"/>
                  <a:t>Y</a:t>
                </a:r>
                <a:r>
                  <a:rPr lang="ko-KR" altLang="en-US" sz="1600" dirty="0"/>
                  <a:t>라고 하면</a:t>
                </a:r>
                <a:r>
                  <a:rPr lang="en-US" altLang="ko-KR" sz="1600" dirty="0"/>
                  <a:t>,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Y=I(QA, X)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다</m:t>
                    </m:r>
                  </m:oMath>
                </a14:m>
                <a:r>
                  <a:rPr lang="en-US" altLang="ko-KR" sz="1600" dirty="0"/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 때 </a:t>
                </a:r>
                <a:r>
                  <a:rPr lang="en-US" altLang="ko-KR" sz="1600" dirty="0"/>
                  <a:t>Y</a:t>
                </a:r>
                <a:r>
                  <a:rPr lang="ko-KR" altLang="en-US" sz="1600" dirty="0"/>
                  <a:t>의 확률변수는 </a:t>
                </a:r>
                <a:r>
                  <a:rPr lang="en-US" altLang="ko-KR" sz="1600" dirty="0"/>
                  <a:t>P(X)</a:t>
                </a:r>
                <a:r>
                  <a:rPr lang="ko-KR" altLang="en-US" sz="1600" dirty="0"/>
                  <a:t>를 따르며 </a:t>
                </a: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Y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err="1"/>
                  <a:t>기댓값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E[Y] = E[u(QA, X)]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𝑄𝐴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600" b="0" dirty="0">
                    <a:latin typeface="Cambria Math" panose="02040503050406030204" pitchFamily="18" charset="0"/>
                  </a:rPr>
                  <a:t>이다</a:t>
                </a:r>
                <a:r>
                  <a:rPr lang="en-US" altLang="ko-KR" sz="1600" b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𝑄𝐴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어떤 알고리즘을 사용하여 정보량을 줄여도 엔트로피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최소 평균 정보량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보다 크거나 같다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549947-80BB-4E52-93DF-71A6CEBA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6" y="2018974"/>
                <a:ext cx="11036591" cy="3255828"/>
              </a:xfrm>
              <a:prstGeom prst="rect">
                <a:avLst/>
              </a:prstGeom>
              <a:blipFill>
                <a:blip r:embed="rId2"/>
                <a:stretch>
                  <a:fillRect l="-221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40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3200" dirty="0"/>
              <a:t>크로스 엔트로피</a:t>
            </a:r>
            <a:endParaRPr lang="en-US" altLang="ko-K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549947-80BB-4E52-93DF-71A6CEBAFAD2}"/>
                  </a:ext>
                </a:extLst>
              </p:cNvPr>
              <p:cNvSpPr txBox="1"/>
              <p:nvPr/>
            </p:nvSpPr>
            <p:spPr>
              <a:xfrm>
                <a:off x="776176" y="1540508"/>
                <a:ext cx="11036591" cy="4881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Cambria Math" panose="02040503050406030204" pitchFamily="18" charset="0"/>
                  </a:rPr>
                  <a:t>크로스 엔트로피는 어떤 모델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M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이 확률분포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P(X)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를 따르는 확률 변수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X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가 확률분포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Q(X)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를 </a:t>
                </a:r>
                <a:r>
                  <a:rPr lang="ko-KR" altLang="en-US" sz="1600" dirty="0" err="1">
                    <a:latin typeface="Cambria Math" panose="02040503050406030204" pitchFamily="18" charset="0"/>
                  </a:rPr>
                  <a:t>따른다고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 잘못 알고 정보량을 계산한 경우의 엔트로피 연산을 말한다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Cambria Math" panose="02040503050406030204" pitchFamily="18" charset="0"/>
                  </a:rPr>
                  <a:t>위의 경우처럼 확률분포를 잘못 알고 있다면 정보량 </a:t>
                </a:r>
                <a:r>
                  <a:rPr lang="en-US" altLang="ko-KR" sz="1600" dirty="0"/>
                  <a:t>Y=I(QA, X)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잘못 계산하게 된다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𝑄𝐴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이므로 잘못 계산된 정보량의 </a:t>
                </a:r>
                <a:r>
                  <a:rPr lang="ko-KR" altLang="en-US" sz="1600" dirty="0" err="1">
                    <a:latin typeface="Cambria Math" panose="02040503050406030204" pitchFamily="18" charset="0"/>
                  </a:rPr>
                  <a:t>기댓값은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 엔트로피보다 크거나 같다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Cambria Math" panose="02040503050406030204" pitchFamily="18" charset="0"/>
                  </a:rPr>
                  <a:t>이때 잘못 계산된 정보량의 </a:t>
                </a:r>
                <a:r>
                  <a:rPr lang="ko-KR" altLang="en-US" sz="1600" dirty="0" err="1">
                    <a:latin typeface="Cambria Math" panose="02040503050406030204" pitchFamily="18" charset="0"/>
                  </a:rPr>
                  <a:t>기댓값을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 크로스 엔트로피라고 부른다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549947-80BB-4E52-93DF-71A6CEBA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6" y="1540508"/>
                <a:ext cx="11036591" cy="4881849"/>
              </a:xfrm>
              <a:prstGeom prst="rect">
                <a:avLst/>
              </a:prstGeom>
              <a:blipFill>
                <a:blip r:embed="rId2"/>
                <a:stretch>
                  <a:fillRect l="-221" r="-55" b="-17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CF00E4-9774-4489-9113-9C5C62B475EF}"/>
                  </a:ext>
                </a:extLst>
              </p:cNvPr>
              <p:cNvSpPr txBox="1"/>
              <p:nvPr/>
            </p:nvSpPr>
            <p:spPr>
              <a:xfrm>
                <a:off x="1415392" y="2431044"/>
                <a:ext cx="9361215" cy="2448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0070C0"/>
                    </a:solidFill>
                  </a:rPr>
                  <a:t>출제자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: 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기계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Y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는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A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를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50%, B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를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12.5%, C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를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12.5%, D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를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25% 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확률로 출력합니다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. 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이 기계가 출력한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1,000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개의 문자열을 전송하게 됩니다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. 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이 때 최소한의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bit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를 사용할 수 있도록 문자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A,B,C,D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를 치환해 주세요</a:t>
                </a:r>
                <a:endParaRPr lang="en-US" altLang="ko-KR" sz="14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모델</a:t>
                </a:r>
                <a:r>
                  <a:rPr lang="en-US" altLang="ko-KR" sz="1400" dirty="0"/>
                  <a:t>M: </a:t>
                </a:r>
                <a:r>
                  <a:rPr lang="ko-KR" altLang="en-US" sz="1400" dirty="0"/>
                  <a:t>기계 </a:t>
                </a:r>
                <a:r>
                  <a:rPr lang="en-US" altLang="ko-KR" sz="1400" dirty="0"/>
                  <a:t>Y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A, B, C, D</a:t>
                </a:r>
                <a:r>
                  <a:rPr lang="ko-KR" altLang="en-US" sz="1400" dirty="0"/>
                  <a:t>를 각각 </a:t>
                </a:r>
                <a:r>
                  <a:rPr lang="en-US" altLang="ko-KR" sz="1400" dirty="0"/>
                  <a:t>25% </a:t>
                </a:r>
                <a:r>
                  <a:rPr lang="ko-KR" altLang="en-US" sz="1400" dirty="0"/>
                  <a:t>확률로 출력하는 군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잘못 알고 있음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그러면 각 문자에 필요한 정보량이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니까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각각 </a:t>
                </a:r>
                <a:r>
                  <a:rPr lang="en-US" altLang="ko-KR" sz="1400" dirty="0"/>
                  <a:t>“11”, “01”, “10”, “00”</a:t>
                </a:r>
                <a:r>
                  <a:rPr lang="ko-KR" altLang="en-US" sz="1400" dirty="0"/>
                  <a:t>으로 치환하면 되겠지</a:t>
                </a:r>
                <a:r>
                  <a:rPr lang="en-US" altLang="ko-KR" sz="1400" dirty="0"/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</a:rPr>
                  <a:t>만약 문제를 정확히 풀었다면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A=“1”, B=“001”, C=“000”, D=“01”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로 치환되어 평균적으로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1,750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bit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를 사용해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1,000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개의 문자를 전송하게 된다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.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하지만 모델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은 평균적으로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2,000(=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f>
                      <m:f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</m:t>
                    </m:r>
                    <m:f>
                      <m:f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 </m:t>
                    </m:r>
                    <m:f>
                      <m:f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) bit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를 사용해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1,000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개의 문자를 전송하게 된다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.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CF00E4-9774-4489-9113-9C5C62B47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92" y="2431044"/>
                <a:ext cx="9361215" cy="2448234"/>
              </a:xfrm>
              <a:prstGeom prst="rect">
                <a:avLst/>
              </a:prstGeom>
              <a:blipFill>
                <a:blip r:embed="rId3"/>
                <a:stretch>
                  <a:fillRect l="-130" b="-1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9F98850-B64B-40B6-B2FB-6C2DEA48AF9D}"/>
              </a:ext>
            </a:extLst>
          </p:cNvPr>
          <p:cNvCxnSpPr/>
          <p:nvPr/>
        </p:nvCxnSpPr>
        <p:spPr>
          <a:xfrm>
            <a:off x="1137684" y="5901070"/>
            <a:ext cx="1382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3CFEDA-CF59-46DB-9875-3A31191DB264}"/>
              </a:ext>
            </a:extLst>
          </p:cNvPr>
          <p:cNvSpPr/>
          <p:nvPr/>
        </p:nvSpPr>
        <p:spPr>
          <a:xfrm>
            <a:off x="4412512" y="6057271"/>
            <a:ext cx="1488558" cy="290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602F60-1E0D-4092-8931-B4EE883A5AF6}"/>
              </a:ext>
            </a:extLst>
          </p:cNvPr>
          <p:cNvSpPr/>
          <p:nvPr/>
        </p:nvSpPr>
        <p:spPr>
          <a:xfrm>
            <a:off x="1095152" y="5610131"/>
            <a:ext cx="1488558" cy="290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BD2EFE1-9178-48D9-8FD9-2C3DE28CBA0E}"/>
              </a:ext>
            </a:extLst>
          </p:cNvPr>
          <p:cNvCxnSpPr>
            <a:cxnSpLocks/>
            <a:stCxn id="50" idx="1"/>
            <a:endCxn id="45" idx="2"/>
          </p:cNvCxnSpPr>
          <p:nvPr/>
        </p:nvCxnSpPr>
        <p:spPr>
          <a:xfrm rot="10800000" flipH="1" flipV="1">
            <a:off x="1095151" y="5755600"/>
            <a:ext cx="4061639" cy="592609"/>
          </a:xfrm>
          <a:prstGeom prst="bentConnector4">
            <a:avLst>
              <a:gd name="adj1" fmla="val -5628"/>
              <a:gd name="adj2" fmla="val 138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0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42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: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포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600" dirty="0"/>
                  <a:t> 기준으로 봤을 때 </a:t>
                </a:r>
                <a14:m>
                  <m:oMath xmlns:m="http://schemas.openxmlformats.org/officeDocument/2006/math">
                    <m:r>
                      <a:rPr lang="ko-KR" altLang="en-US" sz="1600" b="0" i="1" dirty="0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포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/>
                  <a:t> 비해 얼마나 </a:t>
                </a:r>
                <a:r>
                  <a:rPr lang="ko-KR" altLang="en-US" sz="1600" dirty="0" err="1"/>
                  <a:t>다른가</a:t>
                </a:r>
                <a:r>
                  <a:rPr lang="en-US" altLang="ko-KR" sz="1600" dirty="0"/>
                  <a:t>?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422039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KLD – </a:t>
            </a:r>
            <a:r>
              <a:rPr lang="ko-KR" altLang="en-US" sz="3200" dirty="0" err="1"/>
              <a:t>쿨백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라이블러</a:t>
            </a:r>
            <a:r>
              <a:rPr lang="ko-KR" altLang="en-US" sz="3200" dirty="0"/>
              <a:t> 발산</a:t>
            </a:r>
            <a:endParaRPr lang="en-US" altLang="ko-KR" sz="3200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DDF0D5E-72FB-4E0D-A4FB-3ABB536FE354}"/>
              </a:ext>
            </a:extLst>
          </p:cNvPr>
          <p:cNvGrpSpPr/>
          <p:nvPr/>
        </p:nvGrpSpPr>
        <p:grpSpPr>
          <a:xfrm>
            <a:off x="875717" y="4671198"/>
            <a:ext cx="2748858" cy="1140698"/>
            <a:chOff x="896982" y="5091607"/>
            <a:chExt cx="2748858" cy="1140698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6DC80CEE-ACC7-4D4D-A030-BF14D72F453A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55CC8D3-D44F-46BE-BBE1-F568056E237D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55CC8D3-D44F-46BE-BBE1-F568056E23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3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C518E-181E-4062-9E99-C7FE6F0E2234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C518E-181E-4062-9E99-C7FE6F0E2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E4E6D30-9E6B-4EF8-A5E7-BBFCA0FB3C13}"/>
                </a:ext>
              </a:extLst>
            </p:cNvPr>
            <p:cNvGrpSpPr/>
            <p:nvPr/>
          </p:nvGrpSpPr>
          <p:grpSpPr>
            <a:xfrm>
              <a:off x="2354589" y="5760668"/>
              <a:ext cx="421910" cy="451823"/>
              <a:chOff x="2381287" y="5760668"/>
              <a:chExt cx="421910" cy="4518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8D1899BA-6FC3-4917-A0AE-2B76FA03C8BA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8D1899BA-6FC3-4917-A0AE-2B76FA03C8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B4AE8B67-AC91-439E-9CC3-42CC76DB1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515D6647-905A-4576-8E80-4D9CEFE38D16}"/>
                </a:ext>
              </a:extLst>
            </p:cNvPr>
            <p:cNvGrpSpPr/>
            <p:nvPr/>
          </p:nvGrpSpPr>
          <p:grpSpPr>
            <a:xfrm>
              <a:off x="2816877" y="5471070"/>
              <a:ext cx="421910" cy="741421"/>
              <a:chOff x="2816877" y="5471070"/>
              <a:chExt cx="421910" cy="7414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C8518BE8-90E9-4365-AB97-4E2261BA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C8518BE8-90E9-4365-AB97-4E2261BAA5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14569F8-2314-430E-BB82-29BA2AB55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471070"/>
                <a:ext cx="0" cy="446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82349D4-93A3-4806-BDA6-30126348AD23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82349D4-93A3-4806-BDA6-30126348A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323A7FD-2913-46F5-93EF-CE8C84AC6A1F}"/>
              </a:ext>
            </a:extLst>
          </p:cNvPr>
          <p:cNvGrpSpPr/>
          <p:nvPr/>
        </p:nvGrpSpPr>
        <p:grpSpPr>
          <a:xfrm>
            <a:off x="875717" y="3004955"/>
            <a:ext cx="2748858" cy="2492077"/>
            <a:chOff x="896982" y="5091607"/>
            <a:chExt cx="2748858" cy="2492077"/>
          </a:xfrm>
        </p:grpSpPr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65C42280-44BC-43F2-9404-9B937BD4611E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5C08909-00BC-4AD4-BBA1-6AD84BA9B289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5C08909-00BC-4AD4-BBA1-6AD84BA9B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8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848C32E-2AFF-4E72-BB20-9FDC7893CFA6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848C32E-2AFF-4E72-BB20-9FDC7893C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4D8949B-5E48-4ACB-B420-94B20A8948F6}"/>
                </a:ext>
              </a:extLst>
            </p:cNvPr>
            <p:cNvGrpSpPr/>
            <p:nvPr/>
          </p:nvGrpSpPr>
          <p:grpSpPr>
            <a:xfrm>
              <a:off x="2108447" y="5351658"/>
              <a:ext cx="668052" cy="2232026"/>
              <a:chOff x="2135145" y="5351658"/>
              <a:chExt cx="668052" cy="223202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3A8D5E3C-5188-4DA5-86EC-2F43D216625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3A8D5E3C-5188-4DA5-86EC-2F43D21662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907D2A7E-8107-4E72-9661-DBB645A55A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351658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5A2443A-CFB2-46E4-98E8-07E0317D49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145" y="5351658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084B9684-D167-4D88-BB75-36A858F356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145" y="7017901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EC8EB1C-1AF3-450E-A1F0-15DFB54CC3ED}"/>
                </a:ext>
              </a:extLst>
            </p:cNvPr>
            <p:cNvGrpSpPr/>
            <p:nvPr/>
          </p:nvGrpSpPr>
          <p:grpSpPr>
            <a:xfrm>
              <a:off x="2816877" y="5760668"/>
              <a:ext cx="421910" cy="451823"/>
              <a:chOff x="2816877" y="5760668"/>
              <a:chExt cx="421910" cy="4518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CACF990-8CBB-46F8-A17A-CEAD00E263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CACF990-8CBB-46F8-A17A-CEAD00E263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EAE84207-F087-458F-9F9E-1D59F3DD98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96593A-81EE-44A9-BCE0-7833A75D22C4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96593A-81EE-44A9-BCE0-7833A75D2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4E2C1-6D9D-4DA2-837F-65142C3BA816}"/>
                  </a:ext>
                </a:extLst>
              </p:cNvPr>
              <p:cNvSpPr txBox="1"/>
              <p:nvPr/>
            </p:nvSpPr>
            <p:spPr>
              <a:xfrm>
                <a:off x="4264616" y="2661135"/>
                <a:ext cx="7187609" cy="342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CrossEntropy</a:t>
                </a:r>
                <a:r>
                  <a:rPr lang="en-US" altLang="ko-KR" dirty="0"/>
                  <a:t>(P, Q) – Entropy(P)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ko-KR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 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4E2C1-6D9D-4DA2-837F-65142C3B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616" y="2661135"/>
                <a:ext cx="7187609" cy="3426964"/>
              </a:xfrm>
              <a:prstGeom prst="rect">
                <a:avLst/>
              </a:prstGeom>
              <a:blipFill>
                <a:blip r:embed="rId13"/>
                <a:stretch>
                  <a:fillRect b="-16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AB8DF61-9932-44BA-A721-B1DC6375C473}"/>
              </a:ext>
            </a:extLst>
          </p:cNvPr>
          <p:cNvSpPr txBox="1"/>
          <p:nvPr/>
        </p:nvSpPr>
        <p:spPr>
          <a:xfrm>
            <a:off x="776177" y="1887832"/>
            <a:ext cx="10639646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mbria Math" panose="02040503050406030204" pitchFamily="18" charset="0"/>
              </a:rPr>
              <a:t>KLD</a:t>
            </a:r>
            <a:r>
              <a:rPr lang="ko-KR" altLang="en-US" sz="1600" dirty="0">
                <a:latin typeface="Cambria Math" panose="02040503050406030204" pitchFamily="18" charset="0"/>
              </a:rPr>
              <a:t>는 확률분포 </a:t>
            </a:r>
            <a:r>
              <a:rPr lang="en-US" altLang="ko-KR" sz="1600" dirty="0">
                <a:latin typeface="Cambria Math" panose="02040503050406030204" pitchFamily="18" charset="0"/>
              </a:rPr>
              <a:t>P(X)</a:t>
            </a:r>
            <a:r>
              <a:rPr lang="ko-KR" altLang="en-US" sz="1600" dirty="0">
                <a:latin typeface="Cambria Math" panose="02040503050406030204" pitchFamily="18" charset="0"/>
              </a:rPr>
              <a:t>를 따르는 확률 변수 </a:t>
            </a:r>
            <a:r>
              <a:rPr lang="en-US" altLang="ko-KR" sz="1600" dirty="0">
                <a:latin typeface="Cambria Math" panose="02040503050406030204" pitchFamily="18" charset="0"/>
              </a:rPr>
              <a:t>X</a:t>
            </a:r>
            <a:r>
              <a:rPr lang="ko-KR" altLang="en-US" sz="1600" dirty="0">
                <a:latin typeface="Cambria Math" panose="02040503050406030204" pitchFamily="18" charset="0"/>
              </a:rPr>
              <a:t>가 확률분포 </a:t>
            </a:r>
            <a:r>
              <a:rPr lang="en-US" altLang="ko-KR" sz="1600" dirty="0">
                <a:latin typeface="Cambria Math" panose="02040503050406030204" pitchFamily="18" charset="0"/>
              </a:rPr>
              <a:t>Q(X)</a:t>
            </a:r>
            <a:r>
              <a:rPr lang="ko-KR" altLang="en-US" sz="1600" dirty="0">
                <a:latin typeface="Cambria Math" panose="02040503050406030204" pitchFamily="18" charset="0"/>
              </a:rPr>
              <a:t>를 </a:t>
            </a:r>
            <a:r>
              <a:rPr lang="ko-KR" altLang="en-US" sz="1600" dirty="0" err="1">
                <a:latin typeface="Cambria Math" panose="02040503050406030204" pitchFamily="18" charset="0"/>
              </a:rPr>
              <a:t>따른다고</a:t>
            </a:r>
            <a:r>
              <a:rPr lang="ko-KR" altLang="en-US" sz="1600" dirty="0">
                <a:latin typeface="Cambria Math" panose="02040503050406030204" pitchFamily="18" charset="0"/>
              </a:rPr>
              <a:t> 잘못 알고 정보량을 계산한 경우</a:t>
            </a:r>
            <a:r>
              <a:rPr lang="en-US" altLang="ko-KR" sz="1600" dirty="0">
                <a:latin typeface="Cambria Math" panose="02040503050406030204" pitchFamily="18" charset="0"/>
              </a:rPr>
              <a:t> </a:t>
            </a:r>
            <a:r>
              <a:rPr lang="ko-KR" altLang="en-US" sz="1600" dirty="0">
                <a:latin typeface="Cambria Math" panose="02040503050406030204" pitchFamily="18" charset="0"/>
              </a:rPr>
              <a:t>발생한 </a:t>
            </a:r>
            <a:r>
              <a:rPr lang="en-US" altLang="ko-KR" sz="1600" dirty="0" err="1">
                <a:latin typeface="Cambria Math" panose="02040503050406030204" pitchFamily="18" charset="0"/>
              </a:rPr>
              <a:t>CrossEntropy</a:t>
            </a:r>
            <a:r>
              <a:rPr lang="ko-KR" altLang="en-US" sz="1600" dirty="0">
                <a:latin typeface="Cambria Math" panose="02040503050406030204" pitchFamily="18" charset="0"/>
              </a:rPr>
              <a:t>와 실제 </a:t>
            </a:r>
            <a:r>
              <a:rPr lang="en-US" altLang="ko-KR" sz="1600" dirty="0">
                <a:latin typeface="Cambria Math" panose="02040503050406030204" pitchFamily="18" charset="0"/>
              </a:rPr>
              <a:t>Entropy</a:t>
            </a:r>
            <a:r>
              <a:rPr lang="ko-KR" altLang="en-US" sz="1600" dirty="0">
                <a:latin typeface="Cambria Math" panose="02040503050406030204" pitchFamily="18" charset="0"/>
              </a:rPr>
              <a:t>간 오차를 말한다</a:t>
            </a:r>
            <a:r>
              <a:rPr lang="en-US" altLang="ko-KR" sz="1600" dirty="0">
                <a:latin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9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2C642-FD8E-494B-9CB5-E87CC63F55F9}"/>
              </a:ext>
            </a:extLst>
          </p:cNvPr>
          <p:cNvSpPr txBox="1"/>
          <p:nvPr/>
        </p:nvSpPr>
        <p:spPr>
          <a:xfrm>
            <a:off x="776177" y="1360968"/>
            <a:ext cx="10639646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mbria Math" panose="02040503050406030204" pitchFamily="18" charset="0"/>
              </a:rPr>
              <a:t>상호의존정보는 결합 분포 </a:t>
            </a:r>
            <a:r>
              <a:rPr lang="en-US" altLang="ko-KR" sz="1600" dirty="0">
                <a:latin typeface="Cambria Math" panose="02040503050406030204" pitchFamily="18" charset="0"/>
              </a:rPr>
              <a:t>P(X,Y)</a:t>
            </a:r>
            <a:r>
              <a:rPr lang="ko-KR" altLang="en-US" sz="1600" dirty="0">
                <a:latin typeface="Cambria Math" panose="02040503050406030204" pitchFamily="18" charset="0"/>
              </a:rPr>
              <a:t>가 주어졌을 때 </a:t>
            </a:r>
            <a:r>
              <a:rPr lang="en-US" altLang="ko-KR" sz="1600" dirty="0">
                <a:latin typeface="Cambria Math" panose="02040503050406030204" pitchFamily="18" charset="0"/>
              </a:rPr>
              <a:t>X</a:t>
            </a:r>
            <a:r>
              <a:rPr lang="ko-KR" altLang="en-US" sz="1600" dirty="0">
                <a:latin typeface="Cambria Math" panose="02040503050406030204" pitchFamily="18" charset="0"/>
              </a:rPr>
              <a:t>와 </a:t>
            </a:r>
            <a:r>
              <a:rPr lang="en-US" altLang="ko-KR" sz="1600" dirty="0">
                <a:latin typeface="Cambria Math" panose="02040503050406030204" pitchFamily="18" charset="0"/>
              </a:rPr>
              <a:t>Y</a:t>
            </a:r>
            <a:r>
              <a:rPr lang="ko-KR" altLang="en-US" sz="1600" dirty="0">
                <a:latin typeface="Cambria Math" panose="02040503050406030204" pitchFamily="18" charset="0"/>
              </a:rPr>
              <a:t>가 독립이라고 </a:t>
            </a:r>
            <a:r>
              <a:rPr lang="ko-KR" altLang="en-US" sz="1600" dirty="0" err="1">
                <a:latin typeface="Cambria Math" panose="02040503050406030204" pitchFamily="18" charset="0"/>
              </a:rPr>
              <a:t>잘못알고</a:t>
            </a:r>
            <a:r>
              <a:rPr lang="ko-KR" altLang="en-US" sz="1600" dirty="0">
                <a:latin typeface="Cambria Math" panose="02040503050406030204" pitchFamily="18" charset="0"/>
              </a:rPr>
              <a:t> 정보량을 계산한 경우 발생한 </a:t>
            </a:r>
            <a:r>
              <a:rPr lang="en-US" altLang="ko-KR" sz="1600" dirty="0" err="1">
                <a:latin typeface="Cambria Math" panose="02040503050406030204" pitchFamily="18" charset="0"/>
              </a:rPr>
              <a:t>CrossEntropy</a:t>
            </a:r>
            <a:r>
              <a:rPr lang="ko-KR" altLang="en-US" sz="1600" dirty="0">
                <a:latin typeface="Cambria Math" panose="02040503050406030204" pitchFamily="18" charset="0"/>
              </a:rPr>
              <a:t>와 실제 결합 분포 </a:t>
            </a:r>
            <a:r>
              <a:rPr lang="en-US" altLang="ko-KR" sz="1600" dirty="0">
                <a:latin typeface="Cambria Math" panose="02040503050406030204" pitchFamily="18" charset="0"/>
              </a:rPr>
              <a:t>P(X,Y)</a:t>
            </a:r>
            <a:r>
              <a:rPr lang="ko-KR" altLang="en-US" sz="1600" dirty="0">
                <a:latin typeface="Cambria Math" panose="02040503050406030204" pitchFamily="18" charset="0"/>
              </a:rPr>
              <a:t>의 </a:t>
            </a:r>
            <a:r>
              <a:rPr lang="en-US" altLang="ko-KR" sz="1600" dirty="0">
                <a:latin typeface="Cambria Math" panose="02040503050406030204" pitchFamily="18" charset="0"/>
              </a:rPr>
              <a:t>Entropy</a:t>
            </a:r>
            <a:r>
              <a:rPr lang="ko-KR" altLang="en-US" sz="1600" dirty="0">
                <a:latin typeface="Cambria Math" panose="02040503050406030204" pitchFamily="18" charset="0"/>
              </a:rPr>
              <a:t>간 오차를 말한다</a:t>
            </a:r>
            <a:r>
              <a:rPr lang="en-US" altLang="ko-KR" sz="1600" dirty="0">
                <a:latin typeface="Cambria Math" panose="020405030504060302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mbria Math" panose="02040503050406030204" pitchFamily="18" charset="0"/>
              </a:rPr>
              <a:t>즉</a:t>
            </a:r>
            <a:r>
              <a:rPr lang="en-US" altLang="ko-KR" sz="1600" dirty="0">
                <a:latin typeface="Cambria Math" panose="02040503050406030204" pitchFamily="18" charset="0"/>
              </a:rPr>
              <a:t>, </a:t>
            </a:r>
            <a:r>
              <a:rPr lang="ko-KR" altLang="en-US" sz="1600" dirty="0">
                <a:latin typeface="Cambria Math" panose="02040503050406030204" pitchFamily="18" charset="0"/>
              </a:rPr>
              <a:t>독립이 아닌 두 확률변수 </a:t>
            </a:r>
            <a:r>
              <a:rPr lang="en-US" altLang="ko-KR" sz="1600" dirty="0">
                <a:latin typeface="Cambria Math" panose="02040503050406030204" pitchFamily="18" charset="0"/>
              </a:rPr>
              <a:t>X, Y</a:t>
            </a:r>
            <a:r>
              <a:rPr lang="ko-KR" altLang="en-US" sz="1600" dirty="0">
                <a:latin typeface="Cambria Math" panose="02040503050406030204" pitchFamily="18" charset="0"/>
              </a:rPr>
              <a:t>가 서로 독립이라고 잘못 가정했을 때 발생한 오차를 계산할 수 있다</a:t>
            </a:r>
            <a:r>
              <a:rPr lang="en-US" altLang="ko-KR" sz="1600" dirty="0">
                <a:latin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ambria Math" panose="02040503050406030204" pitchFamily="18" charset="0"/>
            </a:endParaRP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78656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Mutual information (</a:t>
            </a:r>
            <a:r>
              <a:rPr lang="ko-KR" altLang="en-US" sz="3200" dirty="0"/>
              <a:t>상호의존정보</a:t>
            </a:r>
            <a:r>
              <a:rPr lang="en-US" altLang="ko-KR" sz="32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4E2C1-6D9D-4DA2-837F-65142C3BA816}"/>
                  </a:ext>
                </a:extLst>
              </p:cNvPr>
              <p:cNvSpPr txBox="1"/>
              <p:nvPr/>
            </p:nvSpPr>
            <p:spPr>
              <a:xfrm>
                <a:off x="4264616" y="2661135"/>
                <a:ext cx="7187609" cy="111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CrossEntropy</a:t>
                </a:r>
                <a:r>
                  <a:rPr lang="en-US" altLang="ko-KR" dirty="0"/>
                  <a:t>(P(</a:t>
                </a:r>
                <a:r>
                  <a:rPr lang="en-US" altLang="ko-KR" dirty="0" err="1"/>
                  <a:t>x,y</a:t>
                </a:r>
                <a:r>
                  <a:rPr lang="en-US" altLang="ko-KR" dirty="0"/>
                  <a:t>), P(x)P(y)) – Entropy(P(</a:t>
                </a:r>
                <a:r>
                  <a:rPr lang="en-US" altLang="ko-KR" dirty="0" err="1"/>
                  <a:t>x,y</a:t>
                </a:r>
                <a:r>
                  <a:rPr lang="en-US" altLang="ko-KR" dirty="0"/>
                  <a:t>))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4E2C1-6D9D-4DA2-837F-65142C3B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616" y="2661135"/>
                <a:ext cx="7187609" cy="1114536"/>
              </a:xfrm>
              <a:prstGeom prst="rect">
                <a:avLst/>
              </a:prstGeom>
              <a:blipFill>
                <a:blip r:embed="rId2"/>
                <a:stretch>
                  <a:fillRect b="-53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94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53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1. </a:t>
                </a:r>
                <a:r>
                  <a:rPr lang="ko-KR" altLang="en-US" dirty="0"/>
                  <a:t>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가 주어지면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를 사용해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를 구한다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536557"/>
              </a:xfrm>
              <a:prstGeom prst="rect">
                <a:avLst/>
              </a:prstGeom>
              <a:blipFill>
                <a:blip r:embed="rId2"/>
                <a:stretch>
                  <a:fillRect l="-458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SNE - </a:t>
            </a:r>
            <a:r>
              <a:rPr lang="ko-KR" altLang="en-US" sz="3200" dirty="0"/>
              <a:t>알고리즘</a:t>
            </a:r>
            <a:endParaRPr lang="en-US" altLang="ko-KR" sz="3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545218-3449-40D2-8AF6-567D9574123E}"/>
              </a:ext>
            </a:extLst>
          </p:cNvPr>
          <p:cNvGrpSpPr/>
          <p:nvPr/>
        </p:nvGrpSpPr>
        <p:grpSpPr>
          <a:xfrm>
            <a:off x="1426458" y="2180865"/>
            <a:ext cx="3438981" cy="2199078"/>
            <a:chOff x="1426458" y="2180865"/>
            <a:chExt cx="3438981" cy="2199078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BB4AF7A-EDC6-4089-935F-3E841B419C01}"/>
                </a:ext>
              </a:extLst>
            </p:cNvPr>
            <p:cNvCxnSpPr/>
            <p:nvPr/>
          </p:nvCxnSpPr>
          <p:spPr>
            <a:xfrm>
              <a:off x="1637413" y="4019279"/>
              <a:ext cx="31791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47C2165-0165-412D-83B7-5C47D6643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696" y="2180865"/>
              <a:ext cx="0" cy="1997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55572C-9FE1-44E0-BBB1-7575223D584C}"/>
                </a:ext>
              </a:extLst>
            </p:cNvPr>
            <p:cNvSpPr txBox="1"/>
            <p:nvPr/>
          </p:nvSpPr>
          <p:spPr>
            <a:xfrm>
              <a:off x="4443529" y="4041389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d1</a:t>
              </a:r>
              <a:endParaRPr lang="ko-KR" alt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85E61E-DFC3-4A73-8C6F-04E2392B1C24}"/>
                </a:ext>
              </a:extLst>
            </p:cNvPr>
            <p:cNvSpPr txBox="1"/>
            <p:nvPr/>
          </p:nvSpPr>
          <p:spPr>
            <a:xfrm>
              <a:off x="1426458" y="218086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d2</a:t>
              </a:r>
              <a:endParaRPr lang="ko-KR" altLang="en-US" sz="16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15CB382-53E6-44DB-A266-1EAEB2CBA713}"/>
                </a:ext>
              </a:extLst>
            </p:cNvPr>
            <p:cNvSpPr/>
            <p:nvPr/>
          </p:nvSpPr>
          <p:spPr>
            <a:xfrm>
              <a:off x="2636874" y="356309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A4930F-7B1F-4226-B5CC-7719C9F75CDE}"/>
                    </a:ext>
                  </a:extLst>
                </p:cNvPr>
                <p:cNvSpPr txBox="1"/>
                <p:nvPr/>
              </p:nvSpPr>
              <p:spPr>
                <a:xfrm>
                  <a:off x="2497478" y="3300240"/>
                  <a:ext cx="3702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A4930F-7B1F-4226-B5CC-7719C9F75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478" y="3300240"/>
                  <a:ext cx="37023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24AAE94-6979-4022-92D5-55B4CDC191A8}"/>
                </a:ext>
              </a:extLst>
            </p:cNvPr>
            <p:cNvSpPr/>
            <p:nvPr/>
          </p:nvSpPr>
          <p:spPr>
            <a:xfrm>
              <a:off x="2820354" y="3775554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2739F8-C41C-4EF8-BBA2-8939BC81CC1B}"/>
                    </a:ext>
                  </a:extLst>
                </p:cNvPr>
                <p:cNvSpPr txBox="1"/>
                <p:nvPr/>
              </p:nvSpPr>
              <p:spPr>
                <a:xfrm>
                  <a:off x="2680958" y="3512697"/>
                  <a:ext cx="3735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2739F8-C41C-4EF8-BBA2-8939BC81C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958" y="3512697"/>
                  <a:ext cx="37350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C252992-E774-4CBC-A0D1-7B7246E5C1A6}"/>
                </a:ext>
              </a:extLst>
            </p:cNvPr>
            <p:cNvSpPr/>
            <p:nvPr/>
          </p:nvSpPr>
          <p:spPr>
            <a:xfrm>
              <a:off x="3921444" y="30169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2E79CFF-8801-4032-8D30-09E116631C4B}"/>
                    </a:ext>
                  </a:extLst>
                </p:cNvPr>
                <p:cNvSpPr txBox="1"/>
                <p:nvPr/>
              </p:nvSpPr>
              <p:spPr>
                <a:xfrm>
                  <a:off x="3782048" y="2754138"/>
                  <a:ext cx="3735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2E79CFF-8801-4032-8D30-09E116631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48" y="2754138"/>
                  <a:ext cx="37350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AD964-C4A2-4CFF-A8DE-7DBAF63369D3}"/>
                  </a:ext>
                </a:extLst>
              </p:cNvPr>
              <p:cNvSpPr txBox="1"/>
              <p:nvPr/>
            </p:nvSpPr>
            <p:spPr>
              <a:xfrm>
                <a:off x="5602288" y="2933471"/>
                <a:ext cx="5419625" cy="1159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AD964-C4A2-4CFF-A8DE-7DBAF6336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288" y="2933471"/>
                <a:ext cx="5419625" cy="1159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89FF5D84-C703-444C-B567-0D7BE5257556}"/>
              </a:ext>
            </a:extLst>
          </p:cNvPr>
          <p:cNvGrpSpPr/>
          <p:nvPr/>
        </p:nvGrpSpPr>
        <p:grpSpPr>
          <a:xfrm>
            <a:off x="1736954" y="5091607"/>
            <a:ext cx="2748858" cy="1140698"/>
            <a:chOff x="896982" y="5091607"/>
            <a:chExt cx="2748858" cy="1140698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7AEBC95-68E2-4766-8EF9-1B6DC45116F9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DD60C58-814C-49D2-9121-32C38D97FD93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DD60C58-814C-49D2-9121-32C38D97F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7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1D3DEB5-F24D-4BF3-BAAB-6504B1F5586A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1D3DEB5-F24D-4BF3-BAAB-6504B1F55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C78156A-778E-4F89-8BC2-E523193780E0}"/>
                </a:ext>
              </a:extLst>
            </p:cNvPr>
            <p:cNvGrpSpPr/>
            <p:nvPr/>
          </p:nvGrpSpPr>
          <p:grpSpPr>
            <a:xfrm>
              <a:off x="2354589" y="5351658"/>
              <a:ext cx="421910" cy="860833"/>
              <a:chOff x="2381287" y="5351658"/>
              <a:chExt cx="421910" cy="86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B949B-C9E1-40CC-A4D4-7B9C6F62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B949B-C9E1-40CC-A4D4-7B9C6F626B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2FDB7F7-36E1-4FA7-A4F5-CC79A218F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351658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8785DED-8CDE-40A1-96BF-5827F5911F7E}"/>
                </a:ext>
              </a:extLst>
            </p:cNvPr>
            <p:cNvGrpSpPr/>
            <p:nvPr/>
          </p:nvGrpSpPr>
          <p:grpSpPr>
            <a:xfrm>
              <a:off x="2816877" y="5760668"/>
              <a:ext cx="421910" cy="451823"/>
              <a:chOff x="281687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941993D6-DFED-4EC1-8B4F-7385CACFD0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941993D6-DFED-4EC1-8B4F-7385CACFD0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F4BE0AE-E786-4F11-95FD-54B8606F21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ADFC66A-4927-4400-9FC6-B71AED1E3730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ADFC66A-4927-4400-9FC6-B71AED1E3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11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3457106-718E-471B-A0EE-9B7C12032EAE}"/>
              </a:ext>
            </a:extLst>
          </p:cNvPr>
          <p:cNvGrpSpPr/>
          <p:nvPr/>
        </p:nvGrpSpPr>
        <p:grpSpPr>
          <a:xfrm>
            <a:off x="4928280" y="5091607"/>
            <a:ext cx="2748858" cy="1140698"/>
            <a:chOff x="896982" y="5091607"/>
            <a:chExt cx="2748858" cy="1140698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EB15892-BCC1-4373-8741-603F91094145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00A48E-5F6A-40EF-9FE5-D8AE12AB6F31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00A48E-5F6A-40EF-9FE5-D8AE12AB6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12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CA6CF95-9820-458C-9A36-CBAF7B7F1022}"/>
                </a:ext>
              </a:extLst>
            </p:cNvPr>
            <p:cNvGrpSpPr/>
            <p:nvPr/>
          </p:nvGrpSpPr>
          <p:grpSpPr>
            <a:xfrm>
              <a:off x="1892302" y="5351658"/>
              <a:ext cx="421910" cy="860833"/>
              <a:chOff x="1892302" y="5351658"/>
              <a:chExt cx="421910" cy="86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935A744-3775-4331-8943-B2AD481B1EE6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935A744-3775-4331-8943-B2AD481B1E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10965722-880C-4BA9-9BA8-58133F581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3257" y="5351658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9AF9574-B058-4D45-88F2-E2CB0D4838EB}"/>
                    </a:ext>
                  </a:extLst>
                </p:cNvPr>
                <p:cNvSpPr txBox="1"/>
                <p:nvPr/>
              </p:nvSpPr>
              <p:spPr>
                <a:xfrm>
                  <a:off x="2354589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9AF9574-B058-4D45-88F2-E2CB0D483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589" y="5873937"/>
                  <a:ext cx="421910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EFEE952-A312-4C01-9506-073C9312708C}"/>
                </a:ext>
              </a:extLst>
            </p:cNvPr>
            <p:cNvGrpSpPr/>
            <p:nvPr/>
          </p:nvGrpSpPr>
          <p:grpSpPr>
            <a:xfrm>
              <a:off x="2816877" y="5760668"/>
              <a:ext cx="421910" cy="451823"/>
              <a:chOff x="281687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4AE9ACA-DDD2-4262-87A2-49B0E85598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4AE9ACA-DDD2-4262-87A2-49B0E8559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D58DB49-F0A3-4989-9D02-F430C3CB2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12F73C0-EE24-45CF-819B-BA796E68E038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12F73C0-EE24-45CF-819B-BA796E68E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16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97222AF-499B-4EBA-9CC3-DE602821D7EC}"/>
              </a:ext>
            </a:extLst>
          </p:cNvPr>
          <p:cNvGrpSpPr/>
          <p:nvPr/>
        </p:nvGrpSpPr>
        <p:grpSpPr>
          <a:xfrm>
            <a:off x="8119606" y="5091607"/>
            <a:ext cx="2748858" cy="1140698"/>
            <a:chOff x="896982" y="5091607"/>
            <a:chExt cx="2748858" cy="1140698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5CDC01B-CF5B-45B4-9E68-E067018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FAB6EA1-F341-4440-A07B-1EA84EA62821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FAB6EA1-F341-4440-A07B-1EA84EA62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17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6EE218C-487F-468E-BA60-AE8D50F21A26}"/>
                </a:ext>
              </a:extLst>
            </p:cNvPr>
            <p:cNvGrpSpPr/>
            <p:nvPr/>
          </p:nvGrpSpPr>
          <p:grpSpPr>
            <a:xfrm>
              <a:off x="1892302" y="5635256"/>
              <a:ext cx="421910" cy="577235"/>
              <a:chOff x="1892302" y="5635256"/>
              <a:chExt cx="421910" cy="5772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1DEC2FB-8849-4FFF-AC26-475880CE615D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1DEC2FB-8849-4FFF-AC26-475880CE6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B1C51CAC-6586-4C78-8F65-21535354AD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3257" y="5635256"/>
                <a:ext cx="0" cy="282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76B4627-BC70-4BC8-9FB6-8E8503884A25}"/>
                </a:ext>
              </a:extLst>
            </p:cNvPr>
            <p:cNvGrpSpPr/>
            <p:nvPr/>
          </p:nvGrpSpPr>
          <p:grpSpPr>
            <a:xfrm>
              <a:off x="2354589" y="5635256"/>
              <a:ext cx="421910" cy="577235"/>
              <a:chOff x="2381287" y="5635256"/>
              <a:chExt cx="421910" cy="5772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46090BAD-475C-4E7E-BA9C-7C45C4739977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46090BAD-475C-4E7E-BA9C-7C45C47399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E9ACADF5-9009-480D-B750-11598B2743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635256"/>
                <a:ext cx="0" cy="282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E7E80B4-7D1D-4E36-993C-7E268FEA6443}"/>
                    </a:ext>
                  </a:extLst>
                </p:cNvPr>
                <p:cNvSpPr txBox="1"/>
                <p:nvPr/>
              </p:nvSpPr>
              <p:spPr>
                <a:xfrm>
                  <a:off x="2816877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E7E80B4-7D1D-4E36-993C-7E268FEA6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877" y="5873937"/>
                  <a:ext cx="421910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7B7F42A-F55D-4B0F-97EA-4F451C95BACE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7B7F42A-F55D-4B0F-97EA-4F451C95B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21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54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대응하는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랜덤으로 뽑는다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461152"/>
              </a:xfrm>
              <a:prstGeom prst="rect">
                <a:avLst/>
              </a:prstGeom>
              <a:blipFill>
                <a:blip r:embed="rId2"/>
                <a:stretch>
                  <a:fillRect l="-458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SNE - </a:t>
            </a:r>
            <a:r>
              <a:rPr lang="ko-KR" altLang="en-US" sz="3200" dirty="0"/>
              <a:t>알고리즘</a:t>
            </a:r>
            <a:endParaRPr lang="en-US" altLang="ko-KR" sz="3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46808FD-A977-439E-898F-5B32158D8D50}"/>
              </a:ext>
            </a:extLst>
          </p:cNvPr>
          <p:cNvGrpSpPr/>
          <p:nvPr/>
        </p:nvGrpSpPr>
        <p:grpSpPr>
          <a:xfrm>
            <a:off x="1426458" y="2180865"/>
            <a:ext cx="3438981" cy="2199078"/>
            <a:chOff x="1426458" y="2180865"/>
            <a:chExt cx="3438981" cy="2199078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A78FCE7-329B-49AF-92AE-485F50CFAE22}"/>
                </a:ext>
              </a:extLst>
            </p:cNvPr>
            <p:cNvCxnSpPr/>
            <p:nvPr/>
          </p:nvCxnSpPr>
          <p:spPr>
            <a:xfrm>
              <a:off x="1637413" y="4019279"/>
              <a:ext cx="31791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9B550D9-C5F3-46BB-B6F1-F5DA53F44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696" y="2180865"/>
              <a:ext cx="0" cy="1997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DFE2A7-9B51-47EC-9580-B8C479228A38}"/>
                </a:ext>
              </a:extLst>
            </p:cNvPr>
            <p:cNvSpPr txBox="1"/>
            <p:nvPr/>
          </p:nvSpPr>
          <p:spPr>
            <a:xfrm>
              <a:off x="4443529" y="4041389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d1</a:t>
              </a:r>
              <a:endParaRPr lang="ko-KR" alt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10495A-8E6C-4F0D-BD04-34D549D5704E}"/>
                </a:ext>
              </a:extLst>
            </p:cNvPr>
            <p:cNvSpPr txBox="1"/>
            <p:nvPr/>
          </p:nvSpPr>
          <p:spPr>
            <a:xfrm>
              <a:off x="1426458" y="218086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d2</a:t>
              </a:r>
              <a:endParaRPr lang="ko-KR" altLang="en-US" sz="16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B3F7C6B-CC06-4B12-BADF-01DD2800EC87}"/>
                </a:ext>
              </a:extLst>
            </p:cNvPr>
            <p:cNvSpPr/>
            <p:nvPr/>
          </p:nvSpPr>
          <p:spPr>
            <a:xfrm>
              <a:off x="2636874" y="356309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B80F8F8-6510-48B4-8B63-88AAB1CA3194}"/>
                    </a:ext>
                  </a:extLst>
                </p:cNvPr>
                <p:cNvSpPr txBox="1"/>
                <p:nvPr/>
              </p:nvSpPr>
              <p:spPr>
                <a:xfrm>
                  <a:off x="2497478" y="3300240"/>
                  <a:ext cx="3702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B80F8F8-6510-48B4-8B63-88AAB1CA3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478" y="3300240"/>
                  <a:ext cx="37023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474713-1E9D-42AA-93A5-428292F688B5}"/>
                </a:ext>
              </a:extLst>
            </p:cNvPr>
            <p:cNvSpPr/>
            <p:nvPr/>
          </p:nvSpPr>
          <p:spPr>
            <a:xfrm>
              <a:off x="2820354" y="3775554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0724F71-C047-4E4E-A1D7-774B081E71A5}"/>
                    </a:ext>
                  </a:extLst>
                </p:cNvPr>
                <p:cNvSpPr txBox="1"/>
                <p:nvPr/>
              </p:nvSpPr>
              <p:spPr>
                <a:xfrm>
                  <a:off x="2680958" y="3512697"/>
                  <a:ext cx="3735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0724F71-C047-4E4E-A1D7-774B081E7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958" y="3512697"/>
                  <a:ext cx="37350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2DC64EB-0662-46E6-9AAE-B21317B9CAD1}"/>
                </a:ext>
              </a:extLst>
            </p:cNvPr>
            <p:cNvSpPr/>
            <p:nvPr/>
          </p:nvSpPr>
          <p:spPr>
            <a:xfrm>
              <a:off x="3921444" y="30550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02AE634-161B-4536-B698-FA2D2223F3A5}"/>
                    </a:ext>
                  </a:extLst>
                </p:cNvPr>
                <p:cNvSpPr txBox="1"/>
                <p:nvPr/>
              </p:nvSpPr>
              <p:spPr>
                <a:xfrm>
                  <a:off x="3782048" y="2754138"/>
                  <a:ext cx="3735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02AE634-161B-4536-B698-FA2D2223F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48" y="2754138"/>
                  <a:ext cx="37350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59793C-A087-4DF2-9DE4-40C1ADF94073}"/>
              </a:ext>
            </a:extLst>
          </p:cNvPr>
          <p:cNvCxnSpPr/>
          <p:nvPr/>
        </p:nvCxnSpPr>
        <p:spPr>
          <a:xfrm>
            <a:off x="7730748" y="4019279"/>
            <a:ext cx="3179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35A4B2-71DA-4653-AF28-C30231FAAAF0}"/>
              </a:ext>
            </a:extLst>
          </p:cNvPr>
          <p:cNvSpPr txBox="1"/>
          <p:nvPr/>
        </p:nvSpPr>
        <p:spPr>
          <a:xfrm>
            <a:off x="10536864" y="4041389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d3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E0445A-AC8F-415C-80DC-51F8982C067C}"/>
                  </a:ext>
                </a:extLst>
              </p:cNvPr>
              <p:cNvSpPr txBox="1"/>
              <p:nvPr/>
            </p:nvSpPr>
            <p:spPr>
              <a:xfrm>
                <a:off x="8325596" y="3739389"/>
                <a:ext cx="3704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E0445A-AC8F-415C-80DC-51F8982C0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596" y="3739389"/>
                <a:ext cx="37048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6536B3FC-0FC1-497C-AAB8-26BD1C98144B}"/>
              </a:ext>
            </a:extLst>
          </p:cNvPr>
          <p:cNvGrpSpPr/>
          <p:nvPr/>
        </p:nvGrpSpPr>
        <p:grpSpPr>
          <a:xfrm>
            <a:off x="7819319" y="3739389"/>
            <a:ext cx="373757" cy="308576"/>
            <a:chOff x="8513883" y="5139222"/>
            <a:chExt cx="373757" cy="30857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3229D34-3A6A-4E43-BE5D-14D89EBB2443}"/>
                </a:ext>
              </a:extLst>
            </p:cNvPr>
            <p:cNvSpPr/>
            <p:nvPr/>
          </p:nvSpPr>
          <p:spPr>
            <a:xfrm>
              <a:off x="8653279" y="5402079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E6FBB3A-B900-40BD-831E-851ACB08B216}"/>
                    </a:ext>
                  </a:extLst>
                </p:cNvPr>
                <p:cNvSpPr txBox="1"/>
                <p:nvPr/>
              </p:nvSpPr>
              <p:spPr>
                <a:xfrm>
                  <a:off x="8513883" y="5139222"/>
                  <a:ext cx="37375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E6FBB3A-B900-40BD-831E-851ACB08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883" y="5139222"/>
                  <a:ext cx="373757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7EB2A1-DA84-4347-A316-417011919EA1}"/>
              </a:ext>
            </a:extLst>
          </p:cNvPr>
          <p:cNvGrpSpPr/>
          <p:nvPr/>
        </p:nvGrpSpPr>
        <p:grpSpPr>
          <a:xfrm>
            <a:off x="8544129" y="3739389"/>
            <a:ext cx="373757" cy="308576"/>
            <a:chOff x="9610166" y="5136138"/>
            <a:chExt cx="373757" cy="30857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B59EA71-2F3B-4814-8EA2-17E5E7DD92BD}"/>
                </a:ext>
              </a:extLst>
            </p:cNvPr>
            <p:cNvSpPr/>
            <p:nvPr/>
          </p:nvSpPr>
          <p:spPr>
            <a:xfrm>
              <a:off x="9749562" y="53989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55D82DA-1CCE-43B7-9287-96F595EF026E}"/>
                    </a:ext>
                  </a:extLst>
                </p:cNvPr>
                <p:cNvSpPr txBox="1"/>
                <p:nvPr/>
              </p:nvSpPr>
              <p:spPr>
                <a:xfrm>
                  <a:off x="9610166" y="5136138"/>
                  <a:ext cx="37375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55D82DA-1CCE-43B7-9287-96F595EF0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0166" y="5136138"/>
                  <a:ext cx="373757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93A6723A-B798-4868-B092-8B92CCF00102}"/>
              </a:ext>
            </a:extLst>
          </p:cNvPr>
          <p:cNvSpPr/>
          <p:nvPr/>
        </p:nvSpPr>
        <p:spPr>
          <a:xfrm>
            <a:off x="2636925" y="356187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5AA3EC7-81E3-4FE2-AE27-90A48BD7316D}"/>
                  </a:ext>
                </a:extLst>
              </p:cNvPr>
              <p:cNvSpPr txBox="1"/>
              <p:nvPr/>
            </p:nvSpPr>
            <p:spPr>
              <a:xfrm>
                <a:off x="5602288" y="2286396"/>
                <a:ext cx="1087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5AA3EC7-81E3-4FE2-AE27-90A48BD73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288" y="2286396"/>
                <a:ext cx="1087990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63760E7-341A-4C20-ADE2-59996589D5D7}"/>
                  </a:ext>
                </a:extLst>
              </p:cNvPr>
              <p:cNvSpPr txBox="1"/>
              <p:nvPr/>
            </p:nvSpPr>
            <p:spPr>
              <a:xfrm>
                <a:off x="5602288" y="2747088"/>
                <a:ext cx="1098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63760E7-341A-4C20-ADE2-59996589D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288" y="2747088"/>
                <a:ext cx="1098634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CA561F9-C7CA-4FFF-B063-D5A2DA440A4E}"/>
                  </a:ext>
                </a:extLst>
              </p:cNvPr>
              <p:cNvSpPr txBox="1"/>
              <p:nvPr/>
            </p:nvSpPr>
            <p:spPr>
              <a:xfrm>
                <a:off x="5602288" y="3207780"/>
                <a:ext cx="1098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CA561F9-C7CA-4FFF-B063-D5A2DA440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288" y="3207780"/>
                <a:ext cx="1098634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3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09 L 0.47812 0.0638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58" y="328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41" grpId="0" animBg="1"/>
      <p:bldP spid="41" grpId="1" animBg="1"/>
      <p:bldP spid="43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509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3.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사용해 </a:t>
                </a:r>
                <a:r>
                  <a:rPr lang="en-US" altLang="ko-KR" b="1" dirty="0">
                    <a:solidFill>
                      <a:schemeClr val="accent6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을 구한다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509370"/>
              </a:xfrm>
              <a:prstGeom prst="rect">
                <a:avLst/>
              </a:prstGeom>
              <a:blipFill>
                <a:blip r:embed="rId2"/>
                <a:stretch>
                  <a:fillRect l="-458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SNE - </a:t>
            </a:r>
            <a:r>
              <a:rPr lang="ko-KR" altLang="en-US" sz="3200" dirty="0"/>
              <a:t>알고리즘</a:t>
            </a:r>
            <a:endParaRPr lang="en-US" altLang="ko-KR" sz="32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71F8B3F-4377-4E3A-92FD-7D455886C035}"/>
              </a:ext>
            </a:extLst>
          </p:cNvPr>
          <p:cNvGrpSpPr/>
          <p:nvPr/>
        </p:nvGrpSpPr>
        <p:grpSpPr>
          <a:xfrm>
            <a:off x="7730748" y="3739389"/>
            <a:ext cx="3228026" cy="640554"/>
            <a:chOff x="7730748" y="3739389"/>
            <a:chExt cx="3228026" cy="64055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128EB14-3A72-4DC4-A4C3-A5A303B81AE4}"/>
                </a:ext>
              </a:extLst>
            </p:cNvPr>
            <p:cNvCxnSpPr/>
            <p:nvPr/>
          </p:nvCxnSpPr>
          <p:spPr>
            <a:xfrm>
              <a:off x="7730748" y="4019279"/>
              <a:ext cx="31791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F1B7DD-EB42-4AF5-B786-638EFB85FE69}"/>
                </a:ext>
              </a:extLst>
            </p:cNvPr>
            <p:cNvSpPr txBox="1"/>
            <p:nvPr/>
          </p:nvSpPr>
          <p:spPr>
            <a:xfrm>
              <a:off x="10536864" y="4041389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d3</a:t>
              </a:r>
              <a:endParaRPr lang="ko-KR" altLang="en-US" sz="1600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EB1594D-29DB-4725-AC1C-64528860FEEE}"/>
                </a:ext>
              </a:extLst>
            </p:cNvPr>
            <p:cNvGrpSpPr/>
            <p:nvPr/>
          </p:nvGrpSpPr>
          <p:grpSpPr>
            <a:xfrm>
              <a:off x="7819319" y="3739389"/>
              <a:ext cx="373757" cy="308576"/>
              <a:chOff x="8513883" y="5139222"/>
              <a:chExt cx="373757" cy="308576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6374D9-758F-42E5-B9D1-8AC717E2ABEB}"/>
                  </a:ext>
                </a:extLst>
              </p:cNvPr>
              <p:cNvSpPr/>
              <p:nvPr/>
            </p:nvSpPr>
            <p:spPr>
              <a:xfrm>
                <a:off x="8653279" y="5402079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A01C085D-2E75-4B8B-8D90-6132F071A083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883" y="5139222"/>
                    <a:ext cx="37375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A01C085D-2E75-4B8B-8D90-6132F071A0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883" y="5139222"/>
                    <a:ext cx="373757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A4D0A9E-C52F-47E0-9A22-69273E3B681D}"/>
                </a:ext>
              </a:extLst>
            </p:cNvPr>
            <p:cNvGrpSpPr/>
            <p:nvPr/>
          </p:nvGrpSpPr>
          <p:grpSpPr>
            <a:xfrm>
              <a:off x="8544129" y="3739389"/>
              <a:ext cx="373757" cy="308576"/>
              <a:chOff x="9610166" y="5136138"/>
              <a:chExt cx="373757" cy="308576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9B1DF9E-89AF-45E0-885A-555F9E7DB8EB}"/>
                  </a:ext>
                </a:extLst>
              </p:cNvPr>
              <p:cNvSpPr/>
              <p:nvPr/>
            </p:nvSpPr>
            <p:spPr>
              <a:xfrm>
                <a:off x="9749562" y="53989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5AE232C-F6E1-49AD-AB86-9749E97858D2}"/>
                      </a:ext>
                    </a:extLst>
                  </p:cNvPr>
                  <p:cNvSpPr txBox="1"/>
                  <p:nvPr/>
                </p:nvSpPr>
                <p:spPr>
                  <a:xfrm>
                    <a:off x="9610166" y="5136138"/>
                    <a:ext cx="37375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5AE232C-F6E1-49AD-AB86-9749E97858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0166" y="5136138"/>
                    <a:ext cx="373757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BB871D3-8DA6-4ABE-B424-2CA925060BD4}"/>
                </a:ext>
              </a:extLst>
            </p:cNvPr>
            <p:cNvGrpSpPr/>
            <p:nvPr/>
          </p:nvGrpSpPr>
          <p:grpSpPr>
            <a:xfrm>
              <a:off x="8325596" y="3739389"/>
              <a:ext cx="370486" cy="308576"/>
              <a:chOff x="8325596" y="5149291"/>
              <a:chExt cx="370486" cy="308576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122315F-F359-4E66-811A-22203E090FD6}"/>
                  </a:ext>
                </a:extLst>
              </p:cNvPr>
              <p:cNvSpPr/>
              <p:nvPr/>
            </p:nvSpPr>
            <p:spPr>
              <a:xfrm>
                <a:off x="8464992" y="541214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FE16CFA-17C3-4812-94EB-668BCDBC119C}"/>
                      </a:ext>
                    </a:extLst>
                  </p:cNvPr>
                  <p:cNvSpPr txBox="1"/>
                  <p:nvPr/>
                </p:nvSpPr>
                <p:spPr>
                  <a:xfrm>
                    <a:off x="8325596" y="5149291"/>
                    <a:ext cx="37048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FE16CFA-17C3-4812-94EB-668BCDBC11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5596" y="5149291"/>
                    <a:ext cx="370486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17F018D-7D54-4809-BAAF-9B4AFF79FCAF}"/>
                  </a:ext>
                </a:extLst>
              </p:cNvPr>
              <p:cNvSpPr txBox="1"/>
              <p:nvPr/>
            </p:nvSpPr>
            <p:spPr>
              <a:xfrm>
                <a:off x="953192" y="3079994"/>
                <a:ext cx="5403274" cy="69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17F018D-7D54-4809-BAAF-9B4AFF79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92" y="3079994"/>
                <a:ext cx="5403274" cy="6980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BF7215D6-F212-4994-B887-3149D23B8FDA}"/>
              </a:ext>
            </a:extLst>
          </p:cNvPr>
          <p:cNvGrpSpPr/>
          <p:nvPr/>
        </p:nvGrpSpPr>
        <p:grpSpPr>
          <a:xfrm>
            <a:off x="1736954" y="5091607"/>
            <a:ext cx="2748858" cy="1140698"/>
            <a:chOff x="896982" y="5091607"/>
            <a:chExt cx="2748858" cy="1140698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573C1C7-A81F-4403-8769-05705309F0E3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B06AA45-1E6F-49FB-B48D-AAA8163FC0B7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B06AA45-1E6F-49FB-B48D-AAA8163FC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7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B7AA0-718C-4A4E-998B-FAFAB1BC5B26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B7AA0-718C-4A4E-998B-FAFAB1BC5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D76DDD7-D2C2-4983-8F16-B6DDCD37C201}"/>
                </a:ext>
              </a:extLst>
            </p:cNvPr>
            <p:cNvGrpSpPr/>
            <p:nvPr/>
          </p:nvGrpSpPr>
          <p:grpSpPr>
            <a:xfrm>
              <a:off x="2354589" y="5760668"/>
              <a:ext cx="421910" cy="451823"/>
              <a:chOff x="238128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556389E-7124-4E5F-A3F5-404DA06E3CA9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556389E-7124-4E5F-A3F5-404DA06E3C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1014FE6-5E4C-4F7A-AC56-95C38DDFF6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AC48CA5-BC42-443D-B4B9-E2BB8AE932A1}"/>
                </a:ext>
              </a:extLst>
            </p:cNvPr>
            <p:cNvGrpSpPr/>
            <p:nvPr/>
          </p:nvGrpSpPr>
          <p:grpSpPr>
            <a:xfrm>
              <a:off x="2816877" y="5471070"/>
              <a:ext cx="421910" cy="741421"/>
              <a:chOff x="2816877" y="5471070"/>
              <a:chExt cx="421910" cy="7414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10E1E65-F1B3-4036-9ECA-20B6915DB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10E1E65-F1B3-4036-9ECA-20B6915DBD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CC9287AB-86B6-4F3A-B99D-D43707D1B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471070"/>
                <a:ext cx="0" cy="446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E413D39-C995-4E2A-9F59-E3D593ED49CD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E413D39-C995-4E2A-9F59-E3D593ED4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11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66D8EEF9-640A-4CA5-9BF8-79373F114874}"/>
              </a:ext>
            </a:extLst>
          </p:cNvPr>
          <p:cNvGrpSpPr/>
          <p:nvPr/>
        </p:nvGrpSpPr>
        <p:grpSpPr>
          <a:xfrm>
            <a:off x="4936663" y="5091607"/>
            <a:ext cx="2748858" cy="1140698"/>
            <a:chOff x="4936663" y="5091607"/>
            <a:chExt cx="2748858" cy="1140698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BF901A1-7A7F-4B11-9A43-9F7C70CBB203}"/>
                </a:ext>
              </a:extLst>
            </p:cNvPr>
            <p:cNvGrpSpPr/>
            <p:nvPr/>
          </p:nvGrpSpPr>
          <p:grpSpPr>
            <a:xfrm>
              <a:off x="4936663" y="5091607"/>
              <a:ext cx="2748858" cy="1140698"/>
              <a:chOff x="896982" y="5091607"/>
              <a:chExt cx="2748858" cy="1140698"/>
            </a:xfrm>
          </p:grpSpPr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324E3D73-4929-4983-B2E6-3D10331A0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6075" y="5917441"/>
                <a:ext cx="16037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32546B1-7FA3-42BA-B7E6-7EC4817B77B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3930" y="5873937"/>
                    <a:ext cx="421910" cy="3583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32546B1-7FA3-42BA-B7E6-7EC4817B77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930" y="5873937"/>
                    <a:ext cx="421910" cy="35836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6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470FD58-7E03-4098-BEA8-AE9CD2710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470FD58-7E03-4098-BEA8-AE9CD2710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87BCC71C-A0BF-4A4D-B014-D915AA33B17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589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87BCC71C-A0BF-4A4D-B014-D915AA33B1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589" y="5873937"/>
                    <a:ext cx="421910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8D33F978-22D5-4F31-849F-6BD433F76F8A}"/>
                  </a:ext>
                </a:extLst>
              </p:cNvPr>
              <p:cNvGrpSpPr/>
              <p:nvPr/>
            </p:nvGrpSpPr>
            <p:grpSpPr>
              <a:xfrm>
                <a:off x="2816877" y="5760668"/>
                <a:ext cx="421910" cy="451823"/>
                <a:chOff x="2816877" y="5760668"/>
                <a:chExt cx="421910" cy="4518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61A4533C-A530-4BE6-A1D0-E42D6CEA9C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6877" y="5873937"/>
                      <a:ext cx="42191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6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61A4533C-A530-4BE6-A1D0-E42D6CEA9C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6877" y="5873937"/>
                      <a:ext cx="421910" cy="33855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3C51A1CB-8C57-4E38-ACA5-D4739D6BF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85405" y="5760668"/>
                  <a:ext cx="0" cy="1567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4CA5BE2-ECCE-4556-B38D-CBA6133D55EF}"/>
                      </a:ext>
                    </a:extLst>
                  </p:cNvPr>
                  <p:cNvSpPr txBox="1"/>
                  <p:nvPr/>
                </p:nvSpPr>
                <p:spPr>
                  <a:xfrm>
                    <a:off x="896982" y="5091607"/>
                    <a:ext cx="928246" cy="37946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4CA5BE2-ECCE-4556-B38D-CBA6133D55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982" y="5091607"/>
                    <a:ext cx="928246" cy="37946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C9BA6622-0BB7-4568-AA4E-976700D26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4555" y="5635256"/>
              <a:ext cx="0" cy="282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4489334-D93B-43E9-B5CE-28F7977DBDB1}"/>
              </a:ext>
            </a:extLst>
          </p:cNvPr>
          <p:cNvGrpSpPr/>
          <p:nvPr/>
        </p:nvGrpSpPr>
        <p:grpSpPr>
          <a:xfrm>
            <a:off x="8136372" y="5091607"/>
            <a:ext cx="2748858" cy="1140698"/>
            <a:chOff x="8136372" y="5091607"/>
            <a:chExt cx="2748858" cy="1140698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6DDA3A0-6A2A-4B7B-849A-27079EDD682F}"/>
                </a:ext>
              </a:extLst>
            </p:cNvPr>
            <p:cNvGrpSpPr/>
            <p:nvPr/>
          </p:nvGrpSpPr>
          <p:grpSpPr>
            <a:xfrm>
              <a:off x="8136372" y="5091607"/>
              <a:ext cx="2748858" cy="1140698"/>
              <a:chOff x="896982" y="5091607"/>
              <a:chExt cx="2748858" cy="1140698"/>
            </a:xfrm>
          </p:grpSpPr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464F656C-35AE-4E0B-B577-A42B473BC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6075" y="5917441"/>
                <a:ext cx="16037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3AD3C20-B709-44B1-A9C9-BA2DDFCAE36D}"/>
                      </a:ext>
                    </a:extLst>
                  </p:cNvPr>
                  <p:cNvSpPr txBox="1"/>
                  <p:nvPr/>
                </p:nvSpPr>
                <p:spPr>
                  <a:xfrm>
                    <a:off x="3223930" y="5873937"/>
                    <a:ext cx="421910" cy="3583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3AD3C20-B709-44B1-A9C9-BA2DDFCAE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930" y="5873937"/>
                    <a:ext cx="421910" cy="35836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86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7E31982A-CA64-4109-AD66-4323B81CA682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7E31982A-CA64-4109-AD66-4323B81CA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6914A728-E40B-448F-BF03-E3B196C48860}"/>
                  </a:ext>
                </a:extLst>
              </p:cNvPr>
              <p:cNvGrpSpPr/>
              <p:nvPr/>
            </p:nvGrpSpPr>
            <p:grpSpPr>
              <a:xfrm>
                <a:off x="2354589" y="5760668"/>
                <a:ext cx="421910" cy="451823"/>
                <a:chOff x="2381287" y="5760668"/>
                <a:chExt cx="421910" cy="4518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767D534-D31E-42F6-B9DA-0D5C0C73ED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1287" y="5873937"/>
                      <a:ext cx="42191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600" dirty="0"/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767D534-D31E-42F6-B9DA-0D5C0C73ED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1287" y="5873937"/>
                      <a:ext cx="421910" cy="338554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2F4D7B44-2775-4025-99FB-0BB3214E8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9815" y="5760668"/>
                  <a:ext cx="0" cy="1567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C66A0D8-490F-423C-8BAE-195372FC1A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C66A0D8-490F-423C-8BAE-195372FC1A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47D88D9-059D-4A7B-BF95-7139E0958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96982" y="5091607"/>
                    <a:ext cx="928246" cy="37946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ko-K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47D88D9-059D-4A7B-BF95-7139E0958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982" y="5091607"/>
                    <a:ext cx="928246" cy="379463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4D176C7-B116-436D-9FBE-20F2D0237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5881" y="5471070"/>
              <a:ext cx="0" cy="446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816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2C642-FD8E-494B-9CB5-E87CC63F55F9}"/>
              </a:ext>
            </a:extLst>
          </p:cNvPr>
          <p:cNvSpPr txBox="1"/>
          <p:nvPr/>
        </p:nvSpPr>
        <p:spPr>
          <a:xfrm>
            <a:off x="776177" y="1360968"/>
            <a:ext cx="106396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정의된 </a:t>
            </a:r>
            <a:r>
              <a:rPr lang="en-US" altLang="ko-KR" dirty="0"/>
              <a:t>Cost Function</a:t>
            </a:r>
            <a:r>
              <a:rPr lang="ko-KR" altLang="en-US" dirty="0"/>
              <a:t>으로 모델 학습</a:t>
            </a:r>
            <a:r>
              <a:rPr lang="en-US" altLang="ko-KR" dirty="0"/>
              <a:t>(</a:t>
            </a:r>
            <a:r>
              <a:rPr lang="ko-KR" altLang="en-US" dirty="0" err="1"/>
              <a:t>경사하강법</a:t>
            </a:r>
            <a:r>
              <a:rPr lang="en-US" altLang="ko-KR" dirty="0"/>
              <a:t>)</a:t>
            </a:r>
            <a:r>
              <a:rPr lang="ko-KR" altLang="en-US" dirty="0"/>
              <a:t>에 사용될 </a:t>
            </a:r>
            <a:r>
              <a:rPr lang="en-US" altLang="ko-KR" dirty="0"/>
              <a:t>Cost</a:t>
            </a:r>
            <a:r>
              <a:rPr lang="ko-KR" altLang="en-US" dirty="0"/>
              <a:t>를 계산한다</a:t>
            </a:r>
            <a:r>
              <a:rPr lang="en-US" altLang="ko-KR" dirty="0"/>
              <a:t>.(</a:t>
            </a:r>
            <a:r>
              <a:rPr lang="ko-KR" altLang="en-US" dirty="0" err="1"/>
              <a:t>쿨백</a:t>
            </a:r>
            <a:r>
              <a:rPr lang="en-US" altLang="ko-KR" dirty="0"/>
              <a:t>-</a:t>
            </a:r>
            <a:r>
              <a:rPr lang="ko-KR" altLang="en-US" dirty="0" err="1"/>
              <a:t>라이블러</a:t>
            </a:r>
            <a:r>
              <a:rPr lang="ko-KR" altLang="en-US" dirty="0"/>
              <a:t> 발산</a:t>
            </a:r>
            <a:r>
              <a:rPr lang="en-US" altLang="ko-KR" dirty="0"/>
              <a:t>(</a:t>
            </a:r>
            <a:r>
              <a:rPr lang="en-US" altLang="ko-KR" dirty="0" err="1"/>
              <a:t>Kullback-Leibler</a:t>
            </a:r>
            <a:r>
              <a:rPr lang="en-US" altLang="ko-KR" dirty="0"/>
              <a:t> Divergence, KLD)</a:t>
            </a:r>
            <a:r>
              <a:rPr lang="ko-KR" altLang="en-US" dirty="0"/>
              <a:t>를 사용해 두 확률분포의 차이를 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SNE - </a:t>
            </a:r>
            <a:r>
              <a:rPr lang="ko-KR" altLang="en-US" sz="3200" dirty="0"/>
              <a:t>알고리즘</a:t>
            </a:r>
            <a:endParaRPr lang="en-US" altLang="ko-KR" sz="32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F7215D6-F212-4994-B887-3149D23B8FDA}"/>
              </a:ext>
            </a:extLst>
          </p:cNvPr>
          <p:cNvGrpSpPr/>
          <p:nvPr/>
        </p:nvGrpSpPr>
        <p:grpSpPr>
          <a:xfrm>
            <a:off x="1736954" y="4836284"/>
            <a:ext cx="2748858" cy="1140698"/>
            <a:chOff x="896982" y="5091607"/>
            <a:chExt cx="2748858" cy="1140698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573C1C7-A81F-4403-8769-05705309F0E3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B06AA45-1E6F-49FB-B48D-AAA8163FC0B7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B06AA45-1E6F-49FB-B48D-AAA8163FC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2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B7AA0-718C-4A4E-998B-FAFAB1BC5B26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B7AA0-718C-4A4E-998B-FAFAB1BC5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D76DDD7-D2C2-4983-8F16-B6DDCD37C201}"/>
                </a:ext>
              </a:extLst>
            </p:cNvPr>
            <p:cNvGrpSpPr/>
            <p:nvPr/>
          </p:nvGrpSpPr>
          <p:grpSpPr>
            <a:xfrm>
              <a:off x="2354589" y="5760668"/>
              <a:ext cx="421910" cy="451823"/>
              <a:chOff x="238128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556389E-7124-4E5F-A3F5-404DA06E3CA9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556389E-7124-4E5F-A3F5-404DA06E3C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1014FE6-5E4C-4F7A-AC56-95C38DDFF6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AC48CA5-BC42-443D-B4B9-E2BB8AE932A1}"/>
                </a:ext>
              </a:extLst>
            </p:cNvPr>
            <p:cNvGrpSpPr/>
            <p:nvPr/>
          </p:nvGrpSpPr>
          <p:grpSpPr>
            <a:xfrm>
              <a:off x="2816877" y="5471070"/>
              <a:ext cx="421910" cy="741421"/>
              <a:chOff x="2816877" y="5471070"/>
              <a:chExt cx="421910" cy="7414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10E1E65-F1B3-4036-9ECA-20B6915DB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10E1E65-F1B3-4036-9ECA-20B6915DBD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CC9287AB-86B6-4F3A-B99D-D43707D1B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471070"/>
                <a:ext cx="0" cy="446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E413D39-C995-4E2A-9F59-E3D593ED49CD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E413D39-C995-4E2A-9F59-E3D593ED4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6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BF901A1-7A7F-4B11-9A43-9F7C70CBB203}"/>
              </a:ext>
            </a:extLst>
          </p:cNvPr>
          <p:cNvGrpSpPr/>
          <p:nvPr/>
        </p:nvGrpSpPr>
        <p:grpSpPr>
          <a:xfrm>
            <a:off x="4936663" y="4836284"/>
            <a:ext cx="2748858" cy="1140698"/>
            <a:chOff x="896982" y="5091607"/>
            <a:chExt cx="2748858" cy="1140698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324E3D73-4929-4983-B2E6-3D10331A09F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32546B1-7FA3-42BA-B7E6-7EC4817B77BA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32546B1-7FA3-42BA-B7E6-7EC4817B7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7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470FD58-7E03-4098-BEA8-AE9CD2710C5F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470FD58-7E03-4098-BEA8-AE9CD2710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7BCC71C-A0BF-4A4D-B014-D915AA33B17A}"/>
                    </a:ext>
                  </a:extLst>
                </p:cNvPr>
                <p:cNvSpPr txBox="1"/>
                <p:nvPr/>
              </p:nvSpPr>
              <p:spPr>
                <a:xfrm>
                  <a:off x="2354589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7BCC71C-A0BF-4A4D-B014-D915AA33B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589" y="5873937"/>
                  <a:ext cx="42191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D33F978-22D5-4F31-849F-6BD433F76F8A}"/>
                </a:ext>
              </a:extLst>
            </p:cNvPr>
            <p:cNvGrpSpPr/>
            <p:nvPr/>
          </p:nvGrpSpPr>
          <p:grpSpPr>
            <a:xfrm>
              <a:off x="2816877" y="5760668"/>
              <a:ext cx="421910" cy="451823"/>
              <a:chOff x="281687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1A4533C-A530-4BE6-A1D0-E42D6CEA9C23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1A4533C-A530-4BE6-A1D0-E42D6CEA9C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3C51A1CB-8C57-4E38-ACA5-D4739D6BF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4CA5BE2-ECCE-4556-B38D-CBA6133D55EF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4CA5BE2-ECCE-4556-B38D-CBA6133D5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6DDA3A0-6A2A-4B7B-849A-27079EDD682F}"/>
              </a:ext>
            </a:extLst>
          </p:cNvPr>
          <p:cNvGrpSpPr/>
          <p:nvPr/>
        </p:nvGrpSpPr>
        <p:grpSpPr>
          <a:xfrm>
            <a:off x="8136372" y="4836284"/>
            <a:ext cx="2748858" cy="1140698"/>
            <a:chOff x="896982" y="5091607"/>
            <a:chExt cx="2748858" cy="1140698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464F656C-35AE-4E0B-B577-A42B473BCDB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3AD3C20-B709-44B1-A9C9-BA2DDFCAE36D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3AD3C20-B709-44B1-A9C9-BA2DDFCAE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12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E31982A-CA64-4109-AD66-4323B81CA682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E31982A-CA64-4109-AD66-4323B81CA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6914A728-E40B-448F-BF03-E3B196C48860}"/>
                </a:ext>
              </a:extLst>
            </p:cNvPr>
            <p:cNvGrpSpPr/>
            <p:nvPr/>
          </p:nvGrpSpPr>
          <p:grpSpPr>
            <a:xfrm>
              <a:off x="2354589" y="5760668"/>
              <a:ext cx="421910" cy="451823"/>
              <a:chOff x="238128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6767D534-D31E-42F6-B9DA-0D5C0C73EDBD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6767D534-D31E-42F6-B9DA-0D5C0C73E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2F4D7B44-2775-4025-99FB-0BB3214E8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C66A0D8-490F-423C-8BAE-195372FC1A02}"/>
                    </a:ext>
                  </a:extLst>
                </p:cNvPr>
                <p:cNvSpPr txBox="1"/>
                <p:nvPr/>
              </p:nvSpPr>
              <p:spPr>
                <a:xfrm>
                  <a:off x="2816877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C66A0D8-490F-423C-8BAE-195372FC1A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877" y="5873937"/>
                  <a:ext cx="421910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47D88D9-059D-4A7B-BF95-7139E09589ED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47D88D9-059D-4A7B-BF95-7139E0958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16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9BA6622-0BB7-4568-AA4E-976700D26985}"/>
              </a:ext>
            </a:extLst>
          </p:cNvPr>
          <p:cNvCxnSpPr>
            <a:cxnSpLocks/>
          </p:cNvCxnSpPr>
          <p:nvPr/>
        </p:nvCxnSpPr>
        <p:spPr>
          <a:xfrm flipV="1">
            <a:off x="6134555" y="5379933"/>
            <a:ext cx="0" cy="28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4D176C7-B116-436D-9FBE-20F2D02375C4}"/>
              </a:ext>
            </a:extLst>
          </p:cNvPr>
          <p:cNvCxnSpPr>
            <a:cxnSpLocks/>
          </p:cNvCxnSpPr>
          <p:nvPr/>
        </p:nvCxnSpPr>
        <p:spPr>
          <a:xfrm flipV="1">
            <a:off x="9325881" y="5215747"/>
            <a:ext cx="0" cy="44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3E9D30-18A9-4AFF-9A49-87577D43B709}"/>
                  </a:ext>
                </a:extLst>
              </p:cNvPr>
              <p:cNvSpPr txBox="1"/>
              <p:nvPr/>
            </p:nvSpPr>
            <p:spPr>
              <a:xfrm>
                <a:off x="980589" y="2298770"/>
                <a:ext cx="5881931" cy="72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)||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3E9D30-18A9-4AFF-9A49-87577D43B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89" y="2298770"/>
                <a:ext cx="5881931" cy="727059"/>
              </a:xfrm>
              <a:prstGeom prst="rect">
                <a:avLst/>
              </a:prstGeom>
              <a:blipFill>
                <a:blip r:embed="rId17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79402E91-6CBB-401C-8454-EB72BE5CE7F9}"/>
              </a:ext>
            </a:extLst>
          </p:cNvPr>
          <p:cNvGrpSpPr/>
          <p:nvPr/>
        </p:nvGrpSpPr>
        <p:grpSpPr>
          <a:xfrm>
            <a:off x="1736954" y="3170041"/>
            <a:ext cx="2748858" cy="1140698"/>
            <a:chOff x="896982" y="5091607"/>
            <a:chExt cx="2748858" cy="1140698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F564C57-127F-4071-9E2C-28A836B05F3F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034F551-A9B5-4C08-8443-B0D1003A8927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034F551-A9B5-4C08-8443-B0D1003A8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18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D5BDADD-C1B2-4118-99A1-E1A409D7C458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D5BDADD-C1B2-4118-99A1-E1A409D7C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290A130-2434-484F-B751-A6CB670A693C}"/>
                </a:ext>
              </a:extLst>
            </p:cNvPr>
            <p:cNvGrpSpPr/>
            <p:nvPr/>
          </p:nvGrpSpPr>
          <p:grpSpPr>
            <a:xfrm>
              <a:off x="2354589" y="5351658"/>
              <a:ext cx="421910" cy="860833"/>
              <a:chOff x="2381287" y="5351658"/>
              <a:chExt cx="421910" cy="86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3D30F4D-D047-45F9-BC64-6BA0A433648D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3D30F4D-D047-45F9-BC64-6BA0A43364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BD85F7F7-EA9E-49B2-9BBF-7B6F519134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351658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EA2B896-2F33-4E46-93A6-BE7A7140E0A7}"/>
                </a:ext>
              </a:extLst>
            </p:cNvPr>
            <p:cNvGrpSpPr/>
            <p:nvPr/>
          </p:nvGrpSpPr>
          <p:grpSpPr>
            <a:xfrm>
              <a:off x="2816877" y="5760668"/>
              <a:ext cx="421910" cy="451823"/>
              <a:chOff x="281687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29EC273-45F1-40DC-9114-DF68A1CD01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29EC273-45F1-40DC-9114-DF68A1CD01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CF4F6B32-B179-44D5-A273-FF122698E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0875D9E-1FEC-4DED-B245-5893DF4D8F1C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0875D9E-1FEC-4DED-B245-5893DF4D8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2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1E44294-8B2E-4222-8A5D-0F5F0F307B1B}"/>
              </a:ext>
            </a:extLst>
          </p:cNvPr>
          <p:cNvGrpSpPr/>
          <p:nvPr/>
        </p:nvGrpSpPr>
        <p:grpSpPr>
          <a:xfrm>
            <a:off x="4928280" y="3170041"/>
            <a:ext cx="2748858" cy="1140698"/>
            <a:chOff x="896982" y="5091607"/>
            <a:chExt cx="2748858" cy="1140698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D21CAC9-25C2-44E6-9247-AF66311C8F7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15B144A-FA33-4593-8F5A-4F0A9A7DF0C2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15B144A-FA33-4593-8F5A-4F0A9A7DF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23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FAEABFCF-752E-47B0-B3BB-91421B04567D}"/>
                </a:ext>
              </a:extLst>
            </p:cNvPr>
            <p:cNvGrpSpPr/>
            <p:nvPr/>
          </p:nvGrpSpPr>
          <p:grpSpPr>
            <a:xfrm>
              <a:off x="1892302" y="5351658"/>
              <a:ext cx="421910" cy="860833"/>
              <a:chOff x="1892302" y="5351658"/>
              <a:chExt cx="421910" cy="86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4B93A6A2-9EB4-4C2B-A589-5AC118846A88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4B93A6A2-9EB4-4C2B-A589-5AC118846A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6B388199-2FB9-4538-A66F-F98EEBEBFB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3257" y="5351658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B2FDC1F-BDA2-414C-859C-BB8E88AFB8ED}"/>
                    </a:ext>
                  </a:extLst>
                </p:cNvPr>
                <p:cNvSpPr txBox="1"/>
                <p:nvPr/>
              </p:nvSpPr>
              <p:spPr>
                <a:xfrm>
                  <a:off x="2354589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B2FDC1F-BDA2-414C-859C-BB8E88AFB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589" y="5873937"/>
                  <a:ext cx="421910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A8CC467-366F-444F-B490-1DDDAF206AB3}"/>
                </a:ext>
              </a:extLst>
            </p:cNvPr>
            <p:cNvGrpSpPr/>
            <p:nvPr/>
          </p:nvGrpSpPr>
          <p:grpSpPr>
            <a:xfrm>
              <a:off x="2816877" y="5760668"/>
              <a:ext cx="421910" cy="451823"/>
              <a:chOff x="281687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7285551-4388-4E11-B244-63FF33B7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7285551-4388-4E11-B244-63FF33B7E1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22D43DB2-781B-4369-A025-F94C6D80B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C839CE0-CD6D-489B-99D0-7CF4AB580338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C839CE0-CD6D-489B-99D0-7CF4AB580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2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4A3D9B4-FC95-4F1D-8AEF-14088170E8DB}"/>
              </a:ext>
            </a:extLst>
          </p:cNvPr>
          <p:cNvGrpSpPr/>
          <p:nvPr/>
        </p:nvGrpSpPr>
        <p:grpSpPr>
          <a:xfrm>
            <a:off x="8119606" y="3170041"/>
            <a:ext cx="2748858" cy="1140698"/>
            <a:chOff x="896982" y="5091607"/>
            <a:chExt cx="2748858" cy="1140698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6DBA246D-A98F-4E0B-8909-2CC06A50B5FE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4C9BA0D-149F-4F41-8455-5D2B53168889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4C9BA0D-149F-4F41-8455-5D2B53168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28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5045A44-9984-4E2D-8A2E-20A9466EF800}"/>
                </a:ext>
              </a:extLst>
            </p:cNvPr>
            <p:cNvGrpSpPr/>
            <p:nvPr/>
          </p:nvGrpSpPr>
          <p:grpSpPr>
            <a:xfrm>
              <a:off x="1892302" y="5635256"/>
              <a:ext cx="421910" cy="577235"/>
              <a:chOff x="1892302" y="5635256"/>
              <a:chExt cx="421910" cy="5772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693C17DE-8F80-4B1D-9B1C-E6A66D2FE8C3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693C17DE-8F80-4B1D-9B1C-E6A66D2FE8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6709B152-C90C-4C11-A0DA-A5D16021B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3257" y="5635256"/>
                <a:ext cx="0" cy="282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4440AF3-DC44-40AB-9C1D-941DF561AADB}"/>
                </a:ext>
              </a:extLst>
            </p:cNvPr>
            <p:cNvGrpSpPr/>
            <p:nvPr/>
          </p:nvGrpSpPr>
          <p:grpSpPr>
            <a:xfrm>
              <a:off x="2354589" y="5635256"/>
              <a:ext cx="421910" cy="577235"/>
              <a:chOff x="2381287" y="5635256"/>
              <a:chExt cx="421910" cy="5772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EF471B2E-0299-4418-9A57-785D151BA089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EF471B2E-0299-4418-9A57-785D151BA0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30691A95-2FE1-4C27-A4C5-804183E0A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635256"/>
                <a:ext cx="0" cy="282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7F66729-5978-4312-8525-E20B20441EFB}"/>
                    </a:ext>
                  </a:extLst>
                </p:cNvPr>
                <p:cNvSpPr txBox="1"/>
                <p:nvPr/>
              </p:nvSpPr>
              <p:spPr>
                <a:xfrm>
                  <a:off x="2816877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7F66729-5978-4312-8525-E20B20441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877" y="5873937"/>
                  <a:ext cx="421910" cy="33855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7D9A38B-C7D6-48D3-8B0F-3801D673F11D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7D9A38B-C7D6-48D3-8B0F-3801D673F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3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32A7E9-085C-4370-9C42-C1CA7162A303}"/>
              </a:ext>
            </a:extLst>
          </p:cNvPr>
          <p:cNvGrpSpPr/>
          <p:nvPr/>
        </p:nvGrpSpPr>
        <p:grpSpPr>
          <a:xfrm>
            <a:off x="1184572" y="3025829"/>
            <a:ext cx="3354426" cy="3614633"/>
            <a:chOff x="1184572" y="3025829"/>
            <a:chExt cx="3354426" cy="361463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1924F7C-7430-42C1-98B6-A8CB4D4A2D30}"/>
                </a:ext>
              </a:extLst>
            </p:cNvPr>
            <p:cNvGrpSpPr/>
            <p:nvPr/>
          </p:nvGrpSpPr>
          <p:grpSpPr>
            <a:xfrm>
              <a:off x="1184572" y="3025829"/>
              <a:ext cx="3354426" cy="3192089"/>
              <a:chOff x="1184572" y="3025829"/>
              <a:chExt cx="3354426" cy="319208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12A072C-5ABC-43A8-AC1B-696AC59DD6A5}"/>
                  </a:ext>
                </a:extLst>
              </p:cNvPr>
              <p:cNvSpPr/>
              <p:nvPr/>
            </p:nvSpPr>
            <p:spPr>
              <a:xfrm>
                <a:off x="1736954" y="3025829"/>
                <a:ext cx="2802044" cy="3192089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89EA11-B515-4B13-963A-CB0D93869A71}"/>
                  </a:ext>
                </a:extLst>
              </p:cNvPr>
              <p:cNvSpPr txBox="1"/>
              <p:nvPr/>
            </p:nvSpPr>
            <p:spPr>
              <a:xfrm>
                <a:off x="1184572" y="4318991"/>
                <a:ext cx="473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KL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B790C8-9048-40CE-99B4-4831FE9859DF}"/>
                </a:ext>
              </a:extLst>
            </p:cNvPr>
            <p:cNvSpPr txBox="1"/>
            <p:nvPr/>
          </p:nvSpPr>
          <p:spPr>
            <a:xfrm>
              <a:off x="2646173" y="627113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-&gt; </a:t>
              </a:r>
              <a:r>
                <a:rPr lang="en-US" altLang="ko-KR" dirty="0">
                  <a:solidFill>
                    <a:srgbClr val="FF0000"/>
                  </a:solidFill>
                </a:rPr>
                <a:t>Loss1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2EC23F-ECA4-46CE-90CF-5DA713A250B6}"/>
              </a:ext>
            </a:extLst>
          </p:cNvPr>
          <p:cNvGrpSpPr/>
          <p:nvPr/>
        </p:nvGrpSpPr>
        <p:grpSpPr>
          <a:xfrm>
            <a:off x="4924487" y="3025829"/>
            <a:ext cx="2802044" cy="3614633"/>
            <a:chOff x="4924487" y="3025829"/>
            <a:chExt cx="2802044" cy="3614633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81A8820-1B1A-4B92-82C2-C924DD113A9E}"/>
                </a:ext>
              </a:extLst>
            </p:cNvPr>
            <p:cNvSpPr/>
            <p:nvPr/>
          </p:nvSpPr>
          <p:spPr>
            <a:xfrm>
              <a:off x="4924487" y="3025829"/>
              <a:ext cx="2802044" cy="319208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D8C007-355E-4AA3-9368-E54B4911A274}"/>
                </a:ext>
              </a:extLst>
            </p:cNvPr>
            <p:cNvSpPr txBox="1"/>
            <p:nvPr/>
          </p:nvSpPr>
          <p:spPr>
            <a:xfrm>
              <a:off x="5833706" y="627113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-&gt; </a:t>
              </a:r>
              <a:r>
                <a:rPr lang="en-US" altLang="ko-KR" dirty="0">
                  <a:solidFill>
                    <a:srgbClr val="FF0000"/>
                  </a:solidFill>
                </a:rPr>
                <a:t>Loss2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1DBD64-E3C9-4B17-9689-2D1BCE217785}"/>
              </a:ext>
            </a:extLst>
          </p:cNvPr>
          <p:cNvGrpSpPr/>
          <p:nvPr/>
        </p:nvGrpSpPr>
        <p:grpSpPr>
          <a:xfrm>
            <a:off x="8083186" y="3025829"/>
            <a:ext cx="2802044" cy="3614633"/>
            <a:chOff x="8083186" y="3025829"/>
            <a:chExt cx="2802044" cy="361463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BB0415A-AA71-4669-BDAB-875D533223B0}"/>
                </a:ext>
              </a:extLst>
            </p:cNvPr>
            <p:cNvSpPr/>
            <p:nvPr/>
          </p:nvSpPr>
          <p:spPr>
            <a:xfrm>
              <a:off x="8083186" y="3025829"/>
              <a:ext cx="2802044" cy="319208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D8DD56B-042B-4602-9AD2-8721BBDF82AC}"/>
                </a:ext>
              </a:extLst>
            </p:cNvPr>
            <p:cNvSpPr txBox="1"/>
            <p:nvPr/>
          </p:nvSpPr>
          <p:spPr>
            <a:xfrm>
              <a:off x="8992405" y="627113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-&gt; </a:t>
              </a:r>
              <a:r>
                <a:rPr lang="en-US" altLang="ko-KR" dirty="0">
                  <a:solidFill>
                    <a:srgbClr val="FF0000"/>
                  </a:solidFill>
                </a:rPr>
                <a:t>Loss1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B32DA6-4A2E-4866-8FF2-1F5B7DE86C7D}"/>
              </a:ext>
            </a:extLst>
          </p:cNvPr>
          <p:cNvSpPr txBox="1"/>
          <p:nvPr/>
        </p:nvSpPr>
        <p:spPr>
          <a:xfrm>
            <a:off x="6856558" y="2498437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= Loss1 + Loss2 + Loss3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4. </a:t>
                </a:r>
                <a:r>
                  <a:rPr lang="ko-KR" altLang="en-US" dirty="0"/>
                  <a:t>계산된 </a:t>
                </a:r>
                <a:r>
                  <a:rPr lang="en-US" altLang="ko-KR" dirty="0"/>
                  <a:t>Cost</a:t>
                </a:r>
                <a:r>
                  <a:rPr lang="ko-KR" altLang="en-US" dirty="0"/>
                  <a:t>와 </a:t>
                </a:r>
                <a:r>
                  <a:rPr lang="ko-KR" altLang="en-US" dirty="0" err="1"/>
                  <a:t>경사하강법을</a:t>
                </a:r>
                <a:r>
                  <a:rPr lang="ko-KR" altLang="en-US" dirty="0"/>
                  <a:t> 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갱신한다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461152"/>
              </a:xfrm>
              <a:prstGeom prst="rect">
                <a:avLst/>
              </a:prstGeom>
              <a:blipFill>
                <a:blip r:embed="rId2"/>
                <a:stretch>
                  <a:fillRect l="-458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SNE - </a:t>
            </a:r>
            <a:r>
              <a:rPr lang="ko-KR" altLang="en-US" sz="3200" dirty="0"/>
              <a:t>알고리즘</a:t>
            </a:r>
            <a:endParaRPr lang="en-US" altLang="ko-KR" sz="32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F7215D6-F212-4994-B887-3149D23B8FDA}"/>
              </a:ext>
            </a:extLst>
          </p:cNvPr>
          <p:cNvGrpSpPr/>
          <p:nvPr/>
        </p:nvGrpSpPr>
        <p:grpSpPr>
          <a:xfrm>
            <a:off x="1736954" y="4836284"/>
            <a:ext cx="2748858" cy="1140698"/>
            <a:chOff x="896982" y="5091607"/>
            <a:chExt cx="2748858" cy="1140698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573C1C7-A81F-4403-8769-05705309F0E3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B06AA45-1E6F-49FB-B48D-AAA8163FC0B7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B06AA45-1E6F-49FB-B48D-AAA8163FC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3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B7AA0-718C-4A4E-998B-FAFAB1BC5B26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B7AA0-718C-4A4E-998B-FAFAB1BC5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D76DDD7-D2C2-4983-8F16-B6DDCD37C201}"/>
                </a:ext>
              </a:extLst>
            </p:cNvPr>
            <p:cNvGrpSpPr/>
            <p:nvPr/>
          </p:nvGrpSpPr>
          <p:grpSpPr>
            <a:xfrm>
              <a:off x="2354589" y="5760668"/>
              <a:ext cx="421910" cy="451823"/>
              <a:chOff x="238128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556389E-7124-4E5F-A3F5-404DA06E3CA9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556389E-7124-4E5F-A3F5-404DA06E3C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1014FE6-5E4C-4F7A-AC56-95C38DDFF6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AC48CA5-BC42-443D-B4B9-E2BB8AE932A1}"/>
                </a:ext>
              </a:extLst>
            </p:cNvPr>
            <p:cNvGrpSpPr/>
            <p:nvPr/>
          </p:nvGrpSpPr>
          <p:grpSpPr>
            <a:xfrm>
              <a:off x="2816877" y="5471070"/>
              <a:ext cx="421910" cy="741421"/>
              <a:chOff x="2816877" y="5471070"/>
              <a:chExt cx="421910" cy="7414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10E1E65-F1B3-4036-9ECA-20B6915DB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10E1E65-F1B3-4036-9ECA-20B6915DBD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CC9287AB-86B6-4F3A-B99D-D43707D1B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471070"/>
                <a:ext cx="0" cy="446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E413D39-C995-4E2A-9F59-E3D593ED49CD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E413D39-C995-4E2A-9F59-E3D593ED4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BF901A1-7A7F-4B11-9A43-9F7C70CBB203}"/>
              </a:ext>
            </a:extLst>
          </p:cNvPr>
          <p:cNvGrpSpPr/>
          <p:nvPr/>
        </p:nvGrpSpPr>
        <p:grpSpPr>
          <a:xfrm>
            <a:off x="4936663" y="4836284"/>
            <a:ext cx="2748858" cy="1140698"/>
            <a:chOff x="896982" y="5091607"/>
            <a:chExt cx="2748858" cy="1140698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324E3D73-4929-4983-B2E6-3D10331A09F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32546B1-7FA3-42BA-B7E6-7EC4817B77BA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32546B1-7FA3-42BA-B7E6-7EC4817B7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8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470FD58-7E03-4098-BEA8-AE9CD2710C5F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470FD58-7E03-4098-BEA8-AE9CD2710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7BCC71C-A0BF-4A4D-B014-D915AA33B17A}"/>
                    </a:ext>
                  </a:extLst>
                </p:cNvPr>
                <p:cNvSpPr txBox="1"/>
                <p:nvPr/>
              </p:nvSpPr>
              <p:spPr>
                <a:xfrm>
                  <a:off x="2354589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7BCC71C-A0BF-4A4D-B014-D915AA33B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589" y="5873937"/>
                  <a:ext cx="42191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D33F978-22D5-4F31-849F-6BD433F76F8A}"/>
                </a:ext>
              </a:extLst>
            </p:cNvPr>
            <p:cNvGrpSpPr/>
            <p:nvPr/>
          </p:nvGrpSpPr>
          <p:grpSpPr>
            <a:xfrm>
              <a:off x="2816877" y="5760668"/>
              <a:ext cx="421910" cy="451823"/>
              <a:chOff x="281687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1A4533C-A530-4BE6-A1D0-E42D6CEA9C23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1A4533C-A530-4BE6-A1D0-E42D6CEA9C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3C51A1CB-8C57-4E38-ACA5-D4739D6BF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4CA5BE2-ECCE-4556-B38D-CBA6133D55EF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4CA5BE2-ECCE-4556-B38D-CBA6133D5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6DDA3A0-6A2A-4B7B-849A-27079EDD682F}"/>
              </a:ext>
            </a:extLst>
          </p:cNvPr>
          <p:cNvGrpSpPr/>
          <p:nvPr/>
        </p:nvGrpSpPr>
        <p:grpSpPr>
          <a:xfrm>
            <a:off x="8136372" y="4836284"/>
            <a:ext cx="2748858" cy="1140698"/>
            <a:chOff x="896982" y="5091607"/>
            <a:chExt cx="2748858" cy="1140698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464F656C-35AE-4E0B-B577-A42B473BCDB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3AD3C20-B709-44B1-A9C9-BA2DDFCAE36D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3AD3C20-B709-44B1-A9C9-BA2DDFCAE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13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E31982A-CA64-4109-AD66-4323B81CA682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E31982A-CA64-4109-AD66-4323B81CA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6914A728-E40B-448F-BF03-E3B196C48860}"/>
                </a:ext>
              </a:extLst>
            </p:cNvPr>
            <p:cNvGrpSpPr/>
            <p:nvPr/>
          </p:nvGrpSpPr>
          <p:grpSpPr>
            <a:xfrm>
              <a:off x="2354589" y="5760668"/>
              <a:ext cx="421910" cy="451823"/>
              <a:chOff x="238128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6767D534-D31E-42F6-B9DA-0D5C0C73EDBD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6767D534-D31E-42F6-B9DA-0D5C0C73ED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2F4D7B44-2775-4025-99FB-0BB3214E8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C66A0D8-490F-423C-8BAE-195372FC1A02}"/>
                    </a:ext>
                  </a:extLst>
                </p:cNvPr>
                <p:cNvSpPr txBox="1"/>
                <p:nvPr/>
              </p:nvSpPr>
              <p:spPr>
                <a:xfrm>
                  <a:off x="2816877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C66A0D8-490F-423C-8BAE-195372FC1A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877" y="5873937"/>
                  <a:ext cx="421910" cy="338554"/>
                </a:xfrm>
                <a:prstGeom prst="rect">
                  <a:avLst/>
                </a:prstGeom>
                <a:blipFill>
                  <a:blip r:embed="rId16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47D88D9-059D-4A7B-BF95-7139E09589ED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47D88D9-059D-4A7B-BF95-7139E0958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1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9BA6622-0BB7-4568-AA4E-976700D26985}"/>
              </a:ext>
            </a:extLst>
          </p:cNvPr>
          <p:cNvCxnSpPr>
            <a:cxnSpLocks/>
          </p:cNvCxnSpPr>
          <p:nvPr/>
        </p:nvCxnSpPr>
        <p:spPr>
          <a:xfrm flipV="1">
            <a:off x="6134555" y="5379933"/>
            <a:ext cx="0" cy="28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4D176C7-B116-436D-9FBE-20F2D02375C4}"/>
              </a:ext>
            </a:extLst>
          </p:cNvPr>
          <p:cNvCxnSpPr>
            <a:cxnSpLocks/>
          </p:cNvCxnSpPr>
          <p:nvPr/>
        </p:nvCxnSpPr>
        <p:spPr>
          <a:xfrm flipV="1">
            <a:off x="9325881" y="5215747"/>
            <a:ext cx="0" cy="44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9402E91-6CBB-401C-8454-EB72BE5CE7F9}"/>
              </a:ext>
            </a:extLst>
          </p:cNvPr>
          <p:cNvGrpSpPr/>
          <p:nvPr/>
        </p:nvGrpSpPr>
        <p:grpSpPr>
          <a:xfrm>
            <a:off x="1736954" y="3170041"/>
            <a:ext cx="2748858" cy="1140698"/>
            <a:chOff x="896982" y="5091607"/>
            <a:chExt cx="2748858" cy="1140698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F564C57-127F-4071-9E2C-28A836B05F3F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034F551-A9B5-4C08-8443-B0D1003A8927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034F551-A9B5-4C08-8443-B0D1003A8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18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D5BDADD-C1B2-4118-99A1-E1A409D7C458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D5BDADD-C1B2-4118-99A1-E1A409D7C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290A130-2434-484F-B751-A6CB670A693C}"/>
                </a:ext>
              </a:extLst>
            </p:cNvPr>
            <p:cNvGrpSpPr/>
            <p:nvPr/>
          </p:nvGrpSpPr>
          <p:grpSpPr>
            <a:xfrm>
              <a:off x="2354589" y="5351658"/>
              <a:ext cx="421910" cy="860833"/>
              <a:chOff x="2381287" y="5351658"/>
              <a:chExt cx="421910" cy="86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3D30F4D-D047-45F9-BC64-6BA0A433648D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3D30F4D-D047-45F9-BC64-6BA0A43364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BD85F7F7-EA9E-49B2-9BBF-7B6F519134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351658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EA2B896-2F33-4E46-93A6-BE7A7140E0A7}"/>
                </a:ext>
              </a:extLst>
            </p:cNvPr>
            <p:cNvGrpSpPr/>
            <p:nvPr/>
          </p:nvGrpSpPr>
          <p:grpSpPr>
            <a:xfrm>
              <a:off x="2816877" y="5760668"/>
              <a:ext cx="421910" cy="451823"/>
              <a:chOff x="281687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29EC273-45F1-40DC-9114-DF68A1CD01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29EC273-45F1-40DC-9114-DF68A1CD01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CF4F6B32-B179-44D5-A273-FF122698E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0875D9E-1FEC-4DED-B245-5893DF4D8F1C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0875D9E-1FEC-4DED-B245-5893DF4D8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2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1E44294-8B2E-4222-8A5D-0F5F0F307B1B}"/>
              </a:ext>
            </a:extLst>
          </p:cNvPr>
          <p:cNvGrpSpPr/>
          <p:nvPr/>
        </p:nvGrpSpPr>
        <p:grpSpPr>
          <a:xfrm>
            <a:off x="4928280" y="3170041"/>
            <a:ext cx="2748858" cy="1140698"/>
            <a:chOff x="896982" y="5091607"/>
            <a:chExt cx="2748858" cy="1140698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D21CAC9-25C2-44E6-9247-AF66311C8F7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15B144A-FA33-4593-8F5A-4F0A9A7DF0C2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15B144A-FA33-4593-8F5A-4F0A9A7DF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23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FAEABFCF-752E-47B0-B3BB-91421B04567D}"/>
                </a:ext>
              </a:extLst>
            </p:cNvPr>
            <p:cNvGrpSpPr/>
            <p:nvPr/>
          </p:nvGrpSpPr>
          <p:grpSpPr>
            <a:xfrm>
              <a:off x="1892302" y="5351658"/>
              <a:ext cx="421910" cy="860833"/>
              <a:chOff x="1892302" y="5351658"/>
              <a:chExt cx="421910" cy="86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4B93A6A2-9EB4-4C2B-A589-5AC118846A88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4B93A6A2-9EB4-4C2B-A589-5AC118846A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6B388199-2FB9-4538-A66F-F98EEBEBFB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3257" y="5351658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B2FDC1F-BDA2-414C-859C-BB8E88AFB8ED}"/>
                    </a:ext>
                  </a:extLst>
                </p:cNvPr>
                <p:cNvSpPr txBox="1"/>
                <p:nvPr/>
              </p:nvSpPr>
              <p:spPr>
                <a:xfrm>
                  <a:off x="2354589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B2FDC1F-BDA2-414C-859C-BB8E88AFB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589" y="5873937"/>
                  <a:ext cx="421910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A8CC467-366F-444F-B490-1DDDAF206AB3}"/>
                </a:ext>
              </a:extLst>
            </p:cNvPr>
            <p:cNvGrpSpPr/>
            <p:nvPr/>
          </p:nvGrpSpPr>
          <p:grpSpPr>
            <a:xfrm>
              <a:off x="2816877" y="5760668"/>
              <a:ext cx="421910" cy="451823"/>
              <a:chOff x="281687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7285551-4388-4E11-B244-63FF33B7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7285551-4388-4E11-B244-63FF33B7E1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22D43DB2-781B-4369-A025-F94C6D80B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C839CE0-CD6D-489B-99D0-7CF4AB580338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C839CE0-CD6D-489B-99D0-7CF4AB580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2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4A3D9B4-FC95-4F1D-8AEF-14088170E8DB}"/>
              </a:ext>
            </a:extLst>
          </p:cNvPr>
          <p:cNvGrpSpPr/>
          <p:nvPr/>
        </p:nvGrpSpPr>
        <p:grpSpPr>
          <a:xfrm>
            <a:off x="8119606" y="3170041"/>
            <a:ext cx="2748858" cy="1140698"/>
            <a:chOff x="896982" y="5091607"/>
            <a:chExt cx="2748858" cy="1140698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6DBA246D-A98F-4E0B-8909-2CC06A50B5FE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4C9BA0D-149F-4F41-8455-5D2B53168889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4C9BA0D-149F-4F41-8455-5D2B53168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28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5045A44-9984-4E2D-8A2E-20A9466EF800}"/>
                </a:ext>
              </a:extLst>
            </p:cNvPr>
            <p:cNvGrpSpPr/>
            <p:nvPr/>
          </p:nvGrpSpPr>
          <p:grpSpPr>
            <a:xfrm>
              <a:off x="1892302" y="5635256"/>
              <a:ext cx="421910" cy="577235"/>
              <a:chOff x="1892302" y="5635256"/>
              <a:chExt cx="421910" cy="5772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693C17DE-8F80-4B1D-9B1C-E6A66D2FE8C3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693C17DE-8F80-4B1D-9B1C-E6A66D2FE8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02" y="5873937"/>
                    <a:ext cx="421910" cy="33855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6709B152-C90C-4C11-A0DA-A5D16021B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3257" y="5635256"/>
                <a:ext cx="0" cy="282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4440AF3-DC44-40AB-9C1D-941DF561AADB}"/>
                </a:ext>
              </a:extLst>
            </p:cNvPr>
            <p:cNvGrpSpPr/>
            <p:nvPr/>
          </p:nvGrpSpPr>
          <p:grpSpPr>
            <a:xfrm>
              <a:off x="2354589" y="5635256"/>
              <a:ext cx="421910" cy="577235"/>
              <a:chOff x="2381287" y="5635256"/>
              <a:chExt cx="421910" cy="5772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EF471B2E-0299-4418-9A57-785D151BA089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EF471B2E-0299-4418-9A57-785D151BA0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30691A95-2FE1-4C27-A4C5-804183E0A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635256"/>
                <a:ext cx="0" cy="282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7F66729-5978-4312-8525-E20B20441EFB}"/>
                    </a:ext>
                  </a:extLst>
                </p:cNvPr>
                <p:cNvSpPr txBox="1"/>
                <p:nvPr/>
              </p:nvSpPr>
              <p:spPr>
                <a:xfrm>
                  <a:off x="2816877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7F66729-5978-4312-8525-E20B20441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877" y="5873937"/>
                  <a:ext cx="421910" cy="33855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7D9A38B-C7D6-48D3-8B0F-3801D673F11D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7D9A38B-C7D6-48D3-8B0F-3801D673F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79463"/>
                </a:xfrm>
                <a:prstGeom prst="rect">
                  <a:avLst/>
                </a:prstGeom>
                <a:blipFill>
                  <a:blip r:embed="rId3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601AE9F-A89E-400B-8884-156DD7BAB61B}"/>
                  </a:ext>
                </a:extLst>
              </p:cNvPr>
              <p:cNvSpPr txBox="1"/>
              <p:nvPr/>
            </p:nvSpPr>
            <p:spPr>
              <a:xfrm>
                <a:off x="980589" y="2616178"/>
                <a:ext cx="10713254" cy="415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과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ko-KR" altLang="en-US" dirty="0"/>
                      <m:t> 과 </m:t>
                    </m:r>
                    <m:r>
                      <a:rPr lang="en-US" altLang="ko-K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ko-KR" altLang="en-US" dirty="0"/>
                      <m:t> 과 </m:t>
                    </m:r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가 각각 같아지도록 갱신한다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601AE9F-A89E-400B-8884-156DD7BAB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89" y="2616178"/>
                <a:ext cx="10713254" cy="415370"/>
              </a:xfrm>
              <a:prstGeom prst="rect">
                <a:avLst/>
              </a:prstGeom>
              <a:blipFill>
                <a:blip r:embed="rId33"/>
                <a:stretch>
                  <a:fillRect t="-4412" b="-1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4E85DA-1A8A-4117-9D48-B5276F6C3604}"/>
                  </a:ext>
                </a:extLst>
              </p:cNvPr>
              <p:cNvSpPr txBox="1"/>
              <p:nvPr/>
            </p:nvSpPr>
            <p:spPr>
              <a:xfrm>
                <a:off x="1062522" y="1860235"/>
                <a:ext cx="8806385" cy="813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4E85DA-1A8A-4117-9D48-B5276F6C3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22" y="1860235"/>
                <a:ext cx="8806385" cy="81336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9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2C642-FD8E-494B-9CB5-E87CC63F55F9}"/>
              </a:ext>
            </a:extLst>
          </p:cNvPr>
          <p:cNvSpPr txBox="1"/>
          <p:nvPr/>
        </p:nvSpPr>
        <p:spPr>
          <a:xfrm>
            <a:off x="776177" y="1360968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차원 축소 기법 중 하나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96731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SNE(Stochastic Neighbor Embedding)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10108B-B618-4336-BAB5-CC6294E9ABCB}"/>
              </a:ext>
            </a:extLst>
          </p:cNvPr>
          <p:cNvCxnSpPr/>
          <p:nvPr/>
        </p:nvCxnSpPr>
        <p:spPr>
          <a:xfrm>
            <a:off x="1637413" y="4019279"/>
            <a:ext cx="3179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36C4AB-0D95-4D9D-B238-EF7E60674C53}"/>
              </a:ext>
            </a:extLst>
          </p:cNvPr>
          <p:cNvCxnSpPr>
            <a:cxnSpLocks/>
          </p:cNvCxnSpPr>
          <p:nvPr/>
        </p:nvCxnSpPr>
        <p:spPr>
          <a:xfrm flipV="1">
            <a:off x="1860696" y="2180865"/>
            <a:ext cx="0" cy="199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2EE62B-C223-4268-81E4-D9516041DF68}"/>
              </a:ext>
            </a:extLst>
          </p:cNvPr>
          <p:cNvSpPr txBox="1"/>
          <p:nvPr/>
        </p:nvSpPr>
        <p:spPr>
          <a:xfrm>
            <a:off x="4443529" y="4041389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d1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B55F9-A200-4688-9967-DBDB69D005C1}"/>
              </a:ext>
            </a:extLst>
          </p:cNvPr>
          <p:cNvSpPr txBox="1"/>
          <p:nvPr/>
        </p:nvSpPr>
        <p:spPr>
          <a:xfrm>
            <a:off x="1426458" y="218086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d2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CF246-74E5-47BA-9DDB-7813A19F3BC5}"/>
              </a:ext>
            </a:extLst>
          </p:cNvPr>
          <p:cNvCxnSpPr/>
          <p:nvPr/>
        </p:nvCxnSpPr>
        <p:spPr>
          <a:xfrm>
            <a:off x="7730748" y="4019279"/>
            <a:ext cx="3179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1F4A8B-257C-4314-88EF-EBB22C51C5C8}"/>
              </a:ext>
            </a:extLst>
          </p:cNvPr>
          <p:cNvSpPr txBox="1"/>
          <p:nvPr/>
        </p:nvSpPr>
        <p:spPr>
          <a:xfrm>
            <a:off x="10536864" y="4041389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d3</a:t>
            </a:r>
            <a:endParaRPr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45DDCA-A8BC-49C9-82E3-CA29DAEDC4ED}"/>
              </a:ext>
            </a:extLst>
          </p:cNvPr>
          <p:cNvCxnSpPr>
            <a:cxnSpLocks/>
          </p:cNvCxnSpPr>
          <p:nvPr/>
        </p:nvCxnSpPr>
        <p:spPr>
          <a:xfrm>
            <a:off x="5505615" y="3371711"/>
            <a:ext cx="1375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0B4FB46-F61F-4AD8-BE49-7D2CFC56C30F}"/>
              </a:ext>
            </a:extLst>
          </p:cNvPr>
          <p:cNvSpPr/>
          <p:nvPr/>
        </p:nvSpPr>
        <p:spPr>
          <a:xfrm>
            <a:off x="2636874" y="356309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598975-7ABC-4233-8359-1BC0465136B4}"/>
                  </a:ext>
                </a:extLst>
              </p:cNvPr>
              <p:cNvSpPr txBox="1"/>
              <p:nvPr/>
            </p:nvSpPr>
            <p:spPr>
              <a:xfrm>
                <a:off x="2497478" y="3300240"/>
                <a:ext cx="3702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598975-7ABC-4233-8359-1BC046513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478" y="3300240"/>
                <a:ext cx="37023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DFA99F63-252D-4C2B-B8A4-E533307F95F3}"/>
              </a:ext>
            </a:extLst>
          </p:cNvPr>
          <p:cNvSpPr/>
          <p:nvPr/>
        </p:nvSpPr>
        <p:spPr>
          <a:xfrm>
            <a:off x="2820354" y="3775554"/>
            <a:ext cx="45719" cy="45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E3501B3-B6B1-44C5-AB2A-EBF40AC418C7}"/>
                  </a:ext>
                </a:extLst>
              </p:cNvPr>
              <p:cNvSpPr txBox="1"/>
              <p:nvPr/>
            </p:nvSpPr>
            <p:spPr>
              <a:xfrm>
                <a:off x="2680958" y="3512697"/>
                <a:ext cx="3735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E3501B3-B6B1-44C5-AB2A-EBF40AC41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958" y="3512697"/>
                <a:ext cx="37350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2096798E-32DA-448A-B7A0-F426FEB2A0DF}"/>
              </a:ext>
            </a:extLst>
          </p:cNvPr>
          <p:cNvSpPr/>
          <p:nvPr/>
        </p:nvSpPr>
        <p:spPr>
          <a:xfrm>
            <a:off x="3921444" y="30169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7A9086-CF0B-4B3D-9247-C0790829CC7A}"/>
                  </a:ext>
                </a:extLst>
              </p:cNvPr>
              <p:cNvSpPr txBox="1"/>
              <p:nvPr/>
            </p:nvSpPr>
            <p:spPr>
              <a:xfrm>
                <a:off x="3782048" y="2754138"/>
                <a:ext cx="3735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7A9086-CF0B-4B3D-9247-C0790829C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048" y="2754138"/>
                <a:ext cx="37350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5C61F4-21D4-4A75-822E-D95C2F8E6EB5}"/>
              </a:ext>
            </a:extLst>
          </p:cNvPr>
          <p:cNvGrpSpPr/>
          <p:nvPr/>
        </p:nvGrpSpPr>
        <p:grpSpPr>
          <a:xfrm>
            <a:off x="8325596" y="3739389"/>
            <a:ext cx="370486" cy="308576"/>
            <a:chOff x="8325596" y="5149291"/>
            <a:chExt cx="370486" cy="30857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EA668D6-43DF-4858-8F81-97C70FBA31A1}"/>
                </a:ext>
              </a:extLst>
            </p:cNvPr>
            <p:cNvSpPr/>
            <p:nvPr/>
          </p:nvSpPr>
          <p:spPr>
            <a:xfrm>
              <a:off x="8464992" y="541214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066D38C-4CFC-44FE-ABE1-248657C7B29D}"/>
                    </a:ext>
                  </a:extLst>
                </p:cNvPr>
                <p:cNvSpPr txBox="1"/>
                <p:nvPr/>
              </p:nvSpPr>
              <p:spPr>
                <a:xfrm>
                  <a:off x="8325596" y="5149291"/>
                  <a:ext cx="3704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066D38C-4CFC-44FE-ABE1-248657C7B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596" y="5149291"/>
                  <a:ext cx="370486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21C585B-0FA9-48F1-A22C-824C83C090BA}"/>
              </a:ext>
            </a:extLst>
          </p:cNvPr>
          <p:cNvGrpSpPr/>
          <p:nvPr/>
        </p:nvGrpSpPr>
        <p:grpSpPr>
          <a:xfrm>
            <a:off x="8513883" y="3739389"/>
            <a:ext cx="373757" cy="308576"/>
            <a:chOff x="8513883" y="5139222"/>
            <a:chExt cx="373757" cy="308576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312CE74-1042-4313-8556-D67966B3720A}"/>
                </a:ext>
              </a:extLst>
            </p:cNvPr>
            <p:cNvSpPr/>
            <p:nvPr/>
          </p:nvSpPr>
          <p:spPr>
            <a:xfrm>
              <a:off x="8653279" y="5402079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470118-B569-47F8-A506-7DA7D66301C7}"/>
                    </a:ext>
                  </a:extLst>
                </p:cNvPr>
                <p:cNvSpPr txBox="1"/>
                <p:nvPr/>
              </p:nvSpPr>
              <p:spPr>
                <a:xfrm>
                  <a:off x="8513883" y="5139222"/>
                  <a:ext cx="37375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470118-B569-47F8-A506-7DA7D6630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883" y="5139222"/>
                  <a:ext cx="37375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3AE0D8F-FE9B-46DA-BCD1-18F6640AB585}"/>
              </a:ext>
            </a:extLst>
          </p:cNvPr>
          <p:cNvGrpSpPr/>
          <p:nvPr/>
        </p:nvGrpSpPr>
        <p:grpSpPr>
          <a:xfrm>
            <a:off x="9610166" y="3739389"/>
            <a:ext cx="373757" cy="308576"/>
            <a:chOff x="9610166" y="5136138"/>
            <a:chExt cx="373757" cy="308576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CD47DE2-7AB3-4D5F-BD4A-6561A8F54BF3}"/>
                </a:ext>
              </a:extLst>
            </p:cNvPr>
            <p:cNvSpPr/>
            <p:nvPr/>
          </p:nvSpPr>
          <p:spPr>
            <a:xfrm>
              <a:off x="9749562" y="53989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71E0101-89C9-4A9B-8124-F8F36E63D363}"/>
                    </a:ext>
                  </a:extLst>
                </p:cNvPr>
                <p:cNvSpPr txBox="1"/>
                <p:nvPr/>
              </p:nvSpPr>
              <p:spPr>
                <a:xfrm>
                  <a:off x="9610166" y="5136138"/>
                  <a:ext cx="37375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71E0101-89C9-4A9B-8124-F8F36E63D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0166" y="5136138"/>
                  <a:ext cx="373757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AB8BDBC-E1E4-42BD-BEBE-5DA504F9D55B}"/>
              </a:ext>
            </a:extLst>
          </p:cNvPr>
          <p:cNvSpPr txBox="1"/>
          <p:nvPr/>
        </p:nvSpPr>
        <p:spPr>
          <a:xfrm>
            <a:off x="5505615" y="300237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CE858BC-2D10-4703-AF9F-6A36A9EEAFB1}"/>
              </a:ext>
            </a:extLst>
          </p:cNvPr>
          <p:cNvGrpSpPr/>
          <p:nvPr/>
        </p:nvGrpSpPr>
        <p:grpSpPr>
          <a:xfrm>
            <a:off x="2566642" y="2770336"/>
            <a:ext cx="1361497" cy="791514"/>
            <a:chOff x="2566642" y="2770336"/>
            <a:chExt cx="1361497" cy="791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94F2514-A808-42A7-91D3-E69220192615}"/>
                    </a:ext>
                  </a:extLst>
                </p:cNvPr>
                <p:cNvSpPr txBox="1"/>
                <p:nvPr/>
              </p:nvSpPr>
              <p:spPr>
                <a:xfrm rot="20285918">
                  <a:off x="2798273" y="3043388"/>
                  <a:ext cx="85741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94F2514-A808-42A7-91D3-E69220192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85918">
                  <a:off x="2798273" y="3043388"/>
                  <a:ext cx="85741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44D4A09-C821-4CC9-8268-5D49D38BE502}"/>
                </a:ext>
              </a:extLst>
            </p:cNvPr>
            <p:cNvCxnSpPr>
              <a:stCxn id="27" idx="3"/>
              <a:endCxn id="24" idx="2"/>
            </p:cNvCxnSpPr>
            <p:nvPr/>
          </p:nvCxnSpPr>
          <p:spPr>
            <a:xfrm flipH="1">
              <a:off x="2682593" y="3056019"/>
              <a:ext cx="1245546" cy="50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9CCC4F-8443-4C31-81EB-E438E588B51D}"/>
                </a:ext>
              </a:extLst>
            </p:cNvPr>
            <p:cNvSpPr txBox="1"/>
            <p:nvPr/>
          </p:nvSpPr>
          <p:spPr>
            <a:xfrm>
              <a:off x="2566642" y="2770336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유클리드 거리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CD37712-1879-489F-8F18-083537D424D7}"/>
                  </a:ext>
                </a:extLst>
              </p:cNvPr>
              <p:cNvSpPr txBox="1"/>
              <p:nvPr/>
            </p:nvSpPr>
            <p:spPr>
              <a:xfrm>
                <a:off x="385965" y="4516347"/>
                <a:ext cx="5859489" cy="334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 가 주어질 때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dirty="0"/>
                  <a:t> 이웃일 조건부 확률 분포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단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CD37712-1879-489F-8F18-083537D4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65" y="4516347"/>
                <a:ext cx="5859489" cy="334066"/>
              </a:xfrm>
              <a:prstGeom prst="rect">
                <a:avLst/>
              </a:prstGeom>
              <a:blipFill>
                <a:blip r:embed="rId9"/>
                <a:stretch>
                  <a:fillRect t="-3636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AB23DD-C48A-4606-8C97-3330A48F13F1}"/>
                  </a:ext>
                </a:extLst>
              </p:cNvPr>
              <p:cNvSpPr txBox="1"/>
              <p:nvPr/>
            </p:nvSpPr>
            <p:spPr>
              <a:xfrm>
                <a:off x="6343634" y="4510308"/>
                <a:ext cx="5953361" cy="334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6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 가 주어질 때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dirty="0"/>
                  <a:t> 이웃일 조건부 확률 분포</a:t>
                </a:r>
                <a:r>
                  <a:rPr lang="en-US" altLang="ko-KR" sz="1400" dirty="0"/>
                  <a:t> , </a:t>
                </a:r>
                <a:r>
                  <a:rPr lang="ko-KR" altLang="en-US" sz="1400" dirty="0"/>
                  <a:t>단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AB23DD-C48A-4606-8C97-3330A48F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34" y="4510308"/>
                <a:ext cx="5953361" cy="334066"/>
              </a:xfrm>
              <a:prstGeom prst="rect">
                <a:avLst/>
              </a:prstGeom>
              <a:blipFill>
                <a:blip r:embed="rId10"/>
                <a:stretch>
                  <a:fillRect l="-307" t="-3636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84C784-A20A-4DBA-A2C7-7D81940E1F60}"/>
                  </a:ext>
                </a:extLst>
              </p:cNvPr>
              <p:cNvSpPr txBox="1"/>
              <p:nvPr/>
            </p:nvSpPr>
            <p:spPr>
              <a:xfrm>
                <a:off x="4011569" y="6326372"/>
                <a:ext cx="1205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=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84C784-A20A-4DBA-A2C7-7D81940E1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569" y="6326372"/>
                <a:ext cx="1205138" cy="369332"/>
              </a:xfrm>
              <a:prstGeom prst="rect">
                <a:avLst/>
              </a:prstGeom>
              <a:blipFill>
                <a:blip r:embed="rId11"/>
                <a:stretch>
                  <a:fillRect t="-10000" r="-353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B82F11-B767-4BF1-ADBA-4C6D8AA375D9}"/>
                  </a:ext>
                </a:extLst>
              </p:cNvPr>
              <p:cNvSpPr txBox="1"/>
              <p:nvPr/>
            </p:nvSpPr>
            <p:spPr>
              <a:xfrm>
                <a:off x="5261156" y="6326372"/>
                <a:ext cx="1205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B82F11-B767-4BF1-ADBA-4C6D8AA37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56" y="6326372"/>
                <a:ext cx="1205138" cy="369332"/>
              </a:xfrm>
              <a:prstGeom prst="rect">
                <a:avLst/>
              </a:prstGeom>
              <a:blipFill>
                <a:blip r:embed="rId12"/>
                <a:stretch>
                  <a:fillRect t="-10000" r="-353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983293B1-2E0C-4A87-929A-88F2E8288A73}"/>
              </a:ext>
            </a:extLst>
          </p:cNvPr>
          <p:cNvSpPr txBox="1"/>
          <p:nvPr/>
        </p:nvSpPr>
        <p:spPr>
          <a:xfrm>
            <a:off x="2974474" y="583154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점마다 하나 씩 확률분포가 있음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A4DE5C-5714-4ACB-8180-ADFC4EBF8E1C}"/>
                  </a:ext>
                </a:extLst>
              </p:cNvPr>
              <p:cNvSpPr txBox="1"/>
              <p:nvPr/>
            </p:nvSpPr>
            <p:spPr>
              <a:xfrm>
                <a:off x="6785267" y="5251575"/>
                <a:ext cx="5419625" cy="1159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A4DE5C-5714-4ACB-8180-ADFC4EBF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67" y="5251575"/>
                <a:ext cx="5419625" cy="115993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99E83635-3288-4BBD-9971-45B3C7AB4FC4}"/>
              </a:ext>
            </a:extLst>
          </p:cNvPr>
          <p:cNvSpPr txBox="1"/>
          <p:nvPr/>
        </p:nvSpPr>
        <p:spPr>
          <a:xfrm>
            <a:off x="2363777" y="2348221"/>
            <a:ext cx="519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거리가 멀면</a:t>
            </a:r>
            <a:r>
              <a:rPr lang="en-US" altLang="ko-KR" sz="1200" dirty="0"/>
              <a:t> </a:t>
            </a:r>
            <a:r>
              <a:rPr lang="ko-KR" altLang="en-US" sz="1200" dirty="0"/>
              <a:t>이웃일 확률이 낮고 거리가 가까우면 이웃일 확률이 높을 것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D57C6A0-29D2-43A0-9EF9-1705395B1FC3}"/>
              </a:ext>
            </a:extLst>
          </p:cNvPr>
          <p:cNvGrpSpPr/>
          <p:nvPr/>
        </p:nvGrpSpPr>
        <p:grpSpPr>
          <a:xfrm>
            <a:off x="1032440" y="4973714"/>
            <a:ext cx="2946469" cy="1746653"/>
            <a:chOff x="1032440" y="4973714"/>
            <a:chExt cx="2946469" cy="174665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4DFF213-75D9-4A78-9362-BDD0FAA147A6}"/>
                </a:ext>
              </a:extLst>
            </p:cNvPr>
            <p:cNvGrpSpPr/>
            <p:nvPr/>
          </p:nvGrpSpPr>
          <p:grpSpPr>
            <a:xfrm>
              <a:off x="1032440" y="4973714"/>
              <a:ext cx="2946469" cy="1746653"/>
              <a:chOff x="1032440" y="4973714"/>
              <a:chExt cx="2946469" cy="17466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327820B7-DD60-4BDD-B2AA-BAB68AB204FC}"/>
                      </a:ext>
                    </a:extLst>
                  </p:cNvPr>
                  <p:cNvSpPr txBox="1"/>
                  <p:nvPr/>
                </p:nvSpPr>
                <p:spPr>
                  <a:xfrm>
                    <a:off x="2779093" y="6326372"/>
                    <a:ext cx="11998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ko-KR" altLang="en-US" dirty="0"/>
                      <a:t> </a:t>
                    </a:r>
                    <a:r>
                      <a:rPr lang="en-US" altLang="ko-KR" dirty="0"/>
                      <a:t>= 1</a:t>
                    </a:r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327820B7-DD60-4BDD-B2AA-BAB68AB204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093" y="6326372"/>
                    <a:ext cx="119981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0000" r="-304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F2B39246-3405-4007-B25E-4CADA7CC614D}"/>
                  </a:ext>
                </a:extLst>
              </p:cNvPr>
              <p:cNvGrpSpPr/>
              <p:nvPr/>
            </p:nvGrpSpPr>
            <p:grpSpPr>
              <a:xfrm>
                <a:off x="1032440" y="4973714"/>
                <a:ext cx="1789347" cy="1746653"/>
                <a:chOff x="1032440" y="4973714"/>
                <a:chExt cx="1789347" cy="1746653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481BDBBB-4713-414A-ACCC-7855DE15A373}"/>
                    </a:ext>
                  </a:extLst>
                </p:cNvPr>
                <p:cNvSpPr/>
                <p:nvPr/>
              </p:nvSpPr>
              <p:spPr>
                <a:xfrm>
                  <a:off x="1032440" y="4973714"/>
                  <a:ext cx="1746653" cy="17466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75B423A4-C278-4F07-87E4-31972CFEC5CC}"/>
                    </a:ext>
                  </a:extLst>
                </p:cNvPr>
                <p:cNvCxnSpPr>
                  <a:cxnSpLocks/>
                  <a:stCxn id="52" idx="0"/>
                  <a:endCxn id="56" idx="3"/>
                </p:cNvCxnSpPr>
                <p:nvPr/>
              </p:nvCxnSpPr>
              <p:spPr>
                <a:xfrm>
                  <a:off x="1905767" y="4973714"/>
                  <a:ext cx="52377" cy="8733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856D40E6-B150-4F1D-B4D9-D105D3487C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2124" y="5693152"/>
                      <a:ext cx="91602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856D40E6-B150-4F1D-B4D9-D105D3487C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2124" y="5693152"/>
                      <a:ext cx="916020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25781365-A09D-4720-95A5-032BC28413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5767" y="5400264"/>
                      <a:ext cx="91602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25781365-A09D-4720-95A5-032BC28413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5767" y="5400264"/>
                      <a:ext cx="916020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7CF7069-BBAF-4A61-9EFD-70F83F6D1426}"/>
                </a:ext>
              </a:extLst>
            </p:cNvPr>
            <p:cNvCxnSpPr>
              <a:stCxn id="56" idx="3"/>
              <a:endCxn id="52" idx="6"/>
            </p:cNvCxnSpPr>
            <p:nvPr/>
          </p:nvCxnSpPr>
          <p:spPr>
            <a:xfrm>
              <a:off x="1958144" y="5847041"/>
              <a:ext cx="8209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DAC0FCF-5079-4666-B5A9-BCD2B0E0C4ED}"/>
              </a:ext>
            </a:extLst>
          </p:cNvPr>
          <p:cNvSpPr/>
          <p:nvPr/>
        </p:nvSpPr>
        <p:spPr>
          <a:xfrm>
            <a:off x="7899991" y="5251575"/>
            <a:ext cx="1512916" cy="1255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897986-9210-4961-B14F-A20D960FE748}"/>
              </a:ext>
            </a:extLst>
          </p:cNvPr>
          <p:cNvSpPr txBox="1"/>
          <p:nvPr/>
        </p:nvSpPr>
        <p:spPr>
          <a:xfrm>
            <a:off x="8325596" y="4887745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전체 꼴은 </a:t>
            </a:r>
            <a:r>
              <a:rPr lang="en-US" altLang="ko-KR" dirty="0" err="1">
                <a:solidFill>
                  <a:srgbClr val="FF0000"/>
                </a:solidFill>
              </a:rPr>
              <a:t>softmax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와 동일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D60FFD9-CAAD-46B4-9279-BEEC18543923}"/>
              </a:ext>
            </a:extLst>
          </p:cNvPr>
          <p:cNvSpPr/>
          <p:nvPr/>
        </p:nvSpPr>
        <p:spPr>
          <a:xfrm>
            <a:off x="8325596" y="5286148"/>
            <a:ext cx="804006" cy="4799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9E54C7-1796-427F-8C34-B71F2807557D}"/>
              </a:ext>
            </a:extLst>
          </p:cNvPr>
          <p:cNvSpPr txBox="1"/>
          <p:nvPr/>
        </p:nvSpPr>
        <p:spPr>
          <a:xfrm>
            <a:off x="6419520" y="4989541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유클리드 거리</a:t>
            </a:r>
            <a:r>
              <a:rPr lang="en-US" altLang="ko-KR" dirty="0">
                <a:solidFill>
                  <a:srgbClr val="00B0F0"/>
                </a:solidFill>
              </a:rPr>
              <a:t>, - </a:t>
            </a:r>
            <a:r>
              <a:rPr lang="ko-KR" altLang="en-US" dirty="0">
                <a:solidFill>
                  <a:srgbClr val="00B0F0"/>
                </a:solidFill>
              </a:rPr>
              <a:t>멀수록 </a:t>
            </a:r>
            <a:r>
              <a:rPr lang="ko-KR" altLang="en-US" dirty="0" err="1">
                <a:solidFill>
                  <a:srgbClr val="00B0F0"/>
                </a:solidFill>
              </a:rPr>
              <a:t>작아짐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정규분포의 이산 버전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FB53E7-7532-4639-9B95-54D61117DB4D}"/>
              </a:ext>
            </a:extLst>
          </p:cNvPr>
          <p:cNvSpPr/>
          <p:nvPr/>
        </p:nvSpPr>
        <p:spPr>
          <a:xfrm>
            <a:off x="8653279" y="5566739"/>
            <a:ext cx="344417" cy="1993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B4A5892-ABA2-403C-BBE1-5908022691F3}"/>
                  </a:ext>
                </a:extLst>
              </p:cNvPr>
              <p:cNvSpPr txBox="1"/>
              <p:nvPr/>
            </p:nvSpPr>
            <p:spPr>
              <a:xfrm>
                <a:off x="8328466" y="5155593"/>
                <a:ext cx="3304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B050"/>
                    </a:solidFill>
                  </a:rPr>
                  <a:t>스케일링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,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>
                    <a:solidFill>
                      <a:srgbClr val="00B050"/>
                    </a:solidFill>
                  </a:rPr>
                  <a:t> 하이퍼파라미터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B4A5892-ABA2-403C-BBE1-59080226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466" y="5155593"/>
                <a:ext cx="3304110" cy="369332"/>
              </a:xfrm>
              <a:prstGeom prst="rect">
                <a:avLst/>
              </a:prstGeom>
              <a:blipFill>
                <a:blip r:embed="rId17"/>
                <a:stretch>
                  <a:fillRect l="-1476" t="-10000" r="-110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그룹 85">
            <a:extLst>
              <a:ext uri="{FF2B5EF4-FFF2-40B4-BE49-F238E27FC236}">
                <a16:creationId xmlns:a16="http://schemas.microsoft.com/office/drawing/2014/main" id="{A6586EE0-9DEE-48CA-A8CF-592FFC5861B1}"/>
              </a:ext>
            </a:extLst>
          </p:cNvPr>
          <p:cNvGrpSpPr/>
          <p:nvPr/>
        </p:nvGrpSpPr>
        <p:grpSpPr>
          <a:xfrm>
            <a:off x="2839798" y="4931249"/>
            <a:ext cx="1929765" cy="880647"/>
            <a:chOff x="2839798" y="4931249"/>
            <a:chExt cx="1929765" cy="880647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F39755CD-C58F-491C-A004-A38AB97DE292}"/>
                </a:ext>
              </a:extLst>
            </p:cNvPr>
            <p:cNvCxnSpPr>
              <a:cxnSpLocks/>
            </p:cNvCxnSpPr>
            <p:nvPr/>
          </p:nvCxnSpPr>
          <p:spPr>
            <a:xfrm>
              <a:off x="2839798" y="5497032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BDE1F32-E499-44BF-B427-ECCA453898F6}"/>
                    </a:ext>
                  </a:extLst>
                </p:cNvPr>
                <p:cNvSpPr txBox="1"/>
                <p:nvPr/>
              </p:nvSpPr>
              <p:spPr>
                <a:xfrm>
                  <a:off x="4347653" y="5453528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BDE1F32-E499-44BF-B427-ECCA45389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653" y="5453528"/>
                  <a:ext cx="421910" cy="358368"/>
                </a:xfrm>
                <a:prstGeom prst="rect">
                  <a:avLst/>
                </a:prstGeom>
                <a:blipFill>
                  <a:blip r:embed="rId18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8768C02-96FB-4148-A1EB-5B0C3F2240AC}"/>
                    </a:ext>
                  </a:extLst>
                </p:cNvPr>
                <p:cNvSpPr txBox="1"/>
                <p:nvPr/>
              </p:nvSpPr>
              <p:spPr>
                <a:xfrm>
                  <a:off x="3016025" y="5453528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8768C02-96FB-4148-A1EB-5B0C3F224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025" y="5453528"/>
                  <a:ext cx="421910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CB2E97F-D32F-4F14-BD55-815C656420F9}"/>
                    </a:ext>
                  </a:extLst>
                </p:cNvPr>
                <p:cNvSpPr txBox="1"/>
                <p:nvPr/>
              </p:nvSpPr>
              <p:spPr>
                <a:xfrm>
                  <a:off x="3505010" y="5453528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CB2E97F-D32F-4F14-BD55-815C65642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010" y="5453528"/>
                  <a:ext cx="421910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6919492-1E5F-4B0E-ABBE-CC0CB447B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6980" y="4931249"/>
              <a:ext cx="0" cy="565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84E02F8-F04F-46E0-A334-2E514AF99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538" y="5340259"/>
              <a:ext cx="0" cy="156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640F69-01C9-47A8-B517-6A1F979ACA21}"/>
                  </a:ext>
                </a:extLst>
              </p:cNvPr>
              <p:cNvSpPr txBox="1"/>
              <p:nvPr/>
            </p:nvSpPr>
            <p:spPr>
              <a:xfrm>
                <a:off x="6785267" y="5471304"/>
                <a:ext cx="5389360" cy="69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640F69-01C9-47A8-B517-6A1F979AC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67" y="5471304"/>
                <a:ext cx="5389360" cy="69801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8C7C68C-551B-46C1-9E48-39C99CDC8611}"/>
                  </a:ext>
                </a:extLst>
              </p:cNvPr>
              <p:cNvSpPr txBox="1"/>
              <p:nvPr/>
            </p:nvSpPr>
            <p:spPr>
              <a:xfrm>
                <a:off x="487680" y="5311446"/>
                <a:ext cx="8938344" cy="65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입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모델이 출력한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b="0" dirty="0"/>
                  <a:t>에 대해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정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포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같아지도록 학습시킨다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8C7C68C-551B-46C1-9E48-39C99CD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5311446"/>
                <a:ext cx="8938344" cy="651525"/>
              </a:xfrm>
              <a:prstGeom prst="rect">
                <a:avLst/>
              </a:prstGeom>
              <a:blipFill>
                <a:blip r:embed="rId22"/>
                <a:stretch>
                  <a:fillRect l="-546" t="-3738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CD3AC5C-0052-45DA-A91A-9D74761448E2}"/>
                  </a:ext>
                </a:extLst>
              </p:cNvPr>
              <p:cNvSpPr txBox="1"/>
              <p:nvPr/>
            </p:nvSpPr>
            <p:spPr>
              <a:xfrm>
                <a:off x="487680" y="5919756"/>
                <a:ext cx="7380547" cy="72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즉</m:t>
                    </m:r>
                  </m:oMath>
                </a14:m>
                <a:r>
                  <a:rPr lang="en-US" altLang="ko-KR" dirty="0"/>
                  <a:t>, cost function C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)||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CD3AC5C-0052-45DA-A91A-9D747614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5919756"/>
                <a:ext cx="7380547" cy="72705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5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9" grpId="0"/>
      <p:bldP spid="59" grpId="1"/>
      <p:bldP spid="60" grpId="0"/>
      <p:bldP spid="60" grpId="1"/>
      <p:bldP spid="63" grpId="0"/>
      <p:bldP spid="63" grpId="1"/>
      <p:bldP spid="64" grpId="0"/>
      <p:bldP spid="64" grpId="1"/>
      <p:bldP spid="65" grpId="0"/>
      <p:bldP spid="71" grpId="0" animBg="1"/>
      <p:bldP spid="71" grpId="1" animBg="1"/>
      <p:bldP spid="72" grpId="0"/>
      <p:bldP spid="72" grpId="1"/>
      <p:bldP spid="73" grpId="0" animBg="1"/>
      <p:bldP spid="73" grpId="1" animBg="1"/>
      <p:bldP spid="74" grpId="0"/>
      <p:bldP spid="74" grpId="1"/>
      <p:bldP spid="75" grpId="0" animBg="1"/>
      <p:bldP spid="75" grpId="1" animBg="1"/>
      <p:bldP spid="76" grpId="0"/>
      <p:bldP spid="76" grpId="1"/>
      <p:bldP spid="87" grpId="0"/>
      <p:bldP spid="87" grpId="1"/>
      <p:bldP spid="88" grpId="0"/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4. </a:t>
                </a:r>
                <a:r>
                  <a:rPr lang="ko-KR" altLang="en-US" dirty="0"/>
                  <a:t>계산된 </a:t>
                </a:r>
                <a:r>
                  <a:rPr lang="en-US" altLang="ko-KR" dirty="0"/>
                  <a:t>Cost</a:t>
                </a:r>
                <a:r>
                  <a:rPr lang="ko-KR" altLang="en-US" dirty="0"/>
                  <a:t>와 </a:t>
                </a:r>
                <a:r>
                  <a:rPr lang="ko-KR" altLang="en-US" dirty="0" err="1"/>
                  <a:t>경사하강법을</a:t>
                </a:r>
                <a:r>
                  <a:rPr lang="ko-KR" altLang="en-US" dirty="0"/>
                  <a:t> 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갱신한다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461152"/>
              </a:xfrm>
              <a:prstGeom prst="rect">
                <a:avLst/>
              </a:prstGeom>
              <a:blipFill>
                <a:blip r:embed="rId2"/>
                <a:stretch>
                  <a:fillRect l="-458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SNE - </a:t>
            </a:r>
            <a:r>
              <a:rPr lang="ko-KR" altLang="en-US" sz="3200" dirty="0"/>
              <a:t>알고리즘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4E85DA-1A8A-4117-9D48-B5276F6C3604}"/>
                  </a:ext>
                </a:extLst>
              </p:cNvPr>
              <p:cNvSpPr txBox="1"/>
              <p:nvPr/>
            </p:nvSpPr>
            <p:spPr>
              <a:xfrm>
                <a:off x="1062522" y="1860235"/>
                <a:ext cx="8999963" cy="813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4E85DA-1A8A-4117-9D48-B5276F6C3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22" y="1860235"/>
                <a:ext cx="8999963" cy="813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B57CFB3-F409-4A52-82D4-42133A0D4F28}"/>
              </a:ext>
            </a:extLst>
          </p:cNvPr>
          <p:cNvGrpSpPr/>
          <p:nvPr/>
        </p:nvGrpSpPr>
        <p:grpSpPr>
          <a:xfrm>
            <a:off x="1426458" y="2914512"/>
            <a:ext cx="3438981" cy="2199078"/>
            <a:chOff x="1426458" y="2180865"/>
            <a:chExt cx="3438981" cy="2199078"/>
          </a:xfrm>
        </p:grpSpPr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27ED6AE7-D112-4113-A0BF-7F5278FEF918}"/>
                </a:ext>
              </a:extLst>
            </p:cNvPr>
            <p:cNvCxnSpPr/>
            <p:nvPr/>
          </p:nvCxnSpPr>
          <p:spPr>
            <a:xfrm>
              <a:off x="1637413" y="4019279"/>
              <a:ext cx="31791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251485BB-5347-4D9C-A11F-A168E2018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696" y="2180865"/>
              <a:ext cx="0" cy="1997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338E75E-568C-4AF9-A977-FE95AABCE3FB}"/>
                </a:ext>
              </a:extLst>
            </p:cNvPr>
            <p:cNvSpPr txBox="1"/>
            <p:nvPr/>
          </p:nvSpPr>
          <p:spPr>
            <a:xfrm>
              <a:off x="4443529" y="4041389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d1</a:t>
              </a:r>
              <a:endParaRPr lang="ko-KR" altLang="en-US" sz="16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891BB6-B564-4FE4-9F9A-6F96FADF1A41}"/>
                </a:ext>
              </a:extLst>
            </p:cNvPr>
            <p:cNvSpPr txBox="1"/>
            <p:nvPr/>
          </p:nvSpPr>
          <p:spPr>
            <a:xfrm>
              <a:off x="1426458" y="218086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d2</a:t>
              </a:r>
              <a:endParaRPr lang="ko-KR" altLang="en-US" sz="16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90CB65EE-927C-439D-85C6-4B690C06A835}"/>
                </a:ext>
              </a:extLst>
            </p:cNvPr>
            <p:cNvSpPr/>
            <p:nvPr/>
          </p:nvSpPr>
          <p:spPr>
            <a:xfrm>
              <a:off x="2636874" y="356309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A59F1CA-B134-4B22-ADDA-086333D6669A}"/>
                    </a:ext>
                  </a:extLst>
                </p:cNvPr>
                <p:cNvSpPr txBox="1"/>
                <p:nvPr/>
              </p:nvSpPr>
              <p:spPr>
                <a:xfrm>
                  <a:off x="2497478" y="3300240"/>
                  <a:ext cx="3702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A59F1CA-B134-4B22-ADDA-086333D66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478" y="3300240"/>
                  <a:ext cx="37023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21C1670-43B7-4555-88F4-2CB0145D5093}"/>
                </a:ext>
              </a:extLst>
            </p:cNvPr>
            <p:cNvSpPr/>
            <p:nvPr/>
          </p:nvSpPr>
          <p:spPr>
            <a:xfrm>
              <a:off x="2820354" y="3775554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FD6C21-A0F3-498C-B0DA-972DC6036B8D}"/>
                    </a:ext>
                  </a:extLst>
                </p:cNvPr>
                <p:cNvSpPr txBox="1"/>
                <p:nvPr/>
              </p:nvSpPr>
              <p:spPr>
                <a:xfrm>
                  <a:off x="2680958" y="3512697"/>
                  <a:ext cx="3735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FD6C21-A0F3-498C-B0DA-972DC6036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958" y="3512697"/>
                  <a:ext cx="37350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7035861-5123-42DD-AAEF-AF810208911F}"/>
                </a:ext>
              </a:extLst>
            </p:cNvPr>
            <p:cNvSpPr/>
            <p:nvPr/>
          </p:nvSpPr>
          <p:spPr>
            <a:xfrm>
              <a:off x="3921444" y="30550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8FB7057-2BD6-45E3-AB6A-0DAADF01B8B5}"/>
                    </a:ext>
                  </a:extLst>
                </p:cNvPr>
                <p:cNvSpPr txBox="1"/>
                <p:nvPr/>
              </p:nvSpPr>
              <p:spPr>
                <a:xfrm>
                  <a:off x="3782048" y="2754138"/>
                  <a:ext cx="3735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8FB7057-2BD6-45E3-AB6A-0DAADF01B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48" y="2754138"/>
                  <a:ext cx="37350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39548C6-76EF-449C-A794-DB3607919C69}"/>
              </a:ext>
            </a:extLst>
          </p:cNvPr>
          <p:cNvCxnSpPr/>
          <p:nvPr/>
        </p:nvCxnSpPr>
        <p:spPr>
          <a:xfrm>
            <a:off x="7730748" y="4752926"/>
            <a:ext cx="3179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AA1F238-C291-4585-B6F1-D5763381B4F2}"/>
              </a:ext>
            </a:extLst>
          </p:cNvPr>
          <p:cNvSpPr txBox="1"/>
          <p:nvPr/>
        </p:nvSpPr>
        <p:spPr>
          <a:xfrm>
            <a:off x="10536864" y="477503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d3</a:t>
            </a:r>
            <a:endParaRPr lang="ko-KR" altLang="en-US" sz="16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48AA721-3007-4DF3-82E3-EF4F806EB7A2}"/>
              </a:ext>
            </a:extLst>
          </p:cNvPr>
          <p:cNvGrpSpPr/>
          <p:nvPr/>
        </p:nvGrpSpPr>
        <p:grpSpPr>
          <a:xfrm>
            <a:off x="7900354" y="4473036"/>
            <a:ext cx="373757" cy="308576"/>
            <a:chOff x="8513883" y="5139222"/>
            <a:chExt cx="373757" cy="308576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E3C4C3DB-BF51-4B48-B2B3-D582F25EB504}"/>
                </a:ext>
              </a:extLst>
            </p:cNvPr>
            <p:cNvSpPr/>
            <p:nvPr/>
          </p:nvSpPr>
          <p:spPr>
            <a:xfrm>
              <a:off x="8653279" y="5402079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E480D3B-E212-4833-8BF7-8DB9D389EC0A}"/>
                    </a:ext>
                  </a:extLst>
                </p:cNvPr>
                <p:cNvSpPr txBox="1"/>
                <p:nvPr/>
              </p:nvSpPr>
              <p:spPr>
                <a:xfrm>
                  <a:off x="8513883" y="5139222"/>
                  <a:ext cx="37375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E480D3B-E212-4833-8BF7-8DB9D389E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883" y="5139222"/>
                  <a:ext cx="373757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94C27A8-4639-4245-8CAE-30A3C64604F7}"/>
              </a:ext>
            </a:extLst>
          </p:cNvPr>
          <p:cNvGrpSpPr/>
          <p:nvPr/>
        </p:nvGrpSpPr>
        <p:grpSpPr>
          <a:xfrm>
            <a:off x="9404936" y="4473036"/>
            <a:ext cx="373757" cy="308576"/>
            <a:chOff x="9610166" y="5136138"/>
            <a:chExt cx="373757" cy="308576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0DEE0EF-D5BE-4B5D-9147-FEDA47385715}"/>
                </a:ext>
              </a:extLst>
            </p:cNvPr>
            <p:cNvSpPr/>
            <p:nvPr/>
          </p:nvSpPr>
          <p:spPr>
            <a:xfrm>
              <a:off x="9749562" y="53989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B9475B9-E391-4866-BA2C-719B7098BF86}"/>
                    </a:ext>
                  </a:extLst>
                </p:cNvPr>
                <p:cNvSpPr txBox="1"/>
                <p:nvPr/>
              </p:nvSpPr>
              <p:spPr>
                <a:xfrm>
                  <a:off x="9610166" y="5136138"/>
                  <a:ext cx="37375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B9475B9-E391-4866-BA2C-719B7098B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0166" y="5136138"/>
                  <a:ext cx="373757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타원 133">
            <a:extLst>
              <a:ext uri="{FF2B5EF4-FFF2-40B4-BE49-F238E27FC236}">
                <a16:creationId xmlns:a16="http://schemas.microsoft.com/office/drawing/2014/main" id="{5429BF19-B8C3-4F5F-B505-039813180E9F}"/>
              </a:ext>
            </a:extLst>
          </p:cNvPr>
          <p:cNvSpPr/>
          <p:nvPr/>
        </p:nvSpPr>
        <p:spPr>
          <a:xfrm>
            <a:off x="2636925" y="429552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B45099E-076A-4521-A076-5EFE8B6A32DE}"/>
              </a:ext>
            </a:extLst>
          </p:cNvPr>
          <p:cNvGrpSpPr/>
          <p:nvPr/>
        </p:nvGrpSpPr>
        <p:grpSpPr>
          <a:xfrm>
            <a:off x="9186403" y="4473036"/>
            <a:ext cx="370486" cy="308576"/>
            <a:chOff x="8325596" y="5149291"/>
            <a:chExt cx="370486" cy="308576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F67EA24-BDB0-48F4-AFE8-C94FCD11D1D9}"/>
                </a:ext>
              </a:extLst>
            </p:cNvPr>
            <p:cNvSpPr/>
            <p:nvPr/>
          </p:nvSpPr>
          <p:spPr>
            <a:xfrm>
              <a:off x="8464992" y="541214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DDEA5A0-892B-4733-B1E3-EC3D88A65D66}"/>
                    </a:ext>
                  </a:extLst>
                </p:cNvPr>
                <p:cNvSpPr txBox="1"/>
                <p:nvPr/>
              </p:nvSpPr>
              <p:spPr>
                <a:xfrm>
                  <a:off x="8325596" y="5149291"/>
                  <a:ext cx="3704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DDEA5A0-892B-4733-B1E3-EC3D88A65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596" y="5149291"/>
                  <a:ext cx="370486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1548F7-2183-42B6-B8B4-307281821437}"/>
              </a:ext>
            </a:extLst>
          </p:cNvPr>
          <p:cNvCxnSpPr>
            <a:stCxn id="121" idx="1"/>
            <a:endCxn id="134" idx="1"/>
          </p:cNvCxnSpPr>
          <p:nvPr/>
        </p:nvCxnSpPr>
        <p:spPr>
          <a:xfrm flipH="1">
            <a:off x="2659785" y="3795437"/>
            <a:ext cx="1268354" cy="500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E66918-55C1-4944-8079-1C0008492C2A}"/>
              </a:ext>
            </a:extLst>
          </p:cNvPr>
          <p:cNvSpPr txBox="1"/>
          <p:nvPr/>
        </p:nvSpPr>
        <p:spPr>
          <a:xfrm>
            <a:off x="2955110" y="37064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멀다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2898B-6630-48F2-BF0B-4E42784B0AF2}"/>
              </a:ext>
            </a:extLst>
          </p:cNvPr>
          <p:cNvSpPr txBox="1"/>
          <p:nvPr/>
        </p:nvSpPr>
        <p:spPr>
          <a:xfrm>
            <a:off x="5567086" y="23937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작음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40D604F-BF3F-4313-A51C-C29E39FE7522}"/>
              </a:ext>
            </a:extLst>
          </p:cNvPr>
          <p:cNvSpPr txBox="1"/>
          <p:nvPr/>
        </p:nvSpPr>
        <p:spPr>
          <a:xfrm>
            <a:off x="7878126" y="23937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작음</a:t>
            </a: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C61E78BF-E037-48B7-9C7A-9FFEBD76F66B}"/>
              </a:ext>
            </a:extLst>
          </p:cNvPr>
          <p:cNvSpPr/>
          <p:nvPr/>
        </p:nvSpPr>
        <p:spPr>
          <a:xfrm rot="16200000">
            <a:off x="9374174" y="4727753"/>
            <a:ext cx="185115" cy="2928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8A3EEC9-70F2-461E-A672-5BC7D9D780BB}"/>
              </a:ext>
            </a:extLst>
          </p:cNvPr>
          <p:cNvSpPr txBox="1"/>
          <p:nvPr/>
        </p:nvSpPr>
        <p:spPr>
          <a:xfrm>
            <a:off x="9105093" y="49992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가깝다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64C9B26-3C9D-4813-AA5F-6017ACB24CD6}"/>
              </a:ext>
            </a:extLst>
          </p:cNvPr>
          <p:cNvSpPr txBox="1"/>
          <p:nvPr/>
        </p:nvSpPr>
        <p:spPr>
          <a:xfrm>
            <a:off x="6812374" y="23864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큼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60B5B4F-D34C-41EA-9780-80BE9039B26D}"/>
              </a:ext>
            </a:extLst>
          </p:cNvPr>
          <p:cNvSpPr txBox="1"/>
          <p:nvPr/>
        </p:nvSpPr>
        <p:spPr>
          <a:xfrm>
            <a:off x="9104966" y="23864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61F24-DC47-4C84-B7C3-C7E38EB6DBC4}"/>
              </a:ext>
            </a:extLst>
          </p:cNvPr>
          <p:cNvSpPr txBox="1"/>
          <p:nvPr/>
        </p:nvSpPr>
        <p:spPr>
          <a:xfrm>
            <a:off x="7231846" y="30105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음수</a:t>
            </a: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528568EE-6BC0-4497-81BA-C0C2F1397B49}"/>
              </a:ext>
            </a:extLst>
          </p:cNvPr>
          <p:cNvSpPr/>
          <p:nvPr/>
        </p:nvSpPr>
        <p:spPr>
          <a:xfrm rot="16200000">
            <a:off x="7394695" y="726022"/>
            <a:ext cx="320634" cy="4269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A0FB45-6B20-456E-8B08-CF6F8FD0C66F}"/>
                  </a:ext>
                </a:extLst>
              </p:cNvPr>
              <p:cNvSpPr txBox="1"/>
              <p:nvPr/>
            </p:nvSpPr>
            <p:spPr>
              <a:xfrm>
                <a:off x="8871952" y="3877012"/>
                <a:ext cx="1189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A0FB45-6B20-456E-8B08-CF6F8FD0C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952" y="3877012"/>
                <a:ext cx="1189556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C7CA0AC-92D9-4001-8325-9EF0E5678AA5}"/>
                  </a:ext>
                </a:extLst>
              </p:cNvPr>
              <p:cNvSpPr txBox="1"/>
              <p:nvPr/>
            </p:nvSpPr>
            <p:spPr>
              <a:xfrm>
                <a:off x="4433582" y="2023175"/>
                <a:ext cx="113543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C7CA0AC-92D9-4001-8325-9EF0E5678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2" y="2023175"/>
                <a:ext cx="1135439" cy="391646"/>
              </a:xfrm>
              <a:prstGeom prst="rect">
                <a:avLst/>
              </a:prstGeom>
              <a:blipFill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025C81-7437-438B-B1CB-6781D871FBD4}"/>
              </a:ext>
            </a:extLst>
          </p:cNvPr>
          <p:cNvCxnSpPr/>
          <p:nvPr/>
        </p:nvCxnSpPr>
        <p:spPr>
          <a:xfrm flipH="1">
            <a:off x="9287067" y="4377149"/>
            <a:ext cx="3260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5A5601-ECD8-41DE-B47E-67520B7DCAAE}"/>
                  </a:ext>
                </a:extLst>
              </p:cNvPr>
              <p:cNvSpPr txBox="1"/>
              <p:nvPr/>
            </p:nvSpPr>
            <p:spPr>
              <a:xfrm>
                <a:off x="8719042" y="388410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5A5601-ECD8-41DE-B47E-67520B7D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042" y="3884107"/>
                <a:ext cx="4395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5DD8357-C491-4E50-8E9F-979ED4F09AFA}"/>
                  </a:ext>
                </a:extLst>
              </p:cNvPr>
              <p:cNvSpPr txBox="1"/>
              <p:nvPr/>
            </p:nvSpPr>
            <p:spPr>
              <a:xfrm>
                <a:off x="3469388" y="2034332"/>
                <a:ext cx="305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5DD8357-C491-4E50-8E9F-979ED4F0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388" y="2034332"/>
                <a:ext cx="3050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27F511C-D3B9-40A5-9D0B-45BB988595C3}"/>
              </a:ext>
            </a:extLst>
          </p:cNvPr>
          <p:cNvCxnSpPr>
            <a:cxnSpLocks/>
          </p:cNvCxnSpPr>
          <p:nvPr/>
        </p:nvCxnSpPr>
        <p:spPr>
          <a:xfrm>
            <a:off x="9287067" y="4371697"/>
            <a:ext cx="3260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0.00347 L 0.36862 0.2701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0987 0.1284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41914 0.2694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51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-0.02435 0.02547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-0.02461 1.48148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8" grpId="0"/>
      <p:bldP spid="12" grpId="0" animBg="1"/>
      <p:bldP spid="139" grpId="0"/>
      <p:bldP spid="140" grpId="0"/>
      <p:bldP spid="141" grpId="0"/>
      <p:bldP spid="13" grpId="0"/>
      <p:bldP spid="13" grpId="1"/>
      <p:bldP spid="13" grpId="2"/>
      <p:bldP spid="13" grpId="3"/>
      <p:bldP spid="16" grpId="0" animBg="1"/>
      <p:bldP spid="18" grpId="0"/>
      <p:bldP spid="143" grpId="0"/>
      <p:bldP spid="143" grpId="1"/>
      <p:bldP spid="143" grpId="2"/>
      <p:bldP spid="21" grpId="0"/>
      <p:bldP spid="144" grpId="0"/>
      <p:bldP spid="14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4. </a:t>
                </a:r>
                <a:r>
                  <a:rPr lang="ko-KR" altLang="en-US" dirty="0"/>
                  <a:t>계산된 </a:t>
                </a:r>
                <a:r>
                  <a:rPr lang="en-US" altLang="ko-KR" dirty="0"/>
                  <a:t>Cost</a:t>
                </a:r>
                <a:r>
                  <a:rPr lang="ko-KR" altLang="en-US" dirty="0"/>
                  <a:t>와 </a:t>
                </a:r>
                <a:r>
                  <a:rPr lang="ko-KR" altLang="en-US" dirty="0" err="1"/>
                  <a:t>경사하강법을</a:t>
                </a:r>
                <a:r>
                  <a:rPr lang="ko-KR" altLang="en-US" dirty="0"/>
                  <a:t> 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갱신한다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461152"/>
              </a:xfrm>
              <a:prstGeom prst="rect">
                <a:avLst/>
              </a:prstGeom>
              <a:blipFill>
                <a:blip r:embed="rId2"/>
                <a:stretch>
                  <a:fillRect l="-458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SNE - </a:t>
            </a:r>
            <a:r>
              <a:rPr lang="ko-KR" altLang="en-US" sz="3200" dirty="0"/>
              <a:t>알고리즘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4E85DA-1A8A-4117-9D48-B5276F6C3604}"/>
                  </a:ext>
                </a:extLst>
              </p:cNvPr>
              <p:cNvSpPr txBox="1"/>
              <p:nvPr/>
            </p:nvSpPr>
            <p:spPr>
              <a:xfrm>
                <a:off x="1062522" y="1860235"/>
                <a:ext cx="8902565" cy="813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4E85DA-1A8A-4117-9D48-B5276F6C3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22" y="1860235"/>
                <a:ext cx="8902565" cy="813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B57CFB3-F409-4A52-82D4-42133A0D4F28}"/>
              </a:ext>
            </a:extLst>
          </p:cNvPr>
          <p:cNvGrpSpPr/>
          <p:nvPr/>
        </p:nvGrpSpPr>
        <p:grpSpPr>
          <a:xfrm>
            <a:off x="1426458" y="2914512"/>
            <a:ext cx="3438981" cy="2199078"/>
            <a:chOff x="1426458" y="2180865"/>
            <a:chExt cx="3438981" cy="2199078"/>
          </a:xfrm>
        </p:grpSpPr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27ED6AE7-D112-4113-A0BF-7F5278FEF918}"/>
                </a:ext>
              </a:extLst>
            </p:cNvPr>
            <p:cNvCxnSpPr/>
            <p:nvPr/>
          </p:nvCxnSpPr>
          <p:spPr>
            <a:xfrm>
              <a:off x="1637413" y="4019279"/>
              <a:ext cx="31791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251485BB-5347-4D9C-A11F-A168E2018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696" y="2180865"/>
              <a:ext cx="0" cy="1997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338E75E-568C-4AF9-A977-FE95AABCE3FB}"/>
                </a:ext>
              </a:extLst>
            </p:cNvPr>
            <p:cNvSpPr txBox="1"/>
            <p:nvPr/>
          </p:nvSpPr>
          <p:spPr>
            <a:xfrm>
              <a:off x="4443529" y="4041389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d1</a:t>
              </a:r>
              <a:endParaRPr lang="ko-KR" altLang="en-US" sz="16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891BB6-B564-4FE4-9F9A-6F96FADF1A41}"/>
                </a:ext>
              </a:extLst>
            </p:cNvPr>
            <p:cNvSpPr txBox="1"/>
            <p:nvPr/>
          </p:nvSpPr>
          <p:spPr>
            <a:xfrm>
              <a:off x="1426458" y="218086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d2</a:t>
              </a:r>
              <a:endParaRPr lang="ko-KR" altLang="en-US" sz="16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90CB65EE-927C-439D-85C6-4B690C06A835}"/>
                </a:ext>
              </a:extLst>
            </p:cNvPr>
            <p:cNvSpPr/>
            <p:nvPr/>
          </p:nvSpPr>
          <p:spPr>
            <a:xfrm>
              <a:off x="2636874" y="356309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A59F1CA-B134-4B22-ADDA-086333D6669A}"/>
                    </a:ext>
                  </a:extLst>
                </p:cNvPr>
                <p:cNvSpPr txBox="1"/>
                <p:nvPr/>
              </p:nvSpPr>
              <p:spPr>
                <a:xfrm>
                  <a:off x="2497478" y="3300240"/>
                  <a:ext cx="3702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A59F1CA-B134-4B22-ADDA-086333D66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478" y="3300240"/>
                  <a:ext cx="37023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21C1670-43B7-4555-88F4-2CB0145D5093}"/>
                </a:ext>
              </a:extLst>
            </p:cNvPr>
            <p:cNvSpPr/>
            <p:nvPr/>
          </p:nvSpPr>
          <p:spPr>
            <a:xfrm>
              <a:off x="2820354" y="3775554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FD6C21-A0F3-498C-B0DA-972DC6036B8D}"/>
                    </a:ext>
                  </a:extLst>
                </p:cNvPr>
                <p:cNvSpPr txBox="1"/>
                <p:nvPr/>
              </p:nvSpPr>
              <p:spPr>
                <a:xfrm>
                  <a:off x="2680958" y="3512697"/>
                  <a:ext cx="3735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FD6C21-A0F3-498C-B0DA-972DC6036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958" y="3512697"/>
                  <a:ext cx="37350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7035861-5123-42DD-AAEF-AF810208911F}"/>
                </a:ext>
              </a:extLst>
            </p:cNvPr>
            <p:cNvSpPr/>
            <p:nvPr/>
          </p:nvSpPr>
          <p:spPr>
            <a:xfrm>
              <a:off x="3921444" y="30550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8FB7057-2BD6-45E3-AB6A-0DAADF01B8B5}"/>
                    </a:ext>
                  </a:extLst>
                </p:cNvPr>
                <p:cNvSpPr txBox="1"/>
                <p:nvPr/>
              </p:nvSpPr>
              <p:spPr>
                <a:xfrm>
                  <a:off x="3782048" y="2754138"/>
                  <a:ext cx="3735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8FB7057-2BD6-45E3-AB6A-0DAADF01B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48" y="2754138"/>
                  <a:ext cx="37350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39548C6-76EF-449C-A794-DB3607919C69}"/>
              </a:ext>
            </a:extLst>
          </p:cNvPr>
          <p:cNvCxnSpPr/>
          <p:nvPr/>
        </p:nvCxnSpPr>
        <p:spPr>
          <a:xfrm>
            <a:off x="7730748" y="4752926"/>
            <a:ext cx="3179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AA1F238-C291-4585-B6F1-D5763381B4F2}"/>
              </a:ext>
            </a:extLst>
          </p:cNvPr>
          <p:cNvSpPr txBox="1"/>
          <p:nvPr/>
        </p:nvSpPr>
        <p:spPr>
          <a:xfrm>
            <a:off x="10536864" y="477503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d3</a:t>
            </a:r>
            <a:endParaRPr lang="ko-KR" altLang="en-US" sz="16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48AA721-3007-4DF3-82E3-EF4F806EB7A2}"/>
              </a:ext>
            </a:extLst>
          </p:cNvPr>
          <p:cNvGrpSpPr/>
          <p:nvPr/>
        </p:nvGrpSpPr>
        <p:grpSpPr>
          <a:xfrm>
            <a:off x="7900354" y="4473036"/>
            <a:ext cx="373757" cy="308576"/>
            <a:chOff x="8513883" y="5139222"/>
            <a:chExt cx="373757" cy="308576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E3C4C3DB-BF51-4B48-B2B3-D582F25EB504}"/>
                </a:ext>
              </a:extLst>
            </p:cNvPr>
            <p:cNvSpPr/>
            <p:nvPr/>
          </p:nvSpPr>
          <p:spPr>
            <a:xfrm>
              <a:off x="8653279" y="5402079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E480D3B-E212-4833-8BF7-8DB9D389EC0A}"/>
                    </a:ext>
                  </a:extLst>
                </p:cNvPr>
                <p:cNvSpPr txBox="1"/>
                <p:nvPr/>
              </p:nvSpPr>
              <p:spPr>
                <a:xfrm>
                  <a:off x="8513883" y="5139222"/>
                  <a:ext cx="37375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E480D3B-E212-4833-8BF7-8DB9D389E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883" y="5139222"/>
                  <a:ext cx="373757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94C27A8-4639-4245-8CAE-30A3C64604F7}"/>
              </a:ext>
            </a:extLst>
          </p:cNvPr>
          <p:cNvGrpSpPr/>
          <p:nvPr/>
        </p:nvGrpSpPr>
        <p:grpSpPr>
          <a:xfrm>
            <a:off x="9404936" y="4473036"/>
            <a:ext cx="373757" cy="308576"/>
            <a:chOff x="9610166" y="5136138"/>
            <a:chExt cx="373757" cy="308576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0DEE0EF-D5BE-4B5D-9147-FEDA47385715}"/>
                </a:ext>
              </a:extLst>
            </p:cNvPr>
            <p:cNvSpPr/>
            <p:nvPr/>
          </p:nvSpPr>
          <p:spPr>
            <a:xfrm>
              <a:off x="9749562" y="53989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B9475B9-E391-4866-BA2C-719B7098BF86}"/>
                    </a:ext>
                  </a:extLst>
                </p:cNvPr>
                <p:cNvSpPr txBox="1"/>
                <p:nvPr/>
              </p:nvSpPr>
              <p:spPr>
                <a:xfrm>
                  <a:off x="9610166" y="5136138"/>
                  <a:ext cx="37375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B9475B9-E391-4866-BA2C-719B7098B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0166" y="5136138"/>
                  <a:ext cx="373757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타원 133">
            <a:extLst>
              <a:ext uri="{FF2B5EF4-FFF2-40B4-BE49-F238E27FC236}">
                <a16:creationId xmlns:a16="http://schemas.microsoft.com/office/drawing/2014/main" id="{5429BF19-B8C3-4F5F-B505-039813180E9F}"/>
              </a:ext>
            </a:extLst>
          </p:cNvPr>
          <p:cNvSpPr/>
          <p:nvPr/>
        </p:nvSpPr>
        <p:spPr>
          <a:xfrm>
            <a:off x="2636925" y="429552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B45099E-076A-4521-A076-5EFE8B6A32DE}"/>
              </a:ext>
            </a:extLst>
          </p:cNvPr>
          <p:cNvGrpSpPr/>
          <p:nvPr/>
        </p:nvGrpSpPr>
        <p:grpSpPr>
          <a:xfrm>
            <a:off x="8882870" y="4473036"/>
            <a:ext cx="370486" cy="308576"/>
            <a:chOff x="8325596" y="5149291"/>
            <a:chExt cx="370486" cy="308576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F67EA24-BDB0-48F4-AFE8-C94FCD11D1D9}"/>
                </a:ext>
              </a:extLst>
            </p:cNvPr>
            <p:cNvSpPr/>
            <p:nvPr/>
          </p:nvSpPr>
          <p:spPr>
            <a:xfrm>
              <a:off x="8464992" y="541214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DDEA5A0-892B-4733-B1E3-EC3D88A65D66}"/>
                    </a:ext>
                  </a:extLst>
                </p:cNvPr>
                <p:cNvSpPr txBox="1"/>
                <p:nvPr/>
              </p:nvSpPr>
              <p:spPr>
                <a:xfrm>
                  <a:off x="8325596" y="5149291"/>
                  <a:ext cx="3704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DDEA5A0-892B-4733-B1E3-EC3D88A65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596" y="5149291"/>
                  <a:ext cx="370486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1548F7-2183-42B6-B8B4-307281821437}"/>
              </a:ext>
            </a:extLst>
          </p:cNvPr>
          <p:cNvCxnSpPr>
            <a:cxnSpLocks/>
            <a:stCxn id="119" idx="1"/>
            <a:endCxn id="134" idx="5"/>
          </p:cNvCxnSpPr>
          <p:nvPr/>
        </p:nvCxnSpPr>
        <p:spPr>
          <a:xfrm flipH="1" flipV="1">
            <a:off x="2675949" y="4334546"/>
            <a:ext cx="151100" cy="18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E66918-55C1-4944-8079-1C0008492C2A}"/>
              </a:ext>
            </a:extLst>
          </p:cNvPr>
          <p:cNvSpPr txBox="1"/>
          <p:nvPr/>
        </p:nvSpPr>
        <p:spPr>
          <a:xfrm>
            <a:off x="2119938" y="43620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B050"/>
                </a:solidFill>
              </a:rPr>
              <a:t>가깝다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2898B-6630-48F2-BF0B-4E42784B0AF2}"/>
              </a:ext>
            </a:extLst>
          </p:cNvPr>
          <p:cNvSpPr txBox="1"/>
          <p:nvPr/>
        </p:nvSpPr>
        <p:spPr>
          <a:xfrm>
            <a:off x="5721069" y="239379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큼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40D604F-BF3F-4313-A51C-C29E39FE7522}"/>
              </a:ext>
            </a:extLst>
          </p:cNvPr>
          <p:cNvSpPr txBox="1"/>
          <p:nvPr/>
        </p:nvSpPr>
        <p:spPr>
          <a:xfrm>
            <a:off x="7900354" y="239379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B050"/>
                </a:solidFill>
              </a:rPr>
              <a:t>큼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C61E78BF-E037-48B7-9C7A-9FFEBD76F66B}"/>
              </a:ext>
            </a:extLst>
          </p:cNvPr>
          <p:cNvSpPr/>
          <p:nvPr/>
        </p:nvSpPr>
        <p:spPr>
          <a:xfrm rot="16200000">
            <a:off x="8452740" y="4382910"/>
            <a:ext cx="185115" cy="982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8A3EEC9-70F2-461E-A672-5BC7D9D780BB}"/>
              </a:ext>
            </a:extLst>
          </p:cNvPr>
          <p:cNvSpPr txBox="1"/>
          <p:nvPr/>
        </p:nvSpPr>
        <p:spPr>
          <a:xfrm>
            <a:off x="8259138" y="49667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멀다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64C9B26-3C9D-4813-AA5F-6017ACB24CD6}"/>
              </a:ext>
            </a:extLst>
          </p:cNvPr>
          <p:cNvSpPr txBox="1"/>
          <p:nvPr/>
        </p:nvSpPr>
        <p:spPr>
          <a:xfrm>
            <a:off x="6790388" y="23864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작음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60B5B4F-D34C-41EA-9780-80BE9039B26D}"/>
              </a:ext>
            </a:extLst>
          </p:cNvPr>
          <p:cNvSpPr txBox="1"/>
          <p:nvPr/>
        </p:nvSpPr>
        <p:spPr>
          <a:xfrm>
            <a:off x="8961181" y="23864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작음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61F24-DC47-4C84-B7C3-C7E38EB6DBC4}"/>
              </a:ext>
            </a:extLst>
          </p:cNvPr>
          <p:cNvSpPr txBox="1"/>
          <p:nvPr/>
        </p:nvSpPr>
        <p:spPr>
          <a:xfrm>
            <a:off x="7231846" y="30105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양수</a:t>
            </a: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528568EE-6BC0-4497-81BA-C0C2F1397B49}"/>
              </a:ext>
            </a:extLst>
          </p:cNvPr>
          <p:cNvSpPr/>
          <p:nvPr/>
        </p:nvSpPr>
        <p:spPr>
          <a:xfrm rot="16200000">
            <a:off x="7394695" y="726022"/>
            <a:ext cx="320634" cy="4269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A0FB45-6B20-456E-8B08-CF6F8FD0C66F}"/>
                  </a:ext>
                </a:extLst>
              </p:cNvPr>
              <p:cNvSpPr txBox="1"/>
              <p:nvPr/>
            </p:nvSpPr>
            <p:spPr>
              <a:xfrm>
                <a:off x="8032129" y="3877012"/>
                <a:ext cx="1189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A0FB45-6B20-456E-8B08-CF6F8FD0C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129" y="3877012"/>
                <a:ext cx="1189556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C7CA0AC-92D9-4001-8325-9EF0E5678AA5}"/>
                  </a:ext>
                </a:extLst>
              </p:cNvPr>
              <p:cNvSpPr txBox="1"/>
              <p:nvPr/>
            </p:nvSpPr>
            <p:spPr>
              <a:xfrm>
                <a:off x="4391050" y="2023175"/>
                <a:ext cx="113543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C7CA0AC-92D9-4001-8325-9EF0E5678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050" y="2023175"/>
                <a:ext cx="1135439" cy="391646"/>
              </a:xfrm>
              <a:prstGeom prst="rect">
                <a:avLst/>
              </a:prstGeom>
              <a:blipFill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025C81-7437-438B-B1CB-6781D871FBD4}"/>
              </a:ext>
            </a:extLst>
          </p:cNvPr>
          <p:cNvCxnSpPr>
            <a:cxnSpLocks/>
          </p:cNvCxnSpPr>
          <p:nvPr/>
        </p:nvCxnSpPr>
        <p:spPr>
          <a:xfrm>
            <a:off x="8039749" y="4377149"/>
            <a:ext cx="10282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5A5601-ECD8-41DE-B47E-67520B7DCAAE}"/>
                  </a:ext>
                </a:extLst>
              </p:cNvPr>
              <p:cNvSpPr txBox="1"/>
              <p:nvPr/>
            </p:nvSpPr>
            <p:spPr>
              <a:xfrm>
                <a:off x="7879219" y="388410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5A5601-ECD8-41DE-B47E-67520B7DC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219" y="3884107"/>
                <a:ext cx="4395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5DD8357-C491-4E50-8E9F-979ED4F09AFA}"/>
                  </a:ext>
                </a:extLst>
              </p:cNvPr>
              <p:cNvSpPr txBox="1"/>
              <p:nvPr/>
            </p:nvSpPr>
            <p:spPr>
              <a:xfrm>
                <a:off x="3469388" y="2034332"/>
                <a:ext cx="305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5DD8357-C491-4E50-8E9F-979ED4F09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388" y="2034332"/>
                <a:ext cx="3050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BD91E05-D4E6-4A4F-A46A-5D25E4850559}"/>
              </a:ext>
            </a:extLst>
          </p:cNvPr>
          <p:cNvCxnSpPr>
            <a:cxnSpLocks/>
          </p:cNvCxnSpPr>
          <p:nvPr/>
        </p:nvCxnSpPr>
        <p:spPr>
          <a:xfrm flipH="1">
            <a:off x="8032129" y="4377247"/>
            <a:ext cx="10044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6 L 0.29883 0.2699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03034 0.1296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34661 0.26921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06914 1.48148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8" grpId="0"/>
      <p:bldP spid="12" grpId="0" animBg="1"/>
      <p:bldP spid="139" grpId="0"/>
      <p:bldP spid="140" grpId="0"/>
      <p:bldP spid="141" grpId="0"/>
      <p:bldP spid="13" grpId="0"/>
      <p:bldP spid="13" grpId="1"/>
      <p:bldP spid="13" grpId="2"/>
      <p:bldP spid="13" grpId="3"/>
      <p:bldP spid="16" grpId="0" animBg="1"/>
      <p:bldP spid="18" grpId="0"/>
      <p:bldP spid="143" grpId="0"/>
      <p:bldP spid="143" grpId="1"/>
      <p:bldP spid="143" grpId="2"/>
      <p:bldP spid="21" grpId="0"/>
      <p:bldP spid="144" grpId="0"/>
      <p:bldP spid="14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2C642-FD8E-494B-9CB5-E87CC63F55F9}"/>
              </a:ext>
            </a:extLst>
          </p:cNvPr>
          <p:cNvSpPr txBox="1"/>
          <p:nvPr/>
        </p:nvSpPr>
        <p:spPr>
          <a:xfrm>
            <a:off x="776177" y="1360968"/>
            <a:ext cx="1063964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최적화</a:t>
            </a:r>
            <a:r>
              <a:rPr lang="en-US" altLang="ko-KR" dirty="0"/>
              <a:t> </a:t>
            </a:r>
            <a:r>
              <a:rPr lang="ko-KR" altLang="en-US" dirty="0"/>
              <a:t>하기 어렵다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crowding</a:t>
            </a:r>
            <a:r>
              <a:rPr lang="ko-KR" altLang="en-US" dirty="0"/>
              <a:t> </a:t>
            </a:r>
            <a:r>
              <a:rPr lang="en-US" altLang="ko-KR" dirty="0"/>
              <a:t>problem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– </a:t>
            </a:r>
            <a:r>
              <a:rPr lang="ko-KR" altLang="en-US" dirty="0"/>
              <a:t>고차원에서 저차원으로 가면 공간이 </a:t>
            </a:r>
            <a:r>
              <a:rPr lang="ko-KR" altLang="en-US" dirty="0" err="1"/>
              <a:t>좁아지기</a:t>
            </a:r>
            <a:r>
              <a:rPr lang="ko-KR" altLang="en-US" dirty="0"/>
              <a:t> 때문에 고차원에서 먼 점은 저차원에서 가까울 수 있음 따라서 고차원에서 먼 점이라면 저차원에서는 더 멀게 해야 함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SNE</a:t>
            </a:r>
            <a:r>
              <a:rPr lang="ko-KR" altLang="en-US" sz="3200" dirty="0"/>
              <a:t>의 문제점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4073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272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Symmetric SNE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SNE</a:t>
                </a:r>
                <a:r>
                  <a:rPr lang="ko-KR" altLang="en-US" dirty="0"/>
                  <a:t>에서는 확률분포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가 다르지만 </a:t>
                </a:r>
                <a:r>
                  <a:rPr lang="en-US" altLang="ko-KR" dirty="0"/>
                  <a:t>Symmetric  SNE</a:t>
                </a:r>
                <a:r>
                  <a:rPr lang="ko-KR" altLang="en-US" dirty="0"/>
                  <a:t>에서는 결합분포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를 정의하여 사용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점간 멀다 </a:t>
                </a:r>
                <a:r>
                  <a:rPr lang="ko-KR" altLang="en-US" dirty="0" err="1"/>
                  <a:t>가깝다를</a:t>
                </a:r>
                <a:r>
                  <a:rPr lang="ko-KR" altLang="en-US" dirty="0"/>
                  <a:t> 통일함</a:t>
                </a:r>
                <a:r>
                  <a:rPr lang="en-US" altLang="ko-KR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t-SNE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를 정의하여 사용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점간 멀다 </a:t>
                </a:r>
                <a:r>
                  <a:rPr lang="ko-KR" altLang="en-US" dirty="0" err="1"/>
                  <a:t>가깝다를</a:t>
                </a:r>
                <a:r>
                  <a:rPr lang="ko-KR" altLang="en-US" dirty="0"/>
                  <a:t> 통일함</a:t>
                </a:r>
                <a:r>
                  <a:rPr lang="en-US" altLang="ko-KR" dirty="0"/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Q(x)</a:t>
                </a:r>
                <a:r>
                  <a:rPr lang="ko-KR" altLang="en-US" dirty="0"/>
                  <a:t>를 정의할 때 </a:t>
                </a:r>
                <a:r>
                  <a:rPr lang="en-US" altLang="ko-KR" dirty="0"/>
                  <a:t>Student-t </a:t>
                </a:r>
                <a:r>
                  <a:rPr lang="ko-KR" altLang="en-US" dirty="0"/>
                  <a:t>분포를 사용한다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2721066"/>
              </a:xfrm>
              <a:prstGeom prst="rect">
                <a:avLst/>
              </a:prstGeom>
              <a:blipFill>
                <a:blip r:embed="rId2"/>
                <a:stretch>
                  <a:fillRect l="-573" b="-3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SNE </a:t>
            </a:r>
            <a:r>
              <a:rPr lang="ko-KR" altLang="en-US" sz="3200" dirty="0"/>
              <a:t>문제해결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28185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5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SNE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531043"/>
              </a:xfrm>
              <a:prstGeom prst="rect">
                <a:avLst/>
              </a:prstGeom>
              <a:blipFill>
                <a:blip r:embed="rId2"/>
                <a:stretch>
                  <a:fillRect l="-458" b="-11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Symmetric SNE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D60426-365D-42EE-BC0F-760AC0D40228}"/>
                  </a:ext>
                </a:extLst>
              </p:cNvPr>
              <p:cNvSpPr txBox="1"/>
              <p:nvPr/>
            </p:nvSpPr>
            <p:spPr>
              <a:xfrm>
                <a:off x="1257350" y="2180865"/>
                <a:ext cx="5419625" cy="1159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D60426-365D-42EE-BC0F-760AC0D40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50" y="2180865"/>
                <a:ext cx="5419625" cy="1159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85695-5442-488C-ACEF-D3AA4B8C2937}"/>
                  </a:ext>
                </a:extLst>
              </p:cNvPr>
              <p:cNvSpPr txBox="1"/>
              <p:nvPr/>
            </p:nvSpPr>
            <p:spPr>
              <a:xfrm>
                <a:off x="1257350" y="3517203"/>
                <a:ext cx="5486695" cy="1271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85695-5442-488C-ACEF-D3AA4B8C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50" y="3517203"/>
                <a:ext cx="5486695" cy="1271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6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5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Symmetric SNE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531043"/>
              </a:xfrm>
              <a:prstGeom prst="rect">
                <a:avLst/>
              </a:prstGeom>
              <a:blipFill>
                <a:blip r:embed="rId2"/>
                <a:stretch>
                  <a:fillRect l="-458" b="-11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Symmetric SNE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D60426-365D-42EE-BC0F-760AC0D40228}"/>
                  </a:ext>
                </a:extLst>
              </p:cNvPr>
              <p:cNvSpPr txBox="1"/>
              <p:nvPr/>
            </p:nvSpPr>
            <p:spPr>
              <a:xfrm>
                <a:off x="1257350" y="2180865"/>
                <a:ext cx="5418406" cy="1012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D60426-365D-42EE-BC0F-760AC0D40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50" y="2180865"/>
                <a:ext cx="5418406" cy="1012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17E51C-21F3-4DA3-9778-EB5EE74C99CE}"/>
                  </a:ext>
                </a:extLst>
              </p:cNvPr>
              <p:cNvSpPr txBox="1"/>
              <p:nvPr/>
            </p:nvSpPr>
            <p:spPr>
              <a:xfrm>
                <a:off x="1272482" y="3665128"/>
                <a:ext cx="5480218" cy="704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17E51C-21F3-4DA3-9778-EB5EE74C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82" y="3665128"/>
                <a:ext cx="5480218" cy="704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455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Symmetric SNE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𝐹𝑢𝑐𝑡𝑖𝑜𝑛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455061"/>
              </a:xfrm>
              <a:prstGeom prst="rect">
                <a:avLst/>
              </a:prstGeom>
              <a:blipFill>
                <a:blip r:embed="rId2"/>
                <a:stretch>
                  <a:fillRect l="-45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Symmetric SNE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DB7945-D654-4932-A60C-0CCA8EFE7613}"/>
                  </a:ext>
                </a:extLst>
              </p:cNvPr>
              <p:cNvSpPr txBox="1"/>
              <p:nvPr/>
            </p:nvSpPr>
            <p:spPr>
              <a:xfrm>
                <a:off x="2661322" y="2701941"/>
                <a:ext cx="5881931" cy="72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)||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DB7945-D654-4932-A60C-0CCA8EFE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322" y="2701941"/>
                <a:ext cx="5881931" cy="727059"/>
              </a:xfrm>
              <a:prstGeom prst="rect">
                <a:avLst/>
              </a:prstGeom>
              <a:blipFill>
                <a:blip r:embed="rId3"/>
                <a:stretch>
                  <a:fillRect l="-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EB0B6D-EAF9-45DB-A7FE-2874197D3D23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5577377" y="3429000"/>
            <a:ext cx="24911" cy="138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0B8C59-3B0F-4230-A500-E2C5AE1A477C}"/>
              </a:ext>
            </a:extLst>
          </p:cNvPr>
          <p:cNvSpPr txBox="1"/>
          <p:nvPr/>
        </p:nvSpPr>
        <p:spPr>
          <a:xfrm>
            <a:off x="2711302" y="241359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B049C-5893-4874-990B-B41CE207B884}"/>
                  </a:ext>
                </a:extLst>
              </p:cNvPr>
              <p:cNvSpPr txBox="1"/>
              <p:nvPr/>
            </p:nvSpPr>
            <p:spPr>
              <a:xfrm>
                <a:off x="2661322" y="4813192"/>
                <a:ext cx="5832109" cy="580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)||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2B049C-5893-4874-990B-B41CE207B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322" y="4813192"/>
                <a:ext cx="5832109" cy="580608"/>
              </a:xfrm>
              <a:prstGeom prst="rect">
                <a:avLst/>
              </a:prstGeom>
              <a:blipFill>
                <a:blip r:embed="rId4"/>
                <a:stretch>
                  <a:fillRect l="-941" t="-61053" b="-9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936F3E-DC42-4ADF-BE11-2E89A714B5CC}"/>
              </a:ext>
            </a:extLst>
          </p:cNvPr>
          <p:cNvSpPr txBox="1"/>
          <p:nvPr/>
        </p:nvSpPr>
        <p:spPr>
          <a:xfrm>
            <a:off x="2711302" y="4524842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Symmetric SNE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77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Symmetric SNE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461152"/>
              </a:xfrm>
              <a:prstGeom prst="rect">
                <a:avLst/>
              </a:prstGeom>
              <a:blipFill>
                <a:blip r:embed="rId2"/>
                <a:stretch>
                  <a:fillRect l="-458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Symmetric SNE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EB0B6D-EAF9-45DB-A7FE-2874197D3D2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465715" y="3550646"/>
            <a:ext cx="0" cy="128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0B8C59-3B0F-4230-A500-E2C5AE1A477C}"/>
              </a:ext>
            </a:extLst>
          </p:cNvPr>
          <p:cNvSpPr txBox="1"/>
          <p:nvPr/>
        </p:nvSpPr>
        <p:spPr>
          <a:xfrm>
            <a:off x="1190846" y="241359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79B15D-71C9-495C-9F78-1E9D043E5630}"/>
                  </a:ext>
                </a:extLst>
              </p:cNvPr>
              <p:cNvSpPr txBox="1"/>
              <p:nvPr/>
            </p:nvSpPr>
            <p:spPr>
              <a:xfrm>
                <a:off x="1062522" y="2737282"/>
                <a:ext cx="8806385" cy="813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79B15D-71C9-495C-9F78-1E9D043E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22" y="2737282"/>
                <a:ext cx="8806385" cy="813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184B78B-A726-435F-8CF9-35C1EC516E01}"/>
              </a:ext>
            </a:extLst>
          </p:cNvPr>
          <p:cNvSpPr txBox="1"/>
          <p:nvPr/>
        </p:nvSpPr>
        <p:spPr>
          <a:xfrm>
            <a:off x="1190846" y="4511563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Symmetric SNE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61029B-B3BC-45F4-B4E8-38451AD4C738}"/>
                  </a:ext>
                </a:extLst>
              </p:cNvPr>
              <p:cNvSpPr txBox="1"/>
              <p:nvPr/>
            </p:nvSpPr>
            <p:spPr>
              <a:xfrm>
                <a:off x="2077287" y="4835254"/>
                <a:ext cx="6776855" cy="813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(4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61029B-B3BC-45F4-B4E8-38451AD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287" y="4835254"/>
                <a:ext cx="6776855" cy="813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Symmetric SNE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문제점</a:t>
            </a:r>
            <a:endParaRPr lang="en-US" altLang="ko-K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365154-E979-49BB-98D8-F2E95D97EF63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86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/>
                  <a:t>어떤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가 이상치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다른 점들과 너무 멀리 떨어졌다면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그 점이 </a:t>
                </a:r>
                <a:r>
                  <a:rPr lang="en-US" altLang="ko-KR" dirty="0"/>
                  <a:t>Cost</a:t>
                </a:r>
                <a:r>
                  <a:rPr lang="ko-KR" altLang="en-US" dirty="0"/>
                  <a:t>에 미치는 영향이 매우 미미하므로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 가 </a:t>
                </a:r>
                <a:r>
                  <a:rPr lang="ko-KR" altLang="en-US" dirty="0" err="1"/>
                  <a:t>경사하강할</a:t>
                </a:r>
                <a:r>
                  <a:rPr lang="ko-KR" altLang="en-US" dirty="0"/>
                  <a:t> 때 최적화가 잘 되지 않는다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365154-E979-49BB-98D8-F2E95D97E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869790"/>
              </a:xfrm>
              <a:prstGeom prst="rect">
                <a:avLst/>
              </a:prstGeom>
              <a:blipFill>
                <a:blip r:embed="rId2"/>
                <a:stretch>
                  <a:fillRect l="-573" b="-9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45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5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t-SNE</a:t>
                </a:r>
                <a:r>
                  <a:rPr lang="ko-KR" altLang="en-US" dirty="0"/>
                  <a:t>에서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531043"/>
              </a:xfrm>
              <a:prstGeom prst="rect">
                <a:avLst/>
              </a:prstGeom>
              <a:blipFill>
                <a:blip r:embed="rId2"/>
                <a:stretch>
                  <a:fillRect l="-458" b="-11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t-SNE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AD1FC0-20EB-4BBD-BA05-5553161C357E}"/>
                  </a:ext>
                </a:extLst>
              </p:cNvPr>
              <p:cNvSpPr txBox="1"/>
              <p:nvPr/>
            </p:nvSpPr>
            <p:spPr>
              <a:xfrm>
                <a:off x="1257350" y="2180865"/>
                <a:ext cx="5419625" cy="1159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AD1FC0-20EB-4BBD-BA05-5553161C3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50" y="2180865"/>
                <a:ext cx="5419625" cy="1159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58D0B6-A78A-4C4A-A311-27FCEE6A9F05}"/>
                  </a:ext>
                </a:extLst>
              </p:cNvPr>
              <p:cNvSpPr txBox="1"/>
              <p:nvPr/>
            </p:nvSpPr>
            <p:spPr>
              <a:xfrm>
                <a:off x="1257350" y="3517203"/>
                <a:ext cx="5486695" cy="1271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58D0B6-A78A-4C4A-A311-27FCEE6A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50" y="3517203"/>
                <a:ext cx="5486695" cy="1271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46E4E1-EED8-4AC8-8372-30CF3700E001}"/>
                  </a:ext>
                </a:extLst>
              </p:cNvPr>
              <p:cNvSpPr txBox="1"/>
              <p:nvPr/>
            </p:nvSpPr>
            <p:spPr>
              <a:xfrm>
                <a:off x="1257350" y="5050465"/>
                <a:ext cx="6097772" cy="54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=&gt;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46E4E1-EED8-4AC8-8372-30CF3700E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50" y="5050465"/>
                <a:ext cx="6097772" cy="547394"/>
              </a:xfrm>
              <a:prstGeom prst="rect">
                <a:avLst/>
              </a:prstGeom>
              <a:blipFill>
                <a:blip r:embed="rId5"/>
                <a:stretch>
                  <a:fillRect l="-79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D0DB11-7E25-451A-B763-19788821B8F1}"/>
                  </a:ext>
                </a:extLst>
              </p:cNvPr>
              <p:cNvSpPr txBox="1"/>
              <p:nvPr/>
            </p:nvSpPr>
            <p:spPr>
              <a:xfrm>
                <a:off x="1566127" y="6061332"/>
                <a:ext cx="5480218" cy="704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D0DB11-7E25-451A-B763-19788821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" y="6061332"/>
                <a:ext cx="5480218" cy="704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555580-E3AE-45F5-B361-DA6FB3CCB46D}"/>
                  </a:ext>
                </a:extLst>
              </p:cNvPr>
              <p:cNvSpPr txBox="1"/>
              <p:nvPr/>
            </p:nvSpPr>
            <p:spPr>
              <a:xfrm>
                <a:off x="5515639" y="5128339"/>
                <a:ext cx="6097772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)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1600" dirty="0"/>
                  <a:t> 이므로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이상치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너무 먼 점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도 </a:t>
                </a:r>
                <a:r>
                  <a:rPr lang="en-US" altLang="ko-KR" sz="1600" dirty="0"/>
                  <a:t>Cost</a:t>
                </a:r>
                <a:r>
                  <a:rPr lang="ko-KR" altLang="en-US" sz="1600" dirty="0"/>
                  <a:t>에 영향을 미침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555580-E3AE-45F5-B361-DA6FB3CCB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639" y="5128339"/>
                <a:ext cx="6097772" cy="441275"/>
              </a:xfrm>
              <a:prstGeom prst="rect">
                <a:avLst/>
              </a:prstGeom>
              <a:blipFill>
                <a:blip r:embed="rId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1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42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: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포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600" dirty="0"/>
                  <a:t> 기준으로 봤을 때 </a:t>
                </a:r>
                <a14:m>
                  <m:oMath xmlns:m="http://schemas.openxmlformats.org/officeDocument/2006/math">
                    <m:r>
                      <a:rPr lang="ko-KR" altLang="en-US" sz="1600" b="0" i="1" dirty="0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포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/>
                  <a:t> 비해 얼마나 </a:t>
                </a:r>
                <a:r>
                  <a:rPr lang="ko-KR" altLang="en-US" sz="1600" dirty="0" err="1"/>
                  <a:t>다른가</a:t>
                </a:r>
                <a:r>
                  <a:rPr lang="en-US" altLang="ko-KR" sz="1600" dirty="0"/>
                  <a:t>?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422039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KLD – </a:t>
            </a:r>
            <a:r>
              <a:rPr lang="ko-KR" altLang="en-US" sz="3200" dirty="0" err="1"/>
              <a:t>쿨백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라이블러</a:t>
            </a:r>
            <a:r>
              <a:rPr lang="ko-KR" altLang="en-US" sz="3200" dirty="0"/>
              <a:t> 발산</a:t>
            </a:r>
            <a:endParaRPr lang="en-US" altLang="ko-KR" sz="3200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DDF0D5E-72FB-4E0D-A4FB-3ABB536FE354}"/>
              </a:ext>
            </a:extLst>
          </p:cNvPr>
          <p:cNvGrpSpPr/>
          <p:nvPr/>
        </p:nvGrpSpPr>
        <p:grpSpPr>
          <a:xfrm>
            <a:off x="875717" y="4038842"/>
            <a:ext cx="2748858" cy="1140698"/>
            <a:chOff x="896982" y="5091607"/>
            <a:chExt cx="2748858" cy="1140698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6DC80CEE-ACC7-4D4D-A030-BF14D72F453A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55CC8D3-D44F-46BE-BBE1-F568056E237D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55CC8D3-D44F-46BE-BBE1-F568056E23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3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C518E-181E-4062-9E99-C7FE6F0E2234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66C518E-181E-4062-9E99-C7FE6F0E2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E4E6D30-9E6B-4EF8-A5E7-BBFCA0FB3C13}"/>
                </a:ext>
              </a:extLst>
            </p:cNvPr>
            <p:cNvGrpSpPr/>
            <p:nvPr/>
          </p:nvGrpSpPr>
          <p:grpSpPr>
            <a:xfrm>
              <a:off x="2354589" y="5760668"/>
              <a:ext cx="421910" cy="451823"/>
              <a:chOff x="238128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8D1899BA-6FC3-4917-A0AE-2B76FA03C8BA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8D1899BA-6FC3-4917-A0AE-2B76FA03C8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B4AE8B67-AC91-439E-9CC3-42CC76DB1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515D6647-905A-4576-8E80-4D9CEFE38D16}"/>
                </a:ext>
              </a:extLst>
            </p:cNvPr>
            <p:cNvGrpSpPr/>
            <p:nvPr/>
          </p:nvGrpSpPr>
          <p:grpSpPr>
            <a:xfrm>
              <a:off x="2816877" y="5471070"/>
              <a:ext cx="421910" cy="741421"/>
              <a:chOff x="2816877" y="5471070"/>
              <a:chExt cx="421910" cy="7414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C8518BE8-90E9-4365-AB97-4E2261BA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C8518BE8-90E9-4365-AB97-4E2261BAA5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14569F8-2314-430E-BB82-29BA2AB55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471070"/>
                <a:ext cx="0" cy="446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82349D4-93A3-4806-BDA6-30126348AD23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82349D4-93A3-4806-BDA6-30126348A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323A7FD-2913-46F5-93EF-CE8C84AC6A1F}"/>
              </a:ext>
            </a:extLst>
          </p:cNvPr>
          <p:cNvGrpSpPr/>
          <p:nvPr/>
        </p:nvGrpSpPr>
        <p:grpSpPr>
          <a:xfrm>
            <a:off x="875717" y="2372599"/>
            <a:ext cx="2748858" cy="2492077"/>
            <a:chOff x="896982" y="5091607"/>
            <a:chExt cx="2748858" cy="2492077"/>
          </a:xfrm>
        </p:grpSpPr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65C42280-44BC-43F2-9404-9B937BD4611E}"/>
                </a:ext>
              </a:extLst>
            </p:cNvPr>
            <p:cNvCxnSpPr>
              <a:cxnSpLocks/>
            </p:cNvCxnSpPr>
            <p:nvPr/>
          </p:nvCxnSpPr>
          <p:spPr>
            <a:xfrm>
              <a:off x="1716075" y="5917441"/>
              <a:ext cx="1603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5C08909-00BC-4AD4-BBA1-6AD84BA9B289}"/>
                    </a:ext>
                  </a:extLst>
                </p:cNvPr>
                <p:cNvSpPr txBox="1"/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5C08909-00BC-4AD4-BBA1-6AD84BA9B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30" y="5873937"/>
                  <a:ext cx="421910" cy="358368"/>
                </a:xfrm>
                <a:prstGeom prst="rect">
                  <a:avLst/>
                </a:prstGeom>
                <a:blipFill>
                  <a:blip r:embed="rId8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848C32E-2AFF-4E72-BB20-9FDC7893CFA6}"/>
                    </a:ext>
                  </a:extLst>
                </p:cNvPr>
                <p:cNvSpPr txBox="1"/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848C32E-2AFF-4E72-BB20-9FDC7893C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302" y="5873937"/>
                  <a:ext cx="42191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4D8949B-5E48-4ACB-B420-94B20A8948F6}"/>
                </a:ext>
              </a:extLst>
            </p:cNvPr>
            <p:cNvGrpSpPr/>
            <p:nvPr/>
          </p:nvGrpSpPr>
          <p:grpSpPr>
            <a:xfrm>
              <a:off x="2108447" y="5351658"/>
              <a:ext cx="668052" cy="2232026"/>
              <a:chOff x="2135145" y="5351658"/>
              <a:chExt cx="668052" cy="22320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3A8D5E3C-5188-4DA5-86EC-2F43D216625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3A8D5E3C-5188-4DA5-86EC-2F43D21662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1287" y="5873937"/>
                    <a:ext cx="421910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907D2A7E-8107-4E72-9661-DBB645A55A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9815" y="5351658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5A2443A-CFB2-46E4-98E8-07E0317D49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145" y="5351658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084B9684-D167-4D88-BB75-36A858F356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145" y="7017901"/>
                <a:ext cx="0" cy="5657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EC8EB1C-1AF3-450E-A1F0-15DFB54CC3ED}"/>
                </a:ext>
              </a:extLst>
            </p:cNvPr>
            <p:cNvGrpSpPr/>
            <p:nvPr/>
          </p:nvGrpSpPr>
          <p:grpSpPr>
            <a:xfrm>
              <a:off x="2816877" y="5760668"/>
              <a:ext cx="421910" cy="451823"/>
              <a:chOff x="2816877" y="5760668"/>
              <a:chExt cx="421910" cy="451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CACF990-8CBB-46F8-A17A-CEAD00E263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CACF990-8CBB-46F8-A17A-CEAD00E263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877" y="5873937"/>
                    <a:ext cx="421910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EAE84207-F087-458F-9F9E-1D59F3DD98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405" y="5760668"/>
                <a:ext cx="0" cy="1567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96593A-81EE-44A9-BCE0-7833A75D22C4}"/>
                    </a:ext>
                  </a:extLst>
                </p:cNvPr>
                <p:cNvSpPr txBox="1"/>
                <p:nvPr/>
              </p:nvSpPr>
              <p:spPr>
                <a:xfrm>
                  <a:off x="896982" y="5091607"/>
                  <a:ext cx="92824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96593A-81EE-44A9-BCE0-7833A75D2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82" y="5091607"/>
                  <a:ext cx="928246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50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5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t-SNE</a:t>
                </a:r>
                <a:r>
                  <a:rPr lang="ko-KR" altLang="en-US" dirty="0"/>
                  <a:t>에서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531043"/>
              </a:xfrm>
              <a:prstGeom prst="rect">
                <a:avLst/>
              </a:prstGeom>
              <a:blipFill>
                <a:blip r:embed="rId2"/>
                <a:stretch>
                  <a:fillRect l="-458" b="-11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t-SNE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AD1FC0-20EB-4BBD-BA05-5553161C357E}"/>
                  </a:ext>
                </a:extLst>
              </p:cNvPr>
              <p:cNvSpPr txBox="1"/>
              <p:nvPr/>
            </p:nvSpPr>
            <p:spPr>
              <a:xfrm>
                <a:off x="1257350" y="2180865"/>
                <a:ext cx="5419625" cy="1159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AD1FC0-20EB-4BBD-BA05-5553161C3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50" y="2180865"/>
                <a:ext cx="5419625" cy="1159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58D0B6-A78A-4C4A-A311-27FCEE6A9F05}"/>
                  </a:ext>
                </a:extLst>
              </p:cNvPr>
              <p:cNvSpPr txBox="1"/>
              <p:nvPr/>
            </p:nvSpPr>
            <p:spPr>
              <a:xfrm>
                <a:off x="1257350" y="3517203"/>
                <a:ext cx="5486695" cy="1271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58D0B6-A78A-4C4A-A311-27FCEE6A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50" y="3517203"/>
                <a:ext cx="5486695" cy="1271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46E4E1-EED8-4AC8-8372-30CF3700E001}"/>
                  </a:ext>
                </a:extLst>
              </p:cNvPr>
              <p:cNvSpPr txBox="1"/>
              <p:nvPr/>
            </p:nvSpPr>
            <p:spPr>
              <a:xfrm>
                <a:off x="1257350" y="5050465"/>
                <a:ext cx="6097772" cy="54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=&gt;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46E4E1-EED8-4AC8-8372-30CF3700E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50" y="5050465"/>
                <a:ext cx="6097772" cy="547394"/>
              </a:xfrm>
              <a:prstGeom prst="rect">
                <a:avLst/>
              </a:prstGeom>
              <a:blipFill>
                <a:blip r:embed="rId5"/>
                <a:stretch>
                  <a:fillRect l="-79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555580-E3AE-45F5-B361-DA6FB3CCB46D}"/>
                  </a:ext>
                </a:extLst>
              </p:cNvPr>
              <p:cNvSpPr txBox="1"/>
              <p:nvPr/>
            </p:nvSpPr>
            <p:spPr>
              <a:xfrm>
                <a:off x="5515639" y="5128339"/>
                <a:ext cx="6097772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)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1600" dirty="0"/>
                  <a:t> 이므로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이상치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너무 먼 점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도 </a:t>
                </a:r>
                <a:r>
                  <a:rPr lang="en-US" altLang="ko-KR" sz="1600" dirty="0"/>
                  <a:t>Cost</a:t>
                </a:r>
                <a:r>
                  <a:rPr lang="ko-KR" altLang="en-US" sz="1600" dirty="0"/>
                  <a:t>에 영향을 미침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555580-E3AE-45F5-B361-DA6FB3CCB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639" y="5128339"/>
                <a:ext cx="6097772" cy="44127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79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2C642-FD8E-494B-9CB5-E87CC63F55F9}"/>
              </a:ext>
            </a:extLst>
          </p:cNvPr>
          <p:cNvSpPr txBox="1"/>
          <p:nvPr/>
        </p:nvSpPr>
        <p:spPr>
          <a:xfrm>
            <a:off x="776177" y="1360968"/>
            <a:ext cx="10639646" cy="46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t-SNE</a:t>
            </a:r>
            <a:r>
              <a:rPr lang="ko-KR" altLang="en-US" dirty="0"/>
              <a:t>에서</a:t>
            </a:r>
            <a:r>
              <a:rPr lang="en-US" altLang="ko-KR" b="0" dirty="0"/>
              <a:t> Crowding </a:t>
            </a:r>
            <a:r>
              <a:rPr lang="en-US" altLang="ko-KR" dirty="0"/>
              <a:t>Problem</a:t>
            </a:r>
            <a:r>
              <a:rPr lang="ko-KR" altLang="en-US" dirty="0"/>
              <a:t>해결을 위한 </a:t>
            </a:r>
            <a:r>
              <a:rPr lang="en-US" altLang="ko-KR" b="0" dirty="0"/>
              <a:t>Student-t </a:t>
            </a:r>
            <a:r>
              <a:rPr lang="ko-KR" altLang="en-US" b="0" dirty="0"/>
              <a:t>분포</a:t>
            </a:r>
            <a:endParaRPr lang="ko-KR" altLang="en-US" dirty="0"/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t-SNE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637D7C-63BC-4F95-B24A-89CD66FA921E}"/>
                  </a:ext>
                </a:extLst>
              </p:cNvPr>
              <p:cNvSpPr txBox="1"/>
              <p:nvPr/>
            </p:nvSpPr>
            <p:spPr>
              <a:xfrm>
                <a:off x="1566127" y="2435629"/>
                <a:ext cx="5782865" cy="606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637D7C-63BC-4F95-B24A-89CD66FA9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" y="2435629"/>
                <a:ext cx="5782865" cy="606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69A37E-3BBA-497D-A11D-218E39956BBA}"/>
                  </a:ext>
                </a:extLst>
              </p:cNvPr>
              <p:cNvSpPr txBox="1"/>
              <p:nvPr/>
            </p:nvSpPr>
            <p:spPr>
              <a:xfrm>
                <a:off x="1566127" y="5909698"/>
                <a:ext cx="8520987" cy="813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333333"/>
                                  </a:solidFill>
                                  <a:latin typeface="Open Sans" panose="020B0606030504020204" pitchFamily="34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altLang="ko-KR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(4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69A37E-3BBA-497D-A11D-218E39956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" y="5909698"/>
                <a:ext cx="8520987" cy="813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64A4C866-B195-4E2D-A448-DDBD8357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57" y="3042590"/>
            <a:ext cx="25717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577F67-852C-492A-887A-D3DEEDF1BEE7}"/>
                  </a:ext>
                </a:extLst>
              </p:cNvPr>
              <p:cNvSpPr txBox="1"/>
              <p:nvPr/>
            </p:nvSpPr>
            <p:spPr>
              <a:xfrm>
                <a:off x="1566127" y="5214540"/>
                <a:ext cx="5832109" cy="580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)||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577F67-852C-492A-887A-D3DEEDF1B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" y="5214540"/>
                <a:ext cx="5832109" cy="580608"/>
              </a:xfrm>
              <a:prstGeom prst="rect">
                <a:avLst/>
              </a:prstGeom>
              <a:blipFill>
                <a:blip r:embed="rId5"/>
                <a:stretch>
                  <a:fillRect l="-940" t="-60417" b="-95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76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2C642-FD8E-494B-9CB5-E87CC63F55F9}"/>
              </a:ext>
            </a:extLst>
          </p:cNvPr>
          <p:cNvSpPr txBox="1"/>
          <p:nvPr/>
        </p:nvSpPr>
        <p:spPr>
          <a:xfrm>
            <a:off x="776177" y="1360968"/>
            <a:ext cx="10639646" cy="46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t-SNE</a:t>
            </a:r>
            <a:r>
              <a:rPr lang="ko-KR" altLang="en-US" dirty="0"/>
              <a:t>에서</a:t>
            </a:r>
            <a:r>
              <a:rPr lang="en-US" altLang="ko-KR" b="0" dirty="0"/>
              <a:t> Crowding </a:t>
            </a:r>
            <a:r>
              <a:rPr lang="en-US" altLang="ko-KR" dirty="0"/>
              <a:t>Problem</a:t>
            </a:r>
            <a:r>
              <a:rPr lang="ko-KR" altLang="en-US" dirty="0"/>
              <a:t>해결을 위한 </a:t>
            </a:r>
            <a:r>
              <a:rPr lang="en-US" altLang="ko-KR" b="0" dirty="0"/>
              <a:t>Student-t </a:t>
            </a:r>
            <a:r>
              <a:rPr lang="ko-KR" altLang="en-US" b="0" dirty="0"/>
              <a:t>분포</a:t>
            </a:r>
            <a:endParaRPr lang="ko-KR" altLang="en-US" dirty="0"/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Student-t </a:t>
            </a:r>
            <a:r>
              <a:rPr lang="ko-KR" altLang="en-US" sz="3200" dirty="0"/>
              <a:t>분포</a:t>
            </a:r>
            <a:endParaRPr lang="en-US" altLang="ko-KR" sz="3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A4C866-B195-4E2D-A448-DDBD8357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57" y="3042590"/>
            <a:ext cx="25717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073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t-SNE </a:t>
            </a:r>
            <a:r>
              <a:rPr lang="ko-KR" altLang="en-US" sz="3200" dirty="0"/>
              <a:t>실험결과</a:t>
            </a:r>
            <a:endParaRPr lang="en-US" altLang="ko-KR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2833E0-BFE5-4C90-A23B-13D7E5BF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58" y="2573079"/>
            <a:ext cx="3437798" cy="27324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AE7B60-ED24-4107-905C-6F6D9BB8B764}"/>
              </a:ext>
            </a:extLst>
          </p:cNvPr>
          <p:cNvSpPr txBox="1"/>
          <p:nvPr/>
        </p:nvSpPr>
        <p:spPr>
          <a:xfrm>
            <a:off x="822874" y="148866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MNIST data</a:t>
            </a:r>
            <a:endParaRPr lang="ko-KR" altLang="en-US" dirty="0"/>
          </a:p>
        </p:txBody>
      </p:sp>
      <p:pic>
        <p:nvPicPr>
          <p:cNvPr id="2050" name="Picture 2" descr="mnist | TensorFlow Datasets">
            <a:extLst>
              <a:ext uri="{FF2B5EF4-FFF2-40B4-BE49-F238E27FC236}">
                <a16:creationId xmlns:a16="http://schemas.microsoft.com/office/drawing/2014/main" id="{0FCE3450-2169-44A7-A547-2C54FB4A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44" y="1952612"/>
            <a:ext cx="3615561" cy="361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4938B6-AEA6-4A4C-99A0-8AD8DC43308E}"/>
              </a:ext>
            </a:extLst>
          </p:cNvPr>
          <p:cNvCxnSpPr/>
          <p:nvPr/>
        </p:nvCxnSpPr>
        <p:spPr>
          <a:xfrm>
            <a:off x="5220586" y="3636335"/>
            <a:ext cx="195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F23FDB-92C1-4B50-8BA1-6D60055D4AD8}"/>
              </a:ext>
            </a:extLst>
          </p:cNvPr>
          <p:cNvSpPr txBox="1"/>
          <p:nvPr/>
        </p:nvSpPr>
        <p:spPr>
          <a:xfrm>
            <a:off x="5815951" y="3232298"/>
            <a:ext cx="76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t-SNE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960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t-SNE </a:t>
            </a:r>
            <a:r>
              <a:rPr lang="ko-KR" altLang="en-US" sz="3200" dirty="0"/>
              <a:t>실험결과</a:t>
            </a:r>
            <a:endParaRPr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E7B60-ED24-4107-905C-6F6D9BB8B764}"/>
              </a:ext>
            </a:extLst>
          </p:cNvPr>
          <p:cNvSpPr txBox="1"/>
          <p:nvPr/>
        </p:nvSpPr>
        <p:spPr>
          <a:xfrm>
            <a:off x="822874" y="1488669"/>
            <a:ext cx="19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Olivetti face data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320D98C-9CC3-4F59-9A5B-8CA454299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115" y="2770224"/>
            <a:ext cx="3333750" cy="26765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430136-F4FF-4800-99BA-937211B239DC}"/>
              </a:ext>
            </a:extLst>
          </p:cNvPr>
          <p:cNvCxnSpPr/>
          <p:nvPr/>
        </p:nvCxnSpPr>
        <p:spPr>
          <a:xfrm>
            <a:off x="5220586" y="3636335"/>
            <a:ext cx="195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4B96B6-1DD7-4FBE-A7A9-6CBABEBEA6AE}"/>
              </a:ext>
            </a:extLst>
          </p:cNvPr>
          <p:cNvSpPr txBox="1"/>
          <p:nvPr/>
        </p:nvSpPr>
        <p:spPr>
          <a:xfrm>
            <a:off x="5815951" y="3232298"/>
            <a:ext cx="76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t-SNE</a:t>
            </a:r>
            <a:endParaRPr lang="ko-KR" altLang="en-US" dirty="0"/>
          </a:p>
        </p:txBody>
      </p:sp>
      <p:pic>
        <p:nvPicPr>
          <p:cNvPr id="3074" name="Picture 2" descr="Tutorial: Pybrain Neural network for classifying Olivetti faces - Corpocrat  Magazine">
            <a:extLst>
              <a:ext uri="{FF2B5EF4-FFF2-40B4-BE49-F238E27FC236}">
                <a16:creationId xmlns:a16="http://schemas.microsoft.com/office/drawing/2014/main" id="{A1704DFC-70EF-4CDE-8A22-2422B2CB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20" y="2293937"/>
            <a:ext cx="3349371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87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t-SNE </a:t>
            </a:r>
            <a:r>
              <a:rPr lang="ko-KR" altLang="en-US" sz="3200" dirty="0"/>
              <a:t>실험결과</a:t>
            </a:r>
            <a:endParaRPr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E7B60-ED24-4107-905C-6F6D9BB8B764}"/>
              </a:ext>
            </a:extLst>
          </p:cNvPr>
          <p:cNvSpPr txBox="1"/>
          <p:nvPr/>
        </p:nvSpPr>
        <p:spPr>
          <a:xfrm>
            <a:off x="822874" y="1488669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COIL-20 data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4B4CFD-388B-44F3-8444-0B62A9AB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73" y="4755758"/>
            <a:ext cx="2234057" cy="196730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1FBB22-08B8-4980-BFD4-131A322BCE24}"/>
              </a:ext>
            </a:extLst>
          </p:cNvPr>
          <p:cNvCxnSpPr>
            <a:cxnSpLocks/>
          </p:cNvCxnSpPr>
          <p:nvPr/>
        </p:nvCxnSpPr>
        <p:spPr>
          <a:xfrm>
            <a:off x="6198780" y="4093535"/>
            <a:ext cx="0" cy="57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2F8116-12D3-4480-B793-E62B85EF83BC}"/>
              </a:ext>
            </a:extLst>
          </p:cNvPr>
          <p:cNvSpPr txBox="1"/>
          <p:nvPr/>
        </p:nvSpPr>
        <p:spPr>
          <a:xfrm>
            <a:off x="6313827" y="4195948"/>
            <a:ext cx="76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t-SNE</a:t>
            </a:r>
            <a:endParaRPr lang="ko-KR" altLang="en-US" dirty="0"/>
          </a:p>
        </p:txBody>
      </p:sp>
      <p:pic>
        <p:nvPicPr>
          <p:cNvPr id="4098" name="Picture 2" descr="Applied Sciences | Free Full-Text | Sparse and Low-Rank Subspace Data  Clustering with Manifold Regularization Learned by Local Linear Embedding |  HTML">
            <a:extLst>
              <a:ext uri="{FF2B5EF4-FFF2-40B4-BE49-F238E27FC236}">
                <a16:creationId xmlns:a16="http://schemas.microsoft.com/office/drawing/2014/main" id="{9C79315A-8148-4359-BB1F-7AB59BC1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46" y="2073839"/>
            <a:ext cx="9112102" cy="19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86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dirty="0"/>
              <a:t>t-SNE </a:t>
            </a:r>
            <a:r>
              <a:rPr lang="ko-KR" altLang="en-US" sz="3200" dirty="0"/>
              <a:t>약점</a:t>
            </a:r>
            <a:endParaRPr lang="en-US" altLang="ko-K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38FDB-31AB-43D3-969F-6E5F3117BCE8}"/>
              </a:ext>
            </a:extLst>
          </p:cNvPr>
          <p:cNvSpPr txBox="1"/>
          <p:nvPr/>
        </p:nvSpPr>
        <p:spPr>
          <a:xfrm>
            <a:off x="776177" y="1360968"/>
            <a:ext cx="1063964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시각화를 위해 고안되었기 때문에 </a:t>
            </a:r>
            <a:r>
              <a:rPr lang="en-US" altLang="ko-KR" dirty="0"/>
              <a:t>N</a:t>
            </a:r>
            <a:r>
              <a:rPr lang="ko-KR" altLang="en-US" dirty="0"/>
              <a:t>차원을 </a:t>
            </a:r>
            <a:r>
              <a:rPr lang="en-US" altLang="ko-KR" dirty="0"/>
              <a:t>D </a:t>
            </a:r>
            <a:r>
              <a:rPr lang="ko-KR" altLang="en-US" dirty="0"/>
              <a:t>차원으로 축소할 때 </a:t>
            </a:r>
            <a:r>
              <a:rPr lang="en-US" altLang="ko-KR" dirty="0"/>
              <a:t>D&gt;3</a:t>
            </a:r>
            <a:r>
              <a:rPr lang="ko-KR" altLang="en-US" dirty="0"/>
              <a:t>인 경우에 잘 작동하지 않을 수 있음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Student-t </a:t>
            </a:r>
            <a:r>
              <a:rPr lang="ko-KR" altLang="en-US" dirty="0"/>
              <a:t>분포가 </a:t>
            </a:r>
            <a:r>
              <a:rPr lang="en-US" altLang="ko-KR" dirty="0"/>
              <a:t>heavy tails</a:t>
            </a:r>
            <a:r>
              <a:rPr lang="ko-KR" altLang="en-US" dirty="0"/>
              <a:t>이 분포에서 많은 부분을 차지하기 때문에 데이터의 </a:t>
            </a:r>
            <a:r>
              <a:rPr lang="en-US" altLang="ko-KR" dirty="0"/>
              <a:t>local</a:t>
            </a:r>
            <a:r>
              <a:rPr lang="ko-KR" altLang="en-US" dirty="0"/>
              <a:t>구조를 보존하지 못할 수도 있다</a:t>
            </a:r>
            <a:r>
              <a:rPr lang="en-US" altLang="ko-KR" dirty="0"/>
              <a:t>. (</a:t>
            </a:r>
            <a:r>
              <a:rPr lang="ko-KR" altLang="en-US" dirty="0"/>
              <a:t>멀었던 점은 더 멀리할 수 있지만 가까운 점을 가깝게 하는 능력이 떨어질 수 있음</a:t>
            </a:r>
            <a:r>
              <a:rPr lang="en-US" altLang="ko-KR" dirty="0"/>
              <a:t>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Euclidean</a:t>
            </a:r>
            <a:r>
              <a:rPr lang="ko-KR" altLang="en-US" dirty="0"/>
              <a:t> </a:t>
            </a:r>
            <a:r>
              <a:rPr lang="en-US" altLang="ko-KR" dirty="0"/>
              <a:t>distance</a:t>
            </a:r>
            <a:r>
              <a:rPr lang="ko-KR" altLang="en-US" dirty="0"/>
              <a:t>를 사용하기 때문에 거리기반으로 유사도를 측정한다</a:t>
            </a:r>
            <a:r>
              <a:rPr lang="en-US" altLang="ko-KR" dirty="0"/>
              <a:t>. </a:t>
            </a:r>
            <a:r>
              <a:rPr lang="ko-KR" altLang="en-US" dirty="0"/>
              <a:t>하지만 차원이 커질 수록 거리가 가깝다고 유사하다는 보장을 할 수 없기다</a:t>
            </a:r>
            <a:r>
              <a:rPr lang="en-US" altLang="ko-KR" dirty="0"/>
              <a:t>. </a:t>
            </a:r>
            <a:r>
              <a:rPr lang="ko-KR" altLang="en-US" dirty="0"/>
              <a:t>따라서 먼저 </a:t>
            </a:r>
            <a:r>
              <a:rPr lang="en-US" altLang="ko-KR" dirty="0" err="1"/>
              <a:t>AutoEncoder</a:t>
            </a:r>
            <a:r>
              <a:rPr lang="ko-KR" altLang="en-US" dirty="0"/>
              <a:t>를 사용해 차원을 축소하고 그 결과에 다시 </a:t>
            </a:r>
            <a:r>
              <a:rPr lang="en-US" altLang="ko-KR" dirty="0"/>
              <a:t>t-SNE</a:t>
            </a:r>
            <a:r>
              <a:rPr lang="ko-KR" altLang="en-US" dirty="0"/>
              <a:t>를 사용하는 것을 추천한다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8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6" y="1360968"/>
                <a:ext cx="11415823" cy="420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엔</m:t>
                    </m:r>
                  </m:oMath>
                </a14:m>
                <a:r>
                  <a:rPr lang="ko-KR" altLang="en-US" sz="1600" dirty="0"/>
                  <a:t>트로피는 정보를 표현하는 데 필요한 최소 평균 정보량을 말한다</a:t>
                </a:r>
                <a:r>
                  <a:rPr lang="en-US" altLang="ko-KR" sz="1600" dirty="0"/>
                  <a:t>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6" y="1360968"/>
                <a:ext cx="11415823" cy="420243"/>
              </a:xfrm>
              <a:prstGeom prst="rect">
                <a:avLst/>
              </a:prstGeom>
              <a:blipFill>
                <a:blip r:embed="rId2"/>
                <a:stretch>
                  <a:fillRect l="-214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3200" dirty="0"/>
              <a:t>엔트로피</a:t>
            </a:r>
            <a:endParaRPr lang="en-US" altLang="ko-KR" sz="3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1376A71-0B3C-4D81-979C-438C6C9E766C}"/>
              </a:ext>
            </a:extLst>
          </p:cNvPr>
          <p:cNvSpPr/>
          <p:nvPr/>
        </p:nvSpPr>
        <p:spPr>
          <a:xfrm>
            <a:off x="2254102" y="4027320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말풍선: 타원형 29">
            <a:extLst>
              <a:ext uri="{FF2B5EF4-FFF2-40B4-BE49-F238E27FC236}">
                <a16:creationId xmlns:a16="http://schemas.microsoft.com/office/drawing/2014/main" id="{6A70CC2B-FE2E-4A6F-8159-7D8AE9529753}"/>
              </a:ext>
            </a:extLst>
          </p:cNvPr>
          <p:cNvSpPr/>
          <p:nvPr/>
        </p:nvSpPr>
        <p:spPr>
          <a:xfrm>
            <a:off x="3967163" y="3217741"/>
            <a:ext cx="1116521" cy="452858"/>
          </a:xfrm>
          <a:prstGeom prst="wedgeEllipseCallout">
            <a:avLst>
              <a:gd name="adj1" fmla="val 31925"/>
              <a:gd name="adj2" fmla="val 702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앞면인가요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말풍선: 타원형 63">
            <a:extLst>
              <a:ext uri="{FF2B5EF4-FFF2-40B4-BE49-F238E27FC236}">
                <a16:creationId xmlns:a16="http://schemas.microsoft.com/office/drawing/2014/main" id="{81365506-3524-4086-BD90-3C50C1E23D23}"/>
              </a:ext>
            </a:extLst>
          </p:cNvPr>
          <p:cNvSpPr/>
          <p:nvPr/>
        </p:nvSpPr>
        <p:spPr>
          <a:xfrm>
            <a:off x="1765585" y="3217741"/>
            <a:ext cx="1116521" cy="452858"/>
          </a:xfrm>
          <a:prstGeom prst="wedgeEllipseCallout">
            <a:avLst>
              <a:gd name="adj1" fmla="val -29498"/>
              <a:gd name="adj2" fmla="val 702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D9449F-9AF0-465C-B0DB-D1A3EC8D8656}"/>
              </a:ext>
            </a:extLst>
          </p:cNvPr>
          <p:cNvSpPr txBox="1"/>
          <p:nvPr/>
        </p:nvSpPr>
        <p:spPr>
          <a:xfrm>
            <a:off x="5836920" y="3818681"/>
            <a:ext cx="5295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번의 질문으로 얻은 답변 </a:t>
            </a:r>
            <a:r>
              <a:rPr lang="en-US" altLang="ko-KR" sz="1600" dirty="0"/>
              <a:t>“1”</a:t>
            </a:r>
            <a:r>
              <a:rPr lang="ko-KR" altLang="en-US" sz="1600" dirty="0"/>
              <a:t>으로 확실한 정보를 얻음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정보량 </a:t>
            </a:r>
            <a:r>
              <a:rPr lang="en-US" altLang="ko-KR" sz="1600" dirty="0"/>
              <a:t>= </a:t>
            </a:r>
            <a:r>
              <a:rPr lang="ko-KR" altLang="en-US" sz="1600" dirty="0"/>
              <a:t>답변 </a:t>
            </a:r>
            <a:r>
              <a:rPr lang="en-US" altLang="ko-KR" sz="1600" dirty="0"/>
              <a:t>“1“</a:t>
            </a:r>
            <a:r>
              <a:rPr lang="ko-KR" altLang="en-US" sz="1600" dirty="0"/>
              <a:t>의 길이 </a:t>
            </a:r>
            <a:r>
              <a:rPr lang="en-US" altLang="ko-KR" sz="1600" dirty="0"/>
              <a:t>= 1</a:t>
            </a:r>
            <a:endParaRPr lang="ko-KR" altLang="en-US" sz="16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2C01D7A-BE6C-4F10-8C49-BCE64F4EAB02}"/>
              </a:ext>
            </a:extLst>
          </p:cNvPr>
          <p:cNvGrpSpPr/>
          <p:nvPr/>
        </p:nvGrpSpPr>
        <p:grpSpPr>
          <a:xfrm>
            <a:off x="1488558" y="4941260"/>
            <a:ext cx="4113730" cy="1529073"/>
            <a:chOff x="1488558" y="3179135"/>
            <a:chExt cx="4113730" cy="152907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9A363C9-BE33-4EDD-A979-0D4C4599FEF2}"/>
                </a:ext>
              </a:extLst>
            </p:cNvPr>
            <p:cNvGrpSpPr/>
            <p:nvPr/>
          </p:nvGrpSpPr>
          <p:grpSpPr>
            <a:xfrm>
              <a:off x="1488558" y="3179135"/>
              <a:ext cx="4113730" cy="1529073"/>
              <a:chOff x="1488558" y="3179135"/>
              <a:chExt cx="4113730" cy="1529073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50155-5763-41FE-B8E3-4DE6528C3695}"/>
                  </a:ext>
                </a:extLst>
              </p:cNvPr>
              <p:cNvSpPr/>
              <p:nvPr/>
            </p:nvSpPr>
            <p:spPr>
              <a:xfrm>
                <a:off x="1488558" y="3179135"/>
                <a:ext cx="4113730" cy="1529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F8AB6693-1C2A-4A6A-874A-0AFCE62625B1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3545423" y="3179135"/>
                <a:ext cx="0" cy="152907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4EFC155-2879-4F06-8017-9E47464EA918}"/>
                </a:ext>
              </a:extLst>
            </p:cNvPr>
            <p:cNvGrpSpPr/>
            <p:nvPr/>
          </p:nvGrpSpPr>
          <p:grpSpPr>
            <a:xfrm>
              <a:off x="1656288" y="3763926"/>
              <a:ext cx="361507" cy="944282"/>
              <a:chOff x="1656288" y="3763926"/>
              <a:chExt cx="361507" cy="944282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1923D7C-8649-4C7B-832E-FFB70400C431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E6FA9B8B-A45B-42C2-9FC9-329E5972CC26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F20DB80A-AC08-41DC-9F13-380D23D361D4}"/>
                  </a:ext>
                </a:extLst>
              </p:cNvPr>
              <p:cNvCxnSpPr>
                <a:stCxn id="76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40D798C9-2CE6-441E-B875-15906E9DF95A}"/>
                  </a:ext>
                </a:extLst>
              </p:cNvPr>
              <p:cNvCxnSpPr>
                <a:stCxn id="76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6298B166-C881-471E-99E1-4E7C2C14699C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BF61FF49-6BDE-447C-B62C-C679A0ABFED4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36692E8-8E54-4F76-80C7-6ED6D39986A5}"/>
                </a:ext>
              </a:extLst>
            </p:cNvPr>
            <p:cNvGrpSpPr/>
            <p:nvPr/>
          </p:nvGrpSpPr>
          <p:grpSpPr>
            <a:xfrm>
              <a:off x="4846056" y="3763926"/>
              <a:ext cx="361507" cy="944282"/>
              <a:chOff x="1656288" y="3763926"/>
              <a:chExt cx="361507" cy="944282"/>
            </a:xfrm>
            <a:solidFill>
              <a:srgbClr val="92D050"/>
            </a:solidFill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BF40F3D-DDBA-4112-8ED8-187B31395F63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523B414F-0869-46E8-912A-78E3232BE453}"/>
                  </a:ext>
                </a:extLst>
              </p:cNvPr>
              <p:cNvCxnSpPr>
                <a:cxnSpLocks/>
                <a:stCxn id="70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F5BD547-3F9C-48B3-BC6B-BEEF3C7CD57F}"/>
                  </a:ext>
                </a:extLst>
              </p:cNvPr>
              <p:cNvCxnSpPr>
                <a:stCxn id="70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1048E453-5CD9-492E-86FF-2A14AF0C6037}"/>
                  </a:ext>
                </a:extLst>
              </p:cNvPr>
              <p:cNvCxnSpPr>
                <a:stCxn id="70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79B7CDB-2202-478B-A261-3D2E5DDABEE4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D7A1A5B3-90BC-4E32-8AF2-8EFC735BB2B8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C94ADBB6-84B2-4592-84BD-27D0FBA8D873}"/>
              </a:ext>
            </a:extLst>
          </p:cNvPr>
          <p:cNvSpPr/>
          <p:nvPr/>
        </p:nvSpPr>
        <p:spPr>
          <a:xfrm>
            <a:off x="2254102" y="5708221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27248C1-641A-461F-A6A5-35957D321787}"/>
              </a:ext>
            </a:extLst>
          </p:cNvPr>
          <p:cNvSpPr/>
          <p:nvPr/>
        </p:nvSpPr>
        <p:spPr>
          <a:xfrm>
            <a:off x="2646871" y="5708221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6" name="말풍선: 타원형 85">
            <a:extLst>
              <a:ext uri="{FF2B5EF4-FFF2-40B4-BE49-F238E27FC236}">
                <a16:creationId xmlns:a16="http://schemas.microsoft.com/office/drawing/2014/main" id="{9F34C9D7-CB2E-4BC9-B205-43E69FBB9ADC}"/>
              </a:ext>
            </a:extLst>
          </p:cNvPr>
          <p:cNvSpPr/>
          <p:nvPr/>
        </p:nvSpPr>
        <p:spPr>
          <a:xfrm>
            <a:off x="3967163" y="5035313"/>
            <a:ext cx="1116521" cy="452858"/>
          </a:xfrm>
          <a:prstGeom prst="wedgeEllipseCallout">
            <a:avLst>
              <a:gd name="adj1" fmla="val 31925"/>
              <a:gd name="adj2" fmla="val 702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앞면인가요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말풍선: 타원형 86">
            <a:extLst>
              <a:ext uri="{FF2B5EF4-FFF2-40B4-BE49-F238E27FC236}">
                <a16:creationId xmlns:a16="http://schemas.microsoft.com/office/drawing/2014/main" id="{EAE8ECC4-7A42-4C31-BA97-B2BA0047C015}"/>
              </a:ext>
            </a:extLst>
          </p:cNvPr>
          <p:cNvSpPr/>
          <p:nvPr/>
        </p:nvSpPr>
        <p:spPr>
          <a:xfrm>
            <a:off x="1765585" y="5035977"/>
            <a:ext cx="1116521" cy="452858"/>
          </a:xfrm>
          <a:prstGeom prst="wedgeEllipseCallout">
            <a:avLst>
              <a:gd name="adj1" fmla="val -29498"/>
              <a:gd name="adj2" fmla="val 702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네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E04EB0D-2B1D-4A29-819D-AC0C6878D946}"/>
              </a:ext>
            </a:extLst>
          </p:cNvPr>
          <p:cNvSpPr txBox="1"/>
          <p:nvPr/>
        </p:nvSpPr>
        <p:spPr>
          <a:xfrm>
            <a:off x="5836920" y="5987654"/>
            <a:ext cx="5086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/>
              <a:t>번의 질문으로 얻은 답변 </a:t>
            </a:r>
            <a:r>
              <a:rPr lang="en-US" altLang="ko-KR" sz="1600" dirty="0"/>
              <a:t>“11”</a:t>
            </a:r>
            <a:r>
              <a:rPr lang="ko-KR" altLang="en-US" sz="1600" dirty="0"/>
              <a:t>로 확실한 정보를 얻음</a:t>
            </a:r>
            <a:endParaRPr lang="en-US" altLang="ko-KR" sz="1600" dirty="0"/>
          </a:p>
          <a:p>
            <a:r>
              <a:rPr lang="ko-KR" altLang="en-US" sz="1600" dirty="0"/>
              <a:t>정보량 </a:t>
            </a:r>
            <a:r>
              <a:rPr lang="en-US" altLang="ko-KR" sz="1600" dirty="0"/>
              <a:t>= </a:t>
            </a:r>
            <a:r>
              <a:rPr lang="ko-KR" altLang="en-US" sz="1600" dirty="0"/>
              <a:t>답변 </a:t>
            </a:r>
            <a:r>
              <a:rPr lang="en-US" altLang="ko-KR" sz="1600" dirty="0"/>
              <a:t>“11”</a:t>
            </a:r>
            <a:r>
              <a:rPr lang="ko-KR" altLang="en-US" sz="1600" dirty="0"/>
              <a:t>의 길이 </a:t>
            </a:r>
            <a:r>
              <a:rPr lang="en-US" altLang="ko-KR" sz="1600" dirty="0"/>
              <a:t>= 2</a:t>
            </a:r>
            <a:endParaRPr lang="ko-KR" altLang="en-US" sz="1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49CAE3-BDF2-49FE-896B-2870B4EA880C}"/>
              </a:ext>
            </a:extLst>
          </p:cNvPr>
          <p:cNvSpPr txBox="1"/>
          <p:nvPr/>
        </p:nvSpPr>
        <p:spPr>
          <a:xfrm>
            <a:off x="5836920" y="3255646"/>
            <a:ext cx="6029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</a:t>
            </a:r>
            <a:r>
              <a:rPr lang="ko-KR" altLang="en-US" sz="1600" dirty="0"/>
              <a:t>번의 질문으로 얻은 답변 </a:t>
            </a:r>
            <a:r>
              <a:rPr lang="en-US" altLang="ko-KR" sz="1600" dirty="0"/>
              <a:t>“”</a:t>
            </a:r>
            <a:r>
              <a:rPr lang="ko-KR" altLang="en-US" sz="1600" dirty="0"/>
              <a:t>으로는 확실한 정보를 얻을 수 없음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6A9C305-34BD-4250-8C0C-3C89AB234A87}"/>
              </a:ext>
            </a:extLst>
          </p:cNvPr>
          <p:cNvSpPr txBox="1"/>
          <p:nvPr/>
        </p:nvSpPr>
        <p:spPr>
          <a:xfrm>
            <a:off x="5836920" y="5497032"/>
            <a:ext cx="6143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번의 질문으로 얻은 답변 </a:t>
            </a:r>
            <a:r>
              <a:rPr lang="en-US" altLang="ko-KR" sz="1600" dirty="0"/>
              <a:t>“1”</a:t>
            </a:r>
            <a:r>
              <a:rPr lang="ko-KR" altLang="en-US" sz="1600" dirty="0"/>
              <a:t>으로는 확실한 정보를 얻을 수 없음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DA50FA-ACFD-49A0-9151-0BD3C5046544}"/>
              </a:ext>
            </a:extLst>
          </p:cNvPr>
          <p:cNvSpPr txBox="1"/>
          <p:nvPr/>
        </p:nvSpPr>
        <p:spPr>
          <a:xfrm>
            <a:off x="5836920" y="4996906"/>
            <a:ext cx="6029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</a:t>
            </a:r>
            <a:r>
              <a:rPr lang="ko-KR" altLang="en-US" sz="1600" dirty="0"/>
              <a:t>번의 질문으로 얻은 답변 </a:t>
            </a:r>
            <a:r>
              <a:rPr lang="en-US" altLang="ko-KR" sz="1600" dirty="0"/>
              <a:t>“”</a:t>
            </a:r>
            <a:r>
              <a:rPr lang="ko-KR" altLang="en-US" sz="1600" dirty="0"/>
              <a:t>으로는 확실한 정보를 얻을 수 없음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B939BF9-7ACF-457E-B6B7-1BF488EF7813}"/>
              </a:ext>
            </a:extLst>
          </p:cNvPr>
          <p:cNvSpPr/>
          <p:nvPr/>
        </p:nvSpPr>
        <p:spPr>
          <a:xfrm>
            <a:off x="2254102" y="4027320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앞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BF2BC31-0439-484B-B965-C7FAA470F156}"/>
              </a:ext>
            </a:extLst>
          </p:cNvPr>
          <p:cNvSpPr/>
          <p:nvPr/>
        </p:nvSpPr>
        <p:spPr>
          <a:xfrm>
            <a:off x="2254102" y="5708221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앞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95F626C-9277-41F3-8DF2-9B8CD0533E53}"/>
              </a:ext>
            </a:extLst>
          </p:cNvPr>
          <p:cNvSpPr/>
          <p:nvPr/>
        </p:nvSpPr>
        <p:spPr>
          <a:xfrm>
            <a:off x="2646871" y="5708221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앞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5D2F1F-16B9-43FF-BB37-1BBD7EECC2DD}"/>
              </a:ext>
            </a:extLst>
          </p:cNvPr>
          <p:cNvGrpSpPr/>
          <p:nvPr/>
        </p:nvGrpSpPr>
        <p:grpSpPr>
          <a:xfrm>
            <a:off x="1488558" y="2851150"/>
            <a:ext cx="4113730" cy="1857058"/>
            <a:chOff x="1488558" y="2851150"/>
            <a:chExt cx="4113730" cy="185705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58B18C8-5334-4462-9157-009A7F45D7DC}"/>
                </a:ext>
              </a:extLst>
            </p:cNvPr>
            <p:cNvGrpSpPr/>
            <p:nvPr/>
          </p:nvGrpSpPr>
          <p:grpSpPr>
            <a:xfrm>
              <a:off x="1488558" y="3179135"/>
              <a:ext cx="4113730" cy="1529073"/>
              <a:chOff x="1488558" y="3179135"/>
              <a:chExt cx="4113730" cy="152907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77E2E97-CD5A-480D-9F37-E5F2E44CBB24}"/>
                  </a:ext>
                </a:extLst>
              </p:cNvPr>
              <p:cNvGrpSpPr/>
              <p:nvPr/>
            </p:nvGrpSpPr>
            <p:grpSpPr>
              <a:xfrm>
                <a:off x="1488558" y="3179135"/>
                <a:ext cx="4113730" cy="1529073"/>
                <a:chOff x="1488558" y="3179135"/>
                <a:chExt cx="4113730" cy="1529073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25CE56C3-6822-44B1-9BEC-B8CD20E8EBB2}"/>
                    </a:ext>
                  </a:extLst>
                </p:cNvPr>
                <p:cNvSpPr/>
                <p:nvPr/>
              </p:nvSpPr>
              <p:spPr>
                <a:xfrm>
                  <a:off x="1488558" y="3179135"/>
                  <a:ext cx="4113730" cy="152907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E24C6A41-1ABC-4712-9D4B-974368A73AFA}"/>
                    </a:ext>
                  </a:extLst>
                </p:cNvPr>
                <p:cNvCxnSpPr>
                  <a:stCxn id="9" idx="0"/>
                  <a:endCxn id="9" idx="2"/>
                </p:cNvCxnSpPr>
                <p:nvPr/>
              </p:nvCxnSpPr>
              <p:spPr>
                <a:xfrm>
                  <a:off x="3545423" y="3179135"/>
                  <a:ext cx="0" cy="152907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382A5D6-EB29-473A-9C18-DFE050F0BBE9}"/>
                  </a:ext>
                </a:extLst>
              </p:cNvPr>
              <p:cNvGrpSpPr/>
              <p:nvPr/>
            </p:nvGrpSpPr>
            <p:grpSpPr>
              <a:xfrm>
                <a:off x="1656288" y="3763926"/>
                <a:ext cx="361507" cy="944282"/>
                <a:chOff x="1656288" y="3763926"/>
                <a:chExt cx="361507" cy="944282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5726BF91-2547-4DB6-AF3B-C1ACFE02C52B}"/>
                    </a:ext>
                  </a:extLst>
                </p:cNvPr>
                <p:cNvSpPr/>
                <p:nvPr/>
              </p:nvSpPr>
              <p:spPr>
                <a:xfrm>
                  <a:off x="1656288" y="3763926"/>
                  <a:ext cx="361507" cy="3615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3CA26ED9-81E6-4DA4-AD8B-AF8D8A506BBC}"/>
                    </a:ext>
                  </a:extLst>
                </p:cNvPr>
                <p:cNvCxnSpPr>
                  <a:cxnSpLocks/>
                  <a:stCxn id="13" idx="4"/>
                </p:cNvCxnSpPr>
                <p:nvPr/>
              </p:nvCxnSpPr>
              <p:spPr>
                <a:xfrm>
                  <a:off x="1837042" y="4125433"/>
                  <a:ext cx="0" cy="3615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35227E9C-0B4E-4DFA-B261-6BE8B3E55F2C}"/>
                    </a:ext>
                  </a:extLst>
                </p:cNvPr>
                <p:cNvCxnSpPr>
                  <a:stCxn id="13" idx="4"/>
                </p:cNvCxnSpPr>
                <p:nvPr/>
              </p:nvCxnSpPr>
              <p:spPr>
                <a:xfrm flipH="1">
                  <a:off x="1656289" y="4125433"/>
                  <a:ext cx="180753" cy="1701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4F82C86C-E58D-4470-88DC-399654771D0E}"/>
                    </a:ext>
                  </a:extLst>
                </p:cNvPr>
                <p:cNvCxnSpPr>
                  <a:stCxn id="13" idx="4"/>
                </p:cNvCxnSpPr>
                <p:nvPr/>
              </p:nvCxnSpPr>
              <p:spPr>
                <a:xfrm>
                  <a:off x="1837042" y="4125433"/>
                  <a:ext cx="170119" cy="1701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B3911288-95C9-46AD-8AD8-AECB57E92ED6}"/>
                    </a:ext>
                  </a:extLst>
                </p:cNvPr>
                <p:cNvCxnSpPr/>
                <p:nvPr/>
              </p:nvCxnSpPr>
              <p:spPr>
                <a:xfrm flipH="1">
                  <a:off x="1656288" y="4486940"/>
                  <a:ext cx="180754" cy="2212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B277A23-36E6-4084-98A4-F8004076F5F5}"/>
                    </a:ext>
                  </a:extLst>
                </p:cNvPr>
                <p:cNvCxnSpPr/>
                <p:nvPr/>
              </p:nvCxnSpPr>
              <p:spPr>
                <a:xfrm>
                  <a:off x="1837041" y="4486940"/>
                  <a:ext cx="180754" cy="22126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D4066D2-CB41-4E15-A83F-BD1A97FDC202}"/>
                  </a:ext>
                </a:extLst>
              </p:cNvPr>
              <p:cNvGrpSpPr/>
              <p:nvPr/>
            </p:nvGrpSpPr>
            <p:grpSpPr>
              <a:xfrm>
                <a:off x="4846056" y="3763926"/>
                <a:ext cx="361507" cy="944282"/>
                <a:chOff x="1656288" y="3763926"/>
                <a:chExt cx="361507" cy="944282"/>
              </a:xfrm>
              <a:solidFill>
                <a:srgbClr val="92D050"/>
              </a:solidFill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3B8F2902-99B7-4573-A333-5E003CD9C96E}"/>
                    </a:ext>
                  </a:extLst>
                </p:cNvPr>
                <p:cNvSpPr/>
                <p:nvPr/>
              </p:nvSpPr>
              <p:spPr>
                <a:xfrm>
                  <a:off x="1656288" y="3763926"/>
                  <a:ext cx="361507" cy="36150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1340A71E-00BE-48FF-BA72-686D633415EF}"/>
                    </a:ext>
                  </a:extLst>
                </p:cNvPr>
                <p:cNvCxnSpPr>
                  <a:cxnSpLocks/>
                  <a:stCxn id="56" idx="4"/>
                </p:cNvCxnSpPr>
                <p:nvPr/>
              </p:nvCxnSpPr>
              <p:spPr>
                <a:xfrm>
                  <a:off x="1837042" y="4125433"/>
                  <a:ext cx="0" cy="36150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4EDF1E6-B828-4063-A8B2-7036434085A4}"/>
                    </a:ext>
                  </a:extLst>
                </p:cNvPr>
                <p:cNvCxnSpPr>
                  <a:stCxn id="56" idx="4"/>
                </p:cNvCxnSpPr>
                <p:nvPr/>
              </p:nvCxnSpPr>
              <p:spPr>
                <a:xfrm flipH="1">
                  <a:off x="1656289" y="4125433"/>
                  <a:ext cx="180753" cy="17012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7DB83D2A-430A-42EB-98FF-2CCBE561193B}"/>
                    </a:ext>
                  </a:extLst>
                </p:cNvPr>
                <p:cNvCxnSpPr>
                  <a:stCxn id="56" idx="4"/>
                </p:cNvCxnSpPr>
                <p:nvPr/>
              </p:nvCxnSpPr>
              <p:spPr>
                <a:xfrm>
                  <a:off x="1837042" y="4125433"/>
                  <a:ext cx="170119" cy="17012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34CB6A1B-3A85-4836-AD20-9CCCE1490E45}"/>
                    </a:ext>
                  </a:extLst>
                </p:cNvPr>
                <p:cNvCxnSpPr/>
                <p:nvPr/>
              </p:nvCxnSpPr>
              <p:spPr>
                <a:xfrm flipH="1">
                  <a:off x="1656288" y="4486940"/>
                  <a:ext cx="180754" cy="22126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CC442D97-89E9-4F3A-9D9D-90ABCE9DFFB8}"/>
                    </a:ext>
                  </a:extLst>
                </p:cNvPr>
                <p:cNvCxnSpPr/>
                <p:nvPr/>
              </p:nvCxnSpPr>
              <p:spPr>
                <a:xfrm>
                  <a:off x="1837041" y="4486940"/>
                  <a:ext cx="180754" cy="22126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1D6835-CEA5-46A6-BD9B-0DE15187FC64}"/>
                </a:ext>
              </a:extLst>
            </p:cNvPr>
            <p:cNvSpPr txBox="1"/>
            <p:nvPr/>
          </p:nvSpPr>
          <p:spPr>
            <a:xfrm>
              <a:off x="1488558" y="2851150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동전 던지기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9C99281-DD91-4EF2-A268-95C70AFE4F3D}"/>
                </a:ext>
              </a:extLst>
            </p:cNvPr>
            <p:cNvSpPr txBox="1"/>
            <p:nvPr/>
          </p:nvSpPr>
          <p:spPr>
            <a:xfrm>
              <a:off x="3183785" y="285115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가림막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63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417 L 0.00131 -0.09861 L -0.00065 -0.00417 Z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7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417 L 0.00131 -0.09861 L -0.00065 -0.00417 Z " pathEditMode="relative" rAng="0" ptsTypes="AAA">
                                      <p:cBhvr>
                                        <p:cTn id="6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72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417 L 0.00131 -0.09861 L -0.00065 -0.00417 Z " pathEditMode="relative" rAng="0" ptsTypes="AAA">
                                      <p:cBhvr>
                                        <p:cTn id="8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722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3" animBg="1"/>
      <p:bldP spid="28" grpId="4" animBg="1"/>
      <p:bldP spid="30" grpId="0" animBg="1"/>
      <p:bldP spid="64" grpId="0" animBg="1"/>
      <p:bldP spid="32" grpId="0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5" grpId="2" animBg="1"/>
      <p:bldP spid="85" grpId="3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112" grpId="0"/>
      <p:bldP spid="113" grpId="0"/>
      <p:bldP spid="114" grpId="0"/>
      <p:bldP spid="115" grpId="0"/>
      <p:bldP spid="62" grpId="0" animBg="1"/>
      <p:bldP spid="63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6" y="1360968"/>
                <a:ext cx="11415824" cy="420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엔</m:t>
                    </m:r>
                  </m:oMath>
                </a14:m>
                <a:r>
                  <a:rPr lang="ko-KR" altLang="en-US" sz="1600" dirty="0"/>
                  <a:t>트로피는 정보를 표현하는 데 필요한 최소 평균 정보량을 말한다</a:t>
                </a:r>
                <a:r>
                  <a:rPr lang="en-US" altLang="ko-KR" sz="1600" dirty="0"/>
                  <a:t>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6" y="1360968"/>
                <a:ext cx="11415824" cy="420243"/>
              </a:xfrm>
              <a:prstGeom prst="rect">
                <a:avLst/>
              </a:prstGeom>
              <a:blipFill>
                <a:blip r:embed="rId2"/>
                <a:stretch>
                  <a:fillRect l="-214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3200" dirty="0"/>
              <a:t>엔트로피</a:t>
            </a:r>
            <a:endParaRPr lang="en-US" altLang="ko-KR" sz="3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6C7E8F-DFE9-49B1-BB1E-C4B5943E3B18}"/>
              </a:ext>
            </a:extLst>
          </p:cNvPr>
          <p:cNvSpPr/>
          <p:nvPr/>
        </p:nvSpPr>
        <p:spPr>
          <a:xfrm>
            <a:off x="2254102" y="4029744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앞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4F7EFCE-12BD-403E-856D-BA63F0E5655B}"/>
              </a:ext>
            </a:extLst>
          </p:cNvPr>
          <p:cNvGrpSpPr/>
          <p:nvPr/>
        </p:nvGrpSpPr>
        <p:grpSpPr>
          <a:xfrm>
            <a:off x="1488558" y="3179135"/>
            <a:ext cx="4113730" cy="1529073"/>
            <a:chOff x="1488558" y="3179135"/>
            <a:chExt cx="4113730" cy="152907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1E0FD85-A1B6-4E6A-8B84-1F0D571AFF48}"/>
                </a:ext>
              </a:extLst>
            </p:cNvPr>
            <p:cNvGrpSpPr/>
            <p:nvPr/>
          </p:nvGrpSpPr>
          <p:grpSpPr>
            <a:xfrm>
              <a:off x="1488558" y="3179135"/>
              <a:ext cx="4113730" cy="1529073"/>
              <a:chOff x="1488558" y="3179135"/>
              <a:chExt cx="4113730" cy="1529073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4B83BC3-5867-4C21-B5CD-F7971965F696}"/>
                  </a:ext>
                </a:extLst>
              </p:cNvPr>
              <p:cNvSpPr/>
              <p:nvPr/>
            </p:nvSpPr>
            <p:spPr>
              <a:xfrm>
                <a:off x="1488558" y="3179135"/>
                <a:ext cx="4113730" cy="1529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AECA8477-B22D-4152-ADCE-A2A9BC9D0DFC}"/>
                  </a:ext>
                </a:extLst>
              </p:cNvPr>
              <p:cNvCxnSpPr>
                <a:stCxn id="100" idx="0"/>
                <a:endCxn id="100" idx="2"/>
              </p:cNvCxnSpPr>
              <p:nvPr/>
            </p:nvCxnSpPr>
            <p:spPr>
              <a:xfrm>
                <a:off x="3545423" y="3179135"/>
                <a:ext cx="0" cy="152907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7B23128-66BC-48BB-813C-FEEB0FD5AB2F}"/>
                </a:ext>
              </a:extLst>
            </p:cNvPr>
            <p:cNvGrpSpPr/>
            <p:nvPr/>
          </p:nvGrpSpPr>
          <p:grpSpPr>
            <a:xfrm>
              <a:off x="1656288" y="3763926"/>
              <a:ext cx="361507" cy="944282"/>
              <a:chOff x="1656288" y="3763926"/>
              <a:chExt cx="361507" cy="944282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AD3B0D1A-F3ED-4AA3-A8A6-15A2FFB62291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508022A-3B1F-47DD-911A-50A215527BCB}"/>
                  </a:ext>
                </a:extLst>
              </p:cNvPr>
              <p:cNvCxnSpPr>
                <a:cxnSpLocks/>
                <a:stCxn id="94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E6246C4-F555-4BBB-8280-D8B92AD612DD}"/>
                  </a:ext>
                </a:extLst>
              </p:cNvPr>
              <p:cNvCxnSpPr>
                <a:stCxn id="94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72BD8ED-47D8-412A-B8A1-5C7B136B664B}"/>
                  </a:ext>
                </a:extLst>
              </p:cNvPr>
              <p:cNvCxnSpPr>
                <a:stCxn id="94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B17F407-2C63-460C-AC60-7D265B230696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1C65DC1A-9B71-4C87-B8F1-1E62A203CED2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F665A53-F780-4C7A-A965-19723182F045}"/>
                </a:ext>
              </a:extLst>
            </p:cNvPr>
            <p:cNvGrpSpPr/>
            <p:nvPr/>
          </p:nvGrpSpPr>
          <p:grpSpPr>
            <a:xfrm>
              <a:off x="4846056" y="3763926"/>
              <a:ext cx="361507" cy="944282"/>
              <a:chOff x="1656288" y="3763926"/>
              <a:chExt cx="361507" cy="944282"/>
            </a:xfrm>
            <a:solidFill>
              <a:srgbClr val="92D050"/>
            </a:solidFill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3FB2E924-DB80-43BC-A625-E00DD1BDA296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4DD123C9-79EB-4B34-A839-0F1184E19861}"/>
                  </a:ext>
                </a:extLst>
              </p:cNvPr>
              <p:cNvCxnSpPr>
                <a:cxnSpLocks/>
                <a:stCxn id="88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3C364AF-486F-48FF-A7D1-9CD463344F22}"/>
                  </a:ext>
                </a:extLst>
              </p:cNvPr>
              <p:cNvCxnSpPr>
                <a:stCxn id="88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216C96EC-31FD-4EB5-A7EF-A39EBDD27EF9}"/>
                  </a:ext>
                </a:extLst>
              </p:cNvPr>
              <p:cNvCxnSpPr>
                <a:stCxn id="88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81D8C6B-97CC-4093-8B29-E576E4C32823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B95CC98-624F-4850-9D05-D06DC685FA4F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CE2DF8E-87FC-49A9-9AA0-5F0F5ACA1662}"/>
              </a:ext>
            </a:extLst>
          </p:cNvPr>
          <p:cNvGrpSpPr/>
          <p:nvPr/>
        </p:nvGrpSpPr>
        <p:grpSpPr>
          <a:xfrm>
            <a:off x="1488558" y="4941260"/>
            <a:ext cx="4113730" cy="1529073"/>
            <a:chOff x="1488558" y="3179135"/>
            <a:chExt cx="4113730" cy="152907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23C3893-074D-4515-AC53-1DE9DF72CB75}"/>
                </a:ext>
              </a:extLst>
            </p:cNvPr>
            <p:cNvGrpSpPr/>
            <p:nvPr/>
          </p:nvGrpSpPr>
          <p:grpSpPr>
            <a:xfrm>
              <a:off x="1488558" y="3179135"/>
              <a:ext cx="4113730" cy="1529073"/>
              <a:chOff x="1488558" y="3179135"/>
              <a:chExt cx="4113730" cy="1529073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82FC8E1-EF71-4AB2-BF6A-A6F6353C3FDF}"/>
                  </a:ext>
                </a:extLst>
              </p:cNvPr>
              <p:cNvSpPr/>
              <p:nvPr/>
            </p:nvSpPr>
            <p:spPr>
              <a:xfrm>
                <a:off x="1488558" y="3179135"/>
                <a:ext cx="4113730" cy="1529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301C27A-708A-4662-8102-2F66F45E44FB}"/>
                  </a:ext>
                </a:extLst>
              </p:cNvPr>
              <p:cNvCxnSpPr>
                <a:stCxn id="119" idx="0"/>
                <a:endCxn id="119" idx="2"/>
              </p:cNvCxnSpPr>
              <p:nvPr/>
            </p:nvCxnSpPr>
            <p:spPr>
              <a:xfrm>
                <a:off x="3545423" y="3179135"/>
                <a:ext cx="0" cy="152907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C106BBF-8FCA-4BF1-8116-A546C496319C}"/>
                </a:ext>
              </a:extLst>
            </p:cNvPr>
            <p:cNvGrpSpPr/>
            <p:nvPr/>
          </p:nvGrpSpPr>
          <p:grpSpPr>
            <a:xfrm>
              <a:off x="1656288" y="3763926"/>
              <a:ext cx="361507" cy="944282"/>
              <a:chOff x="1656288" y="3763926"/>
              <a:chExt cx="361507" cy="944282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940A5F91-B656-4174-8768-212B13E88417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7EC4A9C1-DBA9-4311-97CF-F9FACD38E506}"/>
                  </a:ext>
                </a:extLst>
              </p:cNvPr>
              <p:cNvCxnSpPr>
                <a:cxnSpLocks/>
                <a:stCxn id="113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835264E9-1786-442B-8A8B-DD0E9E9F1F1E}"/>
                  </a:ext>
                </a:extLst>
              </p:cNvPr>
              <p:cNvCxnSpPr>
                <a:stCxn id="113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B1233A33-7A44-4EA8-87C5-D07C78891460}"/>
                  </a:ext>
                </a:extLst>
              </p:cNvPr>
              <p:cNvCxnSpPr>
                <a:stCxn id="113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1A236102-6D36-416F-9A40-EC823B439312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BA8CF703-EE2E-4F66-8FBA-10FD344B6438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19FD6CA-0481-40D6-BE29-FA1CCDAC2BEB}"/>
                </a:ext>
              </a:extLst>
            </p:cNvPr>
            <p:cNvGrpSpPr/>
            <p:nvPr/>
          </p:nvGrpSpPr>
          <p:grpSpPr>
            <a:xfrm>
              <a:off x="4846056" y="3763926"/>
              <a:ext cx="361507" cy="944282"/>
              <a:chOff x="1656288" y="3763926"/>
              <a:chExt cx="361507" cy="944282"/>
            </a:xfrm>
            <a:solidFill>
              <a:srgbClr val="92D050"/>
            </a:solidFill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31C147A1-9EB8-468B-B8F2-DC53D97FFF4F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358E128-DC01-42C4-B431-4E0488D2BCC2}"/>
                  </a:ext>
                </a:extLst>
              </p:cNvPr>
              <p:cNvCxnSpPr>
                <a:cxnSpLocks/>
                <a:stCxn id="106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A0091532-98D9-4879-9783-F2FF702DF65C}"/>
                  </a:ext>
                </a:extLst>
              </p:cNvPr>
              <p:cNvCxnSpPr>
                <a:stCxn id="106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E53EC2FA-CA49-4851-8EE0-69400924A4D9}"/>
                  </a:ext>
                </a:extLst>
              </p:cNvPr>
              <p:cNvCxnSpPr>
                <a:stCxn id="106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457F1140-5F48-4A05-8DC4-3A6DA88055B9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A193AF9A-00FF-4315-8625-77AD94E2647F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D4919D9E-7621-479B-B5EB-9D94133E027B}"/>
              </a:ext>
            </a:extLst>
          </p:cNvPr>
          <p:cNvSpPr/>
          <p:nvPr/>
        </p:nvSpPr>
        <p:spPr>
          <a:xfrm>
            <a:off x="2254102" y="5705796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앞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380B22C1-FD06-47EB-9B48-156D16AFAA07}"/>
              </a:ext>
            </a:extLst>
          </p:cNvPr>
          <p:cNvSpPr/>
          <p:nvPr/>
        </p:nvSpPr>
        <p:spPr>
          <a:xfrm>
            <a:off x="2644418" y="5705796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44BB57-E724-45FA-B42D-CDBB9F9DB102}"/>
                  </a:ext>
                </a:extLst>
              </p:cNvPr>
              <p:cNvSpPr txBox="1"/>
              <p:nvPr/>
            </p:nvSpPr>
            <p:spPr>
              <a:xfrm>
                <a:off x="5838595" y="4295553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44BB57-E724-45FA-B42D-CDBB9F9DB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95" y="4295553"/>
                <a:ext cx="127727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C2BD757-5613-44A4-A5C9-EE689525F2BC}"/>
                  </a:ext>
                </a:extLst>
              </p:cNvPr>
              <p:cNvSpPr txBox="1"/>
              <p:nvPr/>
            </p:nvSpPr>
            <p:spPr>
              <a:xfrm>
                <a:off x="5838595" y="6101001"/>
                <a:ext cx="318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C2BD757-5613-44A4-A5C9-EE689525F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95" y="6101001"/>
                <a:ext cx="3181897" cy="369332"/>
              </a:xfrm>
              <a:prstGeom prst="rect">
                <a:avLst/>
              </a:prstGeom>
              <a:blipFill>
                <a:blip r:embed="rId4"/>
                <a:stretch>
                  <a:fillRect l="-575" t="-10000" r="-57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ABE3DB-28CA-4B4C-8297-CE1DE3E0CF11}"/>
                  </a:ext>
                </a:extLst>
              </p:cNvPr>
              <p:cNvSpPr txBox="1"/>
              <p:nvPr/>
            </p:nvSpPr>
            <p:spPr>
              <a:xfrm>
                <a:off x="5838595" y="3310733"/>
                <a:ext cx="648586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800" dirty="0"/>
                  <a:t>정보량 </a:t>
                </a:r>
                <a:r>
                  <a:rPr lang="en-US" altLang="ko-KR" sz="1800" dirty="0"/>
                  <a:t>= </a:t>
                </a:r>
                <a:r>
                  <a:rPr lang="ko-KR" altLang="en-US" sz="1800" dirty="0"/>
                  <a:t>필요한 질문개수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능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결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과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ABE3DB-28CA-4B4C-8297-CE1DE3E0C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95" y="3310733"/>
                <a:ext cx="6485860" cy="374526"/>
              </a:xfrm>
              <a:prstGeom prst="rect">
                <a:avLst/>
              </a:prstGeom>
              <a:blipFill>
                <a:blip r:embed="rId5"/>
                <a:stretch>
                  <a:fillRect l="-84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64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11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sz="1600" dirty="0"/>
                  <a:t>계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/>
                  <a:t>A, B, C, D</a:t>
                </a:r>
                <a:r>
                  <a:rPr lang="ko-KR" altLang="en-US" sz="1600" dirty="0"/>
                  <a:t>를 각각 </a:t>
                </a:r>
                <a:r>
                  <a:rPr lang="en-US" altLang="ko-KR" sz="1600" dirty="0"/>
                  <a:t>25% </a:t>
                </a:r>
                <a:r>
                  <a:rPr lang="ko-KR" altLang="en-US" sz="1600" dirty="0"/>
                  <a:t>확률로 출력한다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기계 </a:t>
                </a:r>
                <a:r>
                  <a:rPr lang="en-US" altLang="ko-KR" sz="1600" dirty="0"/>
                  <a:t>Y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/>
                  <a:t>A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50%, B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12.5%, C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12.5%, D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25% </a:t>
                </a:r>
                <a:r>
                  <a:rPr lang="ko-KR" altLang="en-US" sz="1600" dirty="0"/>
                  <a:t>확률로 출력한다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질문 방법과 순서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알고리즘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 따라 정보량이 달라진다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1159741"/>
              </a:xfrm>
              <a:prstGeom prst="rect">
                <a:avLst/>
              </a:prstGeom>
              <a:blipFill>
                <a:blip r:embed="rId2"/>
                <a:stretch>
                  <a:fillRect l="-229" b="-5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3200" dirty="0"/>
              <a:t>엔트로피</a:t>
            </a:r>
            <a:endParaRPr lang="en-US" altLang="ko-KR" sz="3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16C7E8F-DFE9-49B1-BB1E-C4B5943E3B18}"/>
              </a:ext>
            </a:extLst>
          </p:cNvPr>
          <p:cNvSpPr/>
          <p:nvPr/>
        </p:nvSpPr>
        <p:spPr>
          <a:xfrm>
            <a:off x="2254102" y="4029744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endParaRPr lang="ko-KR" altLang="en-US" sz="1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4F7EFCE-12BD-403E-856D-BA63F0E5655B}"/>
              </a:ext>
            </a:extLst>
          </p:cNvPr>
          <p:cNvGrpSpPr/>
          <p:nvPr/>
        </p:nvGrpSpPr>
        <p:grpSpPr>
          <a:xfrm>
            <a:off x="1488558" y="3179135"/>
            <a:ext cx="4113730" cy="1529073"/>
            <a:chOff x="1488558" y="3179135"/>
            <a:chExt cx="4113730" cy="152907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1E0FD85-A1B6-4E6A-8B84-1F0D571AFF48}"/>
                </a:ext>
              </a:extLst>
            </p:cNvPr>
            <p:cNvGrpSpPr/>
            <p:nvPr/>
          </p:nvGrpSpPr>
          <p:grpSpPr>
            <a:xfrm>
              <a:off x="1488558" y="3179135"/>
              <a:ext cx="4113730" cy="1529073"/>
              <a:chOff x="1488558" y="3179135"/>
              <a:chExt cx="4113730" cy="1529073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4B83BC3-5867-4C21-B5CD-F7971965F696}"/>
                  </a:ext>
                </a:extLst>
              </p:cNvPr>
              <p:cNvSpPr/>
              <p:nvPr/>
            </p:nvSpPr>
            <p:spPr>
              <a:xfrm>
                <a:off x="1488558" y="3179135"/>
                <a:ext cx="4113730" cy="1529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AECA8477-B22D-4152-ADCE-A2A9BC9D0DFC}"/>
                  </a:ext>
                </a:extLst>
              </p:cNvPr>
              <p:cNvCxnSpPr>
                <a:stCxn id="100" idx="0"/>
                <a:endCxn id="100" idx="2"/>
              </p:cNvCxnSpPr>
              <p:nvPr/>
            </p:nvCxnSpPr>
            <p:spPr>
              <a:xfrm>
                <a:off x="3545423" y="3179135"/>
                <a:ext cx="0" cy="152907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7B23128-66BC-48BB-813C-FEEB0FD5AB2F}"/>
                </a:ext>
              </a:extLst>
            </p:cNvPr>
            <p:cNvGrpSpPr/>
            <p:nvPr/>
          </p:nvGrpSpPr>
          <p:grpSpPr>
            <a:xfrm>
              <a:off x="1656288" y="3763926"/>
              <a:ext cx="361507" cy="944282"/>
              <a:chOff x="1656288" y="3763926"/>
              <a:chExt cx="361507" cy="944282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AD3B0D1A-F3ED-4AA3-A8A6-15A2FFB62291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508022A-3B1F-47DD-911A-50A215527BCB}"/>
                  </a:ext>
                </a:extLst>
              </p:cNvPr>
              <p:cNvCxnSpPr>
                <a:cxnSpLocks/>
                <a:stCxn id="94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E6246C4-F555-4BBB-8280-D8B92AD612DD}"/>
                  </a:ext>
                </a:extLst>
              </p:cNvPr>
              <p:cNvCxnSpPr>
                <a:stCxn id="94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72BD8ED-47D8-412A-B8A1-5C7B136B664B}"/>
                  </a:ext>
                </a:extLst>
              </p:cNvPr>
              <p:cNvCxnSpPr>
                <a:stCxn id="94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B17F407-2C63-460C-AC60-7D265B230696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1C65DC1A-9B71-4C87-B8F1-1E62A203CED2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F665A53-F780-4C7A-A965-19723182F045}"/>
                </a:ext>
              </a:extLst>
            </p:cNvPr>
            <p:cNvGrpSpPr/>
            <p:nvPr/>
          </p:nvGrpSpPr>
          <p:grpSpPr>
            <a:xfrm>
              <a:off x="4846056" y="3763926"/>
              <a:ext cx="361507" cy="944282"/>
              <a:chOff x="1656288" y="3763926"/>
              <a:chExt cx="361507" cy="944282"/>
            </a:xfrm>
            <a:solidFill>
              <a:srgbClr val="92D050"/>
            </a:solidFill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3FB2E924-DB80-43BC-A625-E00DD1BDA296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4DD123C9-79EB-4B34-A839-0F1184E19861}"/>
                  </a:ext>
                </a:extLst>
              </p:cNvPr>
              <p:cNvCxnSpPr>
                <a:cxnSpLocks/>
                <a:stCxn id="88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3C364AF-486F-48FF-A7D1-9CD463344F22}"/>
                  </a:ext>
                </a:extLst>
              </p:cNvPr>
              <p:cNvCxnSpPr>
                <a:stCxn id="88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216C96EC-31FD-4EB5-A7EF-A39EBDD27EF9}"/>
                  </a:ext>
                </a:extLst>
              </p:cNvPr>
              <p:cNvCxnSpPr>
                <a:stCxn id="88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81D8C6B-97CC-4093-8B29-E576E4C32823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B95CC98-624F-4850-9D05-D06DC685FA4F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CE2DF8E-87FC-49A9-9AA0-5F0F5ACA1662}"/>
              </a:ext>
            </a:extLst>
          </p:cNvPr>
          <p:cNvGrpSpPr/>
          <p:nvPr/>
        </p:nvGrpSpPr>
        <p:grpSpPr>
          <a:xfrm>
            <a:off x="1488558" y="4941260"/>
            <a:ext cx="4113730" cy="1529073"/>
            <a:chOff x="1488558" y="3179135"/>
            <a:chExt cx="4113730" cy="152907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23C3893-074D-4515-AC53-1DE9DF72CB75}"/>
                </a:ext>
              </a:extLst>
            </p:cNvPr>
            <p:cNvGrpSpPr/>
            <p:nvPr/>
          </p:nvGrpSpPr>
          <p:grpSpPr>
            <a:xfrm>
              <a:off x="1488558" y="3179135"/>
              <a:ext cx="4113730" cy="1529073"/>
              <a:chOff x="1488558" y="3179135"/>
              <a:chExt cx="4113730" cy="1529073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82FC8E1-EF71-4AB2-BF6A-A6F6353C3FDF}"/>
                  </a:ext>
                </a:extLst>
              </p:cNvPr>
              <p:cNvSpPr/>
              <p:nvPr/>
            </p:nvSpPr>
            <p:spPr>
              <a:xfrm>
                <a:off x="1488558" y="3179135"/>
                <a:ext cx="4113730" cy="1529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301C27A-708A-4662-8102-2F66F45E44FB}"/>
                  </a:ext>
                </a:extLst>
              </p:cNvPr>
              <p:cNvCxnSpPr>
                <a:stCxn id="119" idx="0"/>
                <a:endCxn id="119" idx="2"/>
              </p:cNvCxnSpPr>
              <p:nvPr/>
            </p:nvCxnSpPr>
            <p:spPr>
              <a:xfrm>
                <a:off x="3545423" y="3179135"/>
                <a:ext cx="0" cy="152907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C106BBF-8FCA-4BF1-8116-A546C496319C}"/>
                </a:ext>
              </a:extLst>
            </p:cNvPr>
            <p:cNvGrpSpPr/>
            <p:nvPr/>
          </p:nvGrpSpPr>
          <p:grpSpPr>
            <a:xfrm>
              <a:off x="1656288" y="3763926"/>
              <a:ext cx="361507" cy="944282"/>
              <a:chOff x="1656288" y="3763926"/>
              <a:chExt cx="361507" cy="944282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940A5F91-B656-4174-8768-212B13E88417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Y</a:t>
                </a:r>
                <a:endParaRPr lang="ko-KR" altLang="en-US" dirty="0"/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7EC4A9C1-DBA9-4311-97CF-F9FACD38E506}"/>
                  </a:ext>
                </a:extLst>
              </p:cNvPr>
              <p:cNvCxnSpPr>
                <a:cxnSpLocks/>
                <a:stCxn id="113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835264E9-1786-442B-8A8B-DD0E9E9F1F1E}"/>
                  </a:ext>
                </a:extLst>
              </p:cNvPr>
              <p:cNvCxnSpPr>
                <a:stCxn id="113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B1233A33-7A44-4EA8-87C5-D07C78891460}"/>
                  </a:ext>
                </a:extLst>
              </p:cNvPr>
              <p:cNvCxnSpPr>
                <a:stCxn id="113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1A236102-6D36-416F-9A40-EC823B439312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BA8CF703-EE2E-4F66-8FBA-10FD344B6438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19FD6CA-0481-40D6-BE29-FA1CCDAC2BEB}"/>
                </a:ext>
              </a:extLst>
            </p:cNvPr>
            <p:cNvGrpSpPr/>
            <p:nvPr/>
          </p:nvGrpSpPr>
          <p:grpSpPr>
            <a:xfrm>
              <a:off x="4846056" y="3763926"/>
              <a:ext cx="361507" cy="944282"/>
              <a:chOff x="1656288" y="3763926"/>
              <a:chExt cx="361507" cy="944282"/>
            </a:xfrm>
            <a:solidFill>
              <a:srgbClr val="92D050"/>
            </a:solidFill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31C147A1-9EB8-468B-B8F2-DC53D97FFF4F}"/>
                  </a:ext>
                </a:extLst>
              </p:cNvPr>
              <p:cNvSpPr/>
              <p:nvPr/>
            </p:nvSpPr>
            <p:spPr>
              <a:xfrm>
                <a:off x="1656288" y="3763926"/>
                <a:ext cx="361507" cy="36150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358E128-DC01-42C4-B431-4E0488D2BCC2}"/>
                  </a:ext>
                </a:extLst>
              </p:cNvPr>
              <p:cNvCxnSpPr>
                <a:cxnSpLocks/>
                <a:stCxn id="106" idx="4"/>
              </p:cNvCxnSpPr>
              <p:nvPr/>
            </p:nvCxnSpPr>
            <p:spPr>
              <a:xfrm>
                <a:off x="1837042" y="4125433"/>
                <a:ext cx="0" cy="36150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A0091532-98D9-4879-9783-F2FF702DF65C}"/>
                  </a:ext>
                </a:extLst>
              </p:cNvPr>
              <p:cNvCxnSpPr>
                <a:stCxn id="106" idx="4"/>
              </p:cNvCxnSpPr>
              <p:nvPr/>
            </p:nvCxnSpPr>
            <p:spPr>
              <a:xfrm flipH="1">
                <a:off x="1656289" y="4125433"/>
                <a:ext cx="180753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E53EC2FA-CA49-4851-8EE0-69400924A4D9}"/>
                  </a:ext>
                </a:extLst>
              </p:cNvPr>
              <p:cNvCxnSpPr>
                <a:stCxn id="106" idx="4"/>
              </p:cNvCxnSpPr>
              <p:nvPr/>
            </p:nvCxnSpPr>
            <p:spPr>
              <a:xfrm>
                <a:off x="1837042" y="4125433"/>
                <a:ext cx="170119" cy="17012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457F1140-5F48-4A05-8DC4-3A6DA88055B9}"/>
                  </a:ext>
                </a:extLst>
              </p:cNvPr>
              <p:cNvCxnSpPr/>
              <p:nvPr/>
            </p:nvCxnSpPr>
            <p:spPr>
              <a:xfrm flipH="1">
                <a:off x="1656288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A193AF9A-00FF-4315-8625-77AD94E2647F}"/>
                  </a:ext>
                </a:extLst>
              </p:cNvPr>
              <p:cNvCxnSpPr/>
              <p:nvPr/>
            </p:nvCxnSpPr>
            <p:spPr>
              <a:xfrm>
                <a:off x="1837041" y="4486940"/>
                <a:ext cx="180754" cy="2212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D4919D9E-7621-479B-B5EB-9D94133E027B}"/>
              </a:ext>
            </a:extLst>
          </p:cNvPr>
          <p:cNvSpPr/>
          <p:nvPr/>
        </p:nvSpPr>
        <p:spPr>
          <a:xfrm>
            <a:off x="2254102" y="5705796"/>
            <a:ext cx="265809" cy="2658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endParaRPr lang="ko-KR" altLang="en-US" sz="1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44BB57-E724-45FA-B42D-CDBB9F9DB102}"/>
                  </a:ext>
                </a:extLst>
              </p:cNvPr>
              <p:cNvSpPr txBox="1"/>
              <p:nvPr/>
            </p:nvSpPr>
            <p:spPr>
              <a:xfrm>
                <a:off x="5838595" y="4295553"/>
                <a:ext cx="2322431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정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보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량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44BB57-E724-45FA-B42D-CDBB9F9DB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95" y="4295553"/>
                <a:ext cx="2322431" cy="374526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C2BD757-5613-44A4-A5C9-EE689525F2BC}"/>
                  </a:ext>
                </a:extLst>
              </p:cNvPr>
              <p:cNvSpPr txBox="1"/>
              <p:nvPr/>
            </p:nvSpPr>
            <p:spPr>
              <a:xfrm>
                <a:off x="5838595" y="6101001"/>
                <a:ext cx="396935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/>
                  <a:t>계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의 경우에도 정보량 </a:t>
                </a:r>
                <a:r>
                  <a:rPr lang="en-US" altLang="ko-KR" dirty="0"/>
                  <a:t>= 2 </a:t>
                </a:r>
                <a:r>
                  <a:rPr lang="ko-KR" altLang="en-US" dirty="0"/>
                  <a:t>인가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C2BD757-5613-44A4-A5C9-EE689525F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95" y="6101001"/>
                <a:ext cx="3969356" cy="374526"/>
              </a:xfrm>
              <a:prstGeom prst="rect">
                <a:avLst/>
              </a:prstGeom>
              <a:blipFill>
                <a:blip r:embed="rId4"/>
                <a:stretch>
                  <a:fillRect l="-461" t="-8197" r="-461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BB3802C-2A83-45BC-8C27-AB68E9A9C134}"/>
              </a:ext>
            </a:extLst>
          </p:cNvPr>
          <p:cNvSpPr txBox="1"/>
          <p:nvPr/>
        </p:nvSpPr>
        <p:spPr>
          <a:xfrm>
            <a:off x="5838595" y="3429000"/>
            <a:ext cx="275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A,B </a:t>
            </a:r>
            <a:r>
              <a:rPr lang="ko-KR" altLang="en-US" dirty="0"/>
              <a:t>중에 </a:t>
            </a:r>
            <a:r>
              <a:rPr lang="ko-KR" altLang="en-US" dirty="0" err="1"/>
              <a:t>하난가요</a:t>
            </a:r>
            <a:r>
              <a:rPr lang="en-US" altLang="ko-KR" dirty="0"/>
              <a:t>? </a:t>
            </a:r>
            <a:r>
              <a:rPr lang="ko-KR" altLang="en-US" dirty="0"/>
              <a:t>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B4295C-2C3B-4B44-8E18-F01358ABCFDA}"/>
              </a:ext>
            </a:extLst>
          </p:cNvPr>
          <p:cNvSpPr txBox="1"/>
          <p:nvPr/>
        </p:nvSpPr>
        <p:spPr>
          <a:xfrm>
            <a:off x="5838595" y="3862276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A </a:t>
            </a:r>
            <a:r>
              <a:rPr lang="ko-KR" altLang="en-US" dirty="0"/>
              <a:t>인가요</a:t>
            </a:r>
            <a:r>
              <a:rPr lang="en-US" altLang="ko-KR" dirty="0"/>
              <a:t>? </a:t>
            </a:r>
            <a:r>
              <a:rPr lang="ko-KR" altLang="en-US" dirty="0"/>
              <a:t>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83DD0-B2D0-4E9C-A4EC-EFE9C01D5C33}"/>
              </a:ext>
            </a:extLst>
          </p:cNvPr>
          <p:cNvSpPr txBox="1"/>
          <p:nvPr/>
        </p:nvSpPr>
        <p:spPr>
          <a:xfrm>
            <a:off x="3106841" y="28221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가림막</a:t>
            </a:r>
          </a:p>
        </p:txBody>
      </p:sp>
    </p:spTree>
    <p:extLst>
      <p:ext uri="{BB962C8B-B14F-4D97-AF65-F5344CB8AC3E}">
        <p14:creationId xmlns:p14="http://schemas.microsoft.com/office/powerpoint/2010/main" val="250720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/>
              <p:nvPr/>
            </p:nvSpPr>
            <p:spPr>
              <a:xfrm>
                <a:off x="776177" y="1360968"/>
                <a:ext cx="10639646" cy="420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sz="1600" dirty="0"/>
                  <a:t>계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/>
                  <a:t>A, B, C, D</a:t>
                </a:r>
                <a:r>
                  <a:rPr lang="ko-KR" altLang="en-US" sz="1600" dirty="0"/>
                  <a:t>를 각각 </a:t>
                </a:r>
                <a:r>
                  <a:rPr lang="en-US" altLang="ko-KR" sz="1600" dirty="0"/>
                  <a:t>25% </a:t>
                </a:r>
                <a:r>
                  <a:rPr lang="ko-KR" altLang="en-US" sz="1600" dirty="0"/>
                  <a:t>확률로 출력한다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2C642-FD8E-494B-9CB5-E87CC63F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360968"/>
                <a:ext cx="10639646" cy="420243"/>
              </a:xfrm>
              <a:prstGeom prst="rect">
                <a:avLst/>
              </a:prstGeom>
              <a:blipFill>
                <a:blip r:embed="rId2"/>
                <a:stretch>
                  <a:fillRect l="-22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3200" dirty="0"/>
              <a:t>엔트로피</a:t>
            </a:r>
            <a:endParaRPr lang="en-US" altLang="ko-KR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1B28B4-08E5-4C10-9288-A05834E41F1D}"/>
              </a:ext>
            </a:extLst>
          </p:cNvPr>
          <p:cNvSpPr/>
          <p:nvPr/>
        </p:nvSpPr>
        <p:spPr>
          <a:xfrm>
            <a:off x="2882106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A274AB-2613-4AC3-B1E7-190D41D7CC0C}"/>
              </a:ext>
            </a:extLst>
          </p:cNvPr>
          <p:cNvSpPr/>
          <p:nvPr/>
        </p:nvSpPr>
        <p:spPr>
          <a:xfrm>
            <a:off x="4966088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C771CD-2DFB-452B-B218-E65E61D551B1}"/>
              </a:ext>
            </a:extLst>
          </p:cNvPr>
          <p:cNvSpPr/>
          <p:nvPr/>
        </p:nvSpPr>
        <p:spPr>
          <a:xfrm>
            <a:off x="7050070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FD42D-837B-4861-A6B0-BD6D85A7B70C}"/>
              </a:ext>
            </a:extLst>
          </p:cNvPr>
          <p:cNvSpPr/>
          <p:nvPr/>
        </p:nvSpPr>
        <p:spPr>
          <a:xfrm>
            <a:off x="9134052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59D7D-40B3-4C17-B280-59B3EA6C2062}"/>
              </a:ext>
            </a:extLst>
          </p:cNvPr>
          <p:cNvSpPr txBox="1"/>
          <p:nvPr/>
        </p:nvSpPr>
        <p:spPr>
          <a:xfrm>
            <a:off x="549529" y="2510506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질문 알고리즘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75DB6B-7F59-40B4-AA55-EB757F8DCF91}"/>
              </a:ext>
            </a:extLst>
          </p:cNvPr>
          <p:cNvGrpSpPr/>
          <p:nvPr/>
        </p:nvGrpSpPr>
        <p:grpSpPr>
          <a:xfrm>
            <a:off x="36293" y="2933699"/>
            <a:ext cx="2560385" cy="1385261"/>
            <a:chOff x="36293" y="3590748"/>
            <a:chExt cx="2560385" cy="138526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172B63-0E4B-4411-9613-345C5A70CC7B}"/>
                </a:ext>
              </a:extLst>
            </p:cNvPr>
            <p:cNvSpPr txBox="1"/>
            <p:nvPr/>
          </p:nvSpPr>
          <p:spPr>
            <a:xfrm>
              <a:off x="36293" y="4745177"/>
              <a:ext cx="564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A!</a:t>
              </a:r>
              <a:endParaRPr lang="ko-KR" altLang="en-US" sz="900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4D4F79F-B32E-4FA1-935D-13E778897237}"/>
                </a:ext>
              </a:extLst>
            </p:cNvPr>
            <p:cNvGrpSpPr/>
            <p:nvPr/>
          </p:nvGrpSpPr>
          <p:grpSpPr>
            <a:xfrm>
              <a:off x="276647" y="3590748"/>
              <a:ext cx="2320031" cy="1385261"/>
              <a:chOff x="276647" y="3590748"/>
              <a:chExt cx="2320031" cy="1385261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176DC26-044B-4247-80E7-817B7F56B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66" y="3821581"/>
                <a:ext cx="339155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F24F5DA6-5928-4D7A-8076-FFC291862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3121" y="3821581"/>
                <a:ext cx="338400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681886-4F9A-47ED-A2DD-16E52F0690A7}"/>
                  </a:ext>
                </a:extLst>
              </p:cNvPr>
              <p:cNvSpPr txBox="1"/>
              <p:nvPr/>
            </p:nvSpPr>
            <p:spPr>
              <a:xfrm>
                <a:off x="776177" y="3590748"/>
                <a:ext cx="11785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A,B </a:t>
                </a:r>
                <a:r>
                  <a:rPr lang="ko-KR" altLang="en-US" sz="900" dirty="0"/>
                  <a:t>중 하나인가요</a:t>
                </a:r>
                <a:r>
                  <a:rPr lang="en-US" altLang="ko-KR" sz="900" dirty="0"/>
                  <a:t>?</a:t>
                </a:r>
                <a:endParaRPr lang="ko-KR" altLang="en-US" sz="9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60C30A8-7EB2-4471-A02E-DABDD3FD571C}"/>
                  </a:ext>
                </a:extLst>
              </p:cNvPr>
              <p:cNvSpPr txBox="1"/>
              <p:nvPr/>
            </p:nvSpPr>
            <p:spPr>
              <a:xfrm>
                <a:off x="644388" y="4167963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A</a:t>
                </a:r>
                <a:r>
                  <a:rPr lang="ko-KR" altLang="en-US" sz="900" dirty="0"/>
                  <a:t>인가요</a:t>
                </a:r>
                <a:r>
                  <a:rPr lang="en-US" altLang="ko-KR" sz="900" dirty="0"/>
                  <a:t>?</a:t>
                </a:r>
                <a:endParaRPr lang="ko-KR" altLang="en-US" sz="9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939431B-7764-48F4-87F5-3C2F53FCB1FA}"/>
                  </a:ext>
                </a:extLst>
              </p:cNvPr>
              <p:cNvSpPr txBox="1"/>
              <p:nvPr/>
            </p:nvSpPr>
            <p:spPr>
              <a:xfrm>
                <a:off x="1366379" y="4167963"/>
                <a:ext cx="6575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C</a:t>
                </a:r>
                <a:r>
                  <a:rPr lang="ko-KR" altLang="en-US" sz="900" dirty="0"/>
                  <a:t>인가요</a:t>
                </a:r>
                <a:r>
                  <a:rPr lang="en-US" altLang="ko-KR" sz="900" dirty="0"/>
                  <a:t>?</a:t>
                </a:r>
                <a:endParaRPr lang="ko-KR" altLang="en-US" sz="9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517BDA-1096-44B6-B9E6-511FB43FAAE3}"/>
                  </a:ext>
                </a:extLst>
              </p:cNvPr>
              <p:cNvSpPr txBox="1"/>
              <p:nvPr/>
            </p:nvSpPr>
            <p:spPr>
              <a:xfrm>
                <a:off x="884742" y="3879355"/>
                <a:ext cx="2503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DF3FD47-311B-4B16-B99D-D0B9AD126B5C}"/>
                  </a:ext>
                </a:extLst>
              </p:cNvPr>
              <p:cNvSpPr txBox="1"/>
              <p:nvPr/>
            </p:nvSpPr>
            <p:spPr>
              <a:xfrm>
                <a:off x="1500034" y="3879355"/>
                <a:ext cx="2728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F84260EA-D46C-4640-ABEB-DC0C3080C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871" y="4398795"/>
                <a:ext cx="339155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88DFD536-1165-41BC-9811-62E1E1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26" y="4398795"/>
                <a:ext cx="338400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3521D3B-3EF6-436D-ACAA-68269F951C68}"/>
                  </a:ext>
                </a:extLst>
              </p:cNvPr>
              <p:cNvSpPr txBox="1"/>
              <p:nvPr/>
            </p:nvSpPr>
            <p:spPr>
              <a:xfrm>
                <a:off x="758284" y="474517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/>
                  <a:t>정답 </a:t>
                </a:r>
                <a:r>
                  <a:rPr lang="en-US" altLang="ko-KR" sz="900" dirty="0"/>
                  <a:t>B!</a:t>
                </a:r>
                <a:endParaRPr lang="ko-KR" altLang="en-US" sz="9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35502F-8898-4A9D-B59E-F4F86D95C34C}"/>
                  </a:ext>
                </a:extLst>
              </p:cNvPr>
              <p:cNvSpPr txBox="1"/>
              <p:nvPr/>
            </p:nvSpPr>
            <p:spPr>
              <a:xfrm>
                <a:off x="276647" y="4456569"/>
                <a:ext cx="2503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5975A4-66EE-4FB6-99E6-E91CF1D315D4}"/>
                  </a:ext>
                </a:extLst>
              </p:cNvPr>
              <p:cNvSpPr txBox="1"/>
              <p:nvPr/>
            </p:nvSpPr>
            <p:spPr>
              <a:xfrm>
                <a:off x="891939" y="4456569"/>
                <a:ext cx="2728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56DC228F-BCAD-48C5-B147-959FD24739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672" y="4394303"/>
                <a:ext cx="339155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B8857B20-2A82-496A-BA3E-597697E75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0827" y="4394303"/>
                <a:ext cx="338400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81C628-2612-4120-96B1-049E896B0D24}"/>
                  </a:ext>
                </a:extLst>
              </p:cNvPr>
              <p:cNvSpPr txBox="1"/>
              <p:nvPr/>
            </p:nvSpPr>
            <p:spPr>
              <a:xfrm>
                <a:off x="1302094" y="4740685"/>
                <a:ext cx="5629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/>
                  <a:t>정답 </a:t>
                </a:r>
                <a:r>
                  <a:rPr lang="en-US" altLang="ko-KR" sz="900" dirty="0"/>
                  <a:t>C!</a:t>
                </a:r>
                <a:endParaRPr lang="ko-KR" altLang="en-US" sz="9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81E2E27-69E8-4279-A6B7-FA99254F09EB}"/>
                  </a:ext>
                </a:extLst>
              </p:cNvPr>
              <p:cNvSpPr txBox="1"/>
              <p:nvPr/>
            </p:nvSpPr>
            <p:spPr>
              <a:xfrm>
                <a:off x="2024085" y="4740685"/>
                <a:ext cx="57259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/>
                  <a:t>정답 </a:t>
                </a:r>
                <a:r>
                  <a:rPr lang="en-US" altLang="ko-KR" sz="900" dirty="0"/>
                  <a:t>D!</a:t>
                </a:r>
                <a:endParaRPr lang="ko-KR" altLang="en-US" sz="9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B9B14CC-72B1-4418-9D6B-33D586BB4D1A}"/>
                  </a:ext>
                </a:extLst>
              </p:cNvPr>
              <p:cNvSpPr txBox="1"/>
              <p:nvPr/>
            </p:nvSpPr>
            <p:spPr>
              <a:xfrm>
                <a:off x="1542448" y="4452077"/>
                <a:ext cx="2503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461A62E-2DEF-4FDC-AED1-3217348D08ED}"/>
                  </a:ext>
                </a:extLst>
              </p:cNvPr>
              <p:cNvSpPr txBox="1"/>
              <p:nvPr/>
            </p:nvSpPr>
            <p:spPr>
              <a:xfrm>
                <a:off x="2157740" y="4452077"/>
                <a:ext cx="2728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3E1BC77-1469-435C-A621-A3C5CF12AD79}"/>
              </a:ext>
            </a:extLst>
          </p:cNvPr>
          <p:cNvGrpSpPr/>
          <p:nvPr/>
        </p:nvGrpSpPr>
        <p:grpSpPr>
          <a:xfrm>
            <a:off x="2899142" y="2933699"/>
            <a:ext cx="1918412" cy="1385261"/>
            <a:chOff x="36293" y="3590748"/>
            <a:chExt cx="1918412" cy="138526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BFDED69-44F5-4918-8551-A6277A364417}"/>
                </a:ext>
              </a:extLst>
            </p:cNvPr>
            <p:cNvSpPr txBox="1"/>
            <p:nvPr/>
          </p:nvSpPr>
          <p:spPr>
            <a:xfrm>
              <a:off x="36293" y="4745177"/>
              <a:ext cx="564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A!</a:t>
              </a:r>
              <a:endParaRPr lang="ko-KR" altLang="en-US" sz="900" dirty="0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611FE8C9-C7DB-488F-BACE-913C365F5FF7}"/>
                </a:ext>
              </a:extLst>
            </p:cNvPr>
            <p:cNvGrpSpPr/>
            <p:nvPr/>
          </p:nvGrpSpPr>
          <p:grpSpPr>
            <a:xfrm>
              <a:off x="276647" y="3590748"/>
              <a:ext cx="1678058" cy="1154429"/>
              <a:chOff x="276647" y="3590748"/>
              <a:chExt cx="1678058" cy="1154429"/>
            </a:xfrm>
          </p:grpSpPr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672E872D-0BAF-475B-B3F8-C6FFCB7CCC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66" y="3821581"/>
                <a:ext cx="339155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06BD194-1253-4AAD-A585-F631831C607B}"/>
                  </a:ext>
                </a:extLst>
              </p:cNvPr>
              <p:cNvSpPr txBox="1"/>
              <p:nvPr/>
            </p:nvSpPr>
            <p:spPr>
              <a:xfrm>
                <a:off x="776177" y="3590748"/>
                <a:ext cx="11785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A,B </a:t>
                </a:r>
                <a:r>
                  <a:rPr lang="ko-KR" altLang="en-US" sz="900" dirty="0"/>
                  <a:t>중 하나인가요</a:t>
                </a:r>
                <a:r>
                  <a:rPr lang="en-US" altLang="ko-KR" sz="900" dirty="0"/>
                  <a:t>?</a:t>
                </a:r>
                <a:endParaRPr lang="ko-KR" altLang="en-US" sz="9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875EC1E-7785-4843-B466-EEF212941AB6}"/>
                  </a:ext>
                </a:extLst>
              </p:cNvPr>
              <p:cNvSpPr txBox="1"/>
              <p:nvPr/>
            </p:nvSpPr>
            <p:spPr>
              <a:xfrm>
                <a:off x="644388" y="4167963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A</a:t>
                </a:r>
                <a:r>
                  <a:rPr lang="ko-KR" altLang="en-US" sz="900" dirty="0"/>
                  <a:t>인가요</a:t>
                </a:r>
                <a:r>
                  <a:rPr lang="en-US" altLang="ko-KR" sz="900" dirty="0"/>
                  <a:t>?</a:t>
                </a:r>
                <a:endParaRPr lang="ko-KR" altLang="en-US" sz="9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56ED4BA-D9BE-43E8-BD5D-24FD060094BC}"/>
                  </a:ext>
                </a:extLst>
              </p:cNvPr>
              <p:cNvSpPr txBox="1"/>
              <p:nvPr/>
            </p:nvSpPr>
            <p:spPr>
              <a:xfrm>
                <a:off x="884742" y="3879355"/>
                <a:ext cx="2503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8742E482-6791-4D97-BB53-FD063A2AE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871" y="4398795"/>
                <a:ext cx="339155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88EB079-706D-4314-941D-D14D20256D3B}"/>
                  </a:ext>
                </a:extLst>
              </p:cNvPr>
              <p:cNvSpPr txBox="1"/>
              <p:nvPr/>
            </p:nvSpPr>
            <p:spPr>
              <a:xfrm>
                <a:off x="276647" y="4456569"/>
                <a:ext cx="2503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78A68D-041D-40A8-A10C-FAEFEE8C4153}"/>
              </a:ext>
            </a:extLst>
          </p:cNvPr>
          <p:cNvSpPr txBox="1"/>
          <p:nvPr/>
        </p:nvSpPr>
        <p:spPr>
          <a:xfrm>
            <a:off x="3108008" y="2171211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A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(25%)</a:t>
            </a:r>
            <a:endParaRPr lang="ko-KR" altLang="en-US" sz="11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8C53051-654C-490B-B566-CC2DFCD58560}"/>
              </a:ext>
            </a:extLst>
          </p:cNvPr>
          <p:cNvSpPr txBox="1"/>
          <p:nvPr/>
        </p:nvSpPr>
        <p:spPr>
          <a:xfrm>
            <a:off x="3738770" y="494507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“11”</a:t>
            </a:r>
            <a:endParaRPr lang="ko-KR" altLang="en-US" sz="11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8346317-1AEE-4E6A-A945-FB317EBB577D}"/>
              </a:ext>
            </a:extLst>
          </p:cNvPr>
          <p:cNvSpPr txBox="1"/>
          <p:nvPr/>
        </p:nvSpPr>
        <p:spPr>
          <a:xfrm>
            <a:off x="5214067" y="2171211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B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(25%)</a:t>
            </a:r>
            <a:endParaRPr lang="ko-KR" altLang="en-US" sz="11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C53C044-61AD-426D-8936-8ED35FDFEF6B}"/>
              </a:ext>
            </a:extLst>
          </p:cNvPr>
          <p:cNvSpPr txBox="1"/>
          <p:nvPr/>
        </p:nvSpPr>
        <p:spPr>
          <a:xfrm>
            <a:off x="5844829" y="494507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“10”</a:t>
            </a:r>
            <a:endParaRPr lang="ko-KR" altLang="en-US" sz="11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89B2B93-BB43-49BC-8769-4EA138775D2F}"/>
              </a:ext>
            </a:extLst>
          </p:cNvPr>
          <p:cNvSpPr txBox="1"/>
          <p:nvPr/>
        </p:nvSpPr>
        <p:spPr>
          <a:xfrm>
            <a:off x="7273101" y="2171211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(25%)</a:t>
            </a:r>
            <a:endParaRPr lang="ko-KR" altLang="en-US" sz="11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DFE78A1-DEF1-472E-8D44-1007896F9800}"/>
              </a:ext>
            </a:extLst>
          </p:cNvPr>
          <p:cNvSpPr txBox="1"/>
          <p:nvPr/>
        </p:nvSpPr>
        <p:spPr>
          <a:xfrm>
            <a:off x="7903863" y="494507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“01”</a:t>
            </a:r>
            <a:endParaRPr lang="ko-KR" alt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B841522-A031-42BE-8435-A8726898B436}"/>
              </a:ext>
            </a:extLst>
          </p:cNvPr>
          <p:cNvSpPr txBox="1"/>
          <p:nvPr/>
        </p:nvSpPr>
        <p:spPr>
          <a:xfrm>
            <a:off x="9375152" y="2171211"/>
            <a:ext cx="1640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D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(25%)</a:t>
            </a:r>
            <a:endParaRPr lang="ko-KR" alt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BD29700-E50E-4E19-95C6-DA133A5A55A7}"/>
              </a:ext>
            </a:extLst>
          </p:cNvPr>
          <p:cNvSpPr txBox="1"/>
          <p:nvPr/>
        </p:nvSpPr>
        <p:spPr>
          <a:xfrm>
            <a:off x="10009922" y="494507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“00”</a:t>
            </a:r>
            <a:endParaRPr lang="ko-KR" altLang="en-US" sz="1100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8BF57BA9-89CF-4244-91D8-A14C712A2F8B}"/>
              </a:ext>
            </a:extLst>
          </p:cNvPr>
          <p:cNvGrpSpPr/>
          <p:nvPr/>
        </p:nvGrpSpPr>
        <p:grpSpPr>
          <a:xfrm>
            <a:off x="5692203" y="2933699"/>
            <a:ext cx="1310317" cy="1385261"/>
            <a:chOff x="644388" y="3590748"/>
            <a:chExt cx="1310317" cy="1385261"/>
          </a:xfrm>
        </p:grpSpPr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A85C9DC-0E51-4D99-A215-F7DEB00A8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966" y="3821581"/>
              <a:ext cx="339155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DE2D9A6-25B1-459F-A7EA-33CDB666DFB4}"/>
                </a:ext>
              </a:extLst>
            </p:cNvPr>
            <p:cNvSpPr txBox="1"/>
            <p:nvPr/>
          </p:nvSpPr>
          <p:spPr>
            <a:xfrm>
              <a:off x="776177" y="3590748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A,B </a:t>
              </a:r>
              <a:r>
                <a:rPr lang="ko-KR" altLang="en-US" sz="900" dirty="0"/>
                <a:t>중 하나인가요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70AE579-BE7C-4B51-9A1B-C5FAA4F0695D}"/>
                </a:ext>
              </a:extLst>
            </p:cNvPr>
            <p:cNvSpPr txBox="1"/>
            <p:nvPr/>
          </p:nvSpPr>
          <p:spPr>
            <a:xfrm>
              <a:off x="644388" y="4167963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2415039-389D-43B0-9035-F622B4F8DD06}"/>
                </a:ext>
              </a:extLst>
            </p:cNvPr>
            <p:cNvSpPr txBox="1"/>
            <p:nvPr/>
          </p:nvSpPr>
          <p:spPr>
            <a:xfrm>
              <a:off x="884742" y="3879355"/>
              <a:ext cx="2503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3F84BC3E-5F7F-42BF-8DE5-E4EACE351A0B}"/>
                </a:ext>
              </a:extLst>
            </p:cNvPr>
            <p:cNvCxnSpPr>
              <a:cxnSpLocks/>
            </p:cNvCxnSpPr>
            <p:nvPr/>
          </p:nvCxnSpPr>
          <p:spPr>
            <a:xfrm>
              <a:off x="705026" y="4398795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20D8BCE-EB42-486B-AB93-BF572A657279}"/>
                </a:ext>
              </a:extLst>
            </p:cNvPr>
            <p:cNvSpPr txBox="1"/>
            <p:nvPr/>
          </p:nvSpPr>
          <p:spPr>
            <a:xfrm>
              <a:off x="758284" y="4745177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B!</a:t>
              </a:r>
              <a:endParaRPr lang="ko-KR" altLang="en-US" sz="9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2C81353-CDFE-4339-9419-EEEB4F9C504C}"/>
                </a:ext>
              </a:extLst>
            </p:cNvPr>
            <p:cNvSpPr txBox="1"/>
            <p:nvPr/>
          </p:nvSpPr>
          <p:spPr>
            <a:xfrm>
              <a:off x="891939" y="4456569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E1141160-7CC2-4D92-8D22-34315B20BD03}"/>
              </a:ext>
            </a:extLst>
          </p:cNvPr>
          <p:cNvGrpSpPr/>
          <p:nvPr/>
        </p:nvGrpSpPr>
        <p:grpSpPr>
          <a:xfrm>
            <a:off x="7325550" y="2933699"/>
            <a:ext cx="1247754" cy="1380769"/>
            <a:chOff x="776177" y="3590748"/>
            <a:chExt cx="1247754" cy="1380769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E0D3988D-D060-46E2-95A1-67D8BF5F528E}"/>
                </a:ext>
              </a:extLst>
            </p:cNvPr>
            <p:cNvCxnSpPr>
              <a:cxnSpLocks/>
            </p:cNvCxnSpPr>
            <p:nvPr/>
          </p:nvCxnSpPr>
          <p:spPr>
            <a:xfrm>
              <a:off x="1313121" y="3821581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4C9C20F-B07D-4D72-B26A-E4B64BFE3D5D}"/>
                </a:ext>
              </a:extLst>
            </p:cNvPr>
            <p:cNvSpPr txBox="1"/>
            <p:nvPr/>
          </p:nvSpPr>
          <p:spPr>
            <a:xfrm>
              <a:off x="776177" y="3590748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A,B </a:t>
              </a:r>
              <a:r>
                <a:rPr lang="ko-KR" altLang="en-US" sz="900" dirty="0"/>
                <a:t>중 하나인가요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AD63997-07C5-45C9-B01C-2B31A9D489ED}"/>
                </a:ext>
              </a:extLst>
            </p:cNvPr>
            <p:cNvSpPr txBox="1"/>
            <p:nvPr/>
          </p:nvSpPr>
          <p:spPr>
            <a:xfrm>
              <a:off x="1366379" y="4167963"/>
              <a:ext cx="6575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C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05BEF6A-90BE-48F0-8F29-A80928D4606A}"/>
                </a:ext>
              </a:extLst>
            </p:cNvPr>
            <p:cNvSpPr txBox="1"/>
            <p:nvPr/>
          </p:nvSpPr>
          <p:spPr>
            <a:xfrm>
              <a:off x="1500034" y="3879355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71E85DE6-B9C9-4F6C-A9BD-EBEE61D2E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72" y="4394303"/>
              <a:ext cx="339155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CEEE3D0-2D07-4BC1-8AE1-2BDECF6A41ED}"/>
                </a:ext>
              </a:extLst>
            </p:cNvPr>
            <p:cNvSpPr txBox="1"/>
            <p:nvPr/>
          </p:nvSpPr>
          <p:spPr>
            <a:xfrm>
              <a:off x="1302094" y="4740685"/>
              <a:ext cx="5629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C!</a:t>
              </a:r>
              <a:endParaRPr lang="ko-KR" altLang="en-US" sz="9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CBF013E-A8A4-4AF8-91CE-C0F890844C50}"/>
                </a:ext>
              </a:extLst>
            </p:cNvPr>
            <p:cNvSpPr txBox="1"/>
            <p:nvPr/>
          </p:nvSpPr>
          <p:spPr>
            <a:xfrm>
              <a:off x="1542448" y="4452077"/>
              <a:ext cx="2503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AB63291F-3136-4305-8E79-B9A0255910DB}"/>
              </a:ext>
            </a:extLst>
          </p:cNvPr>
          <p:cNvCxnSpPr>
            <a:cxnSpLocks/>
          </p:cNvCxnSpPr>
          <p:nvPr/>
        </p:nvCxnSpPr>
        <p:spPr>
          <a:xfrm>
            <a:off x="9934477" y="3164532"/>
            <a:ext cx="338400" cy="34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F343169-1368-49BE-AFBA-A4CB49A38B4A}"/>
              </a:ext>
            </a:extLst>
          </p:cNvPr>
          <p:cNvSpPr txBox="1"/>
          <p:nvPr/>
        </p:nvSpPr>
        <p:spPr>
          <a:xfrm>
            <a:off x="9397533" y="2933699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A,B </a:t>
            </a:r>
            <a:r>
              <a:rPr lang="ko-KR" altLang="en-US" sz="900" dirty="0"/>
              <a:t>중 하나인가요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F5910C2-3CD2-42E5-A563-96402632AF0A}"/>
              </a:ext>
            </a:extLst>
          </p:cNvPr>
          <p:cNvSpPr txBox="1"/>
          <p:nvPr/>
        </p:nvSpPr>
        <p:spPr>
          <a:xfrm>
            <a:off x="9987735" y="3510914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</a:t>
            </a:r>
            <a:r>
              <a:rPr lang="ko-KR" altLang="en-US" sz="900" dirty="0"/>
              <a:t>인가요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9AC1AF4-9122-4244-A7A2-7CFD240A7DAB}"/>
              </a:ext>
            </a:extLst>
          </p:cNvPr>
          <p:cNvSpPr txBox="1"/>
          <p:nvPr/>
        </p:nvSpPr>
        <p:spPr>
          <a:xfrm>
            <a:off x="10121390" y="322230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N</a:t>
            </a:r>
            <a:endParaRPr lang="ko-KR" altLang="en-US" sz="900" dirty="0"/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70262FC7-4EA8-4BE1-9EA8-A54A463DA1FF}"/>
              </a:ext>
            </a:extLst>
          </p:cNvPr>
          <p:cNvCxnSpPr>
            <a:cxnSpLocks/>
          </p:cNvCxnSpPr>
          <p:nvPr/>
        </p:nvCxnSpPr>
        <p:spPr>
          <a:xfrm>
            <a:off x="10592183" y="3737254"/>
            <a:ext cx="338400" cy="34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781A303-573B-4ED0-B591-93D1DAFF8556}"/>
              </a:ext>
            </a:extLst>
          </p:cNvPr>
          <p:cNvSpPr txBox="1"/>
          <p:nvPr/>
        </p:nvSpPr>
        <p:spPr>
          <a:xfrm>
            <a:off x="10645441" y="408363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정답 </a:t>
            </a:r>
            <a:r>
              <a:rPr lang="en-US" altLang="ko-KR" sz="900" dirty="0"/>
              <a:t>D!</a:t>
            </a:r>
            <a:endParaRPr lang="ko-KR" altLang="en-US" sz="9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F1030EE-E5DA-40BB-AC3D-8F2335FAF976}"/>
              </a:ext>
            </a:extLst>
          </p:cNvPr>
          <p:cNvSpPr txBox="1"/>
          <p:nvPr/>
        </p:nvSpPr>
        <p:spPr>
          <a:xfrm>
            <a:off x="10779096" y="3795028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N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24804C-779F-49C4-80C8-488C2A26101F}"/>
              </a:ext>
            </a:extLst>
          </p:cNvPr>
          <p:cNvSpPr txBox="1"/>
          <p:nvPr/>
        </p:nvSpPr>
        <p:spPr>
          <a:xfrm>
            <a:off x="2848321" y="5629370"/>
            <a:ext cx="2201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25%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2</a:t>
            </a:r>
            <a:r>
              <a:rPr lang="ko-KR" altLang="en-US" sz="1100" dirty="0"/>
              <a:t>번의 질문 필요  </a:t>
            </a:r>
            <a:r>
              <a:rPr lang="en-US" altLang="ko-KR" sz="1100" dirty="0"/>
              <a:t>+</a:t>
            </a:r>
            <a:endParaRPr lang="ko-KR" altLang="en-US" sz="11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E1354AE-6FDF-4F78-993B-0BA124768025}"/>
              </a:ext>
            </a:extLst>
          </p:cNvPr>
          <p:cNvSpPr txBox="1"/>
          <p:nvPr/>
        </p:nvSpPr>
        <p:spPr>
          <a:xfrm>
            <a:off x="593378" y="5629370"/>
            <a:ext cx="21130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기계 </a:t>
            </a:r>
            <a:r>
              <a:rPr lang="en-US" altLang="ko-KR" sz="1100" dirty="0"/>
              <a:t>X</a:t>
            </a:r>
            <a:r>
              <a:rPr lang="ko-KR" altLang="en-US" sz="1100" dirty="0"/>
              <a:t>에 알고리즘 </a:t>
            </a:r>
            <a:r>
              <a:rPr lang="en-US" altLang="ko-KR" sz="1100" dirty="0"/>
              <a:t>A</a:t>
            </a:r>
            <a:r>
              <a:rPr lang="ko-KR" altLang="en-US" sz="1100" dirty="0"/>
              <a:t>를 쓴다면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5CE0C0-4EFC-4E87-A6D2-B581F60CCF02}"/>
              </a:ext>
            </a:extLst>
          </p:cNvPr>
          <p:cNvSpPr txBox="1"/>
          <p:nvPr/>
        </p:nvSpPr>
        <p:spPr>
          <a:xfrm>
            <a:off x="4930868" y="5629370"/>
            <a:ext cx="2201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25%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2</a:t>
            </a:r>
            <a:r>
              <a:rPr lang="ko-KR" altLang="en-US" sz="1100" dirty="0"/>
              <a:t>번의 질문 필요  </a:t>
            </a:r>
            <a:r>
              <a:rPr lang="en-US" altLang="ko-KR" sz="1100" dirty="0"/>
              <a:t>+</a:t>
            </a:r>
            <a:endParaRPr lang="ko-KR" altLang="en-US" sz="11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682F802-7344-483D-8E3B-A5AC31576A57}"/>
              </a:ext>
            </a:extLst>
          </p:cNvPr>
          <p:cNvSpPr txBox="1"/>
          <p:nvPr/>
        </p:nvSpPr>
        <p:spPr>
          <a:xfrm>
            <a:off x="7013414" y="5629370"/>
            <a:ext cx="2201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25%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2</a:t>
            </a:r>
            <a:r>
              <a:rPr lang="ko-KR" altLang="en-US" sz="1100" dirty="0"/>
              <a:t>번의 질문 필요  </a:t>
            </a:r>
            <a:r>
              <a:rPr lang="en-US" altLang="ko-KR" sz="1100" dirty="0"/>
              <a:t>+</a:t>
            </a:r>
            <a:endParaRPr lang="ko-KR" altLang="en-US" sz="11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5F405AD-FC02-42B0-B794-ACC49EF8FE47}"/>
              </a:ext>
            </a:extLst>
          </p:cNvPr>
          <p:cNvSpPr txBox="1"/>
          <p:nvPr/>
        </p:nvSpPr>
        <p:spPr>
          <a:xfrm>
            <a:off x="9194013" y="5629370"/>
            <a:ext cx="2002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25%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2</a:t>
            </a:r>
            <a:r>
              <a:rPr lang="ko-KR" altLang="en-US" sz="1100" dirty="0"/>
              <a:t>번의 질문 필요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806298-D9FC-43BD-8C8B-DDFB3BA6D5D5}"/>
                  </a:ext>
                </a:extLst>
              </p:cNvPr>
              <p:cNvSpPr txBox="1"/>
              <p:nvPr/>
            </p:nvSpPr>
            <p:spPr>
              <a:xfrm>
                <a:off x="2790359" y="5910658"/>
                <a:ext cx="2357890" cy="331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</m:t>
                    </m:r>
                  </m:oMath>
                </a14:m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</m:t>
                    </m:r>
                  </m:oMath>
                </a14:m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= 2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806298-D9FC-43BD-8C8B-DDFB3BA6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59" y="5910658"/>
                <a:ext cx="2357890" cy="331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751FE9F-10EF-48F9-955C-92DFFB7C21B7}"/>
              </a:ext>
            </a:extLst>
          </p:cNvPr>
          <p:cNvSpPr txBox="1"/>
          <p:nvPr/>
        </p:nvSpPr>
        <p:spPr>
          <a:xfrm>
            <a:off x="2901399" y="6353730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1,000</a:t>
            </a:r>
            <a:r>
              <a:rPr lang="ko-KR" altLang="en-US" dirty="0"/>
              <a:t>개의 문자를 보낸다면 </a:t>
            </a:r>
            <a:r>
              <a:rPr lang="en-US" altLang="ko-KR" dirty="0"/>
              <a:t>2,000bit</a:t>
            </a:r>
            <a:r>
              <a:rPr lang="ko-KR" altLang="en-US" dirty="0"/>
              <a:t>가 필요함</a:t>
            </a:r>
          </a:p>
        </p:txBody>
      </p:sp>
    </p:spTree>
    <p:extLst>
      <p:ext uri="{BB962C8B-B14F-4D97-AF65-F5344CB8AC3E}">
        <p14:creationId xmlns:p14="http://schemas.microsoft.com/office/powerpoint/2010/main" val="11088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2C642-FD8E-494B-9CB5-E87CC63F55F9}"/>
              </a:ext>
            </a:extLst>
          </p:cNvPr>
          <p:cNvSpPr txBox="1"/>
          <p:nvPr/>
        </p:nvSpPr>
        <p:spPr>
          <a:xfrm>
            <a:off x="776177" y="1360968"/>
            <a:ext cx="1063964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기계 </a:t>
            </a:r>
            <a:r>
              <a:rPr lang="en-US" altLang="ko-KR" sz="1600" dirty="0"/>
              <a:t>Y</a:t>
            </a:r>
            <a:r>
              <a:rPr lang="ko-KR" altLang="en-US" sz="1600" dirty="0"/>
              <a:t>는 </a:t>
            </a:r>
            <a:r>
              <a:rPr lang="en-US" altLang="ko-KR" sz="1600" dirty="0"/>
              <a:t>A</a:t>
            </a:r>
            <a:r>
              <a:rPr lang="ko-KR" altLang="en-US" sz="1600" dirty="0"/>
              <a:t>를 </a:t>
            </a:r>
            <a:r>
              <a:rPr lang="en-US" altLang="ko-KR" sz="1600" dirty="0"/>
              <a:t>50%, B</a:t>
            </a:r>
            <a:r>
              <a:rPr lang="ko-KR" altLang="en-US" sz="1600" dirty="0"/>
              <a:t>를 </a:t>
            </a:r>
            <a:r>
              <a:rPr lang="en-US" altLang="ko-KR" sz="1600" dirty="0"/>
              <a:t>12.5%, C</a:t>
            </a:r>
            <a:r>
              <a:rPr lang="ko-KR" altLang="en-US" sz="1600" dirty="0"/>
              <a:t>를 </a:t>
            </a:r>
            <a:r>
              <a:rPr lang="en-US" altLang="ko-KR" sz="1600" dirty="0"/>
              <a:t>12.5%, D</a:t>
            </a:r>
            <a:r>
              <a:rPr lang="ko-KR" altLang="en-US" sz="1600" dirty="0"/>
              <a:t>를 </a:t>
            </a:r>
            <a:r>
              <a:rPr lang="en-US" altLang="ko-KR" sz="1600" dirty="0"/>
              <a:t>25% </a:t>
            </a:r>
            <a:r>
              <a:rPr lang="ko-KR" altLang="en-US" sz="1600" dirty="0"/>
              <a:t>확률로 출력한다</a:t>
            </a:r>
            <a:r>
              <a:rPr lang="en-US" altLang="ko-KR" sz="1600" dirty="0"/>
              <a:t>.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3200" dirty="0"/>
              <a:t>엔트로피</a:t>
            </a:r>
            <a:endParaRPr lang="en-US" altLang="ko-KR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1B28B4-08E5-4C10-9288-A05834E41F1D}"/>
              </a:ext>
            </a:extLst>
          </p:cNvPr>
          <p:cNvSpPr/>
          <p:nvPr/>
        </p:nvSpPr>
        <p:spPr>
          <a:xfrm>
            <a:off x="2882106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A274AB-2613-4AC3-B1E7-190D41D7CC0C}"/>
              </a:ext>
            </a:extLst>
          </p:cNvPr>
          <p:cNvSpPr/>
          <p:nvPr/>
        </p:nvSpPr>
        <p:spPr>
          <a:xfrm>
            <a:off x="4966088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C771CD-2DFB-452B-B218-E65E61D551B1}"/>
              </a:ext>
            </a:extLst>
          </p:cNvPr>
          <p:cNvSpPr/>
          <p:nvPr/>
        </p:nvSpPr>
        <p:spPr>
          <a:xfrm>
            <a:off x="7050070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FD42D-837B-4861-A6B0-BD6D85A7B70C}"/>
              </a:ext>
            </a:extLst>
          </p:cNvPr>
          <p:cNvSpPr/>
          <p:nvPr/>
        </p:nvSpPr>
        <p:spPr>
          <a:xfrm>
            <a:off x="9134052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59D7D-40B3-4C17-B280-59B3EA6C2062}"/>
              </a:ext>
            </a:extLst>
          </p:cNvPr>
          <p:cNvSpPr txBox="1"/>
          <p:nvPr/>
        </p:nvSpPr>
        <p:spPr>
          <a:xfrm>
            <a:off x="549529" y="2510506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질문 알고리즘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75DB6B-7F59-40B4-AA55-EB757F8DCF91}"/>
              </a:ext>
            </a:extLst>
          </p:cNvPr>
          <p:cNvGrpSpPr/>
          <p:nvPr/>
        </p:nvGrpSpPr>
        <p:grpSpPr>
          <a:xfrm>
            <a:off x="36293" y="2933699"/>
            <a:ext cx="2560385" cy="1385261"/>
            <a:chOff x="36293" y="3590748"/>
            <a:chExt cx="2560385" cy="138526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172B63-0E4B-4411-9613-345C5A70CC7B}"/>
                </a:ext>
              </a:extLst>
            </p:cNvPr>
            <p:cNvSpPr txBox="1"/>
            <p:nvPr/>
          </p:nvSpPr>
          <p:spPr>
            <a:xfrm>
              <a:off x="36293" y="4745177"/>
              <a:ext cx="564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A!</a:t>
              </a:r>
              <a:endParaRPr lang="ko-KR" altLang="en-US" sz="900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4D4F79F-B32E-4FA1-935D-13E778897237}"/>
                </a:ext>
              </a:extLst>
            </p:cNvPr>
            <p:cNvGrpSpPr/>
            <p:nvPr/>
          </p:nvGrpSpPr>
          <p:grpSpPr>
            <a:xfrm>
              <a:off x="276647" y="3590748"/>
              <a:ext cx="2320031" cy="1385261"/>
              <a:chOff x="276647" y="3590748"/>
              <a:chExt cx="2320031" cy="1385261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176DC26-044B-4247-80E7-817B7F56B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66" y="3821581"/>
                <a:ext cx="339155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F24F5DA6-5928-4D7A-8076-FFC291862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3121" y="3821581"/>
                <a:ext cx="338400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681886-4F9A-47ED-A2DD-16E52F0690A7}"/>
                  </a:ext>
                </a:extLst>
              </p:cNvPr>
              <p:cNvSpPr txBox="1"/>
              <p:nvPr/>
            </p:nvSpPr>
            <p:spPr>
              <a:xfrm>
                <a:off x="776177" y="3590748"/>
                <a:ext cx="11785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A,B </a:t>
                </a:r>
                <a:r>
                  <a:rPr lang="ko-KR" altLang="en-US" sz="900" dirty="0"/>
                  <a:t>중 하나인가요</a:t>
                </a:r>
                <a:r>
                  <a:rPr lang="en-US" altLang="ko-KR" sz="900" dirty="0"/>
                  <a:t>?</a:t>
                </a:r>
                <a:endParaRPr lang="ko-KR" altLang="en-US" sz="9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60C30A8-7EB2-4471-A02E-DABDD3FD571C}"/>
                  </a:ext>
                </a:extLst>
              </p:cNvPr>
              <p:cNvSpPr txBox="1"/>
              <p:nvPr/>
            </p:nvSpPr>
            <p:spPr>
              <a:xfrm>
                <a:off x="644388" y="4167963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A</a:t>
                </a:r>
                <a:r>
                  <a:rPr lang="ko-KR" altLang="en-US" sz="900" dirty="0"/>
                  <a:t>인가요</a:t>
                </a:r>
                <a:r>
                  <a:rPr lang="en-US" altLang="ko-KR" sz="900" dirty="0"/>
                  <a:t>?</a:t>
                </a:r>
                <a:endParaRPr lang="ko-KR" altLang="en-US" sz="9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939431B-7764-48F4-87F5-3C2F53FCB1FA}"/>
                  </a:ext>
                </a:extLst>
              </p:cNvPr>
              <p:cNvSpPr txBox="1"/>
              <p:nvPr/>
            </p:nvSpPr>
            <p:spPr>
              <a:xfrm>
                <a:off x="1366379" y="4167963"/>
                <a:ext cx="6575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C</a:t>
                </a:r>
                <a:r>
                  <a:rPr lang="ko-KR" altLang="en-US" sz="900" dirty="0"/>
                  <a:t>인가요</a:t>
                </a:r>
                <a:r>
                  <a:rPr lang="en-US" altLang="ko-KR" sz="900" dirty="0"/>
                  <a:t>?</a:t>
                </a:r>
                <a:endParaRPr lang="ko-KR" altLang="en-US" sz="9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517BDA-1096-44B6-B9E6-511FB43FAAE3}"/>
                  </a:ext>
                </a:extLst>
              </p:cNvPr>
              <p:cNvSpPr txBox="1"/>
              <p:nvPr/>
            </p:nvSpPr>
            <p:spPr>
              <a:xfrm>
                <a:off x="884742" y="3879355"/>
                <a:ext cx="2503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DF3FD47-311B-4B16-B99D-D0B9AD126B5C}"/>
                  </a:ext>
                </a:extLst>
              </p:cNvPr>
              <p:cNvSpPr txBox="1"/>
              <p:nvPr/>
            </p:nvSpPr>
            <p:spPr>
              <a:xfrm>
                <a:off x="1500034" y="3879355"/>
                <a:ext cx="2728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F84260EA-D46C-4640-ABEB-DC0C3080C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871" y="4398795"/>
                <a:ext cx="339155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88DFD536-1165-41BC-9811-62E1E1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26" y="4398795"/>
                <a:ext cx="338400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3521D3B-3EF6-436D-ACAA-68269F951C68}"/>
                  </a:ext>
                </a:extLst>
              </p:cNvPr>
              <p:cNvSpPr txBox="1"/>
              <p:nvPr/>
            </p:nvSpPr>
            <p:spPr>
              <a:xfrm>
                <a:off x="758284" y="474517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/>
                  <a:t>정답 </a:t>
                </a:r>
                <a:r>
                  <a:rPr lang="en-US" altLang="ko-KR" sz="900" dirty="0"/>
                  <a:t>B!</a:t>
                </a:r>
                <a:endParaRPr lang="ko-KR" altLang="en-US" sz="9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35502F-8898-4A9D-B59E-F4F86D95C34C}"/>
                  </a:ext>
                </a:extLst>
              </p:cNvPr>
              <p:cNvSpPr txBox="1"/>
              <p:nvPr/>
            </p:nvSpPr>
            <p:spPr>
              <a:xfrm>
                <a:off x="276647" y="4456569"/>
                <a:ext cx="2503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5975A4-66EE-4FB6-99E6-E91CF1D315D4}"/>
                  </a:ext>
                </a:extLst>
              </p:cNvPr>
              <p:cNvSpPr txBox="1"/>
              <p:nvPr/>
            </p:nvSpPr>
            <p:spPr>
              <a:xfrm>
                <a:off x="891939" y="4456569"/>
                <a:ext cx="2728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56DC228F-BCAD-48C5-B147-959FD24739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672" y="4394303"/>
                <a:ext cx="339155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B8857B20-2A82-496A-BA3E-597697E75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0827" y="4394303"/>
                <a:ext cx="338400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81C628-2612-4120-96B1-049E896B0D24}"/>
                  </a:ext>
                </a:extLst>
              </p:cNvPr>
              <p:cNvSpPr txBox="1"/>
              <p:nvPr/>
            </p:nvSpPr>
            <p:spPr>
              <a:xfrm>
                <a:off x="1302094" y="4740685"/>
                <a:ext cx="5629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/>
                  <a:t>정답 </a:t>
                </a:r>
                <a:r>
                  <a:rPr lang="en-US" altLang="ko-KR" sz="900" dirty="0"/>
                  <a:t>C!</a:t>
                </a:r>
                <a:endParaRPr lang="ko-KR" altLang="en-US" sz="9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81E2E27-69E8-4279-A6B7-FA99254F09EB}"/>
                  </a:ext>
                </a:extLst>
              </p:cNvPr>
              <p:cNvSpPr txBox="1"/>
              <p:nvPr/>
            </p:nvSpPr>
            <p:spPr>
              <a:xfrm>
                <a:off x="2024085" y="4740685"/>
                <a:ext cx="57259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/>
                  <a:t>정답 </a:t>
                </a:r>
                <a:r>
                  <a:rPr lang="en-US" altLang="ko-KR" sz="900" dirty="0"/>
                  <a:t>D!</a:t>
                </a:r>
                <a:endParaRPr lang="ko-KR" altLang="en-US" sz="9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B9B14CC-72B1-4418-9D6B-33D586BB4D1A}"/>
                  </a:ext>
                </a:extLst>
              </p:cNvPr>
              <p:cNvSpPr txBox="1"/>
              <p:nvPr/>
            </p:nvSpPr>
            <p:spPr>
              <a:xfrm>
                <a:off x="1542448" y="4452077"/>
                <a:ext cx="2503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461A62E-2DEF-4FDC-AED1-3217348D08ED}"/>
                  </a:ext>
                </a:extLst>
              </p:cNvPr>
              <p:cNvSpPr txBox="1"/>
              <p:nvPr/>
            </p:nvSpPr>
            <p:spPr>
              <a:xfrm>
                <a:off x="2157740" y="4452077"/>
                <a:ext cx="2728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3E1BC77-1469-435C-A621-A3C5CF12AD79}"/>
              </a:ext>
            </a:extLst>
          </p:cNvPr>
          <p:cNvGrpSpPr/>
          <p:nvPr/>
        </p:nvGrpSpPr>
        <p:grpSpPr>
          <a:xfrm>
            <a:off x="2899142" y="2933699"/>
            <a:ext cx="1918412" cy="1385261"/>
            <a:chOff x="36293" y="3590748"/>
            <a:chExt cx="1918412" cy="138526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BFDED69-44F5-4918-8551-A6277A364417}"/>
                </a:ext>
              </a:extLst>
            </p:cNvPr>
            <p:cNvSpPr txBox="1"/>
            <p:nvPr/>
          </p:nvSpPr>
          <p:spPr>
            <a:xfrm>
              <a:off x="36293" y="4745177"/>
              <a:ext cx="564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A!</a:t>
              </a:r>
              <a:endParaRPr lang="ko-KR" altLang="en-US" sz="900" dirty="0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611FE8C9-C7DB-488F-BACE-913C365F5FF7}"/>
                </a:ext>
              </a:extLst>
            </p:cNvPr>
            <p:cNvGrpSpPr/>
            <p:nvPr/>
          </p:nvGrpSpPr>
          <p:grpSpPr>
            <a:xfrm>
              <a:off x="276647" y="3590748"/>
              <a:ext cx="1678058" cy="1154429"/>
              <a:chOff x="276647" y="3590748"/>
              <a:chExt cx="1678058" cy="1154429"/>
            </a:xfrm>
          </p:grpSpPr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672E872D-0BAF-475B-B3F8-C6FFCB7CCC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966" y="3821581"/>
                <a:ext cx="339155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06BD194-1253-4AAD-A585-F631831C607B}"/>
                  </a:ext>
                </a:extLst>
              </p:cNvPr>
              <p:cNvSpPr txBox="1"/>
              <p:nvPr/>
            </p:nvSpPr>
            <p:spPr>
              <a:xfrm>
                <a:off x="776177" y="3590748"/>
                <a:ext cx="11785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A,B </a:t>
                </a:r>
                <a:r>
                  <a:rPr lang="ko-KR" altLang="en-US" sz="900" dirty="0"/>
                  <a:t>중 하나인가요</a:t>
                </a:r>
                <a:r>
                  <a:rPr lang="en-US" altLang="ko-KR" sz="900" dirty="0"/>
                  <a:t>?</a:t>
                </a:r>
                <a:endParaRPr lang="ko-KR" altLang="en-US" sz="9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875EC1E-7785-4843-B466-EEF212941AB6}"/>
                  </a:ext>
                </a:extLst>
              </p:cNvPr>
              <p:cNvSpPr txBox="1"/>
              <p:nvPr/>
            </p:nvSpPr>
            <p:spPr>
              <a:xfrm>
                <a:off x="644388" y="4167963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A</a:t>
                </a:r>
                <a:r>
                  <a:rPr lang="ko-KR" altLang="en-US" sz="900" dirty="0"/>
                  <a:t>인가요</a:t>
                </a:r>
                <a:r>
                  <a:rPr lang="en-US" altLang="ko-KR" sz="900" dirty="0"/>
                  <a:t>?</a:t>
                </a:r>
                <a:endParaRPr lang="ko-KR" altLang="en-US" sz="9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56ED4BA-D9BE-43E8-BD5D-24FD060094BC}"/>
                  </a:ext>
                </a:extLst>
              </p:cNvPr>
              <p:cNvSpPr txBox="1"/>
              <p:nvPr/>
            </p:nvSpPr>
            <p:spPr>
              <a:xfrm>
                <a:off x="884742" y="3879355"/>
                <a:ext cx="2503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8742E482-6791-4D97-BB53-FD063A2AE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871" y="4398795"/>
                <a:ext cx="339155" cy="346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88EB079-706D-4314-941D-D14D20256D3B}"/>
                  </a:ext>
                </a:extLst>
              </p:cNvPr>
              <p:cNvSpPr txBox="1"/>
              <p:nvPr/>
            </p:nvSpPr>
            <p:spPr>
              <a:xfrm>
                <a:off x="276647" y="4456569"/>
                <a:ext cx="2503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78A68D-041D-40A8-A10C-FAEFEE8C4153}"/>
              </a:ext>
            </a:extLst>
          </p:cNvPr>
          <p:cNvSpPr txBox="1"/>
          <p:nvPr/>
        </p:nvSpPr>
        <p:spPr>
          <a:xfrm>
            <a:off x="3108008" y="2171211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A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(50%)</a:t>
            </a:r>
            <a:endParaRPr lang="ko-KR" altLang="en-US" sz="11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8C53051-654C-490B-B566-CC2DFCD58560}"/>
              </a:ext>
            </a:extLst>
          </p:cNvPr>
          <p:cNvSpPr txBox="1"/>
          <p:nvPr/>
        </p:nvSpPr>
        <p:spPr>
          <a:xfrm>
            <a:off x="3738770" y="494507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“11”</a:t>
            </a:r>
            <a:endParaRPr lang="ko-KR" altLang="en-US" sz="11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8346317-1AEE-4E6A-A945-FB317EBB577D}"/>
              </a:ext>
            </a:extLst>
          </p:cNvPr>
          <p:cNvSpPr txBox="1"/>
          <p:nvPr/>
        </p:nvSpPr>
        <p:spPr>
          <a:xfrm>
            <a:off x="5165977" y="2171211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B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(12.5%)</a:t>
            </a:r>
            <a:endParaRPr lang="ko-KR" altLang="en-US" sz="11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C53C044-61AD-426D-8936-8ED35FDFEF6B}"/>
              </a:ext>
            </a:extLst>
          </p:cNvPr>
          <p:cNvSpPr txBox="1"/>
          <p:nvPr/>
        </p:nvSpPr>
        <p:spPr>
          <a:xfrm>
            <a:off x="5844829" y="494507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“10”</a:t>
            </a:r>
            <a:endParaRPr lang="ko-KR" altLang="en-US" sz="11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89B2B93-BB43-49BC-8769-4EA138775D2F}"/>
              </a:ext>
            </a:extLst>
          </p:cNvPr>
          <p:cNvSpPr txBox="1"/>
          <p:nvPr/>
        </p:nvSpPr>
        <p:spPr>
          <a:xfrm>
            <a:off x="7221002" y="2171211"/>
            <a:ext cx="1736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(12.5%)</a:t>
            </a:r>
            <a:endParaRPr lang="ko-KR" altLang="en-US" sz="11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DFE78A1-DEF1-472E-8D44-1007896F9800}"/>
              </a:ext>
            </a:extLst>
          </p:cNvPr>
          <p:cNvSpPr txBox="1"/>
          <p:nvPr/>
        </p:nvSpPr>
        <p:spPr>
          <a:xfrm>
            <a:off x="7903863" y="494507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“01”</a:t>
            </a:r>
            <a:endParaRPr lang="ko-KR" alt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B841522-A031-42BE-8435-A8726898B436}"/>
              </a:ext>
            </a:extLst>
          </p:cNvPr>
          <p:cNvSpPr txBox="1"/>
          <p:nvPr/>
        </p:nvSpPr>
        <p:spPr>
          <a:xfrm>
            <a:off x="9375152" y="2171211"/>
            <a:ext cx="1640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D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(25%)</a:t>
            </a:r>
            <a:endParaRPr lang="ko-KR" alt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BD29700-E50E-4E19-95C6-DA133A5A55A7}"/>
              </a:ext>
            </a:extLst>
          </p:cNvPr>
          <p:cNvSpPr txBox="1"/>
          <p:nvPr/>
        </p:nvSpPr>
        <p:spPr>
          <a:xfrm>
            <a:off x="10009922" y="494507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“00”</a:t>
            </a:r>
            <a:endParaRPr lang="ko-KR" altLang="en-US" sz="1100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8BF57BA9-89CF-4244-91D8-A14C712A2F8B}"/>
              </a:ext>
            </a:extLst>
          </p:cNvPr>
          <p:cNvGrpSpPr/>
          <p:nvPr/>
        </p:nvGrpSpPr>
        <p:grpSpPr>
          <a:xfrm>
            <a:off x="5692203" y="2933699"/>
            <a:ext cx="1310317" cy="1385261"/>
            <a:chOff x="644388" y="3590748"/>
            <a:chExt cx="1310317" cy="1385261"/>
          </a:xfrm>
        </p:grpSpPr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A85C9DC-0E51-4D99-A215-F7DEB00A8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966" y="3821581"/>
              <a:ext cx="339155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DE2D9A6-25B1-459F-A7EA-33CDB666DFB4}"/>
                </a:ext>
              </a:extLst>
            </p:cNvPr>
            <p:cNvSpPr txBox="1"/>
            <p:nvPr/>
          </p:nvSpPr>
          <p:spPr>
            <a:xfrm>
              <a:off x="776177" y="3590748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A,B </a:t>
              </a:r>
              <a:r>
                <a:rPr lang="ko-KR" altLang="en-US" sz="900" dirty="0"/>
                <a:t>중 하나인가요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70AE579-BE7C-4B51-9A1B-C5FAA4F0695D}"/>
                </a:ext>
              </a:extLst>
            </p:cNvPr>
            <p:cNvSpPr txBox="1"/>
            <p:nvPr/>
          </p:nvSpPr>
          <p:spPr>
            <a:xfrm>
              <a:off x="644388" y="4167963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2415039-389D-43B0-9035-F622B4F8DD06}"/>
                </a:ext>
              </a:extLst>
            </p:cNvPr>
            <p:cNvSpPr txBox="1"/>
            <p:nvPr/>
          </p:nvSpPr>
          <p:spPr>
            <a:xfrm>
              <a:off x="884742" y="3879355"/>
              <a:ext cx="2503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3F84BC3E-5F7F-42BF-8DE5-E4EACE351A0B}"/>
                </a:ext>
              </a:extLst>
            </p:cNvPr>
            <p:cNvCxnSpPr>
              <a:cxnSpLocks/>
            </p:cNvCxnSpPr>
            <p:nvPr/>
          </p:nvCxnSpPr>
          <p:spPr>
            <a:xfrm>
              <a:off x="705026" y="4398795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20D8BCE-EB42-486B-AB93-BF572A657279}"/>
                </a:ext>
              </a:extLst>
            </p:cNvPr>
            <p:cNvSpPr txBox="1"/>
            <p:nvPr/>
          </p:nvSpPr>
          <p:spPr>
            <a:xfrm>
              <a:off x="758284" y="4745177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B!</a:t>
              </a:r>
              <a:endParaRPr lang="ko-KR" altLang="en-US" sz="9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2C81353-CDFE-4339-9419-EEEB4F9C504C}"/>
                </a:ext>
              </a:extLst>
            </p:cNvPr>
            <p:cNvSpPr txBox="1"/>
            <p:nvPr/>
          </p:nvSpPr>
          <p:spPr>
            <a:xfrm>
              <a:off x="891939" y="4456569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E1141160-7CC2-4D92-8D22-34315B20BD03}"/>
              </a:ext>
            </a:extLst>
          </p:cNvPr>
          <p:cNvGrpSpPr/>
          <p:nvPr/>
        </p:nvGrpSpPr>
        <p:grpSpPr>
          <a:xfrm>
            <a:off x="7325550" y="2933699"/>
            <a:ext cx="1247754" cy="1380769"/>
            <a:chOff x="776177" y="3590748"/>
            <a:chExt cx="1247754" cy="1380769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E0D3988D-D060-46E2-95A1-67D8BF5F528E}"/>
                </a:ext>
              </a:extLst>
            </p:cNvPr>
            <p:cNvCxnSpPr>
              <a:cxnSpLocks/>
            </p:cNvCxnSpPr>
            <p:nvPr/>
          </p:nvCxnSpPr>
          <p:spPr>
            <a:xfrm>
              <a:off x="1313121" y="3821581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4C9C20F-B07D-4D72-B26A-E4B64BFE3D5D}"/>
                </a:ext>
              </a:extLst>
            </p:cNvPr>
            <p:cNvSpPr txBox="1"/>
            <p:nvPr/>
          </p:nvSpPr>
          <p:spPr>
            <a:xfrm>
              <a:off x="776177" y="3590748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A,B </a:t>
              </a:r>
              <a:r>
                <a:rPr lang="ko-KR" altLang="en-US" sz="900" dirty="0"/>
                <a:t>중 하나인가요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AD63997-07C5-45C9-B01C-2B31A9D489ED}"/>
                </a:ext>
              </a:extLst>
            </p:cNvPr>
            <p:cNvSpPr txBox="1"/>
            <p:nvPr/>
          </p:nvSpPr>
          <p:spPr>
            <a:xfrm>
              <a:off x="1366379" y="4167963"/>
              <a:ext cx="6575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C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05BEF6A-90BE-48F0-8F29-A80928D4606A}"/>
                </a:ext>
              </a:extLst>
            </p:cNvPr>
            <p:cNvSpPr txBox="1"/>
            <p:nvPr/>
          </p:nvSpPr>
          <p:spPr>
            <a:xfrm>
              <a:off x="1500034" y="3879355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71E85DE6-B9C9-4F6C-A9BD-EBEE61D2E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72" y="4394303"/>
              <a:ext cx="339155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CEEE3D0-2D07-4BC1-8AE1-2BDECF6A41ED}"/>
                </a:ext>
              </a:extLst>
            </p:cNvPr>
            <p:cNvSpPr txBox="1"/>
            <p:nvPr/>
          </p:nvSpPr>
          <p:spPr>
            <a:xfrm>
              <a:off x="1302094" y="4740685"/>
              <a:ext cx="5629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C!</a:t>
              </a:r>
              <a:endParaRPr lang="ko-KR" altLang="en-US" sz="9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CBF013E-A8A4-4AF8-91CE-C0F890844C50}"/>
                </a:ext>
              </a:extLst>
            </p:cNvPr>
            <p:cNvSpPr txBox="1"/>
            <p:nvPr/>
          </p:nvSpPr>
          <p:spPr>
            <a:xfrm>
              <a:off x="1542448" y="4452077"/>
              <a:ext cx="2503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AB63291F-3136-4305-8E79-B9A0255910DB}"/>
              </a:ext>
            </a:extLst>
          </p:cNvPr>
          <p:cNvCxnSpPr>
            <a:cxnSpLocks/>
          </p:cNvCxnSpPr>
          <p:nvPr/>
        </p:nvCxnSpPr>
        <p:spPr>
          <a:xfrm>
            <a:off x="9934477" y="3164532"/>
            <a:ext cx="338400" cy="34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F343169-1368-49BE-AFBA-A4CB49A38B4A}"/>
              </a:ext>
            </a:extLst>
          </p:cNvPr>
          <p:cNvSpPr txBox="1"/>
          <p:nvPr/>
        </p:nvSpPr>
        <p:spPr>
          <a:xfrm>
            <a:off x="9397533" y="2933699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A,B </a:t>
            </a:r>
            <a:r>
              <a:rPr lang="ko-KR" altLang="en-US" sz="900" dirty="0"/>
              <a:t>중 하나인가요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F5910C2-3CD2-42E5-A563-96402632AF0A}"/>
              </a:ext>
            </a:extLst>
          </p:cNvPr>
          <p:cNvSpPr txBox="1"/>
          <p:nvPr/>
        </p:nvSpPr>
        <p:spPr>
          <a:xfrm>
            <a:off x="9987735" y="3510914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</a:t>
            </a:r>
            <a:r>
              <a:rPr lang="ko-KR" altLang="en-US" sz="900" dirty="0"/>
              <a:t>인가요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9AC1AF4-9122-4244-A7A2-7CFD240A7DAB}"/>
              </a:ext>
            </a:extLst>
          </p:cNvPr>
          <p:cNvSpPr txBox="1"/>
          <p:nvPr/>
        </p:nvSpPr>
        <p:spPr>
          <a:xfrm>
            <a:off x="10121390" y="322230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N</a:t>
            </a:r>
            <a:endParaRPr lang="ko-KR" altLang="en-US" sz="900" dirty="0"/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70262FC7-4EA8-4BE1-9EA8-A54A463DA1FF}"/>
              </a:ext>
            </a:extLst>
          </p:cNvPr>
          <p:cNvCxnSpPr>
            <a:cxnSpLocks/>
          </p:cNvCxnSpPr>
          <p:nvPr/>
        </p:nvCxnSpPr>
        <p:spPr>
          <a:xfrm>
            <a:off x="10592183" y="3737254"/>
            <a:ext cx="338400" cy="34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781A303-573B-4ED0-B591-93D1DAFF8556}"/>
              </a:ext>
            </a:extLst>
          </p:cNvPr>
          <p:cNvSpPr txBox="1"/>
          <p:nvPr/>
        </p:nvSpPr>
        <p:spPr>
          <a:xfrm>
            <a:off x="10645441" y="408363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정답 </a:t>
            </a:r>
            <a:r>
              <a:rPr lang="en-US" altLang="ko-KR" sz="900" dirty="0"/>
              <a:t>D!</a:t>
            </a:r>
            <a:endParaRPr lang="ko-KR" altLang="en-US" sz="9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F1030EE-E5DA-40BB-AC3D-8F2335FAF976}"/>
              </a:ext>
            </a:extLst>
          </p:cNvPr>
          <p:cNvSpPr txBox="1"/>
          <p:nvPr/>
        </p:nvSpPr>
        <p:spPr>
          <a:xfrm>
            <a:off x="10779096" y="3795028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N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24804C-779F-49C4-80C8-488C2A26101F}"/>
              </a:ext>
            </a:extLst>
          </p:cNvPr>
          <p:cNvSpPr txBox="1"/>
          <p:nvPr/>
        </p:nvSpPr>
        <p:spPr>
          <a:xfrm>
            <a:off x="2848321" y="5629370"/>
            <a:ext cx="2201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50%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2</a:t>
            </a:r>
            <a:r>
              <a:rPr lang="ko-KR" altLang="en-US" sz="1100" dirty="0"/>
              <a:t>번의 질문 필요 </a:t>
            </a:r>
            <a:r>
              <a:rPr lang="en-US" altLang="ko-KR" sz="1100" dirty="0"/>
              <a:t>+</a:t>
            </a:r>
            <a:endParaRPr lang="ko-KR" altLang="en-US" sz="11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E1354AE-6FDF-4F78-993B-0BA124768025}"/>
              </a:ext>
            </a:extLst>
          </p:cNvPr>
          <p:cNvSpPr txBox="1"/>
          <p:nvPr/>
        </p:nvSpPr>
        <p:spPr>
          <a:xfrm>
            <a:off x="593378" y="5629370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기계 </a:t>
            </a:r>
            <a:r>
              <a:rPr lang="en-US" altLang="ko-KR" sz="1100" dirty="0"/>
              <a:t>Y</a:t>
            </a:r>
            <a:r>
              <a:rPr lang="ko-KR" altLang="en-US" sz="1100" dirty="0"/>
              <a:t>에 알고리즘 </a:t>
            </a:r>
            <a:r>
              <a:rPr lang="en-US" altLang="ko-KR" sz="1100" dirty="0"/>
              <a:t>A</a:t>
            </a:r>
            <a:r>
              <a:rPr lang="ko-KR" altLang="en-US" sz="1100" dirty="0"/>
              <a:t>를 쓴다면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5CE0C0-4EFC-4E87-A6D2-B581F60CCF02}"/>
              </a:ext>
            </a:extLst>
          </p:cNvPr>
          <p:cNvSpPr txBox="1"/>
          <p:nvPr/>
        </p:nvSpPr>
        <p:spPr>
          <a:xfrm>
            <a:off x="4930868" y="562937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12.5%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2</a:t>
            </a:r>
            <a:r>
              <a:rPr lang="ko-KR" altLang="en-US" sz="1100" dirty="0"/>
              <a:t>번의 질문 필요 </a:t>
            </a:r>
            <a:r>
              <a:rPr lang="en-US" altLang="ko-KR" sz="1100" dirty="0"/>
              <a:t>+</a:t>
            </a:r>
            <a:endParaRPr lang="ko-KR" altLang="en-US" sz="11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682F802-7344-483D-8E3B-A5AC31576A57}"/>
              </a:ext>
            </a:extLst>
          </p:cNvPr>
          <p:cNvSpPr txBox="1"/>
          <p:nvPr/>
        </p:nvSpPr>
        <p:spPr>
          <a:xfrm>
            <a:off x="7043526" y="5629370"/>
            <a:ext cx="2258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12.5%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2</a:t>
            </a:r>
            <a:r>
              <a:rPr lang="ko-KR" altLang="en-US" sz="1100" dirty="0"/>
              <a:t>번의 질문 필요 </a:t>
            </a:r>
            <a:r>
              <a:rPr lang="en-US" altLang="ko-KR" sz="1100" dirty="0"/>
              <a:t>+</a:t>
            </a:r>
            <a:endParaRPr lang="ko-KR" altLang="en-US" sz="11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5F405AD-FC02-42B0-B794-ACC49EF8FE47}"/>
              </a:ext>
            </a:extLst>
          </p:cNvPr>
          <p:cNvSpPr txBox="1"/>
          <p:nvPr/>
        </p:nvSpPr>
        <p:spPr>
          <a:xfrm>
            <a:off x="9194013" y="5629370"/>
            <a:ext cx="2002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25%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2</a:t>
            </a:r>
            <a:r>
              <a:rPr lang="ko-KR" altLang="en-US" sz="1100" dirty="0"/>
              <a:t>번의 질문 필요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806298-D9FC-43BD-8C8B-DDFB3BA6D5D5}"/>
                  </a:ext>
                </a:extLst>
              </p:cNvPr>
              <p:cNvSpPr txBox="1"/>
              <p:nvPr/>
            </p:nvSpPr>
            <p:spPr>
              <a:xfrm>
                <a:off x="2790359" y="5910658"/>
                <a:ext cx="2393156" cy="331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</m:t>
                    </m:r>
                  </m:oMath>
                </a14:m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×2+</m:t>
                    </m:r>
                  </m:oMath>
                </a14:m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= 2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806298-D9FC-43BD-8C8B-DDFB3BA6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59" y="5910658"/>
                <a:ext cx="2393156" cy="3313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1BEBC58-9A2F-4237-A977-2DB3581212AE}"/>
              </a:ext>
            </a:extLst>
          </p:cNvPr>
          <p:cNvSpPr txBox="1"/>
          <p:nvPr/>
        </p:nvSpPr>
        <p:spPr>
          <a:xfrm>
            <a:off x="2901399" y="6353730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1,000</a:t>
            </a:r>
            <a:r>
              <a:rPr lang="ko-KR" altLang="en-US" dirty="0"/>
              <a:t>개의 문자를 보낸다면 </a:t>
            </a:r>
            <a:r>
              <a:rPr lang="en-US" altLang="ko-KR" dirty="0"/>
              <a:t>2,000bit</a:t>
            </a:r>
            <a:r>
              <a:rPr lang="ko-KR" altLang="en-US" dirty="0"/>
              <a:t>가 필요함</a:t>
            </a:r>
          </a:p>
        </p:txBody>
      </p:sp>
    </p:spTree>
    <p:extLst>
      <p:ext uri="{BB962C8B-B14F-4D97-AF65-F5344CB8AC3E}">
        <p14:creationId xmlns:p14="http://schemas.microsoft.com/office/powerpoint/2010/main" val="396419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2C642-FD8E-494B-9CB5-E87CC63F55F9}"/>
              </a:ext>
            </a:extLst>
          </p:cNvPr>
          <p:cNvSpPr txBox="1"/>
          <p:nvPr/>
        </p:nvSpPr>
        <p:spPr>
          <a:xfrm>
            <a:off x="776177" y="1360968"/>
            <a:ext cx="1063964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기계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50%, B</a:t>
            </a:r>
            <a:r>
              <a:rPr lang="ko-KR" altLang="en-US" dirty="0"/>
              <a:t>를 </a:t>
            </a:r>
            <a:r>
              <a:rPr lang="en-US" altLang="ko-KR" dirty="0"/>
              <a:t>12.5%, C</a:t>
            </a:r>
            <a:r>
              <a:rPr lang="ko-KR" altLang="en-US" dirty="0"/>
              <a:t>를 </a:t>
            </a:r>
            <a:r>
              <a:rPr lang="en-US" altLang="ko-KR" dirty="0"/>
              <a:t>12.5%, D</a:t>
            </a:r>
            <a:r>
              <a:rPr lang="ko-KR" altLang="en-US" dirty="0"/>
              <a:t>를 </a:t>
            </a:r>
            <a:r>
              <a:rPr lang="en-US" altLang="ko-KR" dirty="0"/>
              <a:t>25% </a:t>
            </a:r>
            <a:r>
              <a:rPr lang="ko-KR" altLang="en-US" dirty="0"/>
              <a:t>확률로 출력한다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3D67DBCD-2CC4-477F-B199-64D337AFB6F9}"/>
              </a:ext>
            </a:extLst>
          </p:cNvPr>
          <p:cNvGrpSpPr>
            <a:grpSpLocks/>
          </p:cNvGrpSpPr>
          <p:nvPr/>
        </p:nvGrpSpPr>
        <p:grpSpPr bwMode="auto">
          <a:xfrm>
            <a:off x="0" y="779463"/>
            <a:ext cx="12192000" cy="215900"/>
            <a:chOff x="0" y="779929"/>
            <a:chExt cx="12192000" cy="2151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B35E7E-7533-4F59-B8A9-B53309610360}"/>
                </a:ext>
              </a:extLst>
            </p:cNvPr>
            <p:cNvSpPr/>
            <p:nvPr/>
          </p:nvSpPr>
          <p:spPr>
            <a:xfrm>
              <a:off x="0" y="779929"/>
              <a:ext cx="12192000" cy="2151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B10BAE-2AEA-4E93-B458-D0E60135FBE8}"/>
                </a:ext>
              </a:extLst>
            </p:cNvPr>
            <p:cNvSpPr/>
            <p:nvPr/>
          </p:nvSpPr>
          <p:spPr>
            <a:xfrm>
              <a:off x="739775" y="779929"/>
              <a:ext cx="10712450" cy="2151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09128-54EB-4DFE-9ADB-9CD11E51B9B2}"/>
                </a:ext>
              </a:extLst>
            </p:cNvPr>
            <p:cNvSpPr/>
            <p:nvPr/>
          </p:nvSpPr>
          <p:spPr>
            <a:xfrm>
              <a:off x="3967163" y="779929"/>
              <a:ext cx="4257675" cy="2151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47C8D8-E455-4BCF-9F8F-82E59BB8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34938"/>
            <a:ext cx="544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3200" dirty="0"/>
              <a:t>엔트로피</a:t>
            </a:r>
            <a:endParaRPr lang="en-US" altLang="ko-KR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1B28B4-08E5-4C10-9288-A05834E41F1D}"/>
              </a:ext>
            </a:extLst>
          </p:cNvPr>
          <p:cNvSpPr/>
          <p:nvPr/>
        </p:nvSpPr>
        <p:spPr>
          <a:xfrm>
            <a:off x="2882106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A274AB-2613-4AC3-B1E7-190D41D7CC0C}"/>
              </a:ext>
            </a:extLst>
          </p:cNvPr>
          <p:cNvSpPr/>
          <p:nvPr/>
        </p:nvSpPr>
        <p:spPr>
          <a:xfrm>
            <a:off x="4966088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C771CD-2DFB-452B-B218-E65E61D551B1}"/>
              </a:ext>
            </a:extLst>
          </p:cNvPr>
          <p:cNvSpPr/>
          <p:nvPr/>
        </p:nvSpPr>
        <p:spPr>
          <a:xfrm>
            <a:off x="7050070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FD42D-837B-4861-A6B0-BD6D85A7B70C}"/>
              </a:ext>
            </a:extLst>
          </p:cNvPr>
          <p:cNvSpPr/>
          <p:nvPr/>
        </p:nvSpPr>
        <p:spPr>
          <a:xfrm>
            <a:off x="9134052" y="2458291"/>
            <a:ext cx="2083982" cy="296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59D7D-40B3-4C17-B280-59B3EA6C2062}"/>
              </a:ext>
            </a:extLst>
          </p:cNvPr>
          <p:cNvSpPr txBox="1"/>
          <p:nvPr/>
        </p:nvSpPr>
        <p:spPr>
          <a:xfrm>
            <a:off x="549529" y="2510506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질문 알고리즘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78A68D-041D-40A8-A10C-FAEFEE8C4153}"/>
              </a:ext>
            </a:extLst>
          </p:cNvPr>
          <p:cNvSpPr txBox="1"/>
          <p:nvPr/>
        </p:nvSpPr>
        <p:spPr>
          <a:xfrm>
            <a:off x="3108008" y="2171211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A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(50%)</a:t>
            </a:r>
            <a:endParaRPr lang="ko-KR" altLang="en-US" sz="11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8C53051-654C-490B-B566-CC2DFCD58560}"/>
              </a:ext>
            </a:extLst>
          </p:cNvPr>
          <p:cNvSpPr txBox="1"/>
          <p:nvPr/>
        </p:nvSpPr>
        <p:spPr>
          <a:xfrm>
            <a:off x="3777242" y="4945070"/>
            <a:ext cx="370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“1”</a:t>
            </a:r>
            <a:endParaRPr lang="ko-KR" altLang="en-US" sz="11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8346317-1AEE-4E6A-A945-FB317EBB577D}"/>
              </a:ext>
            </a:extLst>
          </p:cNvPr>
          <p:cNvSpPr txBox="1"/>
          <p:nvPr/>
        </p:nvSpPr>
        <p:spPr>
          <a:xfrm>
            <a:off x="5165977" y="2171211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B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(12.5%)</a:t>
            </a:r>
            <a:endParaRPr lang="ko-KR" altLang="en-US" sz="11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C53C044-61AD-426D-8936-8ED35FDFEF6B}"/>
              </a:ext>
            </a:extLst>
          </p:cNvPr>
          <p:cNvSpPr txBox="1"/>
          <p:nvPr/>
        </p:nvSpPr>
        <p:spPr>
          <a:xfrm>
            <a:off x="5806357" y="494507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“001”</a:t>
            </a:r>
            <a:endParaRPr lang="ko-KR" altLang="en-US" sz="11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89B2B93-BB43-49BC-8769-4EA138775D2F}"/>
              </a:ext>
            </a:extLst>
          </p:cNvPr>
          <p:cNvSpPr txBox="1"/>
          <p:nvPr/>
        </p:nvSpPr>
        <p:spPr>
          <a:xfrm>
            <a:off x="7221002" y="2171211"/>
            <a:ext cx="1736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(12.5%)</a:t>
            </a:r>
            <a:endParaRPr lang="ko-KR" altLang="en-US" sz="11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DFE78A1-DEF1-472E-8D44-1007896F9800}"/>
              </a:ext>
            </a:extLst>
          </p:cNvPr>
          <p:cNvSpPr txBox="1"/>
          <p:nvPr/>
        </p:nvSpPr>
        <p:spPr>
          <a:xfrm>
            <a:off x="7865391" y="494507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“000”</a:t>
            </a:r>
            <a:endParaRPr lang="ko-KR" alt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B841522-A031-42BE-8435-A8726898B436}"/>
              </a:ext>
            </a:extLst>
          </p:cNvPr>
          <p:cNvSpPr txBox="1"/>
          <p:nvPr/>
        </p:nvSpPr>
        <p:spPr>
          <a:xfrm>
            <a:off x="9375152" y="2171211"/>
            <a:ext cx="1640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D</a:t>
            </a:r>
            <a:r>
              <a:rPr lang="ko-KR" altLang="en-US" sz="1100" dirty="0"/>
              <a:t>가 정답인 경우 </a:t>
            </a:r>
            <a:r>
              <a:rPr lang="en-US" altLang="ko-KR" sz="1100" dirty="0"/>
              <a:t>(25%)</a:t>
            </a:r>
            <a:endParaRPr lang="ko-KR" alt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BD29700-E50E-4E19-95C6-DA133A5A55A7}"/>
              </a:ext>
            </a:extLst>
          </p:cNvPr>
          <p:cNvSpPr txBox="1"/>
          <p:nvPr/>
        </p:nvSpPr>
        <p:spPr>
          <a:xfrm>
            <a:off x="10009922" y="494507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“01”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24804C-779F-49C4-80C8-488C2A26101F}"/>
              </a:ext>
            </a:extLst>
          </p:cNvPr>
          <p:cNvSpPr txBox="1"/>
          <p:nvPr/>
        </p:nvSpPr>
        <p:spPr>
          <a:xfrm>
            <a:off x="2848321" y="5629370"/>
            <a:ext cx="2201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50%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1</a:t>
            </a:r>
            <a:r>
              <a:rPr lang="ko-KR" altLang="en-US" sz="1100" dirty="0"/>
              <a:t>번의 질문 필요 </a:t>
            </a:r>
            <a:r>
              <a:rPr lang="en-US" altLang="ko-KR" sz="1100" dirty="0"/>
              <a:t>+</a:t>
            </a:r>
            <a:endParaRPr lang="ko-KR" altLang="en-US" sz="11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E1354AE-6FDF-4F78-993B-0BA124768025}"/>
              </a:ext>
            </a:extLst>
          </p:cNvPr>
          <p:cNvSpPr txBox="1"/>
          <p:nvPr/>
        </p:nvSpPr>
        <p:spPr>
          <a:xfrm>
            <a:off x="593378" y="5629370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기계 </a:t>
            </a:r>
            <a:r>
              <a:rPr lang="en-US" altLang="ko-KR" sz="1100" dirty="0"/>
              <a:t>Y</a:t>
            </a:r>
            <a:r>
              <a:rPr lang="ko-KR" altLang="en-US" sz="1100" dirty="0"/>
              <a:t>에 알고리즘 </a:t>
            </a:r>
            <a:r>
              <a:rPr lang="en-US" altLang="ko-KR" sz="1100" dirty="0"/>
              <a:t>B</a:t>
            </a:r>
            <a:r>
              <a:rPr lang="ko-KR" altLang="en-US" sz="1100" dirty="0"/>
              <a:t>를 쓴다면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5CE0C0-4EFC-4E87-A6D2-B581F60CCF02}"/>
              </a:ext>
            </a:extLst>
          </p:cNvPr>
          <p:cNvSpPr txBox="1"/>
          <p:nvPr/>
        </p:nvSpPr>
        <p:spPr>
          <a:xfrm>
            <a:off x="4930868" y="562937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12.5%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3</a:t>
            </a:r>
            <a:r>
              <a:rPr lang="ko-KR" altLang="en-US" sz="1100" dirty="0"/>
              <a:t>번의 질문 필요 </a:t>
            </a:r>
            <a:r>
              <a:rPr lang="en-US" altLang="ko-KR" sz="1100" dirty="0"/>
              <a:t>+</a:t>
            </a:r>
            <a:endParaRPr lang="ko-KR" altLang="en-US" sz="11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682F802-7344-483D-8E3B-A5AC31576A57}"/>
              </a:ext>
            </a:extLst>
          </p:cNvPr>
          <p:cNvSpPr txBox="1"/>
          <p:nvPr/>
        </p:nvSpPr>
        <p:spPr>
          <a:xfrm>
            <a:off x="7043526" y="5629370"/>
            <a:ext cx="2258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12.5%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3</a:t>
            </a:r>
            <a:r>
              <a:rPr lang="ko-KR" altLang="en-US" sz="1100" dirty="0"/>
              <a:t>번의 질문 필요 </a:t>
            </a:r>
            <a:r>
              <a:rPr lang="en-US" altLang="ko-KR" sz="1100" dirty="0"/>
              <a:t>+</a:t>
            </a:r>
            <a:endParaRPr lang="ko-KR" altLang="en-US" sz="11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5F405AD-FC02-42B0-B794-ACC49EF8FE47}"/>
              </a:ext>
            </a:extLst>
          </p:cNvPr>
          <p:cNvSpPr txBox="1"/>
          <p:nvPr/>
        </p:nvSpPr>
        <p:spPr>
          <a:xfrm>
            <a:off x="9194013" y="5629370"/>
            <a:ext cx="2002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25% </a:t>
            </a:r>
            <a:r>
              <a:rPr lang="ko-KR" altLang="en-US" sz="1100" dirty="0"/>
              <a:t>확률로 </a:t>
            </a:r>
            <a:r>
              <a:rPr lang="en-US" altLang="ko-KR" sz="1100" dirty="0"/>
              <a:t>2</a:t>
            </a:r>
            <a:r>
              <a:rPr lang="ko-KR" altLang="en-US" sz="1100" dirty="0"/>
              <a:t>번의 질문 필요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806298-D9FC-43BD-8C8B-DDFB3BA6D5D5}"/>
                  </a:ext>
                </a:extLst>
              </p:cNvPr>
              <p:cNvSpPr txBox="1"/>
              <p:nvPr/>
            </p:nvSpPr>
            <p:spPr>
              <a:xfrm>
                <a:off x="2790359" y="5910658"/>
                <a:ext cx="2542234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= 1.75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806298-D9FC-43BD-8C8B-DDFB3BA6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59" y="5910658"/>
                <a:ext cx="2542234" cy="332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ADCB20B2-33D6-444E-A3D6-8E073E910C32}"/>
              </a:ext>
            </a:extLst>
          </p:cNvPr>
          <p:cNvGrpSpPr/>
          <p:nvPr/>
        </p:nvGrpSpPr>
        <p:grpSpPr>
          <a:xfrm>
            <a:off x="167310" y="2933699"/>
            <a:ext cx="2358903" cy="1962475"/>
            <a:chOff x="167310" y="2933699"/>
            <a:chExt cx="2358903" cy="196247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176DC26-044B-4247-80E7-817B7F56B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88" y="3164532"/>
              <a:ext cx="339155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24F5DA6-5928-4D7A-8076-FFC2918624C0}"/>
                </a:ext>
              </a:extLst>
            </p:cNvPr>
            <p:cNvCxnSpPr>
              <a:cxnSpLocks/>
            </p:cNvCxnSpPr>
            <p:nvPr/>
          </p:nvCxnSpPr>
          <p:spPr>
            <a:xfrm>
              <a:off x="836043" y="3164532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681886-4F9A-47ED-A2DD-16E52F0690A7}"/>
                </a:ext>
              </a:extLst>
            </p:cNvPr>
            <p:cNvSpPr txBox="1"/>
            <p:nvPr/>
          </p:nvSpPr>
          <p:spPr>
            <a:xfrm>
              <a:off x="515288" y="2933699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0C30A8-7EB2-4471-A02E-DABDD3FD571C}"/>
                </a:ext>
              </a:extLst>
            </p:cNvPr>
            <p:cNvSpPr txBox="1"/>
            <p:nvPr/>
          </p:nvSpPr>
          <p:spPr>
            <a:xfrm>
              <a:off x="167310" y="3510914"/>
              <a:ext cx="564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A!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939431B-7764-48F4-87F5-3C2F53FCB1FA}"/>
                </a:ext>
              </a:extLst>
            </p:cNvPr>
            <p:cNvSpPr txBox="1"/>
            <p:nvPr/>
          </p:nvSpPr>
          <p:spPr>
            <a:xfrm>
              <a:off x="889301" y="3510914"/>
              <a:ext cx="6671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D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517BDA-1096-44B6-B9E6-511FB43FAAE3}"/>
                </a:ext>
              </a:extLst>
            </p:cNvPr>
            <p:cNvSpPr txBox="1"/>
            <p:nvPr/>
          </p:nvSpPr>
          <p:spPr>
            <a:xfrm>
              <a:off x="407664" y="3222306"/>
              <a:ext cx="2503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F3FD47-311B-4B16-B99D-D0B9AD126B5C}"/>
                </a:ext>
              </a:extLst>
            </p:cNvPr>
            <p:cNvSpPr txBox="1"/>
            <p:nvPr/>
          </p:nvSpPr>
          <p:spPr>
            <a:xfrm>
              <a:off x="1022956" y="3222306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6DC228F-BCAD-48C5-B147-959FD2473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94" y="3737254"/>
              <a:ext cx="339155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8857B20-2A82-496A-BA3E-597697E75ADD}"/>
                </a:ext>
              </a:extLst>
            </p:cNvPr>
            <p:cNvCxnSpPr>
              <a:cxnSpLocks/>
            </p:cNvCxnSpPr>
            <p:nvPr/>
          </p:nvCxnSpPr>
          <p:spPr>
            <a:xfrm>
              <a:off x="1493749" y="3737254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681C628-2612-4120-96B1-049E896B0D24}"/>
                </a:ext>
              </a:extLst>
            </p:cNvPr>
            <p:cNvSpPr txBox="1"/>
            <p:nvPr/>
          </p:nvSpPr>
          <p:spPr>
            <a:xfrm>
              <a:off x="825016" y="4083636"/>
              <a:ext cx="5725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D!</a:t>
              </a:r>
              <a:endParaRPr lang="ko-KR" altLang="en-US" sz="9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81E2E27-69E8-4279-A6B7-FA99254F09EB}"/>
                </a:ext>
              </a:extLst>
            </p:cNvPr>
            <p:cNvSpPr txBox="1"/>
            <p:nvPr/>
          </p:nvSpPr>
          <p:spPr>
            <a:xfrm>
              <a:off x="1547007" y="4083636"/>
              <a:ext cx="6511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B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B9B14CC-72B1-4418-9D6B-33D586BB4D1A}"/>
                </a:ext>
              </a:extLst>
            </p:cNvPr>
            <p:cNvSpPr txBox="1"/>
            <p:nvPr/>
          </p:nvSpPr>
          <p:spPr>
            <a:xfrm>
              <a:off x="1065370" y="3795028"/>
              <a:ext cx="2503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61A62E-2DEF-4FDC-AED1-3217348D08ED}"/>
                </a:ext>
              </a:extLst>
            </p:cNvPr>
            <p:cNvSpPr txBox="1"/>
            <p:nvPr/>
          </p:nvSpPr>
          <p:spPr>
            <a:xfrm>
              <a:off x="1680662" y="3795028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BC92CB5-A30C-4543-BDE8-CEB512859D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0825" y="4318960"/>
              <a:ext cx="339155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2364A9C-90EC-42AC-8057-B040B9FED3A5}"/>
                </a:ext>
              </a:extLst>
            </p:cNvPr>
            <p:cNvCxnSpPr>
              <a:cxnSpLocks/>
            </p:cNvCxnSpPr>
            <p:nvPr/>
          </p:nvCxnSpPr>
          <p:spPr>
            <a:xfrm>
              <a:off x="1909980" y="4318960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52284B-C2B0-4160-885B-1D863574ED46}"/>
                </a:ext>
              </a:extLst>
            </p:cNvPr>
            <p:cNvSpPr txBox="1"/>
            <p:nvPr/>
          </p:nvSpPr>
          <p:spPr>
            <a:xfrm>
              <a:off x="1241247" y="4665342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B!</a:t>
              </a:r>
              <a:endParaRPr lang="ko-KR" altLang="en-US" sz="9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54E4A5E-ADC3-4A51-BFB4-9A41D13039E7}"/>
                </a:ext>
              </a:extLst>
            </p:cNvPr>
            <p:cNvSpPr txBox="1"/>
            <p:nvPr/>
          </p:nvSpPr>
          <p:spPr>
            <a:xfrm>
              <a:off x="1963238" y="4665342"/>
              <a:ext cx="5629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C!</a:t>
              </a:r>
              <a:endParaRPr lang="ko-KR" altLang="en-US" sz="9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66AD7C-A6BD-4FF2-A67C-5F2EE3C91B75}"/>
                </a:ext>
              </a:extLst>
            </p:cNvPr>
            <p:cNvSpPr txBox="1"/>
            <p:nvPr/>
          </p:nvSpPr>
          <p:spPr>
            <a:xfrm>
              <a:off x="1481601" y="4376734"/>
              <a:ext cx="2503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43B3F7B-5F8A-40EB-985E-3EE380F71A12}"/>
                </a:ext>
              </a:extLst>
            </p:cNvPr>
            <p:cNvSpPr txBox="1"/>
            <p:nvPr/>
          </p:nvSpPr>
          <p:spPr>
            <a:xfrm>
              <a:off x="2096893" y="4376734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2D27B0E-DA78-49B3-8161-08D8F51E029E}"/>
              </a:ext>
            </a:extLst>
          </p:cNvPr>
          <p:cNvCxnSpPr>
            <a:cxnSpLocks/>
          </p:cNvCxnSpPr>
          <p:nvPr/>
        </p:nvCxnSpPr>
        <p:spPr>
          <a:xfrm flipH="1">
            <a:off x="3184742" y="3164532"/>
            <a:ext cx="339155" cy="34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E8A67E9-B908-46D7-AA93-E9D107A6B96E}"/>
              </a:ext>
            </a:extLst>
          </p:cNvPr>
          <p:cNvSpPr txBox="1"/>
          <p:nvPr/>
        </p:nvSpPr>
        <p:spPr>
          <a:xfrm>
            <a:off x="3203142" y="2933699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</a:t>
            </a:r>
            <a:r>
              <a:rPr lang="ko-KR" altLang="en-US" sz="900" dirty="0"/>
              <a:t>인가요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F0B896-3E3F-49C7-A23A-C3356B96851A}"/>
              </a:ext>
            </a:extLst>
          </p:cNvPr>
          <p:cNvSpPr txBox="1"/>
          <p:nvPr/>
        </p:nvSpPr>
        <p:spPr>
          <a:xfrm>
            <a:off x="2855164" y="3510914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정답 </a:t>
            </a:r>
            <a:r>
              <a:rPr lang="en-US" altLang="ko-KR" sz="900" dirty="0"/>
              <a:t>A!</a:t>
            </a:r>
            <a:endParaRPr lang="ko-KR" altLang="en-US" sz="9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7CCFF6E-5B7E-433A-8072-9079A3E5BA4D}"/>
              </a:ext>
            </a:extLst>
          </p:cNvPr>
          <p:cNvSpPr txBox="1"/>
          <p:nvPr/>
        </p:nvSpPr>
        <p:spPr>
          <a:xfrm>
            <a:off x="3095518" y="3222306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endParaRPr lang="ko-KR" altLang="en-US" sz="9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0A27A53-F1CF-4FBB-9BA7-B32082A7283D}"/>
              </a:ext>
            </a:extLst>
          </p:cNvPr>
          <p:cNvGrpSpPr/>
          <p:nvPr/>
        </p:nvGrpSpPr>
        <p:grpSpPr>
          <a:xfrm>
            <a:off x="5035541" y="2933699"/>
            <a:ext cx="1682859" cy="1962475"/>
            <a:chOff x="515288" y="2933699"/>
            <a:chExt cx="1682859" cy="1962475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2258FB66-264A-4F8B-9820-2D0A6A091D5E}"/>
                </a:ext>
              </a:extLst>
            </p:cNvPr>
            <p:cNvCxnSpPr>
              <a:cxnSpLocks/>
            </p:cNvCxnSpPr>
            <p:nvPr/>
          </p:nvCxnSpPr>
          <p:spPr>
            <a:xfrm>
              <a:off x="836043" y="3164532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9BB6614-36D3-4318-BDDD-854E0E2FD9E8}"/>
                </a:ext>
              </a:extLst>
            </p:cNvPr>
            <p:cNvSpPr txBox="1"/>
            <p:nvPr/>
          </p:nvSpPr>
          <p:spPr>
            <a:xfrm>
              <a:off x="515288" y="2933699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7A3B7CB-A093-43A7-A8F1-C20C29C501A3}"/>
                </a:ext>
              </a:extLst>
            </p:cNvPr>
            <p:cNvSpPr txBox="1"/>
            <p:nvPr/>
          </p:nvSpPr>
          <p:spPr>
            <a:xfrm>
              <a:off x="889301" y="3510914"/>
              <a:ext cx="6671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D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740FD3F-F4A0-4552-8F08-726E56B41CDA}"/>
                </a:ext>
              </a:extLst>
            </p:cNvPr>
            <p:cNvSpPr txBox="1"/>
            <p:nvPr/>
          </p:nvSpPr>
          <p:spPr>
            <a:xfrm>
              <a:off x="1022956" y="3222306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126D523C-572E-4D45-9E59-04C5DE03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493749" y="3737254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B26253-94F7-4603-8A15-6318AE88D7D7}"/>
                </a:ext>
              </a:extLst>
            </p:cNvPr>
            <p:cNvSpPr txBox="1"/>
            <p:nvPr/>
          </p:nvSpPr>
          <p:spPr>
            <a:xfrm>
              <a:off x="1547007" y="4083636"/>
              <a:ext cx="6511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B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E6A1F29-B29D-4096-81F6-E278118D8F08}"/>
                </a:ext>
              </a:extLst>
            </p:cNvPr>
            <p:cNvSpPr txBox="1"/>
            <p:nvPr/>
          </p:nvSpPr>
          <p:spPr>
            <a:xfrm>
              <a:off x="1680662" y="3795028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0C728E9-1515-44FB-990F-AED7D0A79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0825" y="4318960"/>
              <a:ext cx="339155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9802BD2-5EF9-4554-8339-B8EA20EB2680}"/>
                </a:ext>
              </a:extLst>
            </p:cNvPr>
            <p:cNvSpPr txBox="1"/>
            <p:nvPr/>
          </p:nvSpPr>
          <p:spPr>
            <a:xfrm>
              <a:off x="1241247" y="4665342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B!</a:t>
              </a:r>
              <a:endParaRPr lang="ko-KR" altLang="en-US" sz="9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EA6E108-3568-44F5-A8A2-F51A9F7173CA}"/>
                </a:ext>
              </a:extLst>
            </p:cNvPr>
            <p:cNvSpPr txBox="1"/>
            <p:nvPr/>
          </p:nvSpPr>
          <p:spPr>
            <a:xfrm>
              <a:off x="1481601" y="4376734"/>
              <a:ext cx="2503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5E6D849-B076-4A6A-8D41-9F787E69E1B5}"/>
              </a:ext>
            </a:extLst>
          </p:cNvPr>
          <p:cNvGrpSpPr/>
          <p:nvPr/>
        </p:nvGrpSpPr>
        <p:grpSpPr>
          <a:xfrm>
            <a:off x="7102477" y="2933699"/>
            <a:ext cx="2010925" cy="1962475"/>
            <a:chOff x="515288" y="2933699"/>
            <a:chExt cx="2010925" cy="1962475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F53D23BD-8A7A-4376-A53F-DA36C63A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36043" y="3164532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622E85A-8CFF-49BD-87A9-981961FDEDE3}"/>
                </a:ext>
              </a:extLst>
            </p:cNvPr>
            <p:cNvSpPr txBox="1"/>
            <p:nvPr/>
          </p:nvSpPr>
          <p:spPr>
            <a:xfrm>
              <a:off x="515288" y="2933699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DA95B24-78F8-4B48-99CD-ECD2135A171A}"/>
                </a:ext>
              </a:extLst>
            </p:cNvPr>
            <p:cNvSpPr txBox="1"/>
            <p:nvPr/>
          </p:nvSpPr>
          <p:spPr>
            <a:xfrm>
              <a:off x="889301" y="3510914"/>
              <a:ext cx="6671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D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533D9C-711F-448D-8A4E-A6D44C79DC9A}"/>
                </a:ext>
              </a:extLst>
            </p:cNvPr>
            <p:cNvSpPr txBox="1"/>
            <p:nvPr/>
          </p:nvSpPr>
          <p:spPr>
            <a:xfrm>
              <a:off x="1022956" y="3222306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E9AD8CC4-12D8-4D26-88B2-1ABE12476E9D}"/>
                </a:ext>
              </a:extLst>
            </p:cNvPr>
            <p:cNvCxnSpPr>
              <a:cxnSpLocks/>
            </p:cNvCxnSpPr>
            <p:nvPr/>
          </p:nvCxnSpPr>
          <p:spPr>
            <a:xfrm>
              <a:off x="1493749" y="3737254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CD0476F-1A5B-4A99-89A7-B6A83D836272}"/>
                </a:ext>
              </a:extLst>
            </p:cNvPr>
            <p:cNvSpPr txBox="1"/>
            <p:nvPr/>
          </p:nvSpPr>
          <p:spPr>
            <a:xfrm>
              <a:off x="1547007" y="4083636"/>
              <a:ext cx="6511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B</a:t>
              </a:r>
              <a:r>
                <a:rPr lang="ko-KR" altLang="en-US" sz="900" dirty="0"/>
                <a:t>인가요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237DADA-206F-4242-AC11-D6FBA2939D72}"/>
                </a:ext>
              </a:extLst>
            </p:cNvPr>
            <p:cNvSpPr txBox="1"/>
            <p:nvPr/>
          </p:nvSpPr>
          <p:spPr>
            <a:xfrm>
              <a:off x="1680662" y="3795028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BC4A8EDD-E479-4A43-B9C8-64B5243B38BA}"/>
                </a:ext>
              </a:extLst>
            </p:cNvPr>
            <p:cNvCxnSpPr>
              <a:cxnSpLocks/>
            </p:cNvCxnSpPr>
            <p:nvPr/>
          </p:nvCxnSpPr>
          <p:spPr>
            <a:xfrm>
              <a:off x="1909980" y="4318960"/>
              <a:ext cx="338400" cy="346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59221A0-4CF8-4DC7-A37B-53F5C3E36F0B}"/>
                </a:ext>
              </a:extLst>
            </p:cNvPr>
            <p:cNvSpPr txBox="1"/>
            <p:nvPr/>
          </p:nvSpPr>
          <p:spPr>
            <a:xfrm>
              <a:off x="1963238" y="4665342"/>
              <a:ext cx="5629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정답 </a:t>
              </a:r>
              <a:r>
                <a:rPr lang="en-US" altLang="ko-KR" sz="900" dirty="0"/>
                <a:t>C!</a:t>
              </a:r>
              <a:endParaRPr lang="ko-KR" altLang="en-US" sz="9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3CE22F1-46A6-4589-8780-A69CC74563C2}"/>
                </a:ext>
              </a:extLst>
            </p:cNvPr>
            <p:cNvSpPr txBox="1"/>
            <p:nvPr/>
          </p:nvSpPr>
          <p:spPr>
            <a:xfrm>
              <a:off x="2096893" y="4376734"/>
              <a:ext cx="272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</p:grp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82FA024-4D3E-4FA9-8CB3-555DB662E2B4}"/>
              </a:ext>
            </a:extLst>
          </p:cNvPr>
          <p:cNvCxnSpPr>
            <a:cxnSpLocks/>
          </p:cNvCxnSpPr>
          <p:nvPr/>
        </p:nvCxnSpPr>
        <p:spPr>
          <a:xfrm>
            <a:off x="9514768" y="3164532"/>
            <a:ext cx="338400" cy="34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14BEBAFD-E69A-47A8-876F-03F4838315EB}"/>
              </a:ext>
            </a:extLst>
          </p:cNvPr>
          <p:cNvSpPr txBox="1"/>
          <p:nvPr/>
        </p:nvSpPr>
        <p:spPr>
          <a:xfrm>
            <a:off x="9194013" y="2933699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</a:t>
            </a:r>
            <a:r>
              <a:rPr lang="ko-KR" altLang="en-US" sz="900" dirty="0"/>
              <a:t>인가요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FAF8D18-2564-4C8C-945C-87223A224B12}"/>
              </a:ext>
            </a:extLst>
          </p:cNvPr>
          <p:cNvSpPr txBox="1"/>
          <p:nvPr/>
        </p:nvSpPr>
        <p:spPr>
          <a:xfrm>
            <a:off x="9568026" y="3510914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</a:t>
            </a:r>
            <a:r>
              <a:rPr lang="ko-KR" altLang="en-US" sz="900" dirty="0"/>
              <a:t>인가요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2474B54-5E02-40DF-95A6-C1A7C2572685}"/>
              </a:ext>
            </a:extLst>
          </p:cNvPr>
          <p:cNvSpPr txBox="1"/>
          <p:nvPr/>
        </p:nvSpPr>
        <p:spPr>
          <a:xfrm>
            <a:off x="9701681" y="322230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N</a:t>
            </a:r>
            <a:endParaRPr lang="ko-KR" altLang="en-US" sz="900" dirty="0"/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6A732DAC-101E-4DB0-89EE-110B08849353}"/>
              </a:ext>
            </a:extLst>
          </p:cNvPr>
          <p:cNvCxnSpPr>
            <a:cxnSpLocks/>
          </p:cNvCxnSpPr>
          <p:nvPr/>
        </p:nvCxnSpPr>
        <p:spPr>
          <a:xfrm flipH="1">
            <a:off x="9833319" y="3737254"/>
            <a:ext cx="339155" cy="34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D04FF3A4-8282-4011-A358-4E9172E9A825}"/>
              </a:ext>
            </a:extLst>
          </p:cNvPr>
          <p:cNvSpPr txBox="1"/>
          <p:nvPr/>
        </p:nvSpPr>
        <p:spPr>
          <a:xfrm>
            <a:off x="9503741" y="408363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정답 </a:t>
            </a:r>
            <a:r>
              <a:rPr lang="en-US" altLang="ko-KR" sz="900" dirty="0"/>
              <a:t>D!</a:t>
            </a:r>
            <a:endParaRPr lang="ko-KR" altLang="en-US" sz="9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202D1A5-4788-4E50-8C04-35F2D5E07DB9}"/>
              </a:ext>
            </a:extLst>
          </p:cNvPr>
          <p:cNvSpPr txBox="1"/>
          <p:nvPr/>
        </p:nvSpPr>
        <p:spPr>
          <a:xfrm>
            <a:off x="9744095" y="3795028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endParaRPr lang="ko-KR" altLang="en-US" sz="9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45A9841-2130-48FC-8924-99761B4FB46D}"/>
              </a:ext>
            </a:extLst>
          </p:cNvPr>
          <p:cNvSpPr txBox="1"/>
          <p:nvPr/>
        </p:nvSpPr>
        <p:spPr>
          <a:xfrm>
            <a:off x="2901399" y="6353730"/>
            <a:ext cx="920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1,000</a:t>
            </a:r>
            <a:r>
              <a:rPr lang="ko-KR" altLang="en-US" dirty="0"/>
              <a:t>개의 문자를 보낸다면 </a:t>
            </a:r>
            <a:r>
              <a:rPr lang="en-US" altLang="ko-KR" dirty="0"/>
              <a:t>1,750bit</a:t>
            </a:r>
            <a:r>
              <a:rPr lang="ko-KR" altLang="en-US" dirty="0"/>
              <a:t>가 필요함</a:t>
            </a:r>
            <a:r>
              <a:rPr lang="en-US" altLang="ko-KR" dirty="0"/>
              <a:t>, </a:t>
            </a:r>
            <a:r>
              <a:rPr lang="ko-KR" altLang="en-US" dirty="0"/>
              <a:t>확률적으로 </a:t>
            </a:r>
            <a:r>
              <a:rPr lang="en-US" altLang="ko-KR" dirty="0"/>
              <a:t>A</a:t>
            </a:r>
            <a:r>
              <a:rPr lang="ko-KR" altLang="en-US" dirty="0"/>
              <a:t>가 자주 나오기 때문에</a:t>
            </a:r>
          </a:p>
        </p:txBody>
      </p:sp>
    </p:spTree>
    <p:extLst>
      <p:ext uri="{BB962C8B-B14F-4D97-AF65-F5344CB8AC3E}">
        <p14:creationId xmlns:p14="http://schemas.microsoft.com/office/powerpoint/2010/main" val="91054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2797</Words>
  <Application>Microsoft Office PowerPoint</Application>
  <PresentationFormat>와이드스크린</PresentationFormat>
  <Paragraphs>538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Aharoni</vt:lpstr>
      <vt:lpstr>Arial</vt:lpstr>
      <vt:lpstr>Cambria Math</vt:lpstr>
      <vt:lpstr>Open Sans</vt:lpstr>
      <vt:lpstr>Office 테마</vt:lpstr>
      <vt:lpstr>T-SNE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</dc:title>
  <dc:creator>김 은란</dc:creator>
  <cp:lastModifiedBy>김 은란</cp:lastModifiedBy>
  <cp:revision>14</cp:revision>
  <dcterms:created xsi:type="dcterms:W3CDTF">2022-02-25T09:11:26Z</dcterms:created>
  <dcterms:modified xsi:type="dcterms:W3CDTF">2022-02-27T11:43:34Z</dcterms:modified>
</cp:coreProperties>
</file>