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6" r:id="rId7"/>
    <p:sldId id="267" r:id="rId8"/>
    <p:sldId id="264" r:id="rId9"/>
    <p:sldId id="261" r:id="rId10"/>
    <p:sldId id="268" r:id="rId11"/>
    <p:sldId id="269" r:id="rId12"/>
    <p:sldId id="270" r:id="rId13"/>
    <p:sldId id="262" r:id="rId14"/>
    <p:sldId id="263"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966"/>
    <a:srgbClr val="FFFFFF"/>
    <a:srgbClr val="CCE7CF"/>
    <a:srgbClr val="FDF9C0"/>
    <a:srgbClr val="C5BEDF"/>
    <a:srgbClr val="949494"/>
    <a:srgbClr val="E8EEEB"/>
    <a:srgbClr val="FFE2BB"/>
    <a:srgbClr val="FCE0E1"/>
    <a:srgbClr val="EA1E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6"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348A345-970C-463D-8BB4-B451997B5B85}"/>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C4546F-5714-4E65-A26C-5935BD5C2B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24A2E56-A3BA-4C75-98DA-865238A2754D}"/>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2EF5F9F7-BFDE-4FF6-BF0B-E6F81F3F45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8FFF325-FC51-4A79-A2E3-FA116F21FA04}"/>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415547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952A76-B8DC-41F0-9A74-8E579DAB896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6B8C137-829F-459C-A397-92AEA389BB98}"/>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111717D-5283-4855-9A05-42DBE0782B10}"/>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569713C8-3EB8-4654-BFC7-D4DECDC453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2425AD4-C52E-491C-A4D6-76795BE7FC2B}"/>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148257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5BEC0ED-911A-4740-A774-7C46EF6A9F0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3823A4A-B559-472D-9DB8-FB85E82C4E73}"/>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0192CC6-0ED8-4387-A4EE-02E9A1E446BC}"/>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ACE0BD65-B097-4FB2-9B8E-0CBCBF45BBA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196AD63-D708-4310-B291-7F9AD42491BF}"/>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361735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9A6F90-6A89-4E89-8DC8-E41EB3B4C73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FDC3ABA-0EF7-4FB9-97CB-4EBA19ED0BC1}"/>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3B6D1F6-1311-46B9-9FF8-8FBB7E913DD0}"/>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79D4048F-AB24-4051-A688-62D343A3BD6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A2200E3-2490-476D-930D-F03BDA504FA3}"/>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2579586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A92B407-6E87-42EC-B3A3-A7A63A11B15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C2A589A-2668-4643-BC3A-F37DEFC82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7393DCA5-A8AB-4BDB-AD86-03B3B99064B4}"/>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02263001-CF08-4F97-80EB-673985556A9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D82BDB3-A923-4BBF-8870-2B28BC13D238}"/>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2400645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580D8CD-04F0-4D12-A6D1-C7024D396BF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AB1BD49-2681-480A-A49E-623F4C167E13}"/>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0CC8C2D5-F1E9-4306-9F09-D91FC4C4F06A}"/>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5EE35AEE-5C36-4180-B70A-C51E75BF3AF6}"/>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6" name="바닥글 개체 틀 5">
            <a:extLst>
              <a:ext uri="{FF2B5EF4-FFF2-40B4-BE49-F238E27FC236}">
                <a16:creationId xmlns:a16="http://schemas.microsoft.com/office/drawing/2014/main" id="{E43D3DC1-4879-4B95-978F-59770F9DE93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429A960-C3C3-48D7-BB97-4A3B0D1039D0}"/>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160070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AA51B3-DBBA-4CC8-AFF9-DBCA5F0F3866}"/>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2D607FEA-BC5D-4274-9616-BBFD73119C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1D4ACB6E-F128-49CE-B54B-E3735FA1F7C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338F0D0-2ECE-47FF-ABF9-B56A4E1D23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E4E384C-53AB-44F4-BE1B-D73AEA8804C9}"/>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86C7ABF1-8B16-421A-BB3D-9C7B4302133B}"/>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8" name="바닥글 개체 틀 7">
            <a:extLst>
              <a:ext uri="{FF2B5EF4-FFF2-40B4-BE49-F238E27FC236}">
                <a16:creationId xmlns:a16="http://schemas.microsoft.com/office/drawing/2014/main" id="{7BE76772-736A-46E7-8BD5-4B387B98CA1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D2F4DD10-3E35-4DFC-8A6F-16166C029F83}"/>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3188490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8690F9-C7FA-40A5-8879-41B44BFB889A}"/>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A149DC9E-0B36-4B64-BC43-57E24D5AA28A}"/>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4" name="바닥글 개체 틀 3">
            <a:extLst>
              <a:ext uri="{FF2B5EF4-FFF2-40B4-BE49-F238E27FC236}">
                <a16:creationId xmlns:a16="http://schemas.microsoft.com/office/drawing/2014/main" id="{6EBB8963-4CE8-40E2-9E43-A7818DC4350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15FE295-B3F1-436A-A4D3-34350198BDB0}"/>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346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215FD80-4C45-4148-B8ED-592740E3CB11}"/>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3" name="바닥글 개체 틀 2">
            <a:extLst>
              <a:ext uri="{FF2B5EF4-FFF2-40B4-BE49-F238E27FC236}">
                <a16:creationId xmlns:a16="http://schemas.microsoft.com/office/drawing/2014/main" id="{963E7F1C-0EA1-4F6B-BD5B-7CD8F51C2DAC}"/>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E44E2158-F8FF-48A7-A16E-6D87739AB527}"/>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104701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C7F5995-A126-4FA7-8FEF-35BE82795DD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1306CE79-59C7-459C-A038-B5C7BF76C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0D89E3F-52A6-4F41-BD35-FB2046AB1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1642E68-97B3-4A28-B885-5C35B58B6FA9}"/>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6" name="바닥글 개체 틀 5">
            <a:extLst>
              <a:ext uri="{FF2B5EF4-FFF2-40B4-BE49-F238E27FC236}">
                <a16:creationId xmlns:a16="http://schemas.microsoft.com/office/drawing/2014/main" id="{947FCA68-B0BC-4190-AC74-97B7BB54EC4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569B2D9-853B-409D-8EC9-6F44A220BBD3}"/>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3621050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51FF88-1E7C-4097-BAEE-55F6A67300D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D7DEE98-A73D-47D7-9584-A8566F12C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49F3F85-C8EE-4690-87B7-EACE381DA8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CB6D2C4-E78F-4671-9E86-18BC30AD4BDE}"/>
              </a:ext>
            </a:extLst>
          </p:cNvPr>
          <p:cNvSpPr>
            <a:spLocks noGrp="1"/>
          </p:cNvSpPr>
          <p:nvPr>
            <p:ph type="dt" sz="half" idx="10"/>
          </p:nvPr>
        </p:nvSpPr>
        <p:spPr/>
        <p:txBody>
          <a:bodyPr/>
          <a:lstStyle/>
          <a:p>
            <a:fld id="{042248F2-2625-4A00-A858-B920F13104D7}" type="datetimeFigureOut">
              <a:rPr lang="ko-KR" altLang="en-US" smtClean="0"/>
              <a:t>2022-02-12</a:t>
            </a:fld>
            <a:endParaRPr lang="ko-KR" altLang="en-US"/>
          </a:p>
        </p:txBody>
      </p:sp>
      <p:sp>
        <p:nvSpPr>
          <p:cNvPr id="6" name="바닥글 개체 틀 5">
            <a:extLst>
              <a:ext uri="{FF2B5EF4-FFF2-40B4-BE49-F238E27FC236}">
                <a16:creationId xmlns:a16="http://schemas.microsoft.com/office/drawing/2014/main" id="{EF5F3C89-1456-4234-85A8-8B40C6F5E44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0556185-F01C-4189-9F57-6E3309A00174}"/>
              </a:ext>
            </a:extLst>
          </p:cNvPr>
          <p:cNvSpPr>
            <a:spLocks noGrp="1"/>
          </p:cNvSpPr>
          <p:nvPr>
            <p:ph type="sldNum" sz="quarter" idx="12"/>
          </p:nvPr>
        </p:nvSpPr>
        <p:spPr/>
        <p:txBody>
          <a:body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139168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4ED8DB0-24C1-4800-89C6-6A4C59AD8F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47D458E-860F-4A23-A656-1D79E9F9D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C9A119-B5A5-4165-ADE9-E0BB92169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2248F2-2625-4A00-A858-B920F13104D7}" type="datetimeFigureOut">
              <a:rPr lang="ko-KR" altLang="en-US" smtClean="0"/>
              <a:t>2022-02-12</a:t>
            </a:fld>
            <a:endParaRPr lang="ko-KR" altLang="en-US"/>
          </a:p>
        </p:txBody>
      </p:sp>
      <p:sp>
        <p:nvSpPr>
          <p:cNvPr id="5" name="바닥글 개체 틀 4">
            <a:extLst>
              <a:ext uri="{FF2B5EF4-FFF2-40B4-BE49-F238E27FC236}">
                <a16:creationId xmlns:a16="http://schemas.microsoft.com/office/drawing/2014/main" id="{9FA7F27D-C6E5-491F-A111-3B2E5214C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9785C31C-BB26-4977-8528-E66DE51A77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9092F-7922-4E24-9481-EF13E131AE23}" type="slidenum">
              <a:rPr lang="ko-KR" altLang="en-US" smtClean="0"/>
              <a:t>‹#›</a:t>
            </a:fld>
            <a:endParaRPr lang="ko-KR" altLang="en-US"/>
          </a:p>
        </p:txBody>
      </p:sp>
    </p:spTree>
    <p:extLst>
      <p:ext uri="{BB962C8B-B14F-4D97-AF65-F5344CB8AC3E}">
        <p14:creationId xmlns:p14="http://schemas.microsoft.com/office/powerpoint/2010/main" val="4179238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rxiv.org/search/cs?searchtype=author&amp;query=Gomez%2C+A+N" TargetMode="External"/><Relationship Id="rId3" Type="http://schemas.openxmlformats.org/officeDocument/2006/relationships/hyperlink" Target="https://arxiv.org/search/cs?searchtype=author&amp;query=Vaswani%2C+A" TargetMode="External"/><Relationship Id="rId7" Type="http://schemas.openxmlformats.org/officeDocument/2006/relationships/hyperlink" Target="https://arxiv.org/search/cs?searchtype=author&amp;query=Jones%2C+L"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1.xml"/><Relationship Id="rId6" Type="http://schemas.openxmlformats.org/officeDocument/2006/relationships/hyperlink" Target="https://arxiv.org/search/cs?searchtype=author&amp;query=Uszkoreit%2C+J" TargetMode="External"/><Relationship Id="rId5" Type="http://schemas.openxmlformats.org/officeDocument/2006/relationships/hyperlink" Target="https://arxiv.org/search/cs?searchtype=author&amp;query=Parmar%2C+N" TargetMode="External"/><Relationship Id="rId10" Type="http://schemas.openxmlformats.org/officeDocument/2006/relationships/hyperlink" Target="https://arxiv.org/search/cs?searchtype=author&amp;query=Polosukhin%2C+I" TargetMode="External"/><Relationship Id="rId4" Type="http://schemas.openxmlformats.org/officeDocument/2006/relationships/hyperlink" Target="https://arxiv.org/search/cs?searchtype=author&amp;query=Shazeer%2C+N" TargetMode="External"/><Relationship Id="rId9" Type="http://schemas.openxmlformats.org/officeDocument/2006/relationships/hyperlink" Target="https://arxiv.org/search/cs?searchtype=author&amp;query=Kaiser%2C+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pytorch.org/text/stable/data_metric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inmoonlight.github.io/2020/01/26/Positional-Encoding/" TargetMode="Externa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figure/The-architecture-of-the-sequence-transduction-model_fig2_337697651"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oogle.github.io/seq2seq/" TargetMode="External"/><Relationship Id="rId2" Type="http://schemas.openxmlformats.org/officeDocument/2006/relationships/image" Target="../media/image2.gi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oogle.github.io/seq2seq/" TargetMode="External"/><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aperswithcode.com/dataset/wmt-20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CED8E80-F114-4082-ABDB-B42ADC1B1F18}"/>
              </a:ext>
            </a:extLst>
          </p:cNvPr>
          <p:cNvSpPr>
            <a:spLocks noGrp="1"/>
          </p:cNvSpPr>
          <p:nvPr>
            <p:ph type="ctrTitle"/>
          </p:nvPr>
        </p:nvSpPr>
        <p:spPr/>
        <p:txBody>
          <a:bodyPr/>
          <a:lstStyle/>
          <a:p>
            <a:r>
              <a:rPr lang="en-US" altLang="ko-KR" dirty="0"/>
              <a:t>Attention</a:t>
            </a:r>
            <a:r>
              <a:rPr lang="ko-KR" altLang="en-US" dirty="0"/>
              <a:t> </a:t>
            </a:r>
            <a:r>
              <a:rPr lang="en-US" altLang="ko-KR" dirty="0"/>
              <a:t>Is</a:t>
            </a:r>
            <a:r>
              <a:rPr lang="ko-KR" altLang="en-US" dirty="0"/>
              <a:t> </a:t>
            </a:r>
            <a:r>
              <a:rPr lang="en-US" altLang="ko-KR" dirty="0"/>
              <a:t>All</a:t>
            </a:r>
            <a:r>
              <a:rPr lang="ko-KR" altLang="en-US" dirty="0"/>
              <a:t> </a:t>
            </a:r>
            <a:r>
              <a:rPr lang="en-US" altLang="ko-KR" dirty="0"/>
              <a:t>You</a:t>
            </a:r>
            <a:r>
              <a:rPr lang="ko-KR" altLang="en-US" dirty="0"/>
              <a:t> </a:t>
            </a:r>
            <a:r>
              <a:rPr lang="en-US" altLang="ko-KR" dirty="0"/>
              <a:t>Need</a:t>
            </a:r>
            <a:endParaRPr lang="ko-KR" altLang="en-US" dirty="0"/>
          </a:p>
        </p:txBody>
      </p:sp>
      <p:sp>
        <p:nvSpPr>
          <p:cNvPr id="3" name="부제목 2">
            <a:extLst>
              <a:ext uri="{FF2B5EF4-FFF2-40B4-BE49-F238E27FC236}">
                <a16:creationId xmlns:a16="http://schemas.microsoft.com/office/drawing/2014/main" id="{F3526184-5017-4F5C-A92A-3A5A69C57E7A}"/>
              </a:ext>
            </a:extLst>
          </p:cNvPr>
          <p:cNvSpPr>
            <a:spLocks noGrp="1"/>
          </p:cNvSpPr>
          <p:nvPr>
            <p:ph type="subTitle" idx="1"/>
          </p:nvPr>
        </p:nvSpPr>
        <p:spPr/>
        <p:txBody>
          <a:bodyPr/>
          <a:lstStyle/>
          <a:p>
            <a:r>
              <a:rPr lang="en-US" altLang="ko-KR" dirty="0">
                <a:hlinkClick r:id="rId2"/>
              </a:rPr>
              <a:t>https://arxiv.org/abs/1706.03762</a:t>
            </a:r>
            <a:endParaRPr lang="en-US" altLang="ko-KR" dirty="0"/>
          </a:p>
          <a:p>
            <a:r>
              <a:rPr lang="en-US" altLang="ko-KR" b="0" i="0" u="none" strike="noStrike" dirty="0">
                <a:effectLst/>
                <a:latin typeface="Lucida Grande"/>
                <a:hlinkClick r:id="rId3"/>
              </a:rPr>
              <a:t>Ashish Vaswani</a:t>
            </a:r>
            <a:r>
              <a:rPr lang="en-US" altLang="ko-KR" b="0" i="0" dirty="0">
                <a:solidFill>
                  <a:srgbClr val="000000"/>
                </a:solidFill>
                <a:effectLst/>
                <a:latin typeface="Lucida Grande"/>
              </a:rPr>
              <a:t>, </a:t>
            </a:r>
            <a:r>
              <a:rPr lang="en-US" altLang="ko-KR" b="0" i="0" u="none" strike="noStrike" dirty="0">
                <a:effectLst/>
                <a:latin typeface="Lucida Grande"/>
                <a:hlinkClick r:id="rId4"/>
              </a:rPr>
              <a:t>Noam </a:t>
            </a:r>
            <a:r>
              <a:rPr lang="en-US" altLang="ko-KR" b="0" i="0" u="none" strike="noStrike" dirty="0" err="1">
                <a:effectLst/>
                <a:latin typeface="Lucida Grande"/>
                <a:hlinkClick r:id="rId4"/>
              </a:rPr>
              <a:t>Shazeer</a:t>
            </a:r>
            <a:r>
              <a:rPr lang="en-US" altLang="ko-KR" b="0" i="0" dirty="0">
                <a:solidFill>
                  <a:srgbClr val="000000"/>
                </a:solidFill>
                <a:effectLst/>
                <a:latin typeface="Lucida Grande"/>
              </a:rPr>
              <a:t>, </a:t>
            </a:r>
            <a:r>
              <a:rPr lang="en-US" altLang="ko-KR" b="0" i="0" u="none" strike="noStrike" dirty="0">
                <a:effectLst/>
                <a:latin typeface="Lucida Grande"/>
                <a:hlinkClick r:id="rId5"/>
              </a:rPr>
              <a:t>Niki Parmar</a:t>
            </a:r>
            <a:r>
              <a:rPr lang="en-US" altLang="ko-KR" b="0" i="0" dirty="0">
                <a:solidFill>
                  <a:srgbClr val="000000"/>
                </a:solidFill>
                <a:effectLst/>
                <a:latin typeface="Lucida Grande"/>
              </a:rPr>
              <a:t>, </a:t>
            </a:r>
            <a:r>
              <a:rPr lang="en-US" altLang="ko-KR" b="0" i="0" u="none" strike="noStrike" dirty="0">
                <a:effectLst/>
                <a:latin typeface="Lucida Grande"/>
                <a:hlinkClick r:id="rId6"/>
              </a:rPr>
              <a:t>Jakob </a:t>
            </a:r>
            <a:r>
              <a:rPr lang="en-US" altLang="ko-KR" b="0" i="0" u="none" strike="noStrike" dirty="0" err="1">
                <a:effectLst/>
                <a:latin typeface="Lucida Grande"/>
                <a:hlinkClick r:id="rId6"/>
              </a:rPr>
              <a:t>Uszkoreit</a:t>
            </a:r>
            <a:r>
              <a:rPr lang="en-US" altLang="ko-KR" b="0" i="0" dirty="0">
                <a:solidFill>
                  <a:srgbClr val="000000"/>
                </a:solidFill>
                <a:effectLst/>
                <a:latin typeface="Lucida Grande"/>
              </a:rPr>
              <a:t>, </a:t>
            </a:r>
            <a:r>
              <a:rPr lang="en-US" altLang="ko-KR" b="0" i="0" u="none" strike="noStrike" dirty="0" err="1">
                <a:effectLst/>
                <a:latin typeface="Lucida Grande"/>
                <a:hlinkClick r:id="rId7"/>
              </a:rPr>
              <a:t>Llion</a:t>
            </a:r>
            <a:r>
              <a:rPr lang="en-US" altLang="ko-KR" b="0" i="0" u="none" strike="noStrike" dirty="0">
                <a:effectLst/>
                <a:latin typeface="Lucida Grande"/>
                <a:hlinkClick r:id="rId7"/>
              </a:rPr>
              <a:t> Jones</a:t>
            </a:r>
            <a:r>
              <a:rPr lang="en-US" altLang="ko-KR" b="0" i="0" dirty="0">
                <a:solidFill>
                  <a:srgbClr val="000000"/>
                </a:solidFill>
                <a:effectLst/>
                <a:latin typeface="Lucida Grande"/>
              </a:rPr>
              <a:t>, </a:t>
            </a:r>
            <a:r>
              <a:rPr lang="en-US" altLang="ko-KR" b="0" i="0" u="none" strike="noStrike" dirty="0">
                <a:effectLst/>
                <a:latin typeface="Lucida Grande"/>
                <a:hlinkClick r:id="rId8"/>
              </a:rPr>
              <a:t>Aidan N. Gomez</a:t>
            </a:r>
            <a:r>
              <a:rPr lang="en-US" altLang="ko-KR" b="0" i="0" dirty="0">
                <a:solidFill>
                  <a:srgbClr val="000000"/>
                </a:solidFill>
                <a:effectLst/>
                <a:latin typeface="Lucida Grande"/>
              </a:rPr>
              <a:t>, </a:t>
            </a:r>
            <a:r>
              <a:rPr lang="en-US" altLang="ko-KR" b="0" i="0" u="none" strike="noStrike" dirty="0">
                <a:effectLst/>
                <a:latin typeface="Lucida Grande"/>
                <a:hlinkClick r:id="rId9"/>
              </a:rPr>
              <a:t>Lukasz Kaiser</a:t>
            </a:r>
            <a:r>
              <a:rPr lang="en-US" altLang="ko-KR" b="0" i="0" dirty="0">
                <a:solidFill>
                  <a:srgbClr val="000000"/>
                </a:solidFill>
                <a:effectLst/>
                <a:latin typeface="Lucida Grande"/>
              </a:rPr>
              <a:t>, </a:t>
            </a:r>
            <a:r>
              <a:rPr lang="en-US" altLang="ko-KR" b="0" i="0" u="none" strike="noStrike" dirty="0" err="1">
                <a:effectLst/>
                <a:latin typeface="Lucida Grande"/>
                <a:hlinkClick r:id="rId10"/>
              </a:rPr>
              <a:t>Illia</a:t>
            </a:r>
            <a:r>
              <a:rPr lang="en-US" altLang="ko-KR" b="0" i="0" u="none" strike="noStrike" dirty="0">
                <a:effectLst/>
                <a:latin typeface="Lucida Grande"/>
                <a:hlinkClick r:id="rId10"/>
              </a:rPr>
              <a:t> </a:t>
            </a:r>
            <a:r>
              <a:rPr lang="en-US" altLang="ko-KR" b="0" i="0" u="none" strike="noStrike" dirty="0" err="1">
                <a:effectLst/>
                <a:latin typeface="Lucida Grande"/>
                <a:hlinkClick r:id="rId10"/>
              </a:rPr>
              <a:t>Polosukhin</a:t>
            </a:r>
            <a:endParaRPr lang="ko-KR" altLang="en-US" dirty="0"/>
          </a:p>
        </p:txBody>
      </p:sp>
    </p:spTree>
    <p:extLst>
      <p:ext uri="{BB962C8B-B14F-4D97-AF65-F5344CB8AC3E}">
        <p14:creationId xmlns:p14="http://schemas.microsoft.com/office/powerpoint/2010/main" val="3632231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3613150"/>
          </a:xfrm>
        </p:spPr>
        <p:txBody>
          <a:bodyPr>
            <a:normAutofit/>
          </a:bodyPr>
          <a:lstStyle/>
          <a:p>
            <a:pPr marL="0" indent="0">
              <a:lnSpc>
                <a:spcPct val="170000"/>
              </a:lnSpc>
              <a:buNone/>
            </a:pPr>
            <a:r>
              <a:rPr lang="en-US" altLang="ko-KR" sz="1500" dirty="0"/>
              <a:t>BLEU score</a:t>
            </a:r>
          </a:p>
          <a:p>
            <a:pPr>
              <a:buFont typeface="Arial" panose="020B0604020202020204" pitchFamily="34" charset="0"/>
              <a:buChar char="•"/>
            </a:pPr>
            <a:r>
              <a:rPr lang="en-US" altLang="ko-KR" sz="1100" dirty="0"/>
              <a:t>N-gram</a:t>
            </a:r>
            <a:r>
              <a:rPr lang="ko-KR" altLang="en-US" sz="1100" dirty="0"/>
              <a:t> </a:t>
            </a:r>
            <a:r>
              <a:rPr lang="en-US" altLang="ko-KR" sz="1100" dirty="0"/>
              <a:t>: </a:t>
            </a:r>
            <a:r>
              <a:rPr lang="ko-KR" altLang="en-US" sz="1100" dirty="0"/>
              <a:t>연속된 </a:t>
            </a:r>
            <a:r>
              <a:rPr lang="en-US" altLang="ko-KR" sz="1100" dirty="0"/>
              <a:t>N</a:t>
            </a:r>
            <a:r>
              <a:rPr lang="ko-KR" altLang="en-US" sz="1100" dirty="0"/>
              <a:t>개의 단어 묶음</a:t>
            </a:r>
          </a:p>
          <a:p>
            <a:pPr>
              <a:buFont typeface="Arial" panose="020B0604020202020204" pitchFamily="34" charset="0"/>
              <a:buChar char="•"/>
            </a:pPr>
            <a:r>
              <a:rPr lang="en-US" altLang="ko-KR" sz="1100" dirty="0"/>
              <a:t>overlap</a:t>
            </a:r>
            <a:r>
              <a:rPr lang="ko-KR" altLang="en-US" sz="1100" dirty="0"/>
              <a:t> </a:t>
            </a:r>
            <a:r>
              <a:rPr lang="en-US" altLang="ko-KR" sz="1100" dirty="0"/>
              <a:t>: </a:t>
            </a:r>
            <a:r>
              <a:rPr lang="ko-KR" altLang="en-US" sz="1100" dirty="0"/>
              <a:t>정답 문장과 생성된 문장에서 겹치는 </a:t>
            </a:r>
            <a:r>
              <a:rPr lang="en-US" altLang="ko-KR" sz="1100" dirty="0"/>
              <a:t>N-gram</a:t>
            </a:r>
            <a:r>
              <a:rPr lang="ko-KR" altLang="en-US" sz="1100" dirty="0"/>
              <a:t>의 개수를 계산하는 것 </a:t>
            </a:r>
            <a:r>
              <a:rPr lang="en-US" altLang="ko-KR" sz="1100" dirty="0"/>
              <a:t>precision </a:t>
            </a:r>
            <a:r>
              <a:rPr lang="ko-KR" altLang="en-US" sz="1100" dirty="0"/>
              <a:t>계산에 활용</a:t>
            </a:r>
          </a:p>
          <a:p>
            <a:pPr>
              <a:buFont typeface="Arial" panose="020B0604020202020204" pitchFamily="34" charset="0"/>
              <a:buChar char="•"/>
            </a:pPr>
            <a:r>
              <a:rPr lang="en-US" altLang="ko-KR" sz="1100" dirty="0"/>
              <a:t>Reference : </a:t>
            </a:r>
            <a:r>
              <a:rPr lang="ko-KR" altLang="en-US" sz="1100" dirty="0"/>
              <a:t>정답 문장</a:t>
            </a:r>
          </a:p>
          <a:p>
            <a:pPr>
              <a:buFont typeface="Arial" panose="020B0604020202020204" pitchFamily="34" charset="0"/>
              <a:buChar char="•"/>
            </a:pPr>
            <a:r>
              <a:rPr lang="en-US" altLang="ko-KR" sz="1100" dirty="0"/>
              <a:t>Prediction : </a:t>
            </a:r>
            <a:r>
              <a:rPr lang="ko-KR" altLang="en-US" sz="1100" dirty="0"/>
              <a:t>모델이 생성한 문장</a:t>
            </a:r>
            <a:endParaRPr lang="en-US" altLang="ko-KR" sz="1100" dirty="0"/>
          </a:p>
          <a:p>
            <a:pPr>
              <a:buFont typeface="Arial" panose="020B0604020202020204" pitchFamily="34" charset="0"/>
              <a:buChar char="•"/>
            </a:pPr>
            <a:endParaRPr lang="ko-KR" altLang="en-US" sz="1100" dirty="0"/>
          </a:p>
          <a:p>
            <a:pPr>
              <a:lnSpc>
                <a:spcPct val="170000"/>
              </a:lnSpc>
            </a:pPr>
            <a:endParaRPr lang="ko-KR" altLang="en-US" sz="1500" dirty="0"/>
          </a:p>
        </p:txBody>
      </p:sp>
      <p:pic>
        <p:nvPicPr>
          <p:cNvPr id="5" name="그림 4">
            <a:extLst>
              <a:ext uri="{FF2B5EF4-FFF2-40B4-BE49-F238E27FC236}">
                <a16:creationId xmlns:a16="http://schemas.microsoft.com/office/drawing/2014/main" id="{C4375226-BF44-437D-8F4D-880E17DFBCFC}"/>
              </a:ext>
            </a:extLst>
          </p:cNvPr>
          <p:cNvPicPr>
            <a:picLocks noChangeAspect="1"/>
          </p:cNvPicPr>
          <p:nvPr/>
        </p:nvPicPr>
        <p:blipFill>
          <a:blip r:embed="rId2"/>
          <a:stretch>
            <a:fillRect/>
          </a:stretch>
        </p:blipFill>
        <p:spPr>
          <a:xfrm>
            <a:off x="1138237" y="5461396"/>
            <a:ext cx="9001125" cy="628650"/>
          </a:xfrm>
          <a:prstGeom prst="rect">
            <a:avLst/>
          </a:prstGeom>
        </p:spPr>
      </p:pic>
      <p:pic>
        <p:nvPicPr>
          <p:cNvPr id="7" name="그림 6">
            <a:extLst>
              <a:ext uri="{FF2B5EF4-FFF2-40B4-BE49-F238E27FC236}">
                <a16:creationId xmlns:a16="http://schemas.microsoft.com/office/drawing/2014/main" id="{B35FD088-B9E4-44C3-B491-112B165703C8}"/>
              </a:ext>
            </a:extLst>
          </p:cNvPr>
          <p:cNvPicPr>
            <a:picLocks noChangeAspect="1"/>
          </p:cNvPicPr>
          <p:nvPr/>
        </p:nvPicPr>
        <p:blipFill>
          <a:blip r:embed="rId3"/>
          <a:stretch>
            <a:fillRect/>
          </a:stretch>
        </p:blipFill>
        <p:spPr>
          <a:xfrm>
            <a:off x="1138237" y="3571081"/>
            <a:ext cx="5486400" cy="561975"/>
          </a:xfrm>
          <a:prstGeom prst="rect">
            <a:avLst/>
          </a:prstGeom>
        </p:spPr>
      </p:pic>
      <p:pic>
        <p:nvPicPr>
          <p:cNvPr id="9" name="그림 8">
            <a:extLst>
              <a:ext uri="{FF2B5EF4-FFF2-40B4-BE49-F238E27FC236}">
                <a16:creationId xmlns:a16="http://schemas.microsoft.com/office/drawing/2014/main" id="{D598A024-50A7-4452-BC49-433A46E98F80}"/>
              </a:ext>
            </a:extLst>
          </p:cNvPr>
          <p:cNvPicPr>
            <a:picLocks noChangeAspect="1"/>
          </p:cNvPicPr>
          <p:nvPr/>
        </p:nvPicPr>
        <p:blipFill>
          <a:blip r:embed="rId4"/>
          <a:stretch>
            <a:fillRect/>
          </a:stretch>
        </p:blipFill>
        <p:spPr>
          <a:xfrm>
            <a:off x="1138237" y="4215606"/>
            <a:ext cx="3743325" cy="495300"/>
          </a:xfrm>
          <a:prstGeom prst="rect">
            <a:avLst/>
          </a:prstGeom>
        </p:spPr>
      </p:pic>
      <p:pic>
        <p:nvPicPr>
          <p:cNvPr id="11" name="그림 10">
            <a:extLst>
              <a:ext uri="{FF2B5EF4-FFF2-40B4-BE49-F238E27FC236}">
                <a16:creationId xmlns:a16="http://schemas.microsoft.com/office/drawing/2014/main" id="{7D7FB212-31D6-4365-A919-9064E74D2428}"/>
              </a:ext>
            </a:extLst>
          </p:cNvPr>
          <p:cNvPicPr>
            <a:picLocks noChangeAspect="1"/>
          </p:cNvPicPr>
          <p:nvPr/>
        </p:nvPicPr>
        <p:blipFill>
          <a:blip r:embed="rId5"/>
          <a:stretch>
            <a:fillRect/>
          </a:stretch>
        </p:blipFill>
        <p:spPr>
          <a:xfrm>
            <a:off x="1142999" y="4845843"/>
            <a:ext cx="3733800" cy="485775"/>
          </a:xfrm>
          <a:prstGeom prst="rect">
            <a:avLst/>
          </a:prstGeom>
        </p:spPr>
      </p:pic>
      <p:sp>
        <p:nvSpPr>
          <p:cNvPr id="13" name="TextBox 12">
            <a:extLst>
              <a:ext uri="{FF2B5EF4-FFF2-40B4-BE49-F238E27FC236}">
                <a16:creationId xmlns:a16="http://schemas.microsoft.com/office/drawing/2014/main" id="{BD7FABAA-F926-4E91-8FBE-B3BC0B959E93}"/>
              </a:ext>
            </a:extLst>
          </p:cNvPr>
          <p:cNvSpPr txBox="1"/>
          <p:nvPr/>
        </p:nvSpPr>
        <p:spPr>
          <a:xfrm>
            <a:off x="3390900" y="3313584"/>
            <a:ext cx="7219950" cy="230832"/>
          </a:xfrm>
          <a:prstGeom prst="rect">
            <a:avLst/>
          </a:prstGeom>
          <a:noFill/>
        </p:spPr>
        <p:txBody>
          <a:bodyPr wrap="square">
            <a:spAutoFit/>
          </a:bodyPr>
          <a:lstStyle/>
          <a:p>
            <a:r>
              <a:rPr lang="en-US" altLang="ko-KR" sz="900" dirty="0"/>
              <a:t>brevity penalty : </a:t>
            </a:r>
            <a:r>
              <a:rPr lang="ko-KR" altLang="en-US" sz="900" dirty="0"/>
              <a:t>정답 문장의 길이보다 생성된 문장의 길이가 적으면 </a:t>
            </a:r>
            <a:r>
              <a:rPr lang="ko-KR" altLang="en-US" sz="900" dirty="0" err="1"/>
              <a:t>패널티를</a:t>
            </a:r>
            <a:r>
              <a:rPr lang="ko-KR" altLang="en-US" sz="900" dirty="0"/>
              <a:t> 주고</a:t>
            </a:r>
            <a:r>
              <a:rPr lang="en-US" altLang="ko-KR" sz="900" dirty="0"/>
              <a:t>, </a:t>
            </a:r>
            <a:r>
              <a:rPr lang="ko-KR" altLang="en-US" sz="900" dirty="0"/>
              <a:t>어느정도 </a:t>
            </a:r>
            <a:r>
              <a:rPr lang="en-US" altLang="ko-KR" sz="900" dirty="0"/>
              <a:t>recall</a:t>
            </a:r>
            <a:r>
              <a:rPr lang="ko-KR" altLang="en-US" sz="900" dirty="0"/>
              <a:t>의 성격을 띄고 있음</a:t>
            </a:r>
            <a:r>
              <a:rPr lang="en-US" altLang="ko-KR" sz="900" dirty="0"/>
              <a:t> </a:t>
            </a:r>
            <a:endParaRPr lang="ko-KR" altLang="en-US" sz="900" dirty="0"/>
          </a:p>
        </p:txBody>
      </p:sp>
      <p:cxnSp>
        <p:nvCxnSpPr>
          <p:cNvPr id="15" name="직선 화살표 연결선 14">
            <a:extLst>
              <a:ext uri="{FF2B5EF4-FFF2-40B4-BE49-F238E27FC236}">
                <a16:creationId xmlns:a16="http://schemas.microsoft.com/office/drawing/2014/main" id="{EA1D2587-D196-4266-86BB-C9E75FE13DFE}"/>
              </a:ext>
            </a:extLst>
          </p:cNvPr>
          <p:cNvCxnSpPr>
            <a:cxnSpLocks/>
            <a:endCxn id="13" idx="1"/>
          </p:cNvCxnSpPr>
          <p:nvPr/>
        </p:nvCxnSpPr>
        <p:spPr>
          <a:xfrm flipV="1">
            <a:off x="2914650" y="3429000"/>
            <a:ext cx="476250" cy="203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92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628650"/>
          </a:xfrm>
        </p:spPr>
        <p:txBody>
          <a:bodyPr>
            <a:normAutofit/>
          </a:bodyPr>
          <a:lstStyle/>
          <a:p>
            <a:pPr>
              <a:lnSpc>
                <a:spcPct val="170000"/>
              </a:lnSpc>
            </a:pPr>
            <a:r>
              <a:rPr lang="en-US" altLang="ko-KR" sz="1500" dirty="0"/>
              <a:t>BLEU score</a:t>
            </a:r>
            <a:endParaRPr lang="ko-KR" altLang="en-US" sz="1100" dirty="0"/>
          </a:p>
          <a:p>
            <a:pPr>
              <a:lnSpc>
                <a:spcPct val="170000"/>
              </a:lnSpc>
            </a:pPr>
            <a:endParaRPr lang="ko-KR" altLang="en-US" sz="1500" dirty="0"/>
          </a:p>
        </p:txBody>
      </p:sp>
      <p:pic>
        <p:nvPicPr>
          <p:cNvPr id="5" name="그림 4">
            <a:extLst>
              <a:ext uri="{FF2B5EF4-FFF2-40B4-BE49-F238E27FC236}">
                <a16:creationId xmlns:a16="http://schemas.microsoft.com/office/drawing/2014/main" id="{C4375226-BF44-437D-8F4D-880E17DFBCFC}"/>
              </a:ext>
            </a:extLst>
          </p:cNvPr>
          <p:cNvPicPr>
            <a:picLocks noChangeAspect="1"/>
          </p:cNvPicPr>
          <p:nvPr/>
        </p:nvPicPr>
        <p:blipFill>
          <a:blip r:embed="rId2"/>
          <a:stretch>
            <a:fillRect/>
          </a:stretch>
        </p:blipFill>
        <p:spPr>
          <a:xfrm>
            <a:off x="1138237" y="2356246"/>
            <a:ext cx="9001125" cy="628650"/>
          </a:xfrm>
          <a:prstGeom prst="rect">
            <a:avLst/>
          </a:prstGeom>
        </p:spPr>
      </p:pic>
      <p:pic>
        <p:nvPicPr>
          <p:cNvPr id="8" name="그림 7">
            <a:extLst>
              <a:ext uri="{FF2B5EF4-FFF2-40B4-BE49-F238E27FC236}">
                <a16:creationId xmlns:a16="http://schemas.microsoft.com/office/drawing/2014/main" id="{BA114D16-E167-45ED-947D-190528AA3B8B}"/>
              </a:ext>
            </a:extLst>
          </p:cNvPr>
          <p:cNvPicPr>
            <a:picLocks noChangeAspect="1"/>
          </p:cNvPicPr>
          <p:nvPr/>
        </p:nvPicPr>
        <p:blipFill>
          <a:blip r:embed="rId3"/>
          <a:stretch>
            <a:fillRect/>
          </a:stretch>
        </p:blipFill>
        <p:spPr>
          <a:xfrm>
            <a:off x="1138237" y="3062816"/>
            <a:ext cx="5157788" cy="3247496"/>
          </a:xfrm>
          <a:prstGeom prst="rect">
            <a:avLst/>
          </a:prstGeom>
        </p:spPr>
      </p:pic>
      <p:sp>
        <p:nvSpPr>
          <p:cNvPr id="13" name="직사각형 12">
            <a:extLst>
              <a:ext uri="{FF2B5EF4-FFF2-40B4-BE49-F238E27FC236}">
                <a16:creationId xmlns:a16="http://schemas.microsoft.com/office/drawing/2014/main" id="{2A44B494-F8C9-4A7A-AE95-9AF85641C260}"/>
              </a:ext>
            </a:extLst>
          </p:cNvPr>
          <p:cNvSpPr/>
          <p:nvPr/>
        </p:nvSpPr>
        <p:spPr>
          <a:xfrm>
            <a:off x="2202656" y="3760789"/>
            <a:ext cx="96044" cy="181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FF0000"/>
                </a:solidFill>
              </a:ln>
              <a:noFill/>
            </a:endParaRPr>
          </a:p>
        </p:txBody>
      </p:sp>
      <p:sp>
        <p:nvSpPr>
          <p:cNvPr id="14" name="직사각형 13">
            <a:extLst>
              <a:ext uri="{FF2B5EF4-FFF2-40B4-BE49-F238E27FC236}">
                <a16:creationId xmlns:a16="http://schemas.microsoft.com/office/drawing/2014/main" id="{C92F8E7C-F7C0-4D71-9360-959B83C553D9}"/>
              </a:ext>
            </a:extLst>
          </p:cNvPr>
          <p:cNvSpPr/>
          <p:nvPr/>
        </p:nvSpPr>
        <p:spPr>
          <a:xfrm>
            <a:off x="2250678" y="3333750"/>
            <a:ext cx="96044" cy="181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FF0000"/>
                </a:solidFill>
              </a:ln>
              <a:noFill/>
            </a:endParaRPr>
          </a:p>
        </p:txBody>
      </p:sp>
      <p:sp>
        <p:nvSpPr>
          <p:cNvPr id="16" name="직사각형 15">
            <a:extLst>
              <a:ext uri="{FF2B5EF4-FFF2-40B4-BE49-F238E27FC236}">
                <a16:creationId xmlns:a16="http://schemas.microsoft.com/office/drawing/2014/main" id="{C126849C-A9D4-4794-8419-BA3DC0417514}"/>
              </a:ext>
            </a:extLst>
          </p:cNvPr>
          <p:cNvSpPr/>
          <p:nvPr/>
        </p:nvSpPr>
        <p:spPr>
          <a:xfrm>
            <a:off x="5898356" y="3760789"/>
            <a:ext cx="299244" cy="181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FF0000"/>
                </a:solidFill>
              </a:ln>
              <a:noFill/>
            </a:endParaRPr>
          </a:p>
        </p:txBody>
      </p:sp>
      <p:sp>
        <p:nvSpPr>
          <p:cNvPr id="17" name="직사각형 16">
            <a:extLst>
              <a:ext uri="{FF2B5EF4-FFF2-40B4-BE49-F238E27FC236}">
                <a16:creationId xmlns:a16="http://schemas.microsoft.com/office/drawing/2014/main" id="{7F844B1E-2A9D-423B-89FC-28301CD349A9}"/>
              </a:ext>
            </a:extLst>
          </p:cNvPr>
          <p:cNvSpPr/>
          <p:nvPr/>
        </p:nvSpPr>
        <p:spPr>
          <a:xfrm>
            <a:off x="2526506" y="3540128"/>
            <a:ext cx="299244" cy="1817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a:solidFill>
                  <a:srgbClr val="FF0000"/>
                </a:solidFill>
              </a:ln>
              <a:noFill/>
            </a:endParaRPr>
          </a:p>
        </p:txBody>
      </p:sp>
      <p:sp>
        <p:nvSpPr>
          <p:cNvPr id="18" name="TextBox 17">
            <a:extLst>
              <a:ext uri="{FF2B5EF4-FFF2-40B4-BE49-F238E27FC236}">
                <a16:creationId xmlns:a16="http://schemas.microsoft.com/office/drawing/2014/main" id="{39A3B257-55A6-4E1E-B660-9294A19CDD2D}"/>
              </a:ext>
            </a:extLst>
          </p:cNvPr>
          <p:cNvSpPr txBox="1"/>
          <p:nvPr/>
        </p:nvSpPr>
        <p:spPr>
          <a:xfrm>
            <a:off x="6505575" y="3301765"/>
            <a:ext cx="4208075" cy="369332"/>
          </a:xfrm>
          <a:prstGeom prst="rect">
            <a:avLst/>
          </a:prstGeom>
          <a:noFill/>
        </p:spPr>
        <p:txBody>
          <a:bodyPr wrap="none" rtlCol="0">
            <a:spAutoFit/>
          </a:bodyPr>
          <a:lstStyle/>
          <a:p>
            <a:pPr marL="285750" indent="-285750">
              <a:buFont typeface="Arial" panose="020B0604020202020204" pitchFamily="34" charset="0"/>
              <a:buChar char="•"/>
            </a:pPr>
            <a:r>
              <a:rPr lang="en-US" altLang="ko-KR" dirty="0"/>
              <a:t>reference </a:t>
            </a:r>
            <a:r>
              <a:rPr lang="ko-KR" altLang="en-US" dirty="0"/>
              <a:t>문장은 여러 개일 수 있다</a:t>
            </a:r>
            <a:r>
              <a:rPr lang="en-US" altLang="ko-KR" dirty="0"/>
              <a:t>.</a:t>
            </a:r>
            <a:endParaRPr lang="ko-KR" altLang="en-US" dirty="0"/>
          </a:p>
        </p:txBody>
      </p:sp>
    </p:spTree>
    <p:extLst>
      <p:ext uri="{BB962C8B-B14F-4D97-AF65-F5344CB8AC3E}">
        <p14:creationId xmlns:p14="http://schemas.microsoft.com/office/powerpoint/2010/main" val="2907241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628650"/>
          </a:xfrm>
        </p:spPr>
        <p:txBody>
          <a:bodyPr>
            <a:normAutofit/>
          </a:bodyPr>
          <a:lstStyle/>
          <a:p>
            <a:pPr>
              <a:lnSpc>
                <a:spcPct val="170000"/>
              </a:lnSpc>
            </a:pPr>
            <a:r>
              <a:rPr lang="en-US" altLang="ko-KR" sz="1500" dirty="0"/>
              <a:t>BLEU score</a:t>
            </a:r>
            <a:endParaRPr lang="ko-KR" altLang="en-US" sz="1100" dirty="0"/>
          </a:p>
          <a:p>
            <a:pPr>
              <a:lnSpc>
                <a:spcPct val="170000"/>
              </a:lnSpc>
            </a:pPr>
            <a:endParaRPr lang="ko-KR" altLang="en-US" sz="1500" dirty="0"/>
          </a:p>
        </p:txBody>
      </p:sp>
      <p:sp>
        <p:nvSpPr>
          <p:cNvPr id="19" name="TextBox 18">
            <a:extLst>
              <a:ext uri="{FF2B5EF4-FFF2-40B4-BE49-F238E27FC236}">
                <a16:creationId xmlns:a16="http://schemas.microsoft.com/office/drawing/2014/main" id="{44731B1A-0F77-4A0F-979F-1D40D8872CCA}"/>
              </a:ext>
            </a:extLst>
          </p:cNvPr>
          <p:cNvSpPr txBox="1"/>
          <p:nvPr/>
        </p:nvSpPr>
        <p:spPr>
          <a:xfrm>
            <a:off x="1247775" y="2269609"/>
            <a:ext cx="6096000" cy="369332"/>
          </a:xfrm>
          <a:prstGeom prst="rect">
            <a:avLst/>
          </a:prstGeom>
          <a:noFill/>
        </p:spPr>
        <p:txBody>
          <a:bodyPr wrap="square">
            <a:spAutoFit/>
          </a:bodyPr>
          <a:lstStyle/>
          <a:p>
            <a:r>
              <a:rPr lang="en-US" altLang="ko-KR" dirty="0">
                <a:effectLst/>
                <a:hlinkClick r:id="rId2"/>
              </a:rPr>
              <a:t>https://pytorch.org/text/stable/data_metrics.html</a:t>
            </a:r>
            <a:endParaRPr lang="ko-KR" altLang="en-US" dirty="0"/>
          </a:p>
        </p:txBody>
      </p:sp>
      <p:sp>
        <p:nvSpPr>
          <p:cNvPr id="10" name="TextBox 9">
            <a:extLst>
              <a:ext uri="{FF2B5EF4-FFF2-40B4-BE49-F238E27FC236}">
                <a16:creationId xmlns:a16="http://schemas.microsoft.com/office/drawing/2014/main" id="{75D7DA0E-1758-4731-86F0-EE1F433C87B1}"/>
              </a:ext>
            </a:extLst>
          </p:cNvPr>
          <p:cNvSpPr txBox="1"/>
          <p:nvPr/>
        </p:nvSpPr>
        <p:spPr>
          <a:xfrm>
            <a:off x="952500" y="2763308"/>
            <a:ext cx="11058525" cy="3280835"/>
          </a:xfrm>
          <a:prstGeom prst="rect">
            <a:avLst/>
          </a:prstGeom>
          <a:solidFill>
            <a:schemeClr val="bg2"/>
          </a:solidFill>
        </p:spPr>
        <p:txBody>
          <a:bodyPr wrap="square" rtlCol="0">
            <a:spAutoFit/>
          </a:bodyPr>
          <a:lstStyle/>
          <a:p>
            <a:pPr>
              <a:lnSpc>
                <a:spcPct val="150000"/>
              </a:lnSpc>
            </a:pPr>
            <a:r>
              <a:rPr lang="en-US" altLang="ko-KR" sz="1400" b="1" dirty="0"/>
              <a:t>from </a:t>
            </a:r>
            <a:r>
              <a:rPr lang="en-US" altLang="ko-KR" sz="1400" b="1" dirty="0" err="1"/>
              <a:t>torchtext.data.metrics</a:t>
            </a:r>
            <a:r>
              <a:rPr lang="en-US" altLang="ko-KR" sz="1400" b="1" dirty="0"/>
              <a:t> import </a:t>
            </a:r>
            <a:r>
              <a:rPr lang="en-US" altLang="ko-KR" sz="1400" b="1" dirty="0" err="1"/>
              <a:t>bleu_score</a:t>
            </a:r>
            <a:r>
              <a:rPr lang="en-US" altLang="ko-KR" sz="1400" b="1" dirty="0"/>
              <a:t> </a:t>
            </a:r>
          </a:p>
          <a:p>
            <a:pPr>
              <a:lnSpc>
                <a:spcPct val="150000"/>
              </a:lnSpc>
            </a:pPr>
            <a:endParaRPr lang="en-US" altLang="ko-KR" sz="1400" b="1" dirty="0"/>
          </a:p>
          <a:p>
            <a:pPr>
              <a:lnSpc>
                <a:spcPct val="150000"/>
              </a:lnSpc>
            </a:pPr>
            <a:r>
              <a:rPr lang="en-US" altLang="ko-KR" sz="1400" b="1" dirty="0"/>
              <a:t>candidate = </a:t>
            </a:r>
            <a:r>
              <a:rPr lang="en-US" altLang="ko-KR" sz="1400" b="1" dirty="0">
                <a:solidFill>
                  <a:schemeClr val="accent6"/>
                </a:solidFill>
              </a:rPr>
              <a:t>'It is a guide to action which ensures that the military always obeys the commands of the </a:t>
            </a:r>
            <a:r>
              <a:rPr lang="en-US" altLang="ko-KR" sz="1400" b="1" dirty="0" err="1">
                <a:solidFill>
                  <a:schemeClr val="accent6"/>
                </a:solidFill>
              </a:rPr>
              <a:t>party'</a:t>
            </a:r>
            <a:r>
              <a:rPr lang="en-US" altLang="ko-KR" sz="1400" b="1" dirty="0" err="1"/>
              <a:t>.lower</a:t>
            </a:r>
            <a:r>
              <a:rPr lang="en-US" altLang="ko-KR" sz="1400" b="1" dirty="0"/>
              <a:t>().split(' ') reference = </a:t>
            </a:r>
            <a:r>
              <a:rPr lang="en-US" altLang="ko-KR" sz="1400" b="1" dirty="0">
                <a:solidFill>
                  <a:schemeClr val="accent6"/>
                </a:solidFill>
              </a:rPr>
              <a:t>'It is a guide to action that ensures that the military will forever heed Party </a:t>
            </a:r>
            <a:r>
              <a:rPr lang="en-US" altLang="ko-KR" sz="1400" b="1" dirty="0" err="1">
                <a:solidFill>
                  <a:schemeClr val="accent6"/>
                </a:solidFill>
              </a:rPr>
              <a:t>commands'</a:t>
            </a:r>
            <a:r>
              <a:rPr lang="en-US" altLang="ko-KR" sz="1400" b="1" dirty="0" err="1"/>
              <a:t>.lower</a:t>
            </a:r>
            <a:r>
              <a:rPr lang="en-US" altLang="ko-KR" sz="1400" b="1" dirty="0"/>
              <a:t>().split(' ‘)</a:t>
            </a:r>
          </a:p>
          <a:p>
            <a:pPr>
              <a:lnSpc>
                <a:spcPct val="150000"/>
              </a:lnSpc>
            </a:pPr>
            <a:endParaRPr lang="en-US" altLang="ko-KR" sz="1400" b="1" dirty="0"/>
          </a:p>
          <a:p>
            <a:pPr>
              <a:lnSpc>
                <a:spcPct val="150000"/>
              </a:lnSpc>
            </a:pPr>
            <a:r>
              <a:rPr lang="en-US" altLang="ko-KR" sz="1400" b="1" dirty="0" err="1"/>
              <a:t>candidate_corpus</a:t>
            </a:r>
            <a:r>
              <a:rPr lang="en-US" altLang="ko-KR" sz="1400" b="1" dirty="0"/>
              <a:t> = [candidate] </a:t>
            </a:r>
          </a:p>
          <a:p>
            <a:pPr>
              <a:lnSpc>
                <a:spcPct val="150000"/>
              </a:lnSpc>
            </a:pPr>
            <a:r>
              <a:rPr lang="en-US" altLang="ko-KR" sz="1400" b="1" dirty="0" err="1"/>
              <a:t>references_corpus</a:t>
            </a:r>
            <a:r>
              <a:rPr lang="en-US" altLang="ko-KR" sz="1400" b="1" dirty="0"/>
              <a:t> = [[reference]] </a:t>
            </a:r>
          </a:p>
          <a:p>
            <a:pPr>
              <a:lnSpc>
                <a:spcPct val="150000"/>
              </a:lnSpc>
            </a:pPr>
            <a:endParaRPr lang="en-US" altLang="ko-KR" sz="1400" b="1" dirty="0"/>
          </a:p>
          <a:p>
            <a:pPr>
              <a:lnSpc>
                <a:spcPct val="150000"/>
              </a:lnSpc>
            </a:pPr>
            <a:r>
              <a:rPr lang="en-US" altLang="ko-KR" sz="1400" b="1" dirty="0"/>
              <a:t>score = </a:t>
            </a:r>
            <a:r>
              <a:rPr lang="en-US" altLang="ko-KR" sz="1400" b="1" dirty="0" err="1"/>
              <a:t>bleu_score</a:t>
            </a:r>
            <a:r>
              <a:rPr lang="en-US" altLang="ko-KR" sz="1400" b="1" dirty="0"/>
              <a:t>(</a:t>
            </a:r>
            <a:r>
              <a:rPr lang="en-US" altLang="ko-KR" sz="1400" b="1" dirty="0" err="1"/>
              <a:t>candidate_corpus</a:t>
            </a:r>
            <a:r>
              <a:rPr lang="en-US" altLang="ko-KR" sz="1400" b="1" dirty="0"/>
              <a:t>, </a:t>
            </a:r>
            <a:r>
              <a:rPr lang="en-US" altLang="ko-KR" sz="1400" b="1" dirty="0" err="1"/>
              <a:t>references_corpus</a:t>
            </a:r>
            <a:r>
              <a:rPr lang="en-US" altLang="ko-KR" sz="1400" b="1" dirty="0"/>
              <a:t>, </a:t>
            </a:r>
            <a:r>
              <a:rPr lang="en-US" altLang="ko-KR" sz="1400" b="1" dirty="0" err="1"/>
              <a:t>max_n</a:t>
            </a:r>
            <a:r>
              <a:rPr lang="en-US" altLang="ko-KR" sz="1400" b="1" dirty="0"/>
              <a:t> = 2, weights=[0.5,0.5]) </a:t>
            </a:r>
          </a:p>
          <a:p>
            <a:pPr>
              <a:lnSpc>
                <a:spcPct val="150000"/>
              </a:lnSpc>
            </a:pPr>
            <a:r>
              <a:rPr lang="en-US" altLang="ko-KR" sz="1400" b="1" dirty="0"/>
              <a:t>print(score)</a:t>
            </a:r>
            <a:endParaRPr lang="ko-KR" altLang="en-US" sz="1400" b="1" dirty="0">
              <a:latin typeface="HY중고딕" panose="02030600000101010101" pitchFamily="18" charset="-127"/>
              <a:ea typeface="HY중고딕" panose="02030600000101010101" pitchFamily="18" charset="-127"/>
            </a:endParaRPr>
          </a:p>
        </p:txBody>
      </p:sp>
      <p:pic>
        <p:nvPicPr>
          <p:cNvPr id="21" name="그림 20">
            <a:extLst>
              <a:ext uri="{FF2B5EF4-FFF2-40B4-BE49-F238E27FC236}">
                <a16:creationId xmlns:a16="http://schemas.microsoft.com/office/drawing/2014/main" id="{2E7D49A6-0991-4F1A-8312-4153C5691B5A}"/>
              </a:ext>
            </a:extLst>
          </p:cNvPr>
          <p:cNvPicPr>
            <a:picLocks noChangeAspect="1"/>
          </p:cNvPicPr>
          <p:nvPr/>
        </p:nvPicPr>
        <p:blipFill>
          <a:blip r:embed="rId3"/>
          <a:stretch>
            <a:fillRect/>
          </a:stretch>
        </p:blipFill>
        <p:spPr>
          <a:xfrm>
            <a:off x="3438525" y="87518"/>
            <a:ext cx="8572500" cy="2182091"/>
          </a:xfrm>
          <a:prstGeom prst="rect">
            <a:avLst/>
          </a:prstGeom>
        </p:spPr>
      </p:pic>
    </p:spTree>
    <p:extLst>
      <p:ext uri="{BB962C8B-B14F-4D97-AF65-F5344CB8AC3E}">
        <p14:creationId xmlns:p14="http://schemas.microsoft.com/office/powerpoint/2010/main" val="423667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3184525"/>
          </a:xfrm>
        </p:spPr>
        <p:txBody>
          <a:bodyPr>
            <a:normAutofit/>
          </a:bodyPr>
          <a:lstStyle/>
          <a:p>
            <a:pPr>
              <a:lnSpc>
                <a:spcPct val="170000"/>
              </a:lnSpc>
            </a:pPr>
            <a:r>
              <a:rPr lang="en-US" altLang="ko-KR" sz="1500" dirty="0"/>
              <a:t>On the </a:t>
            </a:r>
            <a:r>
              <a:rPr lang="en-US" altLang="ko-KR" sz="1500" dirty="0">
                <a:solidFill>
                  <a:srgbClr val="FF0000"/>
                </a:solidFill>
              </a:rPr>
              <a:t>WMT 2014 English-to-French translation task</a:t>
            </a:r>
            <a:r>
              <a:rPr lang="en-US" altLang="ko-KR" sz="1500" dirty="0"/>
              <a:t>, our model establishes a new single-model state-of-the-art BLEU score of 41.8 after training for 3.5 days on eight GPUs, a small fraction of the training costs of the best models from the literature. </a:t>
            </a:r>
          </a:p>
          <a:p>
            <a:pPr>
              <a:lnSpc>
                <a:spcPct val="170000"/>
              </a:lnSpc>
            </a:pPr>
            <a:r>
              <a:rPr lang="en-US" altLang="ko-KR" sz="1500" dirty="0">
                <a:solidFill>
                  <a:srgbClr val="FF0000"/>
                </a:solidFill>
              </a:rPr>
              <a:t>WMT 2014 English-to-French translation task</a:t>
            </a:r>
            <a:r>
              <a:rPr lang="ko-KR" altLang="en-US" sz="1500" dirty="0"/>
              <a:t>에서 우리 모델은 </a:t>
            </a:r>
            <a:r>
              <a:rPr lang="en-US" altLang="ko-KR" sz="1500" dirty="0"/>
              <a:t>8</a:t>
            </a:r>
            <a:r>
              <a:rPr lang="ko-KR" altLang="en-US" sz="1500" dirty="0"/>
              <a:t>개의 </a:t>
            </a:r>
            <a:r>
              <a:rPr lang="en-US" altLang="ko-KR" sz="1500" dirty="0"/>
              <a:t>GPU</a:t>
            </a:r>
            <a:r>
              <a:rPr lang="ko-KR" altLang="en-US" sz="1500" dirty="0"/>
              <a:t>로 </a:t>
            </a:r>
            <a:r>
              <a:rPr lang="en-US" altLang="ko-KR" sz="1500" dirty="0"/>
              <a:t>3.5</a:t>
            </a:r>
            <a:r>
              <a:rPr lang="ko-KR" altLang="en-US" sz="1500" dirty="0"/>
              <a:t>일동안 학습시켜 새로운 단일 모델 </a:t>
            </a:r>
            <a:r>
              <a:rPr lang="en-US" altLang="ko-KR" sz="1500" dirty="0"/>
              <a:t>state-of-the-art</a:t>
            </a:r>
            <a:r>
              <a:rPr lang="ko-KR" altLang="en-US" sz="1500" dirty="0"/>
              <a:t>인 </a:t>
            </a:r>
            <a:r>
              <a:rPr lang="en-US" altLang="ko-KR" sz="1500" dirty="0"/>
              <a:t>41.8 BLEU score </a:t>
            </a:r>
            <a:r>
              <a:rPr lang="ko-KR" altLang="en-US" sz="1500" dirty="0"/>
              <a:t>기록을 세웠고 이는 문헌상 최고 모델이 사용한 비용의 일부에 지나지 않는다</a:t>
            </a:r>
            <a:r>
              <a:rPr lang="en-US" altLang="ko-KR" sz="1500" dirty="0"/>
              <a:t>. </a:t>
            </a:r>
          </a:p>
          <a:p>
            <a:pPr>
              <a:lnSpc>
                <a:spcPct val="170000"/>
              </a:lnSpc>
            </a:pPr>
            <a:endParaRPr lang="en-US" altLang="ko-KR" sz="1500" dirty="0"/>
          </a:p>
          <a:p>
            <a:pPr>
              <a:lnSpc>
                <a:spcPct val="170000"/>
              </a:lnSpc>
            </a:pPr>
            <a:r>
              <a:rPr lang="ko-KR" altLang="en-US" sz="1600" dirty="0">
                <a:solidFill>
                  <a:srgbClr val="7030A0"/>
                </a:solidFill>
              </a:rPr>
              <a:t>장점 </a:t>
            </a:r>
            <a:r>
              <a:rPr lang="en-US" altLang="ko-KR" sz="1600" dirty="0">
                <a:solidFill>
                  <a:srgbClr val="7030A0"/>
                </a:solidFill>
              </a:rPr>
              <a:t>2: </a:t>
            </a:r>
            <a:r>
              <a:rPr lang="ko-KR" altLang="en-US" sz="1600" dirty="0">
                <a:solidFill>
                  <a:srgbClr val="7030A0"/>
                </a:solidFill>
              </a:rPr>
              <a:t>학습 시간이 적게 소요된다</a:t>
            </a:r>
            <a:r>
              <a:rPr lang="en-US" altLang="ko-KR" sz="1600" dirty="0">
                <a:solidFill>
                  <a:srgbClr val="7030A0"/>
                </a:solidFill>
              </a:rPr>
              <a:t>.</a:t>
            </a:r>
            <a:endParaRPr lang="ko-KR" altLang="en-US" sz="1600" dirty="0">
              <a:solidFill>
                <a:srgbClr val="7030A0"/>
              </a:solidFill>
            </a:endParaRPr>
          </a:p>
        </p:txBody>
      </p:sp>
    </p:spTree>
    <p:extLst>
      <p:ext uri="{BB962C8B-B14F-4D97-AF65-F5344CB8AC3E}">
        <p14:creationId xmlns:p14="http://schemas.microsoft.com/office/powerpoint/2010/main" val="2156784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서론</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4260850"/>
          </a:xfrm>
        </p:spPr>
        <p:txBody>
          <a:bodyPr>
            <a:normAutofit/>
          </a:bodyPr>
          <a:lstStyle/>
          <a:p>
            <a:pPr>
              <a:lnSpc>
                <a:spcPct val="170000"/>
              </a:lnSpc>
            </a:pPr>
            <a:r>
              <a:rPr lang="en-US" altLang="ko-KR" sz="1500" dirty="0"/>
              <a:t>In this work we propose the </a:t>
            </a:r>
            <a:r>
              <a:rPr lang="en-US" altLang="ko-KR" sz="1500" b="1" dirty="0">
                <a:solidFill>
                  <a:srgbClr val="FF0000"/>
                </a:solidFill>
              </a:rPr>
              <a:t>Transformer</a:t>
            </a:r>
            <a:r>
              <a:rPr lang="en-US" altLang="ko-KR" sz="1500" dirty="0"/>
              <a:t>, a model architecture </a:t>
            </a:r>
            <a:r>
              <a:rPr lang="en-US" altLang="ko-KR" sz="1500" dirty="0">
                <a:solidFill>
                  <a:srgbClr val="FF0000"/>
                </a:solidFill>
              </a:rPr>
              <a:t>eschewing recurrence </a:t>
            </a:r>
            <a:r>
              <a:rPr lang="en-US" altLang="ko-KR" sz="1500" dirty="0"/>
              <a:t>and instead</a:t>
            </a:r>
            <a:r>
              <a:rPr lang="en-US" altLang="ko-KR" sz="1500" dirty="0">
                <a:solidFill>
                  <a:srgbClr val="FF0000"/>
                </a:solidFill>
              </a:rPr>
              <a:t> relying entirely on an attention mechanism to draw global dependencies between input and output</a:t>
            </a:r>
            <a:r>
              <a:rPr lang="en-US" altLang="ko-KR" sz="1500" dirty="0"/>
              <a:t>.</a:t>
            </a:r>
          </a:p>
          <a:p>
            <a:pPr>
              <a:lnSpc>
                <a:spcPct val="170000"/>
              </a:lnSpc>
            </a:pPr>
            <a:r>
              <a:rPr lang="ko-KR" altLang="en-US" sz="1500" dirty="0"/>
              <a:t>이 연구에서 우리는 </a:t>
            </a:r>
            <a:r>
              <a:rPr lang="ko-KR" altLang="en-US" sz="1500" b="1" dirty="0">
                <a:solidFill>
                  <a:srgbClr val="FF0000"/>
                </a:solidFill>
              </a:rPr>
              <a:t>트랜스포머</a:t>
            </a:r>
            <a:r>
              <a:rPr lang="ko-KR" altLang="en-US" sz="1500" dirty="0"/>
              <a:t>를 제안한다</a:t>
            </a:r>
            <a:r>
              <a:rPr lang="en-US" altLang="ko-KR" sz="1500" dirty="0"/>
              <a:t>. </a:t>
            </a:r>
            <a:r>
              <a:rPr lang="ko-KR" altLang="en-US" sz="1500" dirty="0"/>
              <a:t>트랜스포머는 </a:t>
            </a:r>
            <a:r>
              <a:rPr lang="ko-KR" altLang="en-US" sz="1500" dirty="0">
                <a:solidFill>
                  <a:srgbClr val="FF0000"/>
                </a:solidFill>
              </a:rPr>
              <a:t>재귀를 회피하고 대신 입출력 사이의 글로벌 의존성을 도출하기 위해 </a:t>
            </a:r>
            <a:r>
              <a:rPr lang="ko-KR" altLang="en-US" sz="1500" dirty="0" err="1">
                <a:solidFill>
                  <a:srgbClr val="FF0000"/>
                </a:solidFill>
              </a:rPr>
              <a:t>어텐선</a:t>
            </a:r>
            <a:r>
              <a:rPr lang="ko-KR" altLang="en-US" sz="1500" dirty="0">
                <a:solidFill>
                  <a:srgbClr val="FF0000"/>
                </a:solidFill>
              </a:rPr>
              <a:t> 메커니즘에 전적으로 의존</a:t>
            </a:r>
            <a:r>
              <a:rPr lang="ko-KR" altLang="en-US" sz="1500" dirty="0"/>
              <a:t>한다</a:t>
            </a:r>
            <a:r>
              <a:rPr lang="en-US" altLang="ko-KR" sz="1500" dirty="0"/>
              <a:t>.</a:t>
            </a:r>
          </a:p>
          <a:p>
            <a:pPr>
              <a:lnSpc>
                <a:spcPct val="170000"/>
              </a:lnSpc>
            </a:pPr>
            <a:r>
              <a:rPr lang="ko-KR" altLang="en-US" sz="1500" dirty="0"/>
              <a:t>기존 </a:t>
            </a:r>
            <a:r>
              <a:rPr lang="ko-KR" altLang="en-US" sz="1500" dirty="0" err="1"/>
              <a:t>어텐션</a:t>
            </a:r>
            <a:r>
              <a:rPr lang="ko-KR" altLang="en-US" sz="1500" dirty="0"/>
              <a:t> 메커니즘에서는 인코더와 </a:t>
            </a:r>
            <a:r>
              <a:rPr lang="ko-KR" altLang="en-US" sz="1500" dirty="0" err="1"/>
              <a:t>디코더에서</a:t>
            </a:r>
            <a:r>
              <a:rPr lang="ko-KR" altLang="en-US" sz="1500" dirty="0"/>
              <a:t> 재귀적</a:t>
            </a:r>
            <a:r>
              <a:rPr lang="en-US" altLang="ko-KR" sz="1500" dirty="0"/>
              <a:t>, </a:t>
            </a:r>
            <a:r>
              <a:rPr lang="ko-KR" altLang="en-US" sz="1500" dirty="0"/>
              <a:t>순차적으로 </a:t>
            </a:r>
            <a:r>
              <a:rPr lang="en-US" altLang="ko-KR" sz="1500" dirty="0"/>
              <a:t>hidden</a:t>
            </a:r>
            <a:r>
              <a:rPr lang="ko-KR" altLang="en-US" sz="1500" dirty="0"/>
              <a:t> </a:t>
            </a:r>
            <a:r>
              <a:rPr lang="en-US" altLang="ko-KR" sz="1500" dirty="0"/>
              <a:t>vector,</a:t>
            </a:r>
            <a:r>
              <a:rPr lang="ko-KR" altLang="en-US" sz="1500" dirty="0"/>
              <a:t> </a:t>
            </a:r>
            <a:r>
              <a:rPr lang="en-US" altLang="ko-KR" sz="1500" dirty="0"/>
              <a:t>output</a:t>
            </a:r>
            <a:r>
              <a:rPr lang="ko-KR" altLang="en-US" sz="1500" dirty="0"/>
              <a:t> </a:t>
            </a:r>
            <a:r>
              <a:rPr lang="en-US" altLang="ko-KR" sz="1500" dirty="0"/>
              <a:t>vector</a:t>
            </a:r>
            <a:r>
              <a:rPr lang="ko-KR" altLang="en-US" sz="1500" dirty="0"/>
              <a:t>를 계산했는데 이 때문에 본질적으로 병렬화가 어려움</a:t>
            </a:r>
            <a:r>
              <a:rPr lang="en-US" altLang="ko-KR" sz="1500" dirty="0"/>
              <a:t>. </a:t>
            </a:r>
            <a:r>
              <a:rPr lang="ko-KR" altLang="en-US" sz="1000" b="1" dirty="0">
                <a:solidFill>
                  <a:schemeClr val="accent6"/>
                </a:solidFill>
              </a:rPr>
              <a:t>인코더에 </a:t>
            </a:r>
            <a:r>
              <a:rPr lang="en-US" altLang="ko-KR" sz="1000" b="1" dirty="0">
                <a:solidFill>
                  <a:schemeClr val="accent6"/>
                </a:solidFill>
              </a:rPr>
              <a:t>[“I”, “am”, “a”, “student”] </a:t>
            </a:r>
            <a:r>
              <a:rPr lang="ko-KR" altLang="en-US" sz="1000" b="1" dirty="0">
                <a:solidFill>
                  <a:schemeClr val="accent6"/>
                </a:solidFill>
              </a:rPr>
              <a:t>가 입력되고 </a:t>
            </a:r>
            <a:r>
              <a:rPr lang="ko-KR" altLang="en-US" sz="1000" b="1" dirty="0" err="1">
                <a:solidFill>
                  <a:schemeClr val="accent6"/>
                </a:solidFill>
              </a:rPr>
              <a:t>디코더에</a:t>
            </a:r>
            <a:r>
              <a:rPr lang="ko-KR" altLang="en-US" sz="1000" b="1" dirty="0">
                <a:solidFill>
                  <a:schemeClr val="accent6"/>
                </a:solidFill>
              </a:rPr>
              <a:t> </a:t>
            </a:r>
            <a:r>
              <a:rPr lang="en-US" altLang="ko-KR" sz="1000" b="1" dirty="0">
                <a:solidFill>
                  <a:schemeClr val="accent6"/>
                </a:solidFill>
              </a:rPr>
              <a:t>[“&lt;SOS&gt;”] </a:t>
            </a:r>
            <a:r>
              <a:rPr lang="ko-KR" altLang="en-US" sz="1000" b="1" dirty="0">
                <a:solidFill>
                  <a:schemeClr val="accent6"/>
                </a:solidFill>
              </a:rPr>
              <a:t>가 입력되면 </a:t>
            </a:r>
            <a:r>
              <a:rPr lang="en-US" altLang="ko-KR" sz="1000" b="1" dirty="0">
                <a:solidFill>
                  <a:schemeClr val="accent6"/>
                </a:solidFill>
              </a:rPr>
              <a:t>“I” -&gt; “am” -&gt; “a” -&gt; … </a:t>
            </a:r>
            <a:r>
              <a:rPr lang="ko-KR" altLang="en-US" sz="1000" b="1" dirty="0">
                <a:solidFill>
                  <a:schemeClr val="accent6"/>
                </a:solidFill>
              </a:rPr>
              <a:t>순으로 처리되어 단어간 의존성은 고려할 수 있지만 병렬화가 어려웠음</a:t>
            </a:r>
            <a:endParaRPr lang="en-US" altLang="ko-KR" sz="1500" b="1" dirty="0">
              <a:solidFill>
                <a:schemeClr val="accent6"/>
              </a:solidFill>
            </a:endParaRPr>
          </a:p>
          <a:p>
            <a:pPr>
              <a:lnSpc>
                <a:spcPct val="170000"/>
              </a:lnSpc>
            </a:pPr>
            <a:r>
              <a:rPr lang="ko-KR" altLang="en-US" sz="1500" dirty="0"/>
              <a:t>트랜스포머는 오직 </a:t>
            </a:r>
            <a:r>
              <a:rPr lang="ko-KR" altLang="en-US" sz="1500" dirty="0" err="1"/>
              <a:t>어텐션</a:t>
            </a:r>
            <a:r>
              <a:rPr lang="ko-KR" altLang="en-US" sz="1500" dirty="0"/>
              <a:t> 메커니즘만 사용하여 인코더와 </a:t>
            </a:r>
            <a:r>
              <a:rPr lang="ko-KR" altLang="en-US" sz="1500" dirty="0" err="1"/>
              <a:t>디코더에</a:t>
            </a:r>
            <a:r>
              <a:rPr lang="ko-KR" altLang="en-US" sz="1500" dirty="0"/>
              <a:t> 존재하는 재귀적</a:t>
            </a:r>
            <a:r>
              <a:rPr lang="en-US" altLang="ko-KR" sz="1500" dirty="0"/>
              <a:t>, </a:t>
            </a:r>
            <a:r>
              <a:rPr lang="ko-KR" altLang="en-US" sz="1500" dirty="0"/>
              <a:t>순차적 연산을 없애면서 각 단어간 의존성은 여전히 고려함</a:t>
            </a:r>
            <a:endParaRPr lang="en-US" altLang="ko-KR" sz="1500" dirty="0"/>
          </a:p>
        </p:txBody>
      </p:sp>
    </p:spTree>
    <p:extLst>
      <p:ext uri="{BB962C8B-B14F-4D97-AF65-F5344CB8AC3E}">
        <p14:creationId xmlns:p14="http://schemas.microsoft.com/office/powerpoint/2010/main" val="108874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a:xfrm>
            <a:off x="838200" y="365125"/>
            <a:ext cx="4999074" cy="1325563"/>
          </a:xfrm>
        </p:spPr>
        <p:txBody>
          <a:bodyPr>
            <a:normAutofit/>
          </a:bodyPr>
          <a:lstStyle/>
          <a:p>
            <a:r>
              <a:rPr lang="en-US" altLang="ko-KR" sz="2800" b="1" dirty="0"/>
              <a:t>Transformer</a:t>
            </a:r>
            <a:r>
              <a:rPr lang="en-US" altLang="ko-KR" sz="2800" dirty="0"/>
              <a:t> </a:t>
            </a:r>
            <a:r>
              <a:rPr lang="ko-KR" altLang="en-US" sz="2800" dirty="0"/>
              <a:t>모델 아키텍처</a:t>
            </a:r>
          </a:p>
        </p:txBody>
      </p:sp>
      <p:sp>
        <p:nvSpPr>
          <p:cNvPr id="6" name="직사각형 5">
            <a:extLst>
              <a:ext uri="{FF2B5EF4-FFF2-40B4-BE49-F238E27FC236}">
                <a16:creationId xmlns:a16="http://schemas.microsoft.com/office/drawing/2014/main" id="{C71994D8-9CFA-477B-A9E7-06E6EF1C6DE5}"/>
              </a:ext>
            </a:extLst>
          </p:cNvPr>
          <p:cNvSpPr/>
          <p:nvPr/>
        </p:nvSpPr>
        <p:spPr>
          <a:xfrm>
            <a:off x="2778687" y="2328530"/>
            <a:ext cx="2541181" cy="314061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Encoder</a:t>
            </a:r>
            <a:endParaRPr lang="ko-KR" altLang="en-US" dirty="0"/>
          </a:p>
        </p:txBody>
      </p:sp>
      <p:sp>
        <p:nvSpPr>
          <p:cNvPr id="7" name="TextBox 6">
            <a:extLst>
              <a:ext uri="{FF2B5EF4-FFF2-40B4-BE49-F238E27FC236}">
                <a16:creationId xmlns:a16="http://schemas.microsoft.com/office/drawing/2014/main" id="{C5C3F64A-7649-49EF-9380-1029D8A36A4B}"/>
              </a:ext>
            </a:extLst>
          </p:cNvPr>
          <p:cNvSpPr txBox="1"/>
          <p:nvPr/>
        </p:nvSpPr>
        <p:spPr>
          <a:xfrm>
            <a:off x="2892037" y="6123543"/>
            <a:ext cx="2314480" cy="369332"/>
          </a:xfrm>
          <a:prstGeom prst="rect">
            <a:avLst/>
          </a:prstGeom>
          <a:noFill/>
        </p:spPr>
        <p:txBody>
          <a:bodyPr wrap="none" rtlCol="0">
            <a:spAutoFit/>
          </a:bodyPr>
          <a:lstStyle/>
          <a:p>
            <a:pPr algn="ctr"/>
            <a:r>
              <a:rPr lang="en-US" altLang="ko-KR" dirty="0"/>
              <a:t>[“I’m”, “a”, “student”]</a:t>
            </a:r>
            <a:endParaRPr lang="ko-KR" altLang="en-US" dirty="0"/>
          </a:p>
        </p:txBody>
      </p:sp>
      <p:sp>
        <p:nvSpPr>
          <p:cNvPr id="10" name="직사각형 9">
            <a:extLst>
              <a:ext uri="{FF2B5EF4-FFF2-40B4-BE49-F238E27FC236}">
                <a16:creationId xmlns:a16="http://schemas.microsoft.com/office/drawing/2014/main" id="{312F7E64-EA88-4131-8658-CE7A71CA644D}"/>
              </a:ext>
            </a:extLst>
          </p:cNvPr>
          <p:cNvSpPr/>
          <p:nvPr/>
        </p:nvSpPr>
        <p:spPr>
          <a:xfrm>
            <a:off x="6659570" y="2328530"/>
            <a:ext cx="2541181" cy="31406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Decoder</a:t>
            </a:r>
            <a:endParaRPr lang="ko-KR" altLang="en-US" dirty="0"/>
          </a:p>
        </p:txBody>
      </p:sp>
      <p:sp>
        <p:nvSpPr>
          <p:cNvPr id="11" name="TextBox 10">
            <a:extLst>
              <a:ext uri="{FF2B5EF4-FFF2-40B4-BE49-F238E27FC236}">
                <a16:creationId xmlns:a16="http://schemas.microsoft.com/office/drawing/2014/main" id="{30F554F7-47AB-4093-A194-D41FCA348B46}"/>
              </a:ext>
            </a:extLst>
          </p:cNvPr>
          <p:cNvSpPr txBox="1"/>
          <p:nvPr/>
        </p:nvSpPr>
        <p:spPr>
          <a:xfrm>
            <a:off x="7518831" y="1203547"/>
            <a:ext cx="822661" cy="369332"/>
          </a:xfrm>
          <a:prstGeom prst="rect">
            <a:avLst/>
          </a:prstGeom>
          <a:noFill/>
        </p:spPr>
        <p:txBody>
          <a:bodyPr wrap="none" rtlCol="0">
            <a:spAutoFit/>
          </a:bodyPr>
          <a:lstStyle/>
          <a:p>
            <a:pPr algn="ctr"/>
            <a:r>
              <a:rPr lang="en-US" altLang="ko-KR" dirty="0"/>
              <a:t>“</a:t>
            </a:r>
            <a:r>
              <a:rPr lang="ko-KR" altLang="en-US" dirty="0"/>
              <a:t>나는</a:t>
            </a:r>
            <a:r>
              <a:rPr lang="en-US" altLang="ko-KR" dirty="0"/>
              <a:t>”</a:t>
            </a:r>
            <a:endParaRPr lang="ko-KR" altLang="en-US" dirty="0"/>
          </a:p>
        </p:txBody>
      </p:sp>
      <p:sp>
        <p:nvSpPr>
          <p:cNvPr id="12" name="TextBox 11">
            <a:extLst>
              <a:ext uri="{FF2B5EF4-FFF2-40B4-BE49-F238E27FC236}">
                <a16:creationId xmlns:a16="http://schemas.microsoft.com/office/drawing/2014/main" id="{4D27024B-0653-4973-92E4-24D9047F6ADC}"/>
              </a:ext>
            </a:extLst>
          </p:cNvPr>
          <p:cNvSpPr txBox="1"/>
          <p:nvPr/>
        </p:nvSpPr>
        <p:spPr>
          <a:xfrm>
            <a:off x="6299972" y="6077855"/>
            <a:ext cx="3260380" cy="369332"/>
          </a:xfrm>
          <a:prstGeom prst="rect">
            <a:avLst/>
          </a:prstGeom>
          <a:noFill/>
        </p:spPr>
        <p:txBody>
          <a:bodyPr wrap="none" rtlCol="0">
            <a:spAutoFit/>
          </a:bodyPr>
          <a:lstStyle/>
          <a:p>
            <a:pPr algn="ctr"/>
            <a:r>
              <a:rPr lang="en-US" altLang="ko-KR" dirty="0"/>
              <a:t>[“&lt;SOS&gt;”, </a:t>
            </a:r>
            <a:r>
              <a:rPr lang="en-US" altLang="ko-KR" dirty="0">
                <a:solidFill>
                  <a:schemeClr val="bg2">
                    <a:lumMod val="75000"/>
                  </a:schemeClr>
                </a:solidFill>
              </a:rPr>
              <a:t>“</a:t>
            </a:r>
            <a:r>
              <a:rPr lang="ko-KR" altLang="en-US" dirty="0">
                <a:solidFill>
                  <a:schemeClr val="bg2">
                    <a:lumMod val="75000"/>
                  </a:schemeClr>
                </a:solidFill>
              </a:rPr>
              <a:t>나는</a:t>
            </a:r>
            <a:r>
              <a:rPr lang="en-US" altLang="ko-KR" dirty="0">
                <a:solidFill>
                  <a:schemeClr val="bg2">
                    <a:lumMod val="75000"/>
                  </a:schemeClr>
                </a:solidFill>
              </a:rPr>
              <a:t>”, “</a:t>
            </a:r>
            <a:r>
              <a:rPr lang="ko-KR" altLang="en-US" dirty="0">
                <a:solidFill>
                  <a:schemeClr val="bg2">
                    <a:lumMod val="75000"/>
                  </a:schemeClr>
                </a:solidFill>
              </a:rPr>
              <a:t>학생이다</a:t>
            </a:r>
            <a:r>
              <a:rPr lang="en-US" altLang="ko-KR" dirty="0">
                <a:solidFill>
                  <a:schemeClr val="bg2">
                    <a:lumMod val="75000"/>
                  </a:schemeClr>
                </a:solidFill>
              </a:rPr>
              <a:t>.”</a:t>
            </a:r>
            <a:r>
              <a:rPr lang="en-US" altLang="ko-KR" dirty="0"/>
              <a:t>]</a:t>
            </a:r>
            <a:endParaRPr lang="ko-KR" altLang="en-US" dirty="0"/>
          </a:p>
        </p:txBody>
      </p:sp>
      <p:cxnSp>
        <p:nvCxnSpPr>
          <p:cNvPr id="14" name="직선 화살표 연결선 13">
            <a:extLst>
              <a:ext uri="{FF2B5EF4-FFF2-40B4-BE49-F238E27FC236}">
                <a16:creationId xmlns:a16="http://schemas.microsoft.com/office/drawing/2014/main" id="{DAE047E0-86D6-4A74-88AA-127043A15DB2}"/>
              </a:ext>
            </a:extLst>
          </p:cNvPr>
          <p:cNvCxnSpPr>
            <a:cxnSpLocks/>
          </p:cNvCxnSpPr>
          <p:nvPr/>
        </p:nvCxnSpPr>
        <p:spPr>
          <a:xfrm flipV="1">
            <a:off x="4049277" y="5919216"/>
            <a:ext cx="0"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F158DBFC-9193-4894-A598-997EBD783E03}"/>
              </a:ext>
            </a:extLst>
          </p:cNvPr>
          <p:cNvCxnSpPr>
            <a:cxnSpLocks/>
            <a:stCxn id="6" idx="0"/>
            <a:endCxn id="10" idx="1"/>
          </p:cNvCxnSpPr>
          <p:nvPr/>
        </p:nvCxnSpPr>
        <p:spPr>
          <a:xfrm rot="16200000" flipH="1">
            <a:off x="4569269" y="1808538"/>
            <a:ext cx="1570309" cy="2610292"/>
          </a:xfrm>
          <a:prstGeom prst="bentConnector4">
            <a:avLst>
              <a:gd name="adj1" fmla="val -14558"/>
              <a:gd name="adj2" fmla="val 74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FC4659E7-F227-4AD6-ABD9-FC93F290D38C}"/>
              </a:ext>
            </a:extLst>
          </p:cNvPr>
          <p:cNvCxnSpPr>
            <a:cxnSpLocks/>
          </p:cNvCxnSpPr>
          <p:nvPr/>
        </p:nvCxnSpPr>
        <p:spPr>
          <a:xfrm flipV="1">
            <a:off x="7930159" y="5919216"/>
            <a:ext cx="1"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0783D19-107D-44CA-814E-1F6ABB0889BB}"/>
              </a:ext>
            </a:extLst>
          </p:cNvPr>
          <p:cNvSpPr txBox="1"/>
          <p:nvPr/>
        </p:nvSpPr>
        <p:spPr>
          <a:xfrm>
            <a:off x="8345021" y="6499262"/>
            <a:ext cx="3353803" cy="261610"/>
          </a:xfrm>
          <a:prstGeom prst="rect">
            <a:avLst/>
          </a:prstGeom>
          <a:noFill/>
        </p:spPr>
        <p:txBody>
          <a:bodyPr wrap="none" rtlCol="0">
            <a:spAutoFit/>
          </a:bodyPr>
          <a:lstStyle/>
          <a:p>
            <a:r>
              <a:rPr lang="ko-KR" altLang="en-US" sz="1100" b="1" dirty="0">
                <a:solidFill>
                  <a:schemeClr val="bg2">
                    <a:lumMod val="75000"/>
                  </a:schemeClr>
                </a:solidFill>
              </a:rPr>
              <a:t>회색 </a:t>
            </a:r>
            <a:r>
              <a:rPr lang="ko-KR" altLang="en-US" sz="1100" dirty="0"/>
              <a:t>글자는 학습할 때는 있지만 추론할 때는 없음</a:t>
            </a:r>
          </a:p>
        </p:txBody>
      </p:sp>
      <p:cxnSp>
        <p:nvCxnSpPr>
          <p:cNvPr id="19" name="직선 화살표 연결선 18">
            <a:extLst>
              <a:ext uri="{FF2B5EF4-FFF2-40B4-BE49-F238E27FC236}">
                <a16:creationId xmlns:a16="http://schemas.microsoft.com/office/drawing/2014/main" id="{76981DED-A648-4F88-B2C0-D993E2F07268}"/>
              </a:ext>
            </a:extLst>
          </p:cNvPr>
          <p:cNvCxnSpPr/>
          <p:nvPr/>
        </p:nvCxnSpPr>
        <p:spPr>
          <a:xfrm flipV="1">
            <a:off x="7930159" y="2140911"/>
            <a:ext cx="1"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71E5E8-264D-4A61-9632-A6D78456FE97}"/>
              </a:ext>
            </a:extLst>
          </p:cNvPr>
          <p:cNvSpPr txBox="1"/>
          <p:nvPr/>
        </p:nvSpPr>
        <p:spPr>
          <a:xfrm>
            <a:off x="6297655" y="6077855"/>
            <a:ext cx="3260380" cy="369332"/>
          </a:xfrm>
          <a:prstGeom prst="rect">
            <a:avLst/>
          </a:prstGeom>
          <a:noFill/>
        </p:spPr>
        <p:txBody>
          <a:bodyPr wrap="none" rtlCol="0">
            <a:spAutoFit/>
          </a:bodyPr>
          <a:lstStyle/>
          <a:p>
            <a:pPr algn="ctr"/>
            <a:r>
              <a:rPr lang="en-US" altLang="ko-KR" dirty="0"/>
              <a:t>[“&lt;SOS&gt;”, “</a:t>
            </a:r>
            <a:r>
              <a:rPr lang="ko-KR" altLang="en-US" dirty="0"/>
              <a:t>나는</a:t>
            </a:r>
            <a:r>
              <a:rPr lang="en-US" altLang="ko-KR" dirty="0"/>
              <a:t>”</a:t>
            </a:r>
            <a:r>
              <a:rPr lang="en-US" altLang="ko-KR" dirty="0">
                <a:solidFill>
                  <a:schemeClr val="bg2">
                    <a:lumMod val="75000"/>
                  </a:schemeClr>
                </a:solidFill>
              </a:rPr>
              <a:t>, “</a:t>
            </a:r>
            <a:r>
              <a:rPr lang="ko-KR" altLang="en-US" dirty="0">
                <a:solidFill>
                  <a:schemeClr val="bg2">
                    <a:lumMod val="75000"/>
                  </a:schemeClr>
                </a:solidFill>
              </a:rPr>
              <a:t>학생이다</a:t>
            </a:r>
            <a:r>
              <a:rPr lang="en-US" altLang="ko-KR" dirty="0">
                <a:solidFill>
                  <a:schemeClr val="bg2">
                    <a:lumMod val="75000"/>
                  </a:schemeClr>
                </a:solidFill>
              </a:rPr>
              <a:t>.”</a:t>
            </a:r>
            <a:r>
              <a:rPr lang="en-US" altLang="ko-KR" dirty="0"/>
              <a:t>]</a:t>
            </a:r>
            <a:endParaRPr lang="ko-KR" altLang="en-US" dirty="0"/>
          </a:p>
        </p:txBody>
      </p:sp>
      <p:sp>
        <p:nvSpPr>
          <p:cNvPr id="22" name="TextBox 21">
            <a:extLst>
              <a:ext uri="{FF2B5EF4-FFF2-40B4-BE49-F238E27FC236}">
                <a16:creationId xmlns:a16="http://schemas.microsoft.com/office/drawing/2014/main" id="{1FF61F56-F1E6-4D90-96C2-547A7A755CF2}"/>
              </a:ext>
            </a:extLst>
          </p:cNvPr>
          <p:cNvSpPr txBox="1"/>
          <p:nvPr/>
        </p:nvSpPr>
        <p:spPr>
          <a:xfrm>
            <a:off x="6297004" y="6077855"/>
            <a:ext cx="3260380" cy="369332"/>
          </a:xfrm>
          <a:prstGeom prst="rect">
            <a:avLst/>
          </a:prstGeom>
          <a:noFill/>
        </p:spPr>
        <p:txBody>
          <a:bodyPr wrap="none" rtlCol="0">
            <a:spAutoFit/>
          </a:bodyPr>
          <a:lstStyle/>
          <a:p>
            <a:pPr algn="ctr"/>
            <a:r>
              <a:rPr lang="en-US" altLang="ko-KR" dirty="0"/>
              <a:t>[“&lt;SOS&gt;”, “</a:t>
            </a:r>
            <a:r>
              <a:rPr lang="ko-KR" altLang="en-US" dirty="0"/>
              <a:t>나는</a:t>
            </a:r>
            <a:r>
              <a:rPr lang="en-US" altLang="ko-KR" dirty="0"/>
              <a:t>”, “</a:t>
            </a:r>
            <a:r>
              <a:rPr lang="ko-KR" altLang="en-US" dirty="0"/>
              <a:t>학생이다</a:t>
            </a:r>
            <a:r>
              <a:rPr lang="en-US" altLang="ko-KR" dirty="0"/>
              <a:t>.”]</a:t>
            </a:r>
            <a:endParaRPr lang="ko-KR" altLang="en-US" dirty="0"/>
          </a:p>
        </p:txBody>
      </p:sp>
      <p:sp>
        <p:nvSpPr>
          <p:cNvPr id="24" name="TextBox 23">
            <a:extLst>
              <a:ext uri="{FF2B5EF4-FFF2-40B4-BE49-F238E27FC236}">
                <a16:creationId xmlns:a16="http://schemas.microsoft.com/office/drawing/2014/main" id="{42C1657C-4405-4329-8692-72DF609E4FA5}"/>
              </a:ext>
            </a:extLst>
          </p:cNvPr>
          <p:cNvSpPr txBox="1"/>
          <p:nvPr/>
        </p:nvSpPr>
        <p:spPr>
          <a:xfrm>
            <a:off x="7285030" y="1203547"/>
            <a:ext cx="1284327" cy="369332"/>
          </a:xfrm>
          <a:prstGeom prst="rect">
            <a:avLst/>
          </a:prstGeom>
          <a:noFill/>
        </p:spPr>
        <p:txBody>
          <a:bodyPr wrap="none" rtlCol="0">
            <a:spAutoFit/>
          </a:bodyPr>
          <a:lstStyle/>
          <a:p>
            <a:pPr algn="ctr"/>
            <a:r>
              <a:rPr lang="en-US" altLang="ko-KR" dirty="0"/>
              <a:t>“</a:t>
            </a:r>
            <a:r>
              <a:rPr lang="ko-KR" altLang="en-US" dirty="0"/>
              <a:t>학생이다</a:t>
            </a:r>
            <a:r>
              <a:rPr lang="en-US" altLang="ko-KR" dirty="0"/>
              <a:t>”</a:t>
            </a:r>
            <a:endParaRPr lang="ko-KR" altLang="en-US" dirty="0"/>
          </a:p>
        </p:txBody>
      </p:sp>
      <p:sp>
        <p:nvSpPr>
          <p:cNvPr id="25" name="TextBox 24">
            <a:extLst>
              <a:ext uri="{FF2B5EF4-FFF2-40B4-BE49-F238E27FC236}">
                <a16:creationId xmlns:a16="http://schemas.microsoft.com/office/drawing/2014/main" id="{FD528D95-7CEC-428C-9CFC-658CD35B3DD1}"/>
              </a:ext>
            </a:extLst>
          </p:cNvPr>
          <p:cNvSpPr txBox="1"/>
          <p:nvPr/>
        </p:nvSpPr>
        <p:spPr>
          <a:xfrm>
            <a:off x="7373996" y="1203547"/>
            <a:ext cx="1106393" cy="369332"/>
          </a:xfrm>
          <a:prstGeom prst="rect">
            <a:avLst/>
          </a:prstGeom>
          <a:noFill/>
        </p:spPr>
        <p:txBody>
          <a:bodyPr wrap="none" rtlCol="0">
            <a:spAutoFit/>
          </a:bodyPr>
          <a:lstStyle/>
          <a:p>
            <a:pPr algn="ctr"/>
            <a:r>
              <a:rPr lang="en-US" altLang="ko-KR" dirty="0"/>
              <a:t>“&lt;EOS&gt;”</a:t>
            </a:r>
            <a:endParaRPr lang="ko-KR" altLang="en-US" dirty="0"/>
          </a:p>
        </p:txBody>
      </p:sp>
      <p:sp>
        <p:nvSpPr>
          <p:cNvPr id="26" name="직사각형 25">
            <a:extLst>
              <a:ext uri="{FF2B5EF4-FFF2-40B4-BE49-F238E27FC236}">
                <a16:creationId xmlns:a16="http://schemas.microsoft.com/office/drawing/2014/main" id="{DC3E9BE1-4600-4531-AAE5-D3742ED250BF}"/>
              </a:ext>
            </a:extLst>
          </p:cNvPr>
          <p:cNvSpPr/>
          <p:nvPr/>
        </p:nvSpPr>
        <p:spPr>
          <a:xfrm>
            <a:off x="6772919" y="1942708"/>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Dense</a:t>
            </a:r>
            <a:endParaRPr lang="ko-KR" altLang="en-US" sz="1000" dirty="0">
              <a:solidFill>
                <a:schemeClr val="tx1"/>
              </a:solidFill>
            </a:endParaRPr>
          </a:p>
        </p:txBody>
      </p:sp>
      <p:sp>
        <p:nvSpPr>
          <p:cNvPr id="27" name="직사각형 26">
            <a:extLst>
              <a:ext uri="{FF2B5EF4-FFF2-40B4-BE49-F238E27FC236}">
                <a16:creationId xmlns:a16="http://schemas.microsoft.com/office/drawing/2014/main" id="{4CDD4265-A8B3-4167-98F0-CCDB907462E8}"/>
              </a:ext>
            </a:extLst>
          </p:cNvPr>
          <p:cNvSpPr/>
          <p:nvPr/>
        </p:nvSpPr>
        <p:spPr>
          <a:xfrm>
            <a:off x="6772919" y="1711857"/>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Softmax</a:t>
            </a:r>
            <a:endParaRPr lang="ko-KR" altLang="en-US" sz="1000" dirty="0">
              <a:solidFill>
                <a:schemeClr val="tx1"/>
              </a:solidFill>
            </a:endParaRPr>
          </a:p>
        </p:txBody>
      </p:sp>
      <p:cxnSp>
        <p:nvCxnSpPr>
          <p:cNvPr id="28" name="직선 화살표 연결선 27">
            <a:extLst>
              <a:ext uri="{FF2B5EF4-FFF2-40B4-BE49-F238E27FC236}">
                <a16:creationId xmlns:a16="http://schemas.microsoft.com/office/drawing/2014/main" id="{977F8EE5-D91A-4689-B1A6-D019D23593C2}"/>
              </a:ext>
            </a:extLst>
          </p:cNvPr>
          <p:cNvCxnSpPr/>
          <p:nvPr/>
        </p:nvCxnSpPr>
        <p:spPr>
          <a:xfrm flipV="1">
            <a:off x="7930159" y="1516607"/>
            <a:ext cx="1"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직사각형 32">
            <a:extLst>
              <a:ext uri="{FF2B5EF4-FFF2-40B4-BE49-F238E27FC236}">
                <a16:creationId xmlns:a16="http://schemas.microsoft.com/office/drawing/2014/main" id="{795AE0C8-D29B-429F-AAFD-5BA4E5883485}"/>
              </a:ext>
            </a:extLst>
          </p:cNvPr>
          <p:cNvSpPr/>
          <p:nvPr/>
        </p:nvSpPr>
        <p:spPr>
          <a:xfrm>
            <a:off x="2892037" y="5664104"/>
            <a:ext cx="2314480" cy="244548"/>
          </a:xfrm>
          <a:prstGeom prst="rect">
            <a:avLst/>
          </a:prstGeom>
          <a:solidFill>
            <a:srgbClr val="FCE0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input Embedding</a:t>
            </a:r>
            <a:endParaRPr lang="ko-KR" altLang="en-US" sz="1000" dirty="0">
              <a:solidFill>
                <a:schemeClr val="tx1"/>
              </a:solidFill>
            </a:endParaRPr>
          </a:p>
        </p:txBody>
      </p:sp>
      <p:sp>
        <p:nvSpPr>
          <p:cNvPr id="34" name="직사각형 33">
            <a:extLst>
              <a:ext uri="{FF2B5EF4-FFF2-40B4-BE49-F238E27FC236}">
                <a16:creationId xmlns:a16="http://schemas.microsoft.com/office/drawing/2014/main" id="{E7AAC772-46A7-4E29-9753-6DF907C755F8}"/>
              </a:ext>
            </a:extLst>
          </p:cNvPr>
          <p:cNvSpPr/>
          <p:nvPr/>
        </p:nvSpPr>
        <p:spPr>
          <a:xfrm>
            <a:off x="6772919" y="5664104"/>
            <a:ext cx="2314480" cy="244548"/>
          </a:xfrm>
          <a:prstGeom prst="rect">
            <a:avLst/>
          </a:prstGeom>
          <a:solidFill>
            <a:srgbClr val="FCE0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Output Embedding</a:t>
            </a:r>
            <a:endParaRPr lang="ko-KR" altLang="en-US" sz="1000" dirty="0">
              <a:solidFill>
                <a:schemeClr val="tx1"/>
              </a:solidFill>
            </a:endParaRPr>
          </a:p>
        </p:txBody>
      </p:sp>
      <p:cxnSp>
        <p:nvCxnSpPr>
          <p:cNvPr id="37" name="직선 화살표 연결선 36">
            <a:extLst>
              <a:ext uri="{FF2B5EF4-FFF2-40B4-BE49-F238E27FC236}">
                <a16:creationId xmlns:a16="http://schemas.microsoft.com/office/drawing/2014/main" id="{02FE97B1-1E13-4F56-9FF7-7ED509FCD1E2}"/>
              </a:ext>
            </a:extLst>
          </p:cNvPr>
          <p:cNvCxnSpPr>
            <a:cxnSpLocks/>
          </p:cNvCxnSpPr>
          <p:nvPr/>
        </p:nvCxnSpPr>
        <p:spPr>
          <a:xfrm flipV="1">
            <a:off x="4049277" y="5476654"/>
            <a:ext cx="0"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AB3DE963-A225-4B1C-AA41-4D649A2B6F56}"/>
              </a:ext>
            </a:extLst>
          </p:cNvPr>
          <p:cNvCxnSpPr>
            <a:cxnSpLocks/>
          </p:cNvCxnSpPr>
          <p:nvPr/>
        </p:nvCxnSpPr>
        <p:spPr>
          <a:xfrm flipV="1">
            <a:off x="7930159" y="5476654"/>
            <a:ext cx="1" cy="179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56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1000"/>
                                        <p:tgtEl>
                                          <p:spTgt spid="17"/>
                                        </p:tgtEl>
                                      </p:cBhvr>
                                    </p:animEffect>
                                    <p:anim calcmode="lin" valueType="num">
                                      <p:cBhvr>
                                        <p:cTn id="25" dur="1000" fill="hold"/>
                                        <p:tgtEl>
                                          <p:spTgt spid="17"/>
                                        </p:tgtEl>
                                        <p:attrNameLst>
                                          <p:attrName>ppt_x</p:attrName>
                                        </p:attrNameLst>
                                      </p:cBhvr>
                                      <p:tavLst>
                                        <p:tav tm="0">
                                          <p:val>
                                            <p:strVal val="#ppt_x"/>
                                          </p:val>
                                        </p:tav>
                                        <p:tav tm="100000">
                                          <p:val>
                                            <p:strVal val="#ppt_x"/>
                                          </p:val>
                                        </p:tav>
                                      </p:tavLst>
                                    </p:anim>
                                    <p:anim calcmode="lin" valueType="num">
                                      <p:cBhvr>
                                        <p:cTn id="26" dur="1000" fill="hold"/>
                                        <p:tgtEl>
                                          <p:spTgt spid="17"/>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1000"/>
                                        <p:tgtEl>
                                          <p:spTgt spid="38"/>
                                        </p:tgtEl>
                                      </p:cBhvr>
                                    </p:animEffect>
                                    <p:anim calcmode="lin" valueType="num">
                                      <p:cBhvr>
                                        <p:cTn id="40" dur="1000" fill="hold"/>
                                        <p:tgtEl>
                                          <p:spTgt spid="38"/>
                                        </p:tgtEl>
                                        <p:attrNameLst>
                                          <p:attrName>ppt_x</p:attrName>
                                        </p:attrNameLst>
                                      </p:cBhvr>
                                      <p:tavLst>
                                        <p:tav tm="0">
                                          <p:val>
                                            <p:strVal val="#ppt_x"/>
                                          </p:val>
                                        </p:tav>
                                        <p:tav tm="100000">
                                          <p:val>
                                            <p:strVal val="#ppt_x"/>
                                          </p:val>
                                        </p:tav>
                                      </p:tavLst>
                                    </p:anim>
                                    <p:anim calcmode="lin" valueType="num">
                                      <p:cBhvr>
                                        <p:cTn id="41"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down)">
                                      <p:cBhvr>
                                        <p:cTn id="51" dur="500"/>
                                        <p:tgtEl>
                                          <p:spTgt spid="19"/>
                                        </p:tgtEl>
                                      </p:cBhvr>
                                    </p:animEffect>
                                  </p:childTnLst>
                                </p:cTn>
                              </p:par>
                              <p:par>
                                <p:cTn id="52" presetID="22" presetClass="entr" presetSubtype="4"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par>
                                <p:cTn id="58" presetID="42"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1000"/>
                                        <p:tgtEl>
                                          <p:spTgt spid="20"/>
                                        </p:tgtEl>
                                      </p:cBhvr>
                                    </p:animEffect>
                                    <p:anim calcmode="lin" valueType="num">
                                      <p:cBhvr>
                                        <p:cTn id="61" dur="1000" fill="hold"/>
                                        <p:tgtEl>
                                          <p:spTgt spid="20"/>
                                        </p:tgtEl>
                                        <p:attrNameLst>
                                          <p:attrName>ppt_x</p:attrName>
                                        </p:attrNameLst>
                                      </p:cBhvr>
                                      <p:tavLst>
                                        <p:tav tm="0">
                                          <p:val>
                                            <p:strVal val="#ppt_x"/>
                                          </p:val>
                                        </p:tav>
                                        <p:tav tm="100000">
                                          <p:val>
                                            <p:strVal val="#ppt_x"/>
                                          </p:val>
                                        </p:tav>
                                      </p:tavLst>
                                    </p:anim>
                                    <p:anim calcmode="lin" valueType="num">
                                      <p:cBhvr>
                                        <p:cTn id="6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20">
                                            <p:txEl>
                                              <p:pRg st="0" end="0"/>
                                            </p:txEl>
                                          </p:spTgt>
                                        </p:tgtEl>
                                        <p:attrNameLst>
                                          <p:attrName>style.visibility</p:attrName>
                                        </p:attrNameLst>
                                      </p:cBhvr>
                                      <p:to>
                                        <p:strVal val="visible"/>
                                      </p:to>
                                    </p:set>
                                    <p:animEffect transition="in" filter="wipe(down)">
                                      <p:cBhvr>
                                        <p:cTn id="67" dur="500"/>
                                        <p:tgtEl>
                                          <p:spTgt spid="20">
                                            <p:txEl>
                                              <p:pRg st="0" end="0"/>
                                            </p:txEl>
                                          </p:spTgt>
                                        </p:tgtEl>
                                      </p:cBhvr>
                                    </p:animEffect>
                                  </p:childTnLst>
                                </p:cTn>
                              </p:par>
                              <p:par>
                                <p:cTn id="68" presetID="42" presetClass="entr" presetSubtype="0"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fade">
                                      <p:cBhvr>
                                        <p:cTn id="70" dur="1000"/>
                                        <p:tgtEl>
                                          <p:spTgt spid="22"/>
                                        </p:tgtEl>
                                      </p:cBhvr>
                                    </p:animEffect>
                                    <p:anim calcmode="lin" valueType="num">
                                      <p:cBhvr>
                                        <p:cTn id="71" dur="1000" fill="hold"/>
                                        <p:tgtEl>
                                          <p:spTgt spid="22"/>
                                        </p:tgtEl>
                                        <p:attrNameLst>
                                          <p:attrName>ppt_x</p:attrName>
                                        </p:attrNameLst>
                                      </p:cBhvr>
                                      <p:tavLst>
                                        <p:tav tm="0">
                                          <p:val>
                                            <p:strVal val="#ppt_x"/>
                                          </p:val>
                                        </p:tav>
                                        <p:tav tm="100000">
                                          <p:val>
                                            <p:strVal val="#ppt_x"/>
                                          </p:val>
                                        </p:tav>
                                      </p:tavLst>
                                    </p:anim>
                                    <p:anim calcmode="lin" valueType="num">
                                      <p:cBhvr>
                                        <p:cTn id="72" dur="1000" fill="hold"/>
                                        <p:tgtEl>
                                          <p:spTgt spid="22"/>
                                        </p:tgtEl>
                                        <p:attrNameLst>
                                          <p:attrName>ppt_y</p:attrName>
                                        </p:attrNameLst>
                                      </p:cBhvr>
                                      <p:tavLst>
                                        <p:tav tm="0">
                                          <p:val>
                                            <p:strVal val="#ppt_y+.1"/>
                                          </p:val>
                                        </p:tav>
                                        <p:tav tm="100000">
                                          <p:val>
                                            <p:strVal val="#ppt_y"/>
                                          </p:val>
                                        </p:tav>
                                      </p:tavLst>
                                    </p:anim>
                                  </p:childTnLst>
                                </p:cTn>
                              </p:par>
                              <p:par>
                                <p:cTn id="73" presetID="10" presetClass="exit" presetSubtype="0" fill="hold" grpId="1" nodeType="withEffect">
                                  <p:stCondLst>
                                    <p:cond delay="0"/>
                                  </p:stCondLst>
                                  <p:childTnLst>
                                    <p:animEffect transition="out" filter="fade">
                                      <p:cBhvr>
                                        <p:cTn id="74" dur="500"/>
                                        <p:tgtEl>
                                          <p:spTgt spid="11"/>
                                        </p:tgtEl>
                                      </p:cBhvr>
                                    </p:animEffect>
                                    <p:set>
                                      <p:cBhvr>
                                        <p:cTn id="75" dur="1" fill="hold">
                                          <p:stCondLst>
                                            <p:cond delay="499"/>
                                          </p:stCondLst>
                                        </p:cTn>
                                        <p:tgtEl>
                                          <p:spTgt spid="11"/>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down)">
                                      <p:cBhvr>
                                        <p:cTn id="80" dur="500"/>
                                        <p:tgtEl>
                                          <p:spTgt spid="2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2">
                                            <p:txEl>
                                              <p:pRg st="0" end="0"/>
                                            </p:txEl>
                                          </p:spTgt>
                                        </p:tgtEl>
                                        <p:attrNameLst>
                                          <p:attrName>style.visibility</p:attrName>
                                        </p:attrNameLst>
                                      </p:cBhvr>
                                      <p:to>
                                        <p:strVal val="visible"/>
                                      </p:to>
                                    </p:set>
                                    <p:animEffect transition="in" filter="wipe(down)">
                                      <p:cBhvr>
                                        <p:cTn id="85" dur="500"/>
                                        <p:tgtEl>
                                          <p:spTgt spid="22">
                                            <p:txEl>
                                              <p:pRg st="0" end="0"/>
                                            </p:txEl>
                                          </p:spTgt>
                                        </p:tgtEl>
                                      </p:cBhvr>
                                    </p:animEffect>
                                  </p:childTnLst>
                                </p:cTn>
                              </p:par>
                              <p:par>
                                <p:cTn id="86" presetID="10" presetClass="exit" presetSubtype="0" fill="hold" grpId="1" nodeType="withEffect">
                                  <p:stCondLst>
                                    <p:cond delay="0"/>
                                  </p:stCondLst>
                                  <p:childTnLst>
                                    <p:animEffect transition="out" filter="fade">
                                      <p:cBhvr>
                                        <p:cTn id="87" dur="500"/>
                                        <p:tgtEl>
                                          <p:spTgt spid="24"/>
                                        </p:tgtEl>
                                      </p:cBhvr>
                                    </p:animEffect>
                                    <p:set>
                                      <p:cBhvr>
                                        <p:cTn id="88" dur="1" fill="hold">
                                          <p:stCondLst>
                                            <p:cond delay="499"/>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25"/>
                                        </p:tgtEl>
                                        <p:attrNameLst>
                                          <p:attrName>style.visibility</p:attrName>
                                        </p:attrNameLst>
                                      </p:cBhvr>
                                      <p:to>
                                        <p:strVal val="visible"/>
                                      </p:to>
                                    </p:set>
                                    <p:animEffect transition="in" filter="wipe(down)">
                                      <p:cBhvr>
                                        <p:cTn id="9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1" grpId="1"/>
      <p:bldP spid="12" grpId="0"/>
      <p:bldP spid="18" grpId="0"/>
      <p:bldP spid="20" grpId="0"/>
      <p:bldP spid="22" grpId="0"/>
      <p:bldP spid="24" grpId="0"/>
      <p:bldP spid="24" grpId="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a:extLst>
              <a:ext uri="{FF2B5EF4-FFF2-40B4-BE49-F238E27FC236}">
                <a16:creationId xmlns:a16="http://schemas.microsoft.com/office/drawing/2014/main" id="{C71994D8-9CFA-477B-A9E7-06E6EF1C6DE5}"/>
              </a:ext>
            </a:extLst>
          </p:cNvPr>
          <p:cNvSpPr/>
          <p:nvPr/>
        </p:nvSpPr>
        <p:spPr>
          <a:xfrm>
            <a:off x="2778687" y="1936749"/>
            <a:ext cx="2541181" cy="23342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Encoder</a:t>
            </a:r>
            <a:endParaRPr lang="ko-KR" altLang="en-US" dirty="0"/>
          </a:p>
        </p:txBody>
      </p:sp>
      <p:sp>
        <p:nvSpPr>
          <p:cNvPr id="7" name="TextBox 6">
            <a:extLst>
              <a:ext uri="{FF2B5EF4-FFF2-40B4-BE49-F238E27FC236}">
                <a16:creationId xmlns:a16="http://schemas.microsoft.com/office/drawing/2014/main" id="{C5C3F64A-7649-49EF-9380-1029D8A36A4B}"/>
              </a:ext>
            </a:extLst>
          </p:cNvPr>
          <p:cNvSpPr txBox="1"/>
          <p:nvPr/>
        </p:nvSpPr>
        <p:spPr>
          <a:xfrm>
            <a:off x="3251012" y="6022201"/>
            <a:ext cx="1596527" cy="276999"/>
          </a:xfrm>
          <a:prstGeom prst="rect">
            <a:avLst/>
          </a:prstGeom>
          <a:noFill/>
          <a:ln>
            <a:solidFill>
              <a:schemeClr val="tx1"/>
            </a:solidFill>
          </a:ln>
        </p:spPr>
        <p:txBody>
          <a:bodyPr wrap="none" rtlCol="0">
            <a:spAutoFit/>
          </a:bodyPr>
          <a:lstStyle/>
          <a:p>
            <a:pPr algn="ctr"/>
            <a:r>
              <a:rPr lang="en-US" altLang="ko-KR" sz="1200" dirty="0"/>
              <a:t>[“I’m”, “a”, “student”]</a:t>
            </a:r>
            <a:endParaRPr lang="ko-KR" altLang="en-US" sz="1200" dirty="0"/>
          </a:p>
        </p:txBody>
      </p:sp>
      <p:sp>
        <p:nvSpPr>
          <p:cNvPr id="10" name="직사각형 9">
            <a:extLst>
              <a:ext uri="{FF2B5EF4-FFF2-40B4-BE49-F238E27FC236}">
                <a16:creationId xmlns:a16="http://schemas.microsoft.com/office/drawing/2014/main" id="{312F7E64-EA88-4131-8658-CE7A71CA644D}"/>
              </a:ext>
            </a:extLst>
          </p:cNvPr>
          <p:cNvSpPr/>
          <p:nvPr/>
        </p:nvSpPr>
        <p:spPr>
          <a:xfrm>
            <a:off x="6659570" y="1947961"/>
            <a:ext cx="2541181" cy="2322991"/>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Decoder</a:t>
            </a:r>
            <a:endParaRPr lang="ko-KR" altLang="en-US" dirty="0"/>
          </a:p>
        </p:txBody>
      </p:sp>
      <p:sp>
        <p:nvSpPr>
          <p:cNvPr id="11" name="TextBox 10">
            <a:extLst>
              <a:ext uri="{FF2B5EF4-FFF2-40B4-BE49-F238E27FC236}">
                <a16:creationId xmlns:a16="http://schemas.microsoft.com/office/drawing/2014/main" id="{30F554F7-47AB-4093-A194-D41FCA348B46}"/>
              </a:ext>
            </a:extLst>
          </p:cNvPr>
          <p:cNvSpPr txBox="1"/>
          <p:nvPr/>
        </p:nvSpPr>
        <p:spPr>
          <a:xfrm>
            <a:off x="7626223" y="972558"/>
            <a:ext cx="607859" cy="276999"/>
          </a:xfrm>
          <a:prstGeom prst="rect">
            <a:avLst/>
          </a:prstGeom>
          <a:noFill/>
        </p:spPr>
        <p:txBody>
          <a:bodyPr wrap="none" rtlCol="0">
            <a:spAutoFit/>
          </a:bodyPr>
          <a:lstStyle/>
          <a:p>
            <a:pPr algn="ctr"/>
            <a:r>
              <a:rPr lang="en-US" altLang="ko-KR" sz="1200" dirty="0"/>
              <a:t>“</a:t>
            </a:r>
            <a:r>
              <a:rPr lang="ko-KR" altLang="en-US" sz="1200" dirty="0"/>
              <a:t>나는</a:t>
            </a:r>
            <a:r>
              <a:rPr lang="en-US" altLang="ko-KR" sz="1200" dirty="0"/>
              <a:t>”</a:t>
            </a:r>
            <a:endParaRPr lang="ko-KR" altLang="en-US" sz="1200" dirty="0"/>
          </a:p>
        </p:txBody>
      </p:sp>
      <p:sp>
        <p:nvSpPr>
          <p:cNvPr id="12" name="TextBox 11">
            <a:extLst>
              <a:ext uri="{FF2B5EF4-FFF2-40B4-BE49-F238E27FC236}">
                <a16:creationId xmlns:a16="http://schemas.microsoft.com/office/drawing/2014/main" id="{4D27024B-0653-4973-92E4-24D9047F6ADC}"/>
              </a:ext>
            </a:extLst>
          </p:cNvPr>
          <p:cNvSpPr txBox="1"/>
          <p:nvPr/>
        </p:nvSpPr>
        <p:spPr>
          <a:xfrm>
            <a:off x="6817677" y="6022201"/>
            <a:ext cx="2224968" cy="276999"/>
          </a:xfrm>
          <a:prstGeom prst="rect">
            <a:avLst/>
          </a:prstGeom>
          <a:noFill/>
          <a:ln>
            <a:solidFill>
              <a:schemeClr val="tx1"/>
            </a:solidFill>
          </a:ln>
        </p:spPr>
        <p:txBody>
          <a:bodyPr wrap="none" rtlCol="0">
            <a:spAutoFit/>
          </a:bodyPr>
          <a:lstStyle/>
          <a:p>
            <a:pPr algn="ctr"/>
            <a:r>
              <a:rPr lang="en-US" altLang="ko-KR" sz="1200" dirty="0"/>
              <a:t>[“&lt;SOS&gt;”, </a:t>
            </a:r>
            <a:r>
              <a:rPr lang="en-US" altLang="ko-KR" sz="1200" dirty="0">
                <a:solidFill>
                  <a:schemeClr val="bg2">
                    <a:lumMod val="75000"/>
                  </a:schemeClr>
                </a:solidFill>
              </a:rPr>
              <a:t>“</a:t>
            </a:r>
            <a:r>
              <a:rPr lang="ko-KR" altLang="en-US" sz="1200" dirty="0">
                <a:solidFill>
                  <a:schemeClr val="bg2">
                    <a:lumMod val="75000"/>
                  </a:schemeClr>
                </a:solidFill>
              </a:rPr>
              <a:t>나는</a:t>
            </a:r>
            <a:r>
              <a:rPr lang="en-US" altLang="ko-KR" sz="1200" dirty="0">
                <a:solidFill>
                  <a:schemeClr val="bg2">
                    <a:lumMod val="75000"/>
                  </a:schemeClr>
                </a:solidFill>
              </a:rPr>
              <a:t>”, “</a:t>
            </a:r>
            <a:r>
              <a:rPr lang="ko-KR" altLang="en-US" sz="1200" dirty="0">
                <a:solidFill>
                  <a:schemeClr val="bg2">
                    <a:lumMod val="75000"/>
                  </a:schemeClr>
                </a:solidFill>
              </a:rPr>
              <a:t>학생이다</a:t>
            </a:r>
            <a:r>
              <a:rPr lang="en-US" altLang="ko-KR" sz="1200" dirty="0">
                <a:solidFill>
                  <a:schemeClr val="bg2">
                    <a:lumMod val="75000"/>
                  </a:schemeClr>
                </a:solidFill>
              </a:rPr>
              <a:t>.”</a:t>
            </a:r>
            <a:r>
              <a:rPr lang="en-US" altLang="ko-KR" sz="1200" dirty="0"/>
              <a:t>]</a:t>
            </a:r>
            <a:endParaRPr lang="ko-KR" altLang="en-US" sz="1200" dirty="0"/>
          </a:p>
        </p:txBody>
      </p:sp>
      <p:cxnSp>
        <p:nvCxnSpPr>
          <p:cNvPr id="14" name="직선 화살표 연결선 13">
            <a:extLst>
              <a:ext uri="{FF2B5EF4-FFF2-40B4-BE49-F238E27FC236}">
                <a16:creationId xmlns:a16="http://schemas.microsoft.com/office/drawing/2014/main" id="{DAE047E0-86D6-4A74-88AA-127043A15DB2}"/>
              </a:ext>
            </a:extLst>
          </p:cNvPr>
          <p:cNvCxnSpPr>
            <a:cxnSpLocks/>
            <a:stCxn id="7" idx="0"/>
            <a:endCxn id="3" idx="2"/>
          </p:cNvCxnSpPr>
          <p:nvPr/>
        </p:nvCxnSpPr>
        <p:spPr>
          <a:xfrm flipV="1">
            <a:off x="4049276" y="5859837"/>
            <a:ext cx="1"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연결선: 꺾임 15">
            <a:extLst>
              <a:ext uri="{FF2B5EF4-FFF2-40B4-BE49-F238E27FC236}">
                <a16:creationId xmlns:a16="http://schemas.microsoft.com/office/drawing/2014/main" id="{F158DBFC-9193-4894-A598-997EBD783E03}"/>
              </a:ext>
            </a:extLst>
          </p:cNvPr>
          <p:cNvCxnSpPr>
            <a:cxnSpLocks/>
            <a:stCxn id="65" idx="0"/>
            <a:endCxn id="99" idx="1"/>
          </p:cNvCxnSpPr>
          <p:nvPr/>
        </p:nvCxnSpPr>
        <p:spPr>
          <a:xfrm rot="16200000" flipH="1">
            <a:off x="4422324" y="1668342"/>
            <a:ext cx="1977547" cy="2723642"/>
          </a:xfrm>
          <a:prstGeom prst="bentConnector4">
            <a:avLst>
              <a:gd name="adj1" fmla="val -11560"/>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FC4659E7-F227-4AD6-ABD9-FC93F290D38C}"/>
              </a:ext>
            </a:extLst>
          </p:cNvPr>
          <p:cNvCxnSpPr>
            <a:cxnSpLocks/>
            <a:stCxn id="12" idx="0"/>
            <a:endCxn id="21" idx="2"/>
          </p:cNvCxnSpPr>
          <p:nvPr/>
        </p:nvCxnSpPr>
        <p:spPr>
          <a:xfrm flipH="1" flipV="1">
            <a:off x="7930159" y="5859837"/>
            <a:ext cx="2"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직사각형 2">
            <a:extLst>
              <a:ext uri="{FF2B5EF4-FFF2-40B4-BE49-F238E27FC236}">
                <a16:creationId xmlns:a16="http://schemas.microsoft.com/office/drawing/2014/main" id="{EC5E0BAC-2B46-45A4-B064-E0D2C0B2E5EA}"/>
              </a:ext>
            </a:extLst>
          </p:cNvPr>
          <p:cNvSpPr/>
          <p:nvPr/>
        </p:nvSpPr>
        <p:spPr>
          <a:xfrm>
            <a:off x="2892037" y="5615289"/>
            <a:ext cx="2314480" cy="244548"/>
          </a:xfrm>
          <a:prstGeom prst="rect">
            <a:avLst/>
          </a:prstGeom>
          <a:solidFill>
            <a:srgbClr val="FCE0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input Embedding</a:t>
            </a:r>
            <a:endParaRPr lang="ko-KR" altLang="en-US" sz="1000" dirty="0">
              <a:solidFill>
                <a:schemeClr val="tx1"/>
              </a:solidFill>
            </a:endParaRPr>
          </a:p>
        </p:txBody>
      </p:sp>
      <p:pic>
        <p:nvPicPr>
          <p:cNvPr id="5" name="그림 4">
            <a:extLst>
              <a:ext uri="{FF2B5EF4-FFF2-40B4-BE49-F238E27FC236}">
                <a16:creationId xmlns:a16="http://schemas.microsoft.com/office/drawing/2014/main" id="{8468C6B3-755A-409C-9094-019CDFB40E28}"/>
              </a:ext>
            </a:extLst>
          </p:cNvPr>
          <p:cNvPicPr>
            <a:picLocks noChangeAspect="1"/>
          </p:cNvPicPr>
          <p:nvPr/>
        </p:nvPicPr>
        <p:blipFill>
          <a:blip r:embed="rId2"/>
          <a:stretch>
            <a:fillRect/>
          </a:stretch>
        </p:blipFill>
        <p:spPr>
          <a:xfrm>
            <a:off x="9411578" y="2119544"/>
            <a:ext cx="2578226" cy="3747422"/>
          </a:xfrm>
          <a:prstGeom prst="rect">
            <a:avLst/>
          </a:prstGeom>
        </p:spPr>
      </p:pic>
      <p:sp>
        <p:nvSpPr>
          <p:cNvPr id="21" name="직사각형 20">
            <a:extLst>
              <a:ext uri="{FF2B5EF4-FFF2-40B4-BE49-F238E27FC236}">
                <a16:creationId xmlns:a16="http://schemas.microsoft.com/office/drawing/2014/main" id="{418AC388-8341-4801-A497-6A9FA256E2A2}"/>
              </a:ext>
            </a:extLst>
          </p:cNvPr>
          <p:cNvSpPr/>
          <p:nvPr/>
        </p:nvSpPr>
        <p:spPr>
          <a:xfrm>
            <a:off x="6772919" y="5615289"/>
            <a:ext cx="2314480" cy="244548"/>
          </a:xfrm>
          <a:prstGeom prst="rect">
            <a:avLst/>
          </a:prstGeom>
          <a:solidFill>
            <a:srgbClr val="FCE0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Output Embedding</a:t>
            </a:r>
            <a:endParaRPr lang="ko-KR" altLang="en-US" sz="1000" dirty="0">
              <a:solidFill>
                <a:schemeClr val="tx1"/>
              </a:solidFill>
            </a:endParaRPr>
          </a:p>
        </p:txBody>
      </p:sp>
      <p:sp>
        <p:nvSpPr>
          <p:cNvPr id="34" name="TextBox 33">
            <a:extLst>
              <a:ext uri="{FF2B5EF4-FFF2-40B4-BE49-F238E27FC236}">
                <a16:creationId xmlns:a16="http://schemas.microsoft.com/office/drawing/2014/main" id="{E93E42AB-91A8-43FD-BFCC-88FC98F31784}"/>
              </a:ext>
            </a:extLst>
          </p:cNvPr>
          <p:cNvSpPr txBox="1"/>
          <p:nvPr/>
        </p:nvSpPr>
        <p:spPr>
          <a:xfrm>
            <a:off x="3054458" y="5163005"/>
            <a:ext cx="1989648" cy="276999"/>
          </a:xfrm>
          <a:prstGeom prst="rect">
            <a:avLst/>
          </a:prstGeom>
          <a:noFill/>
          <a:ln>
            <a:solidFill>
              <a:schemeClr val="tx1"/>
            </a:solidFill>
          </a:ln>
        </p:spPr>
        <p:txBody>
          <a:bodyPr wrap="none" rtlCol="0">
            <a:spAutoFit/>
          </a:bodyPr>
          <a:lstStyle/>
          <a:p>
            <a:pPr algn="ctr"/>
            <a:r>
              <a:rPr lang="en-US" altLang="ko-KR" sz="1200" dirty="0"/>
              <a:t>[[0.3, 0.7], [1, 2],[-0.7, 0.3]]</a:t>
            </a:r>
            <a:endParaRPr lang="ko-KR" altLang="en-US" sz="1200" dirty="0"/>
          </a:p>
        </p:txBody>
      </p:sp>
      <p:cxnSp>
        <p:nvCxnSpPr>
          <p:cNvPr id="35" name="직선 화살표 연결선 34">
            <a:extLst>
              <a:ext uri="{FF2B5EF4-FFF2-40B4-BE49-F238E27FC236}">
                <a16:creationId xmlns:a16="http://schemas.microsoft.com/office/drawing/2014/main" id="{65359F15-DFB1-4AB0-BAA6-C0993E434EC8}"/>
              </a:ext>
            </a:extLst>
          </p:cNvPr>
          <p:cNvCxnSpPr>
            <a:cxnSpLocks/>
            <a:stCxn id="34" idx="0"/>
          </p:cNvCxnSpPr>
          <p:nvPr/>
        </p:nvCxnSpPr>
        <p:spPr>
          <a:xfrm flipH="1" flipV="1">
            <a:off x="4049277" y="4999643"/>
            <a:ext cx="5"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직선 화살표 연결선 35">
            <a:extLst>
              <a:ext uri="{FF2B5EF4-FFF2-40B4-BE49-F238E27FC236}">
                <a16:creationId xmlns:a16="http://schemas.microsoft.com/office/drawing/2014/main" id="{7D3B7D93-1C46-4B23-9F17-5D50B320367F}"/>
              </a:ext>
            </a:extLst>
          </p:cNvPr>
          <p:cNvCxnSpPr>
            <a:cxnSpLocks/>
          </p:cNvCxnSpPr>
          <p:nvPr/>
        </p:nvCxnSpPr>
        <p:spPr>
          <a:xfrm flipV="1">
            <a:off x="4049276" y="5459544"/>
            <a:ext cx="1"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A1257F3-FE6B-4EF0-BADE-FD400C69AF5C}"/>
              </a:ext>
            </a:extLst>
          </p:cNvPr>
          <p:cNvSpPr txBox="1"/>
          <p:nvPr/>
        </p:nvSpPr>
        <p:spPr>
          <a:xfrm>
            <a:off x="7091627" y="5163005"/>
            <a:ext cx="1677061" cy="276999"/>
          </a:xfrm>
          <a:prstGeom prst="rect">
            <a:avLst/>
          </a:prstGeom>
          <a:noFill/>
          <a:ln>
            <a:solidFill>
              <a:schemeClr val="tx1"/>
            </a:solidFill>
          </a:ln>
        </p:spPr>
        <p:txBody>
          <a:bodyPr wrap="none" rtlCol="0">
            <a:spAutoFit/>
          </a:bodyPr>
          <a:lstStyle/>
          <a:p>
            <a:pPr algn="ctr"/>
            <a:r>
              <a:rPr lang="en-US" altLang="ko-KR" sz="1200" dirty="0"/>
              <a:t>[[0.1, 0.1], [0, 0],[0, 0]]</a:t>
            </a:r>
            <a:endParaRPr lang="ko-KR" altLang="en-US" sz="1200" dirty="0"/>
          </a:p>
        </p:txBody>
      </p:sp>
      <p:cxnSp>
        <p:nvCxnSpPr>
          <p:cNvPr id="38" name="직선 화살표 연결선 37">
            <a:extLst>
              <a:ext uri="{FF2B5EF4-FFF2-40B4-BE49-F238E27FC236}">
                <a16:creationId xmlns:a16="http://schemas.microsoft.com/office/drawing/2014/main" id="{90CDC415-1F6B-4D3B-88AE-4A0C34D2AA36}"/>
              </a:ext>
            </a:extLst>
          </p:cNvPr>
          <p:cNvCxnSpPr>
            <a:cxnSpLocks/>
            <a:stCxn id="37" idx="0"/>
          </p:cNvCxnSpPr>
          <p:nvPr/>
        </p:nvCxnSpPr>
        <p:spPr>
          <a:xfrm flipH="1" flipV="1">
            <a:off x="7930154" y="4999643"/>
            <a:ext cx="4"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3428D3B5-657D-4861-89C6-38DCDD4C5C95}"/>
              </a:ext>
            </a:extLst>
          </p:cNvPr>
          <p:cNvCxnSpPr>
            <a:cxnSpLocks/>
          </p:cNvCxnSpPr>
          <p:nvPr/>
        </p:nvCxnSpPr>
        <p:spPr>
          <a:xfrm flipV="1">
            <a:off x="7930153" y="5459544"/>
            <a:ext cx="1"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직사각형 44">
            <a:extLst>
              <a:ext uri="{FF2B5EF4-FFF2-40B4-BE49-F238E27FC236}">
                <a16:creationId xmlns:a16="http://schemas.microsoft.com/office/drawing/2014/main" id="{5F6676B1-49CB-42E9-9A64-D351F182103D}"/>
              </a:ext>
            </a:extLst>
          </p:cNvPr>
          <p:cNvSpPr/>
          <p:nvPr/>
        </p:nvSpPr>
        <p:spPr>
          <a:xfrm>
            <a:off x="2892037" y="4749894"/>
            <a:ext cx="2314480" cy="244548"/>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Positional Encoding</a:t>
            </a:r>
            <a:endParaRPr lang="ko-KR" altLang="en-US" sz="1000" dirty="0">
              <a:solidFill>
                <a:schemeClr val="tx1"/>
              </a:solidFill>
            </a:endParaRPr>
          </a:p>
        </p:txBody>
      </p:sp>
      <p:sp>
        <p:nvSpPr>
          <p:cNvPr id="46" name="직사각형 45">
            <a:extLst>
              <a:ext uri="{FF2B5EF4-FFF2-40B4-BE49-F238E27FC236}">
                <a16:creationId xmlns:a16="http://schemas.microsoft.com/office/drawing/2014/main" id="{12AF9C50-2D52-4719-83B1-6E32C3E4A72A}"/>
              </a:ext>
            </a:extLst>
          </p:cNvPr>
          <p:cNvSpPr/>
          <p:nvPr/>
        </p:nvSpPr>
        <p:spPr>
          <a:xfrm>
            <a:off x="6772919" y="4749894"/>
            <a:ext cx="2314480" cy="244548"/>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Positional Encoding</a:t>
            </a:r>
            <a:endParaRPr lang="ko-KR" altLang="en-US" sz="1000" dirty="0">
              <a:solidFill>
                <a:schemeClr val="tx1"/>
              </a:solidFill>
            </a:endParaRPr>
          </a:p>
        </p:txBody>
      </p:sp>
      <p:sp>
        <p:nvSpPr>
          <p:cNvPr id="47" name="TextBox 46">
            <a:extLst>
              <a:ext uri="{FF2B5EF4-FFF2-40B4-BE49-F238E27FC236}">
                <a16:creationId xmlns:a16="http://schemas.microsoft.com/office/drawing/2014/main" id="{B47D9696-8C60-43A1-9D21-012481A51762}"/>
              </a:ext>
            </a:extLst>
          </p:cNvPr>
          <p:cNvSpPr txBox="1"/>
          <p:nvPr/>
        </p:nvSpPr>
        <p:spPr>
          <a:xfrm>
            <a:off x="3085717" y="4290492"/>
            <a:ext cx="1927131" cy="276999"/>
          </a:xfrm>
          <a:prstGeom prst="rect">
            <a:avLst/>
          </a:prstGeom>
          <a:noFill/>
          <a:ln>
            <a:solidFill>
              <a:schemeClr val="tx1"/>
            </a:solidFill>
          </a:ln>
        </p:spPr>
        <p:txBody>
          <a:bodyPr wrap="none" rtlCol="0">
            <a:spAutoFit/>
          </a:bodyPr>
          <a:lstStyle/>
          <a:p>
            <a:pPr algn="ctr"/>
            <a:r>
              <a:rPr lang="en-US" altLang="ko-KR" sz="1200" dirty="0"/>
              <a:t>[[1.3, 1.7], [2, 4],[2.7, 3.3]]</a:t>
            </a:r>
            <a:endParaRPr lang="ko-KR" altLang="en-US" sz="1200" dirty="0"/>
          </a:p>
        </p:txBody>
      </p:sp>
      <p:cxnSp>
        <p:nvCxnSpPr>
          <p:cNvPr id="48" name="직선 화살표 연결선 47">
            <a:extLst>
              <a:ext uri="{FF2B5EF4-FFF2-40B4-BE49-F238E27FC236}">
                <a16:creationId xmlns:a16="http://schemas.microsoft.com/office/drawing/2014/main" id="{0DFE409F-0A37-4DE7-9D4A-6C219DB685B8}"/>
              </a:ext>
            </a:extLst>
          </p:cNvPr>
          <p:cNvCxnSpPr>
            <a:cxnSpLocks/>
            <a:stCxn id="47" idx="0"/>
          </p:cNvCxnSpPr>
          <p:nvPr/>
        </p:nvCxnSpPr>
        <p:spPr>
          <a:xfrm flipH="1" flipV="1">
            <a:off x="4049277" y="4127130"/>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3D632283-9E05-4618-A45F-6E813B0912A7}"/>
              </a:ext>
            </a:extLst>
          </p:cNvPr>
          <p:cNvCxnSpPr>
            <a:cxnSpLocks/>
          </p:cNvCxnSpPr>
          <p:nvPr/>
        </p:nvCxnSpPr>
        <p:spPr>
          <a:xfrm flipV="1">
            <a:off x="4049276" y="4587031"/>
            <a:ext cx="1"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B7D3313-8521-4B2A-842A-1EFDB63CA09F}"/>
              </a:ext>
            </a:extLst>
          </p:cNvPr>
          <p:cNvSpPr txBox="1"/>
          <p:nvPr/>
        </p:nvSpPr>
        <p:spPr>
          <a:xfrm>
            <a:off x="7091627" y="4290492"/>
            <a:ext cx="1677061" cy="276999"/>
          </a:xfrm>
          <a:prstGeom prst="rect">
            <a:avLst/>
          </a:prstGeom>
          <a:noFill/>
          <a:ln>
            <a:solidFill>
              <a:schemeClr val="tx1"/>
            </a:solidFill>
          </a:ln>
        </p:spPr>
        <p:txBody>
          <a:bodyPr wrap="none" rtlCol="0">
            <a:spAutoFit/>
          </a:bodyPr>
          <a:lstStyle/>
          <a:p>
            <a:pPr algn="ctr"/>
            <a:r>
              <a:rPr lang="en-US" altLang="ko-KR" sz="1200" dirty="0"/>
              <a:t>[[1.1, 1.1], [2, 2],[3, 3]]</a:t>
            </a:r>
            <a:endParaRPr lang="ko-KR" altLang="en-US" sz="1200" dirty="0"/>
          </a:p>
        </p:txBody>
      </p:sp>
      <p:cxnSp>
        <p:nvCxnSpPr>
          <p:cNvPr id="51" name="직선 화살표 연결선 50">
            <a:extLst>
              <a:ext uri="{FF2B5EF4-FFF2-40B4-BE49-F238E27FC236}">
                <a16:creationId xmlns:a16="http://schemas.microsoft.com/office/drawing/2014/main" id="{53D44F8D-E9EE-43E6-B743-FA9DB0376A0A}"/>
              </a:ext>
            </a:extLst>
          </p:cNvPr>
          <p:cNvCxnSpPr>
            <a:cxnSpLocks/>
            <a:stCxn id="50" idx="0"/>
          </p:cNvCxnSpPr>
          <p:nvPr/>
        </p:nvCxnSpPr>
        <p:spPr>
          <a:xfrm flipH="1" flipV="1">
            <a:off x="7930154" y="4127130"/>
            <a:ext cx="4"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D1276C49-9B91-4FA3-BBC0-ABAF44BF29E6}"/>
              </a:ext>
            </a:extLst>
          </p:cNvPr>
          <p:cNvCxnSpPr>
            <a:cxnSpLocks/>
          </p:cNvCxnSpPr>
          <p:nvPr/>
        </p:nvCxnSpPr>
        <p:spPr>
          <a:xfrm flipV="1">
            <a:off x="7930153" y="4587031"/>
            <a:ext cx="1" cy="1623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직사각형 54">
            <a:extLst>
              <a:ext uri="{FF2B5EF4-FFF2-40B4-BE49-F238E27FC236}">
                <a16:creationId xmlns:a16="http://schemas.microsoft.com/office/drawing/2014/main" id="{B5E4B8F1-76EE-4A55-9D5D-4887D96F3990}"/>
              </a:ext>
            </a:extLst>
          </p:cNvPr>
          <p:cNvSpPr/>
          <p:nvPr/>
        </p:nvSpPr>
        <p:spPr>
          <a:xfrm>
            <a:off x="2892037" y="3915944"/>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sp>
        <p:nvSpPr>
          <p:cNvPr id="57" name="직사각형 56">
            <a:extLst>
              <a:ext uri="{FF2B5EF4-FFF2-40B4-BE49-F238E27FC236}">
                <a16:creationId xmlns:a16="http://schemas.microsoft.com/office/drawing/2014/main" id="{83F71DFE-EED4-4973-802C-0145CA058D27}"/>
              </a:ext>
            </a:extLst>
          </p:cNvPr>
          <p:cNvSpPr/>
          <p:nvPr/>
        </p:nvSpPr>
        <p:spPr>
          <a:xfrm>
            <a:off x="2892037" y="3535254"/>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58" name="직선 화살표 연결선 57">
            <a:extLst>
              <a:ext uri="{FF2B5EF4-FFF2-40B4-BE49-F238E27FC236}">
                <a16:creationId xmlns:a16="http://schemas.microsoft.com/office/drawing/2014/main" id="{785B98EB-CC12-4104-A7DC-E2664D068C58}"/>
              </a:ext>
            </a:extLst>
          </p:cNvPr>
          <p:cNvCxnSpPr>
            <a:cxnSpLocks/>
          </p:cNvCxnSpPr>
          <p:nvPr/>
        </p:nvCxnSpPr>
        <p:spPr>
          <a:xfrm flipH="1" flipV="1">
            <a:off x="4049277" y="3740169"/>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직사각형 58">
            <a:extLst>
              <a:ext uri="{FF2B5EF4-FFF2-40B4-BE49-F238E27FC236}">
                <a16:creationId xmlns:a16="http://schemas.microsoft.com/office/drawing/2014/main" id="{DE361728-3104-4CF7-8B14-333396119715}"/>
              </a:ext>
            </a:extLst>
          </p:cNvPr>
          <p:cNvSpPr/>
          <p:nvPr/>
        </p:nvSpPr>
        <p:spPr>
          <a:xfrm>
            <a:off x="2892037" y="3164934"/>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60" name="직선 화살표 연결선 59">
            <a:extLst>
              <a:ext uri="{FF2B5EF4-FFF2-40B4-BE49-F238E27FC236}">
                <a16:creationId xmlns:a16="http://schemas.microsoft.com/office/drawing/2014/main" id="{C9B2E3A6-D3D4-4733-958D-DDA1094F4CE8}"/>
              </a:ext>
            </a:extLst>
          </p:cNvPr>
          <p:cNvCxnSpPr>
            <a:cxnSpLocks/>
          </p:cNvCxnSpPr>
          <p:nvPr/>
        </p:nvCxnSpPr>
        <p:spPr>
          <a:xfrm flipH="1" flipV="1">
            <a:off x="4049277" y="3359216"/>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1" name="직사각형 60">
            <a:extLst>
              <a:ext uri="{FF2B5EF4-FFF2-40B4-BE49-F238E27FC236}">
                <a16:creationId xmlns:a16="http://schemas.microsoft.com/office/drawing/2014/main" id="{AFAF8035-8BC8-470F-8EFC-76D01BD83BE5}"/>
              </a:ext>
            </a:extLst>
          </p:cNvPr>
          <p:cNvSpPr/>
          <p:nvPr/>
        </p:nvSpPr>
        <p:spPr>
          <a:xfrm>
            <a:off x="2892037" y="2794614"/>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62" name="직선 화살표 연결선 61">
            <a:extLst>
              <a:ext uri="{FF2B5EF4-FFF2-40B4-BE49-F238E27FC236}">
                <a16:creationId xmlns:a16="http://schemas.microsoft.com/office/drawing/2014/main" id="{DCA8624E-4515-47D1-97CB-A3746AA7FBD4}"/>
              </a:ext>
            </a:extLst>
          </p:cNvPr>
          <p:cNvCxnSpPr>
            <a:cxnSpLocks/>
          </p:cNvCxnSpPr>
          <p:nvPr/>
        </p:nvCxnSpPr>
        <p:spPr>
          <a:xfrm flipH="1" flipV="1">
            <a:off x="4049277" y="2999529"/>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3" name="직사각형 62">
            <a:extLst>
              <a:ext uri="{FF2B5EF4-FFF2-40B4-BE49-F238E27FC236}">
                <a16:creationId xmlns:a16="http://schemas.microsoft.com/office/drawing/2014/main" id="{38801CCE-F1EC-4C1D-B90C-E03BF46B0826}"/>
              </a:ext>
            </a:extLst>
          </p:cNvPr>
          <p:cNvSpPr/>
          <p:nvPr/>
        </p:nvSpPr>
        <p:spPr>
          <a:xfrm>
            <a:off x="2892037" y="2424294"/>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64" name="직선 화살표 연결선 63">
            <a:extLst>
              <a:ext uri="{FF2B5EF4-FFF2-40B4-BE49-F238E27FC236}">
                <a16:creationId xmlns:a16="http://schemas.microsoft.com/office/drawing/2014/main" id="{9A567644-071D-47E9-9962-A4266AABA035}"/>
              </a:ext>
            </a:extLst>
          </p:cNvPr>
          <p:cNvCxnSpPr>
            <a:cxnSpLocks/>
          </p:cNvCxnSpPr>
          <p:nvPr/>
        </p:nvCxnSpPr>
        <p:spPr>
          <a:xfrm flipH="1" flipV="1">
            <a:off x="4049277" y="2629209"/>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5" name="직사각형 64">
            <a:extLst>
              <a:ext uri="{FF2B5EF4-FFF2-40B4-BE49-F238E27FC236}">
                <a16:creationId xmlns:a16="http://schemas.microsoft.com/office/drawing/2014/main" id="{C73F4D05-2ED6-4EEF-8107-FA7BF1ED3640}"/>
              </a:ext>
            </a:extLst>
          </p:cNvPr>
          <p:cNvSpPr/>
          <p:nvPr/>
        </p:nvSpPr>
        <p:spPr>
          <a:xfrm>
            <a:off x="2892037" y="2041390"/>
            <a:ext cx="2314480" cy="205985"/>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66" name="직선 화살표 연결선 65">
            <a:extLst>
              <a:ext uri="{FF2B5EF4-FFF2-40B4-BE49-F238E27FC236}">
                <a16:creationId xmlns:a16="http://schemas.microsoft.com/office/drawing/2014/main" id="{32602F42-495E-4C52-A1E9-E474A69ED5FD}"/>
              </a:ext>
            </a:extLst>
          </p:cNvPr>
          <p:cNvCxnSpPr>
            <a:cxnSpLocks/>
          </p:cNvCxnSpPr>
          <p:nvPr/>
        </p:nvCxnSpPr>
        <p:spPr>
          <a:xfrm flipH="1" flipV="1">
            <a:off x="4049277" y="2256938"/>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8" name="연결선: 꺾임 77">
            <a:extLst>
              <a:ext uri="{FF2B5EF4-FFF2-40B4-BE49-F238E27FC236}">
                <a16:creationId xmlns:a16="http://schemas.microsoft.com/office/drawing/2014/main" id="{88AA2710-8EAB-4927-9EC2-98F1CA49E4A1}"/>
              </a:ext>
            </a:extLst>
          </p:cNvPr>
          <p:cNvCxnSpPr>
            <a:cxnSpLocks/>
            <a:stCxn id="65" idx="0"/>
            <a:endCxn id="100" idx="1"/>
          </p:cNvCxnSpPr>
          <p:nvPr/>
        </p:nvCxnSpPr>
        <p:spPr>
          <a:xfrm rot="16200000" flipH="1">
            <a:off x="4607888" y="1482779"/>
            <a:ext cx="1606420" cy="2723642"/>
          </a:xfrm>
          <a:prstGeom prst="bentConnector4">
            <a:avLst>
              <a:gd name="adj1" fmla="val -14230"/>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연결선: 꺾임 91">
            <a:extLst>
              <a:ext uri="{FF2B5EF4-FFF2-40B4-BE49-F238E27FC236}">
                <a16:creationId xmlns:a16="http://schemas.microsoft.com/office/drawing/2014/main" id="{28D90AD3-FC40-4D92-9795-314BE65E3E9A}"/>
              </a:ext>
            </a:extLst>
          </p:cNvPr>
          <p:cNvCxnSpPr>
            <a:cxnSpLocks/>
            <a:stCxn id="65" idx="0"/>
            <a:endCxn id="102" idx="1"/>
          </p:cNvCxnSpPr>
          <p:nvPr/>
        </p:nvCxnSpPr>
        <p:spPr>
          <a:xfrm rot="16200000" flipH="1">
            <a:off x="4793048" y="1297619"/>
            <a:ext cx="1236100" cy="2723642"/>
          </a:xfrm>
          <a:prstGeom prst="bentConnector4">
            <a:avLst>
              <a:gd name="adj1" fmla="val -18494"/>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연결선: 꺾임 93">
            <a:extLst>
              <a:ext uri="{FF2B5EF4-FFF2-40B4-BE49-F238E27FC236}">
                <a16:creationId xmlns:a16="http://schemas.microsoft.com/office/drawing/2014/main" id="{9FF01240-FEEF-4032-97F4-7D8C17564ABE}"/>
              </a:ext>
            </a:extLst>
          </p:cNvPr>
          <p:cNvCxnSpPr>
            <a:cxnSpLocks/>
            <a:stCxn id="65" idx="0"/>
            <a:endCxn id="104" idx="1"/>
          </p:cNvCxnSpPr>
          <p:nvPr/>
        </p:nvCxnSpPr>
        <p:spPr>
          <a:xfrm rot="16200000" flipH="1">
            <a:off x="4978208" y="1112459"/>
            <a:ext cx="865780" cy="2723642"/>
          </a:xfrm>
          <a:prstGeom prst="bentConnector4">
            <a:avLst>
              <a:gd name="adj1" fmla="val -26404"/>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연결선: 꺾임 95">
            <a:extLst>
              <a:ext uri="{FF2B5EF4-FFF2-40B4-BE49-F238E27FC236}">
                <a16:creationId xmlns:a16="http://schemas.microsoft.com/office/drawing/2014/main" id="{62DC0145-D883-424B-859B-30F7F07D524E}"/>
              </a:ext>
            </a:extLst>
          </p:cNvPr>
          <p:cNvCxnSpPr>
            <a:cxnSpLocks/>
            <a:stCxn id="65" idx="0"/>
            <a:endCxn id="106" idx="1"/>
          </p:cNvCxnSpPr>
          <p:nvPr/>
        </p:nvCxnSpPr>
        <p:spPr>
          <a:xfrm rot="16200000" flipH="1">
            <a:off x="5163368" y="927299"/>
            <a:ext cx="495460" cy="2723642"/>
          </a:xfrm>
          <a:prstGeom prst="bentConnector4">
            <a:avLst>
              <a:gd name="adj1" fmla="val -46139"/>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연결선: 꺾임 97">
            <a:extLst>
              <a:ext uri="{FF2B5EF4-FFF2-40B4-BE49-F238E27FC236}">
                <a16:creationId xmlns:a16="http://schemas.microsoft.com/office/drawing/2014/main" id="{44E38D3D-9F60-4D0B-B5D6-85863B99E104}"/>
              </a:ext>
            </a:extLst>
          </p:cNvPr>
          <p:cNvCxnSpPr>
            <a:cxnSpLocks/>
            <a:stCxn id="65" idx="0"/>
            <a:endCxn id="108" idx="1"/>
          </p:cNvCxnSpPr>
          <p:nvPr/>
        </p:nvCxnSpPr>
        <p:spPr>
          <a:xfrm rot="16200000" flipH="1">
            <a:off x="5354820" y="735847"/>
            <a:ext cx="112556" cy="2723642"/>
          </a:xfrm>
          <a:prstGeom prst="bentConnector4">
            <a:avLst>
              <a:gd name="adj1" fmla="val -203099"/>
              <a:gd name="adj2" fmla="val 7124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9" name="직사각형 98">
            <a:extLst>
              <a:ext uri="{FF2B5EF4-FFF2-40B4-BE49-F238E27FC236}">
                <a16:creationId xmlns:a16="http://schemas.microsoft.com/office/drawing/2014/main" id="{8E4338AF-4DE8-4B06-9DEA-6D1321F84479}"/>
              </a:ext>
            </a:extLst>
          </p:cNvPr>
          <p:cNvSpPr/>
          <p:nvPr/>
        </p:nvSpPr>
        <p:spPr>
          <a:xfrm>
            <a:off x="6772919" y="3915944"/>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sp>
        <p:nvSpPr>
          <p:cNvPr id="100" name="직사각형 99">
            <a:extLst>
              <a:ext uri="{FF2B5EF4-FFF2-40B4-BE49-F238E27FC236}">
                <a16:creationId xmlns:a16="http://schemas.microsoft.com/office/drawing/2014/main" id="{9AAE518D-37DE-4945-8A04-D3A6A5C37C18}"/>
              </a:ext>
            </a:extLst>
          </p:cNvPr>
          <p:cNvSpPr/>
          <p:nvPr/>
        </p:nvSpPr>
        <p:spPr>
          <a:xfrm>
            <a:off x="6772919" y="3544817"/>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cxnSp>
        <p:nvCxnSpPr>
          <p:cNvPr id="101" name="직선 화살표 연결선 100">
            <a:extLst>
              <a:ext uri="{FF2B5EF4-FFF2-40B4-BE49-F238E27FC236}">
                <a16:creationId xmlns:a16="http://schemas.microsoft.com/office/drawing/2014/main" id="{153E5EAA-8C9B-47E2-AA60-7311047E4F7E}"/>
              </a:ext>
            </a:extLst>
          </p:cNvPr>
          <p:cNvCxnSpPr>
            <a:cxnSpLocks/>
          </p:cNvCxnSpPr>
          <p:nvPr/>
        </p:nvCxnSpPr>
        <p:spPr>
          <a:xfrm flipH="1" flipV="1">
            <a:off x="7930159" y="3749732"/>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2" name="직사각형 101">
            <a:extLst>
              <a:ext uri="{FF2B5EF4-FFF2-40B4-BE49-F238E27FC236}">
                <a16:creationId xmlns:a16="http://schemas.microsoft.com/office/drawing/2014/main" id="{7B1E53D7-FF73-4210-82D1-79DB0C848343}"/>
              </a:ext>
            </a:extLst>
          </p:cNvPr>
          <p:cNvSpPr/>
          <p:nvPr/>
        </p:nvSpPr>
        <p:spPr>
          <a:xfrm>
            <a:off x="6772919" y="3174497"/>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cxnSp>
        <p:nvCxnSpPr>
          <p:cNvPr id="103" name="직선 화살표 연결선 102">
            <a:extLst>
              <a:ext uri="{FF2B5EF4-FFF2-40B4-BE49-F238E27FC236}">
                <a16:creationId xmlns:a16="http://schemas.microsoft.com/office/drawing/2014/main" id="{91C86A02-3D55-4C02-9310-062FC5D8ADD5}"/>
              </a:ext>
            </a:extLst>
          </p:cNvPr>
          <p:cNvCxnSpPr>
            <a:cxnSpLocks/>
          </p:cNvCxnSpPr>
          <p:nvPr/>
        </p:nvCxnSpPr>
        <p:spPr>
          <a:xfrm flipH="1" flipV="1">
            <a:off x="7930159" y="3368779"/>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4" name="직사각형 103">
            <a:extLst>
              <a:ext uri="{FF2B5EF4-FFF2-40B4-BE49-F238E27FC236}">
                <a16:creationId xmlns:a16="http://schemas.microsoft.com/office/drawing/2014/main" id="{3E3DE8B7-39E5-4C1F-9A33-559333CDD86F}"/>
              </a:ext>
            </a:extLst>
          </p:cNvPr>
          <p:cNvSpPr/>
          <p:nvPr/>
        </p:nvSpPr>
        <p:spPr>
          <a:xfrm>
            <a:off x="6772919" y="2804177"/>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cxnSp>
        <p:nvCxnSpPr>
          <p:cNvPr id="105" name="직선 화살표 연결선 104">
            <a:extLst>
              <a:ext uri="{FF2B5EF4-FFF2-40B4-BE49-F238E27FC236}">
                <a16:creationId xmlns:a16="http://schemas.microsoft.com/office/drawing/2014/main" id="{532CA221-07FA-45A1-9077-322A00AD9FCF}"/>
              </a:ext>
            </a:extLst>
          </p:cNvPr>
          <p:cNvCxnSpPr>
            <a:cxnSpLocks/>
          </p:cNvCxnSpPr>
          <p:nvPr/>
        </p:nvCxnSpPr>
        <p:spPr>
          <a:xfrm flipH="1" flipV="1">
            <a:off x="7930159" y="3009092"/>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직사각형 105">
            <a:extLst>
              <a:ext uri="{FF2B5EF4-FFF2-40B4-BE49-F238E27FC236}">
                <a16:creationId xmlns:a16="http://schemas.microsoft.com/office/drawing/2014/main" id="{CFB04966-3A0B-4545-9A63-DD8BE83251A9}"/>
              </a:ext>
            </a:extLst>
          </p:cNvPr>
          <p:cNvSpPr/>
          <p:nvPr/>
        </p:nvSpPr>
        <p:spPr>
          <a:xfrm>
            <a:off x="6772919" y="2433857"/>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cxnSp>
        <p:nvCxnSpPr>
          <p:cNvPr id="107" name="직선 화살표 연결선 106">
            <a:extLst>
              <a:ext uri="{FF2B5EF4-FFF2-40B4-BE49-F238E27FC236}">
                <a16:creationId xmlns:a16="http://schemas.microsoft.com/office/drawing/2014/main" id="{23018982-62D8-41A1-964D-67F36BDC1AB5}"/>
              </a:ext>
            </a:extLst>
          </p:cNvPr>
          <p:cNvCxnSpPr>
            <a:cxnSpLocks/>
          </p:cNvCxnSpPr>
          <p:nvPr/>
        </p:nvCxnSpPr>
        <p:spPr>
          <a:xfrm flipH="1" flipV="1">
            <a:off x="7930159" y="2638772"/>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직사각형 107">
            <a:extLst>
              <a:ext uri="{FF2B5EF4-FFF2-40B4-BE49-F238E27FC236}">
                <a16:creationId xmlns:a16="http://schemas.microsoft.com/office/drawing/2014/main" id="{3AD79901-BD35-4B52-9C47-553F653236AB}"/>
              </a:ext>
            </a:extLst>
          </p:cNvPr>
          <p:cNvSpPr/>
          <p:nvPr/>
        </p:nvSpPr>
        <p:spPr>
          <a:xfrm>
            <a:off x="6772919" y="2050953"/>
            <a:ext cx="2314480" cy="20598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cxnSp>
        <p:nvCxnSpPr>
          <p:cNvPr id="109" name="직선 화살표 연결선 108">
            <a:extLst>
              <a:ext uri="{FF2B5EF4-FFF2-40B4-BE49-F238E27FC236}">
                <a16:creationId xmlns:a16="http://schemas.microsoft.com/office/drawing/2014/main" id="{3EF76964-24BA-49C7-8FE3-45D080EFCD4F}"/>
              </a:ext>
            </a:extLst>
          </p:cNvPr>
          <p:cNvCxnSpPr>
            <a:cxnSpLocks/>
          </p:cNvCxnSpPr>
          <p:nvPr/>
        </p:nvCxnSpPr>
        <p:spPr>
          <a:xfrm flipH="1" flipV="1">
            <a:off x="7930159" y="2266501"/>
            <a:ext cx="6" cy="16336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직사각형 109">
            <a:extLst>
              <a:ext uri="{FF2B5EF4-FFF2-40B4-BE49-F238E27FC236}">
                <a16:creationId xmlns:a16="http://schemas.microsoft.com/office/drawing/2014/main" id="{92D993B0-C6EC-4AEC-9292-0D2DA546D110}"/>
              </a:ext>
            </a:extLst>
          </p:cNvPr>
          <p:cNvSpPr/>
          <p:nvPr/>
        </p:nvSpPr>
        <p:spPr>
          <a:xfrm>
            <a:off x="6772919" y="1632067"/>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Dense</a:t>
            </a:r>
            <a:endParaRPr lang="ko-KR" altLang="en-US" sz="1000" dirty="0">
              <a:solidFill>
                <a:schemeClr val="tx1"/>
              </a:solidFill>
            </a:endParaRPr>
          </a:p>
        </p:txBody>
      </p:sp>
      <p:sp>
        <p:nvSpPr>
          <p:cNvPr id="111" name="직사각형 110">
            <a:extLst>
              <a:ext uri="{FF2B5EF4-FFF2-40B4-BE49-F238E27FC236}">
                <a16:creationId xmlns:a16="http://schemas.microsoft.com/office/drawing/2014/main" id="{55EBD38F-FF57-437D-B245-DF4D098F6A17}"/>
              </a:ext>
            </a:extLst>
          </p:cNvPr>
          <p:cNvSpPr/>
          <p:nvPr/>
        </p:nvSpPr>
        <p:spPr>
          <a:xfrm>
            <a:off x="6772919" y="1401216"/>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Softmax</a:t>
            </a:r>
            <a:endParaRPr lang="ko-KR" altLang="en-US" sz="1000" dirty="0">
              <a:solidFill>
                <a:schemeClr val="tx1"/>
              </a:solidFill>
            </a:endParaRPr>
          </a:p>
        </p:txBody>
      </p:sp>
      <p:cxnSp>
        <p:nvCxnSpPr>
          <p:cNvPr id="112" name="직선 화살표 연결선 111">
            <a:extLst>
              <a:ext uri="{FF2B5EF4-FFF2-40B4-BE49-F238E27FC236}">
                <a16:creationId xmlns:a16="http://schemas.microsoft.com/office/drawing/2014/main" id="{24703AD8-11A6-452F-9B4E-CC567E295F97}"/>
              </a:ext>
            </a:extLst>
          </p:cNvPr>
          <p:cNvCxnSpPr>
            <a:cxnSpLocks/>
            <a:stCxn id="108" idx="0"/>
          </p:cNvCxnSpPr>
          <p:nvPr/>
        </p:nvCxnSpPr>
        <p:spPr>
          <a:xfrm flipV="1">
            <a:off x="7930159" y="1841901"/>
            <a:ext cx="0" cy="2090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A12544F7-2710-4FE4-B9D5-5A7DCED5ED21}"/>
              </a:ext>
            </a:extLst>
          </p:cNvPr>
          <p:cNvCxnSpPr>
            <a:cxnSpLocks/>
            <a:stCxn id="111" idx="0"/>
          </p:cNvCxnSpPr>
          <p:nvPr/>
        </p:nvCxnSpPr>
        <p:spPr>
          <a:xfrm flipH="1" flipV="1">
            <a:off x="7930153" y="1228805"/>
            <a:ext cx="6" cy="1724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9E82158A-0226-4207-8998-3BBD559BBAA6}"/>
                  </a:ext>
                </a:extLst>
              </p:cNvPr>
              <p:cNvSpPr txBox="1"/>
              <p:nvPr/>
            </p:nvSpPr>
            <p:spPr>
              <a:xfrm>
                <a:off x="5161759" y="4921118"/>
                <a:ext cx="1697721" cy="938719"/>
              </a:xfrm>
              <a:prstGeom prst="rect">
                <a:avLst/>
              </a:prstGeom>
              <a:noFill/>
            </p:spPr>
            <p:txBody>
              <a:bodyPr wrap="square">
                <a:spAutoFit/>
              </a:bodyPr>
              <a:lstStyle/>
              <a:p>
                <a:r>
                  <a:rPr lang="en-US" altLang="ko-KR" sz="1100" dirty="0"/>
                  <a:t>all sub-layers in the model, as well as the embedding layers, produce outputs of dimension </a:t>
                </a:r>
                <a14:m>
                  <m:oMath xmlns:m="http://schemas.openxmlformats.org/officeDocument/2006/math">
                    <m:sSub>
                      <m:sSubPr>
                        <m:ctrlPr>
                          <a:rPr lang="en-US" altLang="ko-KR" sz="1100" i="1" smtClean="0">
                            <a:latin typeface="Cambria Math" panose="02040503050406030204" pitchFamily="18" charset="0"/>
                          </a:rPr>
                        </m:ctrlPr>
                      </m:sSubPr>
                      <m:e>
                        <m:r>
                          <a:rPr lang="en-US" altLang="ko-KR" sz="1100" b="0" i="1" smtClean="0">
                            <a:latin typeface="Cambria Math" panose="02040503050406030204" pitchFamily="18" charset="0"/>
                          </a:rPr>
                          <m:t>𝑑</m:t>
                        </m:r>
                      </m:e>
                      <m:sub>
                        <m:r>
                          <a:rPr lang="en-US" altLang="ko-KR" sz="1100" b="0" i="1" smtClean="0">
                            <a:latin typeface="Cambria Math" panose="02040503050406030204" pitchFamily="18" charset="0"/>
                          </a:rPr>
                          <m:t>𝑚𝑜𝑑𝑒𝑙</m:t>
                        </m:r>
                      </m:sub>
                    </m:sSub>
                  </m:oMath>
                </a14:m>
                <a:r>
                  <a:rPr lang="en-US" altLang="ko-KR" sz="1100" dirty="0"/>
                  <a:t>= 512</a:t>
                </a:r>
                <a:endParaRPr lang="ko-KR" altLang="en-US" sz="1100" dirty="0"/>
              </a:p>
            </p:txBody>
          </p:sp>
        </mc:Choice>
        <mc:Fallback xmlns="">
          <p:sp>
            <p:nvSpPr>
              <p:cNvPr id="120" name="TextBox 119">
                <a:extLst>
                  <a:ext uri="{FF2B5EF4-FFF2-40B4-BE49-F238E27FC236}">
                    <a16:creationId xmlns:a16="http://schemas.microsoft.com/office/drawing/2014/main" id="{9E82158A-0226-4207-8998-3BBD559BBAA6}"/>
                  </a:ext>
                </a:extLst>
              </p:cNvPr>
              <p:cNvSpPr txBox="1">
                <a:spLocks noRot="1" noChangeAspect="1" noMove="1" noResize="1" noEditPoints="1" noAdjustHandles="1" noChangeArrowheads="1" noChangeShapeType="1" noTextEdit="1"/>
              </p:cNvSpPr>
              <p:nvPr/>
            </p:nvSpPr>
            <p:spPr>
              <a:xfrm>
                <a:off x="5161759" y="4921118"/>
                <a:ext cx="1697721" cy="938719"/>
              </a:xfrm>
              <a:prstGeom prst="rect">
                <a:avLst/>
              </a:prstGeom>
              <a:blipFill>
                <a:blip r:embed="rId3"/>
                <a:stretch>
                  <a:fillRect b="-3247"/>
                </a:stretch>
              </a:blipFill>
            </p:spPr>
            <p:txBody>
              <a:bodyPr/>
              <a:lstStyle/>
              <a:p>
                <a:r>
                  <a:rPr lang="ko-KR" altLang="en-US">
                    <a:noFill/>
                  </a:rPr>
                  <a:t> </a:t>
                </a:r>
              </a:p>
            </p:txBody>
          </p:sp>
        </mc:Fallback>
      </mc:AlternateContent>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4999074" cy="1325563"/>
          </a:xfrm>
        </p:spPr>
        <p:txBody>
          <a:bodyPr>
            <a:normAutofit/>
          </a:bodyPr>
          <a:lstStyle/>
          <a:p>
            <a:r>
              <a:rPr lang="en-US" altLang="ko-KR" sz="2800" b="1" dirty="0"/>
              <a:t>Transformer</a:t>
            </a:r>
            <a:r>
              <a:rPr lang="en-US" altLang="ko-KR" sz="2800" dirty="0"/>
              <a:t> </a:t>
            </a:r>
            <a:r>
              <a:rPr lang="ko-KR" altLang="en-US" sz="2800" dirty="0"/>
              <a:t>모델 아키텍처</a:t>
            </a:r>
          </a:p>
        </p:txBody>
      </p:sp>
    </p:spTree>
    <p:extLst>
      <p:ext uri="{BB962C8B-B14F-4D97-AF65-F5344CB8AC3E}">
        <p14:creationId xmlns:p14="http://schemas.microsoft.com/office/powerpoint/2010/main" val="49834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4999074" cy="1325563"/>
          </a:xfrm>
        </p:spPr>
        <p:txBody>
          <a:bodyPr>
            <a:normAutofit/>
          </a:bodyPr>
          <a:lstStyle/>
          <a:p>
            <a:r>
              <a:rPr lang="en-US" altLang="ko-KR" sz="2800" dirty="0"/>
              <a:t>Positional</a:t>
            </a:r>
            <a:r>
              <a:rPr lang="ko-KR" altLang="en-US" sz="2800" dirty="0"/>
              <a:t> </a:t>
            </a:r>
            <a:r>
              <a:rPr lang="en-US" altLang="ko-KR" sz="2800" dirty="0"/>
              <a:t>Encoding</a:t>
            </a:r>
            <a:endParaRPr lang="ko-KR" altLang="en-US" sz="2800" dirty="0"/>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28FB7FC-EBDC-40AD-B826-9BC5A44BFAB3}"/>
                  </a:ext>
                </a:extLst>
              </p:cNvPr>
              <p:cNvSpPr txBox="1"/>
              <p:nvPr/>
            </p:nvSpPr>
            <p:spPr>
              <a:xfrm>
                <a:off x="1396649" y="1398147"/>
                <a:ext cx="7991900" cy="49822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ko-KR" sz="1200" dirty="0"/>
                  <a:t>RNN</a:t>
                </a:r>
                <a:r>
                  <a:rPr lang="ko-KR" altLang="en-US" sz="1200" dirty="0"/>
                  <a:t>은 순서정보가 자연스럽게 포함되지만</a:t>
                </a:r>
                <a:r>
                  <a:rPr lang="en-US" altLang="ko-KR" sz="1200" dirty="0"/>
                  <a:t>, </a:t>
                </a:r>
                <a:r>
                  <a:rPr lang="ko-KR" altLang="en-US" sz="1200" dirty="0"/>
                  <a:t>하지만 </a:t>
                </a:r>
                <a:r>
                  <a:rPr lang="ko-KR" altLang="en-US" sz="1200" dirty="0" err="1"/>
                  <a:t>어텐션</a:t>
                </a:r>
                <a:r>
                  <a:rPr lang="ko-KR" altLang="en-US" sz="1200" dirty="0"/>
                  <a:t> 메커니즘은 순서정보가 없기 때문에 순서정보를 넣어주는 </a:t>
                </a:r>
                <a:r>
                  <a:rPr lang="en-US" altLang="ko-KR" sz="1200" dirty="0"/>
                  <a:t>Positional Encoding</a:t>
                </a:r>
                <a:r>
                  <a:rPr lang="ko-KR" altLang="en-US" sz="1200" dirty="0"/>
                  <a:t>이 필요함</a:t>
                </a:r>
                <a:endParaRPr lang="en-US" altLang="ko-KR" sz="1200" dirty="0"/>
              </a:p>
              <a:p>
                <a:pPr marL="285750" indent="-285750">
                  <a:lnSpc>
                    <a:spcPct val="150000"/>
                  </a:lnSpc>
                  <a:buFont typeface="Arial" panose="020B0604020202020204" pitchFamily="34" charset="0"/>
                  <a:buChar char="•"/>
                </a:pPr>
                <a:r>
                  <a:rPr lang="ko-KR" altLang="en-US" sz="1200" dirty="0"/>
                  <a:t>위치 정보는 각 단어의 </a:t>
                </a:r>
                <a:r>
                  <a:rPr lang="en-US" altLang="ko-KR" sz="1200" dirty="0"/>
                  <a:t>Embedding vector</a:t>
                </a:r>
                <a:r>
                  <a:rPr lang="ko-KR" altLang="en-US" sz="1200" dirty="0"/>
                  <a:t>에 서로 중복되지 않는 </a:t>
                </a:r>
                <a:r>
                  <a:rPr lang="en-US" altLang="ko-KR" sz="1200" dirty="0"/>
                  <a:t>vector</a:t>
                </a:r>
                <a:r>
                  <a:rPr lang="ko-KR" altLang="en-US" sz="1200" dirty="0"/>
                  <a:t>를 더해주면 됨</a:t>
                </a:r>
                <a:endParaRPr lang="en-US" altLang="ko-KR" sz="1200" dirty="0"/>
              </a:p>
              <a:p>
                <a:pPr marL="285750" indent="-285750">
                  <a:lnSpc>
                    <a:spcPct val="150000"/>
                  </a:lnSpc>
                  <a:buFont typeface="Arial" panose="020B0604020202020204" pitchFamily="34" charset="0"/>
                  <a:buChar char="•"/>
                </a:pPr>
                <a:r>
                  <a:rPr lang="ko-KR" altLang="en-US" sz="1200" dirty="0"/>
                  <a:t>서로 중복되지 않는 </a:t>
                </a:r>
                <a:r>
                  <a:rPr lang="en-US" altLang="ko-KR" sz="1200" dirty="0"/>
                  <a:t>vector </a:t>
                </a:r>
                <a:r>
                  <a:rPr lang="ko-KR" altLang="en-US" sz="1200" dirty="0"/>
                  <a:t>계산하기</a:t>
                </a:r>
                <a:endParaRPr lang="en-US" altLang="ko-KR" sz="1200" dirty="0"/>
              </a:p>
              <a:p>
                <a:pPr>
                  <a:lnSpc>
                    <a:spcPct val="150000"/>
                  </a:lnSpc>
                </a:pPr>
                <a:endParaRPr lang="en-US" altLang="ko-KR" sz="1200" dirty="0"/>
              </a:p>
              <a:p>
                <a:pPr>
                  <a:lnSpc>
                    <a:spcPct val="150000"/>
                  </a:lnSpc>
                </a:pPr>
                <a:endParaRPr lang="en-US" altLang="ko-KR" sz="1200" dirty="0"/>
              </a:p>
              <a:p>
                <a:pPr>
                  <a:lnSpc>
                    <a:spcPct val="150000"/>
                  </a:lnSpc>
                </a:pPr>
                <a:endParaRPr lang="en-US" altLang="ko-KR" sz="1200" dirty="0"/>
              </a:p>
              <a:p>
                <a:pPr>
                  <a:lnSpc>
                    <a:spcPct val="150000"/>
                  </a:lnSpc>
                </a:pPr>
                <a:endParaRPr lang="en-US" altLang="ko-KR" sz="1200" dirty="0"/>
              </a:p>
              <a:p>
                <a:pPr>
                  <a:lnSpc>
                    <a:spcPct val="150000"/>
                  </a:lnSpc>
                </a:pPr>
                <a:r>
                  <a:rPr lang="en-US" altLang="ko-KR" sz="900" dirty="0"/>
                  <a:t>ex)</a:t>
                </a:r>
              </a:p>
              <a:p>
                <a:pPr>
                  <a:lnSpc>
                    <a:spcPct val="150000"/>
                  </a:lnSpc>
                </a:pPr>
                <a:r>
                  <a:rPr lang="en-US" altLang="ko-KR" sz="900" dirty="0"/>
                  <a:t>[“I’m”, “a”, “student”]</a:t>
                </a:r>
              </a:p>
              <a:p>
                <a:pPr>
                  <a:lnSpc>
                    <a:spcPct val="150000"/>
                  </a:lnSpc>
                </a:pPr>
                <a:endParaRPr lang="en-US" altLang="ko-KR" sz="900" dirty="0"/>
              </a:p>
              <a:p>
                <a:pPr marL="285750" indent="-285750">
                  <a:lnSpc>
                    <a:spcPct val="150000"/>
                  </a:lnSpc>
                  <a:buFont typeface="Arial" panose="020B0604020202020204" pitchFamily="34" charset="0"/>
                  <a:buChar char="•"/>
                </a:pPr>
                <a:r>
                  <a:rPr lang="en-US" altLang="ko-KR" sz="900" dirty="0"/>
                  <a:t>“I’m”</a:t>
                </a:r>
                <a:r>
                  <a:rPr lang="ko-KR" altLang="en-US" sz="900" dirty="0"/>
                  <a:t>  </a:t>
                </a:r>
                <a:endParaRPr lang="en-US" altLang="ko-KR" sz="900" dirty="0"/>
              </a:p>
              <a:p>
                <a:pPr marL="742950" lvl="1" indent="-285750">
                  <a:lnSpc>
                    <a:spcPct val="150000"/>
                  </a:lnSpc>
                  <a:buFont typeface="Arial" panose="020B0604020202020204" pitchFamily="34" charset="0"/>
                  <a:buChar char="•"/>
                </a:pPr>
                <a:r>
                  <a:rPr lang="en-US" altLang="ko-KR" sz="900" dirty="0"/>
                  <a:t>pos = 0 </a:t>
                </a:r>
              </a:p>
              <a:p>
                <a:pPr marL="742950" lvl="1" indent="-285750">
                  <a:lnSpc>
                    <a:spcPct val="150000"/>
                  </a:lnSpc>
                  <a:buFont typeface="Arial" panose="020B0604020202020204" pitchFamily="34" charset="0"/>
                  <a:buChar char="•"/>
                </a:pPr>
                <a:r>
                  <a:rPr lang="en-US" altLang="ko-KR" sz="900" dirty="0"/>
                  <a:t>Embedding vector = [0.7, 0.9, 1, …, 0.1], dimension </a:t>
                </a:r>
                <a14:m>
                  <m:oMath xmlns:m="http://schemas.openxmlformats.org/officeDocument/2006/math">
                    <m:sSub>
                      <m:sSubPr>
                        <m:ctrlPr>
                          <a:rPr lang="en-US" altLang="ko-KR" sz="900" i="1" smtClean="0">
                            <a:latin typeface="Cambria Math" panose="02040503050406030204" pitchFamily="18" charset="0"/>
                          </a:rPr>
                        </m:ctrlPr>
                      </m:sSubPr>
                      <m:e>
                        <m:r>
                          <a:rPr lang="en-US" altLang="ko-KR" sz="900" b="0" i="1" smtClean="0">
                            <a:latin typeface="Cambria Math" panose="02040503050406030204" pitchFamily="18" charset="0"/>
                          </a:rPr>
                          <m:t>𝑑</m:t>
                        </m:r>
                      </m:e>
                      <m:sub>
                        <m:r>
                          <a:rPr lang="en-US" altLang="ko-KR" sz="900" b="0" i="1" smtClean="0">
                            <a:latin typeface="Cambria Math" panose="02040503050406030204" pitchFamily="18" charset="0"/>
                          </a:rPr>
                          <m:t>𝑚𝑜𝑑𝑒𝑙</m:t>
                        </m:r>
                      </m:sub>
                    </m:sSub>
                  </m:oMath>
                </a14:m>
                <a:r>
                  <a:rPr lang="en-US" altLang="ko-KR" sz="900" dirty="0"/>
                  <a:t>= 512</a:t>
                </a:r>
              </a:p>
              <a:p>
                <a:pPr marL="1200150" lvl="2" indent="-285750">
                  <a:lnSpc>
                    <a:spcPct val="150000"/>
                  </a:lnSpc>
                  <a:buFont typeface="Arial" panose="020B0604020202020204" pitchFamily="34" charset="0"/>
                  <a:buChar char="•"/>
                </a:pPr>
                <a:r>
                  <a:rPr lang="en-US" altLang="ko-KR" sz="900" dirty="0"/>
                  <a:t>0.7 -&gt; </a:t>
                </a:r>
                <a:r>
                  <a:rPr lang="en-US" altLang="ko-KR" sz="900" dirty="0" err="1"/>
                  <a:t>i</a:t>
                </a:r>
                <a:r>
                  <a:rPr lang="en-US" altLang="ko-KR" sz="900" dirty="0"/>
                  <a:t> = 0</a:t>
                </a:r>
              </a:p>
              <a:p>
                <a:pPr marL="1200150" lvl="2" indent="-285750">
                  <a:lnSpc>
                    <a:spcPct val="150000"/>
                  </a:lnSpc>
                  <a:buFont typeface="Arial" panose="020B0604020202020204" pitchFamily="34" charset="0"/>
                  <a:buChar char="•"/>
                </a:pPr>
                <a:r>
                  <a:rPr lang="en-US" altLang="ko-KR" sz="900" dirty="0"/>
                  <a:t>0.9 -&gt; </a:t>
                </a:r>
                <a:r>
                  <a:rPr lang="en-US" altLang="ko-KR" sz="900" dirty="0" err="1"/>
                  <a:t>i</a:t>
                </a:r>
                <a:r>
                  <a:rPr lang="en-US" altLang="ko-KR" sz="900" dirty="0"/>
                  <a:t> = 1</a:t>
                </a:r>
              </a:p>
              <a:p>
                <a:pPr marL="1200150" lvl="2" indent="-285750">
                  <a:lnSpc>
                    <a:spcPct val="150000"/>
                  </a:lnSpc>
                  <a:buFont typeface="Arial" panose="020B0604020202020204" pitchFamily="34" charset="0"/>
                  <a:buChar char="•"/>
                </a:pPr>
                <a:r>
                  <a:rPr lang="en-US" altLang="ko-KR" sz="900" dirty="0"/>
                  <a:t>1 -&gt; </a:t>
                </a:r>
                <a:r>
                  <a:rPr lang="en-US" altLang="ko-KR" sz="900" dirty="0" err="1"/>
                  <a:t>i</a:t>
                </a:r>
                <a:r>
                  <a:rPr lang="en-US" altLang="ko-KR" sz="900" dirty="0"/>
                  <a:t> = 2</a:t>
                </a:r>
              </a:p>
              <a:p>
                <a:pPr marL="1200150" lvl="2" indent="-285750">
                  <a:lnSpc>
                    <a:spcPct val="150000"/>
                  </a:lnSpc>
                  <a:buFont typeface="Arial" panose="020B0604020202020204" pitchFamily="34" charset="0"/>
                  <a:buChar char="•"/>
                </a:pPr>
                <a:r>
                  <a:rPr lang="en-US" altLang="ko-KR" sz="900" dirty="0"/>
                  <a:t>…</a:t>
                </a:r>
              </a:p>
              <a:p>
                <a:pPr marL="1200150" lvl="2" indent="-285750">
                  <a:lnSpc>
                    <a:spcPct val="150000"/>
                  </a:lnSpc>
                  <a:buFont typeface="Arial" panose="020B0604020202020204" pitchFamily="34" charset="0"/>
                  <a:buChar char="•"/>
                </a:pPr>
                <a:r>
                  <a:rPr lang="en-US" altLang="ko-KR" sz="900" dirty="0"/>
                  <a:t>0.1 -&gt; </a:t>
                </a:r>
                <a:r>
                  <a:rPr lang="en-US" altLang="ko-KR" sz="900" dirty="0" err="1"/>
                  <a:t>i</a:t>
                </a:r>
                <a:r>
                  <a:rPr lang="en-US" altLang="ko-KR" sz="900" dirty="0"/>
                  <a:t> = 511</a:t>
                </a:r>
                <a:endParaRPr lang="ko-KR" altLang="en-US" sz="900" dirty="0"/>
              </a:p>
              <a:p>
                <a:pPr marL="285750" indent="-285750">
                  <a:lnSpc>
                    <a:spcPct val="150000"/>
                  </a:lnSpc>
                  <a:buFont typeface="Arial" panose="020B0604020202020204" pitchFamily="34" charset="0"/>
                  <a:buChar char="•"/>
                </a:pPr>
                <a:r>
                  <a:rPr lang="en-US" altLang="ko-KR" sz="900" dirty="0"/>
                  <a:t>“a”</a:t>
                </a:r>
              </a:p>
              <a:p>
                <a:pPr marL="742950" lvl="1" indent="-285750">
                  <a:lnSpc>
                    <a:spcPct val="150000"/>
                  </a:lnSpc>
                  <a:buFont typeface="Arial" panose="020B0604020202020204" pitchFamily="34" charset="0"/>
                  <a:buChar char="•"/>
                </a:pPr>
                <a:r>
                  <a:rPr lang="en-US" altLang="ko-KR" sz="900" dirty="0"/>
                  <a:t>pos = 1</a:t>
                </a:r>
                <a:endParaRPr lang="ko-KR" altLang="en-US" sz="900" dirty="0"/>
              </a:p>
            </p:txBody>
          </p:sp>
        </mc:Choice>
        <mc:Fallback xmlns="">
          <p:sp>
            <p:nvSpPr>
              <p:cNvPr id="67" name="TextBox 66">
                <a:extLst>
                  <a:ext uri="{FF2B5EF4-FFF2-40B4-BE49-F238E27FC236}">
                    <a16:creationId xmlns:a16="http://schemas.microsoft.com/office/drawing/2014/main" id="{E28FB7FC-EBDC-40AD-B826-9BC5A44BFAB3}"/>
                  </a:ext>
                </a:extLst>
              </p:cNvPr>
              <p:cNvSpPr txBox="1">
                <a:spLocks noRot="1" noChangeAspect="1" noMove="1" noResize="1" noEditPoints="1" noAdjustHandles="1" noChangeArrowheads="1" noChangeShapeType="1" noTextEdit="1"/>
              </p:cNvSpPr>
              <p:nvPr/>
            </p:nvSpPr>
            <p:spPr>
              <a:xfrm>
                <a:off x="1396649" y="1398147"/>
                <a:ext cx="7991900" cy="4982261"/>
              </a:xfrm>
              <a:prstGeom prst="rect">
                <a:avLst/>
              </a:prstGeom>
              <a:blipFill>
                <a:blip r:embed="rId2"/>
                <a:stretch>
                  <a:fillRect/>
                </a:stretch>
              </a:blipFill>
            </p:spPr>
            <p:txBody>
              <a:bodyPr/>
              <a:lstStyle/>
              <a:p>
                <a:r>
                  <a:rPr lang="ko-KR" altLang="en-US">
                    <a:noFill/>
                  </a:rPr>
                  <a:t> </a:t>
                </a:r>
              </a:p>
            </p:txBody>
          </p:sp>
        </mc:Fallback>
      </mc:AlternateContent>
      <p:pic>
        <p:nvPicPr>
          <p:cNvPr id="9" name="그림 8">
            <a:extLst>
              <a:ext uri="{FF2B5EF4-FFF2-40B4-BE49-F238E27FC236}">
                <a16:creationId xmlns:a16="http://schemas.microsoft.com/office/drawing/2014/main" id="{D8A641BE-7C47-416C-85B7-618553AAF8EC}"/>
              </a:ext>
            </a:extLst>
          </p:cNvPr>
          <p:cNvPicPr>
            <a:picLocks noChangeAspect="1"/>
          </p:cNvPicPr>
          <p:nvPr/>
        </p:nvPicPr>
        <p:blipFill>
          <a:blip r:embed="rId3"/>
          <a:stretch>
            <a:fillRect/>
          </a:stretch>
        </p:blipFill>
        <p:spPr>
          <a:xfrm>
            <a:off x="2186827" y="2626231"/>
            <a:ext cx="3205772" cy="1010038"/>
          </a:xfrm>
          <a:prstGeom prst="rect">
            <a:avLst/>
          </a:prstGeom>
        </p:spPr>
      </p:pic>
      <p:grpSp>
        <p:nvGrpSpPr>
          <p:cNvPr id="15" name="그룹 14">
            <a:extLst>
              <a:ext uri="{FF2B5EF4-FFF2-40B4-BE49-F238E27FC236}">
                <a16:creationId xmlns:a16="http://schemas.microsoft.com/office/drawing/2014/main" id="{E021216E-817D-4F30-94BC-A9038E94353C}"/>
              </a:ext>
            </a:extLst>
          </p:cNvPr>
          <p:cNvGrpSpPr/>
          <p:nvPr/>
        </p:nvGrpSpPr>
        <p:grpSpPr>
          <a:xfrm>
            <a:off x="6461052" y="2357289"/>
            <a:ext cx="5294039" cy="2765850"/>
            <a:chOff x="6471684" y="2367922"/>
            <a:chExt cx="5294039" cy="2765850"/>
          </a:xfrm>
        </p:grpSpPr>
        <p:pic>
          <p:nvPicPr>
            <p:cNvPr id="1026" name="Picture 2" descr="Positional Encoding in NLP">
              <a:extLst>
                <a:ext uri="{FF2B5EF4-FFF2-40B4-BE49-F238E27FC236}">
                  <a16:creationId xmlns:a16="http://schemas.microsoft.com/office/drawing/2014/main" id="{E659BCCE-CDD6-47EE-A4B6-35B8E9BBAE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1684" y="2367922"/>
              <a:ext cx="5294039" cy="25579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711DC053-1194-42F4-91AD-5D85C5BD2BAA}"/>
                </a:ext>
              </a:extLst>
            </p:cNvPr>
            <p:cNvSpPr txBox="1"/>
            <p:nvPr/>
          </p:nvSpPr>
          <p:spPr>
            <a:xfrm>
              <a:off x="7849287" y="4856773"/>
              <a:ext cx="2314416" cy="276999"/>
            </a:xfrm>
            <a:prstGeom prst="rect">
              <a:avLst/>
            </a:prstGeom>
            <a:noFill/>
          </p:spPr>
          <p:txBody>
            <a:bodyPr wrap="none" rtlCol="0">
              <a:spAutoFit/>
            </a:bodyPr>
            <a:lstStyle/>
            <a:p>
              <a:pPr algn="ctr"/>
              <a:r>
                <a:rPr lang="ko-KR" altLang="en-US" sz="1200" dirty="0">
                  <a:hlinkClick r:id="rId5"/>
                </a:rPr>
                <a:t>중복되지 않는 </a:t>
              </a:r>
              <a:r>
                <a:rPr lang="en-US" altLang="ko-KR" sz="1200" dirty="0">
                  <a:hlinkClick r:id="rId5"/>
                </a:rPr>
                <a:t>vector </a:t>
              </a:r>
              <a:r>
                <a:rPr lang="ko-KR" altLang="en-US" sz="1200" dirty="0">
                  <a:hlinkClick r:id="rId5"/>
                </a:rPr>
                <a:t>계산결과</a:t>
              </a:r>
              <a:endParaRPr lang="ko-KR" altLang="en-US" sz="1200" dirty="0"/>
            </a:p>
          </p:txBody>
        </p:sp>
      </p:grpSp>
      <p:sp>
        <p:nvSpPr>
          <p:cNvPr id="18" name="TextBox 17">
            <a:extLst>
              <a:ext uri="{FF2B5EF4-FFF2-40B4-BE49-F238E27FC236}">
                <a16:creationId xmlns:a16="http://schemas.microsoft.com/office/drawing/2014/main" id="{7D6C1224-3729-4FE8-91FE-F6EFA0C8C750}"/>
              </a:ext>
            </a:extLst>
          </p:cNvPr>
          <p:cNvSpPr txBox="1"/>
          <p:nvPr/>
        </p:nvSpPr>
        <p:spPr>
          <a:xfrm>
            <a:off x="1771329" y="2693425"/>
            <a:ext cx="415498" cy="369332"/>
          </a:xfrm>
          <a:prstGeom prst="rect">
            <a:avLst/>
          </a:prstGeom>
          <a:noFill/>
        </p:spPr>
        <p:txBody>
          <a:bodyPr wrap="none" rtlCol="0">
            <a:spAutoFit/>
          </a:bodyPr>
          <a:lstStyle/>
          <a:p>
            <a:r>
              <a:rPr lang="ko-KR" altLang="en-US" dirty="0"/>
              <a:t>짝</a:t>
            </a:r>
          </a:p>
        </p:txBody>
      </p:sp>
      <p:sp>
        <p:nvSpPr>
          <p:cNvPr id="71" name="TextBox 70">
            <a:extLst>
              <a:ext uri="{FF2B5EF4-FFF2-40B4-BE49-F238E27FC236}">
                <a16:creationId xmlns:a16="http://schemas.microsoft.com/office/drawing/2014/main" id="{88D1F41A-7393-41F0-9847-5C809D0B2C0B}"/>
              </a:ext>
            </a:extLst>
          </p:cNvPr>
          <p:cNvSpPr txBox="1"/>
          <p:nvPr/>
        </p:nvSpPr>
        <p:spPr>
          <a:xfrm>
            <a:off x="1771329" y="3129951"/>
            <a:ext cx="415498" cy="369332"/>
          </a:xfrm>
          <a:prstGeom prst="rect">
            <a:avLst/>
          </a:prstGeom>
          <a:noFill/>
        </p:spPr>
        <p:txBody>
          <a:bodyPr wrap="none" rtlCol="0">
            <a:spAutoFit/>
          </a:bodyPr>
          <a:lstStyle/>
          <a:p>
            <a:r>
              <a:rPr lang="ko-KR" altLang="en-US" dirty="0"/>
              <a:t>홀</a:t>
            </a:r>
          </a:p>
        </p:txBody>
      </p:sp>
      <p:sp>
        <p:nvSpPr>
          <p:cNvPr id="19" name="직사각형 18">
            <a:extLst>
              <a:ext uri="{FF2B5EF4-FFF2-40B4-BE49-F238E27FC236}">
                <a16:creationId xmlns:a16="http://schemas.microsoft.com/office/drawing/2014/main" id="{585BCBB4-9065-4559-8270-7CF301D0E0F7}"/>
              </a:ext>
            </a:extLst>
          </p:cNvPr>
          <p:cNvSpPr/>
          <p:nvPr/>
        </p:nvSpPr>
        <p:spPr>
          <a:xfrm>
            <a:off x="6698511" y="2537257"/>
            <a:ext cx="4646428" cy="6721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a:extLst>
              <a:ext uri="{FF2B5EF4-FFF2-40B4-BE49-F238E27FC236}">
                <a16:creationId xmlns:a16="http://schemas.microsoft.com/office/drawing/2014/main" id="{D50636DD-B337-472A-B8E3-F3EF2C752468}"/>
              </a:ext>
            </a:extLst>
          </p:cNvPr>
          <p:cNvSpPr/>
          <p:nvPr/>
        </p:nvSpPr>
        <p:spPr>
          <a:xfrm>
            <a:off x="3327106" y="4704739"/>
            <a:ext cx="947184" cy="1550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TextBox 19">
            <a:extLst>
              <a:ext uri="{FF2B5EF4-FFF2-40B4-BE49-F238E27FC236}">
                <a16:creationId xmlns:a16="http://schemas.microsoft.com/office/drawing/2014/main" id="{F51A8982-8EFA-43C4-AFE5-10592F2E1427}"/>
              </a:ext>
            </a:extLst>
          </p:cNvPr>
          <p:cNvSpPr txBox="1"/>
          <p:nvPr/>
        </p:nvSpPr>
        <p:spPr>
          <a:xfrm>
            <a:off x="11079126" y="3392983"/>
            <a:ext cx="356188" cy="369332"/>
          </a:xfrm>
          <a:prstGeom prst="rect">
            <a:avLst/>
          </a:prstGeom>
          <a:noFill/>
        </p:spPr>
        <p:txBody>
          <a:bodyPr wrap="none" rtlCol="0">
            <a:spAutoFit/>
          </a:bodyPr>
          <a:lstStyle/>
          <a:p>
            <a:r>
              <a:rPr lang="en-US" altLang="ko-KR" dirty="0"/>
              <a:t>…</a:t>
            </a:r>
            <a:endParaRPr lang="ko-KR" altLang="en-US" dirty="0"/>
          </a:p>
        </p:txBody>
      </p:sp>
      <p:sp>
        <p:nvSpPr>
          <p:cNvPr id="22" name="TextBox 21">
            <a:extLst>
              <a:ext uri="{FF2B5EF4-FFF2-40B4-BE49-F238E27FC236}">
                <a16:creationId xmlns:a16="http://schemas.microsoft.com/office/drawing/2014/main" id="{614C0657-C0B1-409C-A70C-A38914A90280}"/>
              </a:ext>
            </a:extLst>
          </p:cNvPr>
          <p:cNvSpPr txBox="1"/>
          <p:nvPr/>
        </p:nvSpPr>
        <p:spPr>
          <a:xfrm>
            <a:off x="6586989" y="2275647"/>
            <a:ext cx="1160895" cy="261610"/>
          </a:xfrm>
          <a:prstGeom prst="rect">
            <a:avLst/>
          </a:prstGeom>
          <a:noFill/>
        </p:spPr>
        <p:txBody>
          <a:bodyPr wrap="none" rtlCol="0">
            <a:spAutoFit/>
          </a:bodyPr>
          <a:lstStyle/>
          <a:p>
            <a:r>
              <a:rPr lang="en-US" altLang="ko-KR" sz="1100" dirty="0">
                <a:solidFill>
                  <a:srgbClr val="FF0000"/>
                </a:solidFill>
              </a:rPr>
              <a:t>[0, 1, 0, 1, …, 1]</a:t>
            </a:r>
            <a:endParaRPr lang="ko-KR" altLang="en-US" sz="1100" dirty="0">
              <a:solidFill>
                <a:srgbClr val="FF0000"/>
              </a:solidFill>
            </a:endParaRPr>
          </a:p>
        </p:txBody>
      </p:sp>
      <p:sp>
        <p:nvSpPr>
          <p:cNvPr id="77" name="TextBox 76">
            <a:extLst>
              <a:ext uri="{FF2B5EF4-FFF2-40B4-BE49-F238E27FC236}">
                <a16:creationId xmlns:a16="http://schemas.microsoft.com/office/drawing/2014/main" id="{E46CC52C-3792-4903-A189-9A43225FD450}"/>
              </a:ext>
            </a:extLst>
          </p:cNvPr>
          <p:cNvSpPr txBox="1"/>
          <p:nvPr/>
        </p:nvSpPr>
        <p:spPr>
          <a:xfrm>
            <a:off x="4274290" y="5552403"/>
            <a:ext cx="7596843" cy="338554"/>
          </a:xfrm>
          <a:prstGeom prst="rect">
            <a:avLst/>
          </a:prstGeom>
          <a:noFill/>
        </p:spPr>
        <p:txBody>
          <a:bodyPr wrap="square">
            <a:spAutoFit/>
          </a:bodyPr>
          <a:lstStyle/>
          <a:p>
            <a:r>
              <a:rPr lang="en-US" altLang="ko-KR" sz="1600" dirty="0"/>
              <a:t>“I’m” -&gt; [0.7, 0.9, 1, …, 0.1] + </a:t>
            </a:r>
            <a:r>
              <a:rPr lang="en-US" altLang="ko-KR" sz="1600" dirty="0">
                <a:solidFill>
                  <a:srgbClr val="FF0000"/>
                </a:solidFill>
              </a:rPr>
              <a:t>[0, 1, 0, 1, …, 1]</a:t>
            </a:r>
            <a:r>
              <a:rPr lang="ko-KR" altLang="en-US" sz="1600" dirty="0">
                <a:solidFill>
                  <a:srgbClr val="FF0000"/>
                </a:solidFill>
              </a:rPr>
              <a:t> </a:t>
            </a:r>
            <a:r>
              <a:rPr lang="en-US" altLang="ko-KR" sz="1600" dirty="0">
                <a:solidFill>
                  <a:srgbClr val="FF0000"/>
                </a:solidFill>
              </a:rPr>
              <a:t>-&gt;</a:t>
            </a:r>
            <a:r>
              <a:rPr lang="ko-KR" altLang="en-US" sz="1600" dirty="0">
                <a:solidFill>
                  <a:srgbClr val="FF0000"/>
                </a:solidFill>
              </a:rPr>
              <a:t> </a:t>
            </a:r>
            <a:r>
              <a:rPr lang="en-US" altLang="ko-KR" sz="1600" dirty="0">
                <a:solidFill>
                  <a:srgbClr val="FF0000"/>
                </a:solidFill>
              </a:rPr>
              <a:t>[0.7,</a:t>
            </a:r>
            <a:r>
              <a:rPr lang="ko-KR" altLang="en-US" sz="1600" dirty="0">
                <a:solidFill>
                  <a:srgbClr val="FF0000"/>
                </a:solidFill>
              </a:rPr>
              <a:t> </a:t>
            </a:r>
            <a:r>
              <a:rPr lang="en-US" altLang="ko-KR" sz="1600" dirty="0">
                <a:solidFill>
                  <a:srgbClr val="FF0000"/>
                </a:solidFill>
              </a:rPr>
              <a:t>1.9,</a:t>
            </a:r>
            <a:r>
              <a:rPr lang="ko-KR" altLang="en-US" sz="1600" dirty="0">
                <a:solidFill>
                  <a:srgbClr val="FF0000"/>
                </a:solidFill>
              </a:rPr>
              <a:t> </a:t>
            </a:r>
            <a:r>
              <a:rPr lang="en-US" altLang="ko-KR" sz="1600" dirty="0">
                <a:solidFill>
                  <a:srgbClr val="FF0000"/>
                </a:solidFill>
              </a:rPr>
              <a:t>1,</a:t>
            </a:r>
            <a:r>
              <a:rPr lang="ko-KR" altLang="en-US" sz="1600" dirty="0">
                <a:solidFill>
                  <a:srgbClr val="FF0000"/>
                </a:solidFill>
              </a:rPr>
              <a:t> </a:t>
            </a:r>
            <a:r>
              <a:rPr lang="en-US" altLang="ko-KR" sz="1600" dirty="0">
                <a:solidFill>
                  <a:srgbClr val="FF0000"/>
                </a:solidFill>
              </a:rPr>
              <a:t>…,</a:t>
            </a:r>
            <a:r>
              <a:rPr lang="ko-KR" altLang="en-US" sz="1600" dirty="0">
                <a:solidFill>
                  <a:srgbClr val="FF0000"/>
                </a:solidFill>
              </a:rPr>
              <a:t> </a:t>
            </a:r>
            <a:r>
              <a:rPr lang="en-US" altLang="ko-KR" sz="1600" dirty="0">
                <a:solidFill>
                  <a:srgbClr val="FF0000"/>
                </a:solidFill>
              </a:rPr>
              <a:t>1.1]</a:t>
            </a:r>
            <a:endParaRPr lang="ko-KR" altLang="en-US" sz="1600" dirty="0">
              <a:solidFill>
                <a:srgbClr val="FF0000"/>
              </a:solidFill>
            </a:endParaRPr>
          </a:p>
        </p:txBody>
      </p:sp>
    </p:spTree>
    <p:extLst>
      <p:ext uri="{BB962C8B-B14F-4D97-AF65-F5344CB8AC3E}">
        <p14:creationId xmlns:p14="http://schemas.microsoft.com/office/powerpoint/2010/main" val="232528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anim calcmode="lin" valueType="num">
                                      <p:cBhvr>
                                        <p:cTn id="13" dur="1000" fill="hold"/>
                                        <p:tgtEl>
                                          <p:spTgt spid="19"/>
                                        </p:tgtEl>
                                        <p:attrNameLst>
                                          <p:attrName>ppt_x</p:attrName>
                                        </p:attrNameLst>
                                      </p:cBhvr>
                                      <p:tavLst>
                                        <p:tav tm="0">
                                          <p:val>
                                            <p:strVal val="#ppt_x"/>
                                          </p:val>
                                        </p:tav>
                                        <p:tav tm="100000">
                                          <p:val>
                                            <p:strVal val="#ppt_x"/>
                                          </p:val>
                                        </p:tav>
                                      </p:tavLst>
                                    </p:anim>
                                    <p:anim calcmode="lin" valueType="num">
                                      <p:cBhvr>
                                        <p:cTn id="14" dur="1000" fill="hold"/>
                                        <p:tgtEl>
                                          <p:spTgt spid="1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7"/>
                                        </p:tgtEl>
                                        <p:attrNameLst>
                                          <p:attrName>style.visibility</p:attrName>
                                        </p:attrNameLst>
                                      </p:cBhvr>
                                      <p:to>
                                        <p:strVal val="visible"/>
                                      </p:to>
                                    </p:set>
                                    <p:animEffect transition="in" filter="fade">
                                      <p:cBhvr>
                                        <p:cTn id="24" dur="1000"/>
                                        <p:tgtEl>
                                          <p:spTgt spid="77"/>
                                        </p:tgtEl>
                                      </p:cBhvr>
                                    </p:animEffect>
                                    <p:anim calcmode="lin" valueType="num">
                                      <p:cBhvr>
                                        <p:cTn id="25" dur="1000" fill="hold"/>
                                        <p:tgtEl>
                                          <p:spTgt spid="77"/>
                                        </p:tgtEl>
                                        <p:attrNameLst>
                                          <p:attrName>ppt_x</p:attrName>
                                        </p:attrNameLst>
                                      </p:cBhvr>
                                      <p:tavLst>
                                        <p:tav tm="0">
                                          <p:val>
                                            <p:strVal val="#ppt_x"/>
                                          </p:val>
                                        </p:tav>
                                        <p:tav tm="100000">
                                          <p:val>
                                            <p:strVal val="#ppt_x"/>
                                          </p:val>
                                        </p:tav>
                                      </p:tavLst>
                                    </p:anim>
                                    <p:anim calcmode="lin" valueType="num">
                                      <p:cBhvr>
                                        <p:cTn id="26"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73" grpId="0" animBg="1"/>
      <p:bldP spid="22" grpId="0"/>
      <p:bldP spid="7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4999074" cy="1325563"/>
          </a:xfrm>
        </p:spPr>
        <p:txBody>
          <a:bodyPr>
            <a:normAutofit/>
          </a:bodyPr>
          <a:lstStyle/>
          <a:p>
            <a:r>
              <a:rPr lang="en-US" altLang="ko-KR" sz="2800" dirty="0"/>
              <a:t>Encoder Block</a:t>
            </a:r>
            <a:endParaRPr lang="ko-KR" altLang="en-US" sz="2800" dirty="0"/>
          </a:p>
        </p:txBody>
      </p:sp>
      <p:sp>
        <p:nvSpPr>
          <p:cNvPr id="77" name="TextBox 76">
            <a:extLst>
              <a:ext uri="{FF2B5EF4-FFF2-40B4-BE49-F238E27FC236}">
                <a16:creationId xmlns:a16="http://schemas.microsoft.com/office/drawing/2014/main" id="{E46CC52C-3792-4903-A189-9A43225FD450}"/>
              </a:ext>
            </a:extLst>
          </p:cNvPr>
          <p:cNvSpPr txBox="1"/>
          <p:nvPr/>
        </p:nvSpPr>
        <p:spPr>
          <a:xfrm>
            <a:off x="967459" y="5850115"/>
            <a:ext cx="2924057" cy="830997"/>
          </a:xfrm>
          <a:prstGeom prst="rect">
            <a:avLst/>
          </a:prstGeom>
          <a:noFill/>
        </p:spPr>
        <p:txBody>
          <a:bodyPr wrap="square">
            <a:spAutoFit/>
          </a:bodyPr>
          <a:lstStyle/>
          <a:p>
            <a:r>
              <a:rPr lang="en-US" altLang="ko-KR" sz="1600" dirty="0"/>
              <a:t>“I’m” -&gt; </a:t>
            </a:r>
            <a:r>
              <a:rPr lang="en-US" altLang="ko-KR" sz="1600" dirty="0">
                <a:solidFill>
                  <a:srgbClr val="FF0000"/>
                </a:solidFill>
              </a:rPr>
              <a:t>[0.7,</a:t>
            </a:r>
            <a:r>
              <a:rPr lang="ko-KR" altLang="en-US" sz="1600" dirty="0">
                <a:solidFill>
                  <a:srgbClr val="FF0000"/>
                </a:solidFill>
              </a:rPr>
              <a:t> </a:t>
            </a:r>
            <a:r>
              <a:rPr lang="en-US" altLang="ko-KR" sz="1600" dirty="0">
                <a:solidFill>
                  <a:srgbClr val="FF0000"/>
                </a:solidFill>
              </a:rPr>
              <a:t>1.9,</a:t>
            </a:r>
            <a:r>
              <a:rPr lang="ko-KR" altLang="en-US" sz="1600" dirty="0">
                <a:solidFill>
                  <a:srgbClr val="FF0000"/>
                </a:solidFill>
              </a:rPr>
              <a:t> </a:t>
            </a:r>
            <a:r>
              <a:rPr lang="en-US" altLang="ko-KR" sz="1600" dirty="0">
                <a:solidFill>
                  <a:srgbClr val="FF0000"/>
                </a:solidFill>
              </a:rPr>
              <a:t>1,</a:t>
            </a:r>
            <a:r>
              <a:rPr lang="ko-KR" altLang="en-US" sz="1600" dirty="0">
                <a:solidFill>
                  <a:srgbClr val="FF0000"/>
                </a:solidFill>
              </a:rPr>
              <a:t> </a:t>
            </a:r>
            <a:r>
              <a:rPr lang="en-US" altLang="ko-KR" sz="1600" dirty="0">
                <a:solidFill>
                  <a:srgbClr val="FF0000"/>
                </a:solidFill>
              </a:rPr>
              <a:t>…,</a:t>
            </a:r>
            <a:r>
              <a:rPr lang="ko-KR" altLang="en-US" sz="1600" dirty="0">
                <a:solidFill>
                  <a:srgbClr val="FF0000"/>
                </a:solidFill>
              </a:rPr>
              <a:t> </a:t>
            </a:r>
            <a:r>
              <a:rPr lang="en-US" altLang="ko-KR" sz="1600" dirty="0">
                <a:solidFill>
                  <a:srgbClr val="FF0000"/>
                </a:solidFill>
              </a:rPr>
              <a:t>1.1]</a:t>
            </a:r>
          </a:p>
          <a:p>
            <a:r>
              <a:rPr lang="en-US" altLang="ko-KR" sz="1600" dirty="0"/>
              <a:t>“a” -&gt; </a:t>
            </a:r>
            <a:r>
              <a:rPr lang="en-US" altLang="ko-KR" sz="1600" dirty="0">
                <a:solidFill>
                  <a:srgbClr val="FF0000"/>
                </a:solidFill>
              </a:rPr>
              <a:t>[0.4, 0.6, -0.4, …, 1.5]</a:t>
            </a:r>
          </a:p>
          <a:p>
            <a:r>
              <a:rPr lang="en-US" altLang="ko-KR" sz="1600" dirty="0"/>
              <a:t>“student” -&gt; </a:t>
            </a:r>
            <a:r>
              <a:rPr lang="en-US" altLang="ko-KR" sz="1600" dirty="0">
                <a:solidFill>
                  <a:srgbClr val="FF0000"/>
                </a:solidFill>
              </a:rPr>
              <a:t>[1, -0.5, 0, …, -1]</a:t>
            </a:r>
            <a:endParaRPr lang="ko-KR" altLang="en-US" sz="1600" dirty="0">
              <a:solidFill>
                <a:srgbClr val="FF0000"/>
              </a:solidFill>
            </a:endParaRPr>
          </a:p>
        </p:txBody>
      </p:sp>
      <p:sp>
        <p:nvSpPr>
          <p:cNvPr id="2" name="TextBox 1">
            <a:extLst>
              <a:ext uri="{FF2B5EF4-FFF2-40B4-BE49-F238E27FC236}">
                <a16:creationId xmlns:a16="http://schemas.microsoft.com/office/drawing/2014/main" id="{9AC6133D-B884-4389-9E6B-C4703329CC0C}"/>
              </a:ext>
            </a:extLst>
          </p:cNvPr>
          <p:cNvSpPr txBox="1"/>
          <p:nvPr/>
        </p:nvSpPr>
        <p:spPr>
          <a:xfrm>
            <a:off x="106326" y="6085800"/>
            <a:ext cx="861133" cy="369332"/>
          </a:xfrm>
          <a:prstGeom prst="rect">
            <a:avLst/>
          </a:prstGeom>
          <a:noFill/>
        </p:spPr>
        <p:txBody>
          <a:bodyPr wrap="none" rtlCol="0">
            <a:spAutoFit/>
          </a:bodyPr>
          <a:lstStyle/>
          <a:p>
            <a:r>
              <a:rPr lang="ko-KR" altLang="en-US" dirty="0"/>
              <a:t>입력 </a:t>
            </a:r>
            <a:r>
              <a:rPr lang="en-US" altLang="ko-KR" dirty="0"/>
              <a:t>: </a:t>
            </a:r>
            <a:endParaRPr lang="ko-KR" altLang="en-US" dirty="0"/>
          </a:p>
        </p:txBody>
      </p:sp>
      <p:sp>
        <p:nvSpPr>
          <p:cNvPr id="16" name="TextBox 15">
            <a:extLst>
              <a:ext uri="{FF2B5EF4-FFF2-40B4-BE49-F238E27FC236}">
                <a16:creationId xmlns:a16="http://schemas.microsoft.com/office/drawing/2014/main" id="{FA6A01BE-4FD7-40D5-9FAE-0C6029637C6E}"/>
              </a:ext>
            </a:extLst>
          </p:cNvPr>
          <p:cNvSpPr txBox="1"/>
          <p:nvPr/>
        </p:nvSpPr>
        <p:spPr>
          <a:xfrm>
            <a:off x="4068728" y="6111724"/>
            <a:ext cx="4985660" cy="307777"/>
          </a:xfrm>
          <a:prstGeom prst="rect">
            <a:avLst/>
          </a:prstGeom>
          <a:noFill/>
          <a:ln>
            <a:solidFill>
              <a:schemeClr val="tx1"/>
            </a:solidFill>
          </a:ln>
        </p:spPr>
        <p:txBody>
          <a:bodyPr wrap="none" rtlCol="0">
            <a:spAutoFit/>
          </a:bodyPr>
          <a:lstStyle/>
          <a:p>
            <a:r>
              <a:rPr lang="en-US" altLang="ko-KR" sz="1400" dirty="0"/>
              <a:t>[</a:t>
            </a:r>
            <a:r>
              <a:rPr lang="en-US" altLang="ko-KR" sz="1400" dirty="0">
                <a:solidFill>
                  <a:srgbClr val="FF0000"/>
                </a:solidFill>
              </a:rPr>
              <a:t>[0.7,</a:t>
            </a:r>
            <a:r>
              <a:rPr lang="ko-KR" altLang="en-US" sz="1400" dirty="0">
                <a:solidFill>
                  <a:srgbClr val="FF0000"/>
                </a:solidFill>
              </a:rPr>
              <a:t> </a:t>
            </a:r>
            <a:r>
              <a:rPr lang="en-US" altLang="ko-KR" sz="1400" dirty="0">
                <a:solidFill>
                  <a:srgbClr val="FF0000"/>
                </a:solidFill>
              </a:rPr>
              <a:t>1.9,</a:t>
            </a:r>
            <a:r>
              <a:rPr lang="ko-KR" altLang="en-US" sz="1400" dirty="0">
                <a:solidFill>
                  <a:srgbClr val="FF0000"/>
                </a:solidFill>
              </a:rPr>
              <a:t> </a:t>
            </a:r>
            <a:r>
              <a:rPr lang="en-US" altLang="ko-KR" sz="1400" dirty="0">
                <a:solidFill>
                  <a:srgbClr val="FF0000"/>
                </a:solidFill>
              </a:rPr>
              <a:t>1,</a:t>
            </a:r>
            <a:r>
              <a:rPr lang="ko-KR" altLang="en-US" sz="1400" dirty="0">
                <a:solidFill>
                  <a:srgbClr val="FF0000"/>
                </a:solidFill>
              </a:rPr>
              <a:t> </a:t>
            </a:r>
            <a:r>
              <a:rPr lang="en-US" altLang="ko-KR" sz="1400" dirty="0">
                <a:solidFill>
                  <a:srgbClr val="FF0000"/>
                </a:solidFill>
              </a:rPr>
              <a:t>…,</a:t>
            </a:r>
            <a:r>
              <a:rPr lang="ko-KR" altLang="en-US" sz="1400" dirty="0">
                <a:solidFill>
                  <a:srgbClr val="FF0000"/>
                </a:solidFill>
              </a:rPr>
              <a:t> </a:t>
            </a:r>
            <a:r>
              <a:rPr lang="en-US" altLang="ko-KR" sz="1400" dirty="0">
                <a:solidFill>
                  <a:srgbClr val="FF0000"/>
                </a:solidFill>
              </a:rPr>
              <a:t>1.1]</a:t>
            </a:r>
            <a:r>
              <a:rPr lang="en-US" altLang="ko-KR" sz="1400" dirty="0"/>
              <a:t>, </a:t>
            </a:r>
            <a:r>
              <a:rPr lang="en-US" altLang="ko-KR" sz="1400" dirty="0">
                <a:solidFill>
                  <a:srgbClr val="FF0000"/>
                </a:solidFill>
              </a:rPr>
              <a:t>[0.4, 0.6, -0.4, …, 1.5]</a:t>
            </a:r>
            <a:r>
              <a:rPr lang="en-US" altLang="ko-KR" sz="1400" dirty="0"/>
              <a:t>, </a:t>
            </a:r>
            <a:r>
              <a:rPr lang="en-US" altLang="ko-KR" sz="1400" dirty="0">
                <a:solidFill>
                  <a:srgbClr val="FF0000"/>
                </a:solidFill>
              </a:rPr>
              <a:t>[1, -0.5, 0, …, -1]</a:t>
            </a:r>
            <a:r>
              <a:rPr lang="en-US" altLang="ko-KR" sz="1400" dirty="0"/>
              <a:t>]</a:t>
            </a:r>
            <a:endParaRPr lang="ko-KR" altLang="en-US" sz="1400" dirty="0"/>
          </a:p>
        </p:txBody>
      </p:sp>
      <p:sp>
        <p:nvSpPr>
          <p:cNvPr id="21" name="직사각형 20">
            <a:extLst>
              <a:ext uri="{FF2B5EF4-FFF2-40B4-BE49-F238E27FC236}">
                <a16:creationId xmlns:a16="http://schemas.microsoft.com/office/drawing/2014/main" id="{D667104B-716E-4949-AB49-EA87E1F6758D}"/>
              </a:ext>
            </a:extLst>
          </p:cNvPr>
          <p:cNvSpPr/>
          <p:nvPr/>
        </p:nvSpPr>
        <p:spPr>
          <a:xfrm>
            <a:off x="4284921" y="2300498"/>
            <a:ext cx="4553274" cy="3549617"/>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 Block</a:t>
            </a:r>
            <a:endParaRPr lang="ko-KR" altLang="en-US" sz="1000" dirty="0">
              <a:solidFill>
                <a:schemeClr val="tx1"/>
              </a:solidFill>
            </a:endParaRPr>
          </a:p>
        </p:txBody>
      </p:sp>
      <p:cxnSp>
        <p:nvCxnSpPr>
          <p:cNvPr id="23" name="직선 화살표 연결선 22">
            <a:extLst>
              <a:ext uri="{FF2B5EF4-FFF2-40B4-BE49-F238E27FC236}">
                <a16:creationId xmlns:a16="http://schemas.microsoft.com/office/drawing/2014/main" id="{41BE72A1-D896-48BF-B6B2-BAB294B17363}"/>
              </a:ext>
            </a:extLst>
          </p:cNvPr>
          <p:cNvCxnSpPr>
            <a:cxnSpLocks/>
            <a:stCxn id="16" idx="0"/>
          </p:cNvCxnSpPr>
          <p:nvPr/>
        </p:nvCxnSpPr>
        <p:spPr>
          <a:xfrm flipV="1">
            <a:off x="6561558" y="5065302"/>
            <a:ext cx="0" cy="104642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52F770-11A7-4A95-B15B-D20213477E43}"/>
              </a:ext>
            </a:extLst>
          </p:cNvPr>
          <p:cNvSpPr txBox="1"/>
          <p:nvPr/>
        </p:nvSpPr>
        <p:spPr>
          <a:xfrm>
            <a:off x="4068728" y="1582256"/>
            <a:ext cx="5125121" cy="307777"/>
          </a:xfrm>
          <a:prstGeom prst="rect">
            <a:avLst/>
          </a:prstGeom>
          <a:noFill/>
          <a:ln>
            <a:solidFill>
              <a:schemeClr val="tx1"/>
            </a:solidFill>
          </a:ln>
        </p:spPr>
        <p:txBody>
          <a:bodyPr wrap="none" rtlCol="0">
            <a:spAutoFit/>
          </a:bodyPr>
          <a:lstStyle/>
          <a:p>
            <a:r>
              <a:rPr lang="en-US" altLang="ko-KR" sz="1400" dirty="0"/>
              <a:t>[</a:t>
            </a:r>
            <a:r>
              <a:rPr lang="en-US" altLang="ko-KR" sz="1400" dirty="0">
                <a:solidFill>
                  <a:schemeClr val="accent6">
                    <a:lumMod val="50000"/>
                  </a:schemeClr>
                </a:solidFill>
              </a:rPr>
              <a:t>[1.2,</a:t>
            </a:r>
            <a:r>
              <a:rPr lang="ko-KR" altLang="en-US" sz="1400" dirty="0">
                <a:solidFill>
                  <a:schemeClr val="accent6">
                    <a:lumMod val="50000"/>
                  </a:schemeClr>
                </a:solidFill>
              </a:rPr>
              <a:t> </a:t>
            </a:r>
            <a:r>
              <a:rPr lang="en-US" altLang="ko-KR" sz="1400" dirty="0">
                <a:solidFill>
                  <a:schemeClr val="accent6">
                    <a:lumMod val="50000"/>
                  </a:schemeClr>
                </a:solidFill>
              </a:rPr>
              <a:t>1.1,</a:t>
            </a:r>
            <a:r>
              <a:rPr lang="ko-KR" altLang="en-US" sz="1400" dirty="0">
                <a:solidFill>
                  <a:schemeClr val="accent6">
                    <a:lumMod val="50000"/>
                  </a:schemeClr>
                </a:solidFill>
              </a:rPr>
              <a:t> </a:t>
            </a:r>
            <a:r>
              <a:rPr lang="en-US" altLang="ko-KR" sz="1400" dirty="0">
                <a:solidFill>
                  <a:schemeClr val="accent6">
                    <a:lumMod val="50000"/>
                  </a:schemeClr>
                </a:solidFill>
              </a:rPr>
              <a:t>0,</a:t>
            </a:r>
            <a:r>
              <a:rPr lang="ko-KR" altLang="en-US" sz="1400" dirty="0">
                <a:solidFill>
                  <a:schemeClr val="accent6">
                    <a:lumMod val="50000"/>
                  </a:schemeClr>
                </a:solidFill>
              </a:rPr>
              <a:t> </a:t>
            </a:r>
            <a:r>
              <a:rPr lang="en-US" altLang="ko-KR" sz="1400" dirty="0">
                <a:solidFill>
                  <a:schemeClr val="accent6">
                    <a:lumMod val="50000"/>
                  </a:schemeClr>
                </a:solidFill>
              </a:rPr>
              <a:t>…,</a:t>
            </a:r>
            <a:r>
              <a:rPr lang="ko-KR" altLang="en-US" sz="1400" dirty="0">
                <a:solidFill>
                  <a:schemeClr val="accent6">
                    <a:lumMod val="50000"/>
                  </a:schemeClr>
                </a:solidFill>
              </a:rPr>
              <a:t> </a:t>
            </a:r>
            <a:r>
              <a:rPr lang="en-US" altLang="ko-KR" sz="1400" dirty="0">
                <a:solidFill>
                  <a:schemeClr val="accent6">
                    <a:lumMod val="50000"/>
                  </a:schemeClr>
                </a:solidFill>
              </a:rPr>
              <a:t>0.1]</a:t>
            </a:r>
            <a:r>
              <a:rPr lang="en-US" altLang="ko-KR" sz="1400" dirty="0"/>
              <a:t>, </a:t>
            </a:r>
            <a:r>
              <a:rPr lang="en-US" altLang="ko-KR" sz="1400" dirty="0">
                <a:solidFill>
                  <a:schemeClr val="accent6">
                    <a:lumMod val="50000"/>
                  </a:schemeClr>
                </a:solidFill>
              </a:rPr>
              <a:t>[0.2, -0.6, 0.2, …, 0.7]</a:t>
            </a:r>
            <a:r>
              <a:rPr lang="en-US" altLang="ko-KR" sz="1400" dirty="0"/>
              <a:t>, </a:t>
            </a:r>
            <a:r>
              <a:rPr lang="en-US" altLang="ko-KR" sz="1400" dirty="0">
                <a:solidFill>
                  <a:schemeClr val="accent6">
                    <a:lumMod val="50000"/>
                  </a:schemeClr>
                </a:solidFill>
              </a:rPr>
              <a:t>[2, -0.2, 1, …, -1.1]</a:t>
            </a:r>
            <a:r>
              <a:rPr lang="en-US" altLang="ko-KR" sz="1400" dirty="0"/>
              <a:t>]</a:t>
            </a:r>
            <a:endParaRPr lang="ko-KR" altLang="en-US" sz="1400" dirty="0"/>
          </a:p>
        </p:txBody>
      </p:sp>
      <p:cxnSp>
        <p:nvCxnSpPr>
          <p:cNvPr id="28" name="직선 화살표 연결선 27">
            <a:extLst>
              <a:ext uri="{FF2B5EF4-FFF2-40B4-BE49-F238E27FC236}">
                <a16:creationId xmlns:a16="http://schemas.microsoft.com/office/drawing/2014/main" id="{A8AA6B19-B0D5-4E17-B580-CAAD49FADEC0}"/>
              </a:ext>
            </a:extLst>
          </p:cNvPr>
          <p:cNvCxnSpPr>
            <a:cxnSpLocks/>
            <a:stCxn id="42" idx="0"/>
          </p:cNvCxnSpPr>
          <p:nvPr/>
        </p:nvCxnSpPr>
        <p:spPr>
          <a:xfrm flipV="1">
            <a:off x="6561557" y="1890033"/>
            <a:ext cx="1" cy="54169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714E5256-BE53-47E4-AFFB-DA78F22D043C}"/>
              </a:ext>
            </a:extLst>
          </p:cNvPr>
          <p:cNvSpPr/>
          <p:nvPr/>
        </p:nvSpPr>
        <p:spPr>
          <a:xfrm>
            <a:off x="5104898" y="4654836"/>
            <a:ext cx="2913319" cy="410466"/>
          </a:xfrm>
          <a:prstGeom prst="rect">
            <a:avLst/>
          </a:prstGeom>
          <a:solidFill>
            <a:srgbClr val="FFE2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Multi-Head Attention</a:t>
            </a:r>
            <a:endParaRPr lang="ko-KR" altLang="en-US" sz="1100" dirty="0">
              <a:solidFill>
                <a:schemeClr val="tx1"/>
              </a:solidFill>
            </a:endParaRPr>
          </a:p>
        </p:txBody>
      </p:sp>
      <p:cxnSp>
        <p:nvCxnSpPr>
          <p:cNvPr id="25" name="연결선: 꺾임 24">
            <a:extLst>
              <a:ext uri="{FF2B5EF4-FFF2-40B4-BE49-F238E27FC236}">
                <a16:creationId xmlns:a16="http://schemas.microsoft.com/office/drawing/2014/main" id="{CB1A6AB2-30A9-491E-8E69-8FD135BAEC5B}"/>
              </a:ext>
            </a:extLst>
          </p:cNvPr>
          <p:cNvCxnSpPr>
            <a:stCxn id="16" idx="0"/>
          </p:cNvCxnSpPr>
          <p:nvPr/>
        </p:nvCxnSpPr>
        <p:spPr>
          <a:xfrm rot="16200000" flipV="1">
            <a:off x="5601778" y="5151943"/>
            <a:ext cx="1046422" cy="873139"/>
          </a:xfrm>
          <a:prstGeom prst="bentConnector3">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연결선: 꺾임 30">
            <a:extLst>
              <a:ext uri="{FF2B5EF4-FFF2-40B4-BE49-F238E27FC236}">
                <a16:creationId xmlns:a16="http://schemas.microsoft.com/office/drawing/2014/main" id="{B27E9726-D045-49CC-B6F6-B9CE64DD7427}"/>
              </a:ext>
            </a:extLst>
          </p:cNvPr>
          <p:cNvCxnSpPr>
            <a:stCxn id="16" idx="0"/>
          </p:cNvCxnSpPr>
          <p:nvPr/>
        </p:nvCxnSpPr>
        <p:spPr>
          <a:xfrm rot="5400000" flipH="1" flipV="1">
            <a:off x="6506473" y="5120387"/>
            <a:ext cx="1046422" cy="936253"/>
          </a:xfrm>
          <a:prstGeom prst="bentConnector3">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8" name="직사각형 37">
            <a:extLst>
              <a:ext uri="{FF2B5EF4-FFF2-40B4-BE49-F238E27FC236}">
                <a16:creationId xmlns:a16="http://schemas.microsoft.com/office/drawing/2014/main" id="{AD5B8C35-27FE-400A-90DB-302DF244C6B4}"/>
              </a:ext>
            </a:extLst>
          </p:cNvPr>
          <p:cNvSpPr/>
          <p:nvPr/>
        </p:nvSpPr>
        <p:spPr>
          <a:xfrm>
            <a:off x="6429285" y="4285650"/>
            <a:ext cx="264543"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a:t>
            </a:r>
            <a:endParaRPr lang="ko-KR" altLang="en-US" sz="1100" dirty="0">
              <a:solidFill>
                <a:schemeClr val="tx1"/>
              </a:solidFill>
            </a:endParaRPr>
          </a:p>
        </p:txBody>
      </p:sp>
      <p:sp>
        <p:nvSpPr>
          <p:cNvPr id="39" name="직사각형 38">
            <a:extLst>
              <a:ext uri="{FF2B5EF4-FFF2-40B4-BE49-F238E27FC236}">
                <a16:creationId xmlns:a16="http://schemas.microsoft.com/office/drawing/2014/main" id="{102347FA-5614-4BBD-8999-A0F8B90714BB}"/>
              </a:ext>
            </a:extLst>
          </p:cNvPr>
          <p:cNvSpPr/>
          <p:nvPr/>
        </p:nvSpPr>
        <p:spPr>
          <a:xfrm>
            <a:off x="5244387" y="3916464"/>
            <a:ext cx="2634340"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Layer Normalization</a:t>
            </a:r>
            <a:endParaRPr lang="ko-KR" altLang="en-US" sz="1100" dirty="0">
              <a:solidFill>
                <a:schemeClr val="tx1"/>
              </a:solidFill>
            </a:endParaRPr>
          </a:p>
        </p:txBody>
      </p:sp>
      <p:sp>
        <p:nvSpPr>
          <p:cNvPr id="40" name="직사각형 39">
            <a:extLst>
              <a:ext uri="{FF2B5EF4-FFF2-40B4-BE49-F238E27FC236}">
                <a16:creationId xmlns:a16="http://schemas.microsoft.com/office/drawing/2014/main" id="{92DABC51-C26A-49E3-AE30-15522FA27FE7}"/>
              </a:ext>
            </a:extLst>
          </p:cNvPr>
          <p:cNvSpPr/>
          <p:nvPr/>
        </p:nvSpPr>
        <p:spPr>
          <a:xfrm>
            <a:off x="5104898" y="3223767"/>
            <a:ext cx="2913319" cy="410466"/>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Feed Forward(Dense)</a:t>
            </a:r>
            <a:endParaRPr lang="ko-KR" altLang="en-US" sz="1100" dirty="0">
              <a:solidFill>
                <a:schemeClr val="tx1"/>
              </a:solidFill>
            </a:endParaRPr>
          </a:p>
        </p:txBody>
      </p:sp>
      <p:sp>
        <p:nvSpPr>
          <p:cNvPr id="41" name="직사각형 40">
            <a:extLst>
              <a:ext uri="{FF2B5EF4-FFF2-40B4-BE49-F238E27FC236}">
                <a16:creationId xmlns:a16="http://schemas.microsoft.com/office/drawing/2014/main" id="{A0C22DF8-388B-4EC9-9132-E52693FBE52C}"/>
              </a:ext>
            </a:extLst>
          </p:cNvPr>
          <p:cNvSpPr/>
          <p:nvPr/>
        </p:nvSpPr>
        <p:spPr>
          <a:xfrm>
            <a:off x="6429285" y="2800914"/>
            <a:ext cx="264543"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a:t>
            </a:r>
            <a:endParaRPr lang="ko-KR" altLang="en-US" sz="1100" dirty="0">
              <a:solidFill>
                <a:schemeClr val="tx1"/>
              </a:solidFill>
            </a:endParaRPr>
          </a:p>
        </p:txBody>
      </p:sp>
      <p:sp>
        <p:nvSpPr>
          <p:cNvPr id="42" name="직사각형 41">
            <a:extLst>
              <a:ext uri="{FF2B5EF4-FFF2-40B4-BE49-F238E27FC236}">
                <a16:creationId xmlns:a16="http://schemas.microsoft.com/office/drawing/2014/main" id="{DB6F9988-B232-4AAF-A9DF-10A2539380B4}"/>
              </a:ext>
            </a:extLst>
          </p:cNvPr>
          <p:cNvSpPr/>
          <p:nvPr/>
        </p:nvSpPr>
        <p:spPr>
          <a:xfrm>
            <a:off x="5244387" y="2431728"/>
            <a:ext cx="2634340"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Layer Normalization</a:t>
            </a:r>
            <a:endParaRPr lang="ko-KR" altLang="en-US" sz="1100" dirty="0">
              <a:solidFill>
                <a:schemeClr val="tx1"/>
              </a:solidFill>
            </a:endParaRPr>
          </a:p>
        </p:txBody>
      </p:sp>
      <p:cxnSp>
        <p:nvCxnSpPr>
          <p:cNvPr id="33" name="연결선: 꺾임 32">
            <a:extLst>
              <a:ext uri="{FF2B5EF4-FFF2-40B4-BE49-F238E27FC236}">
                <a16:creationId xmlns:a16="http://schemas.microsoft.com/office/drawing/2014/main" id="{96A91EBC-F97B-4E9C-9D54-65A4E8E87A73}"/>
              </a:ext>
            </a:extLst>
          </p:cNvPr>
          <p:cNvCxnSpPr>
            <a:stCxn id="16" idx="0"/>
            <a:endCxn id="38" idx="1"/>
          </p:cNvCxnSpPr>
          <p:nvPr/>
        </p:nvCxnSpPr>
        <p:spPr>
          <a:xfrm rot="16200000" flipV="1">
            <a:off x="5646822" y="5196987"/>
            <a:ext cx="1697201" cy="132273"/>
          </a:xfrm>
          <a:prstGeom prst="bentConnector4">
            <a:avLst>
              <a:gd name="adj1" fmla="val 23650"/>
              <a:gd name="adj2" fmla="val 136613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04ACC524-943C-4DBD-90D2-C396E4FF5BED}"/>
              </a:ext>
            </a:extLst>
          </p:cNvPr>
          <p:cNvCxnSpPr>
            <a:cxnSpLocks/>
            <a:stCxn id="12" idx="0"/>
          </p:cNvCxnSpPr>
          <p:nvPr/>
        </p:nvCxnSpPr>
        <p:spPr>
          <a:xfrm flipV="1">
            <a:off x="6561558" y="4543395"/>
            <a:ext cx="0"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CB36EAD3-7486-4835-8BF3-16ABD03C3261}"/>
              </a:ext>
            </a:extLst>
          </p:cNvPr>
          <p:cNvCxnSpPr>
            <a:cxnSpLocks/>
            <a:stCxn id="38" idx="0"/>
          </p:cNvCxnSpPr>
          <p:nvPr/>
        </p:nvCxnSpPr>
        <p:spPr>
          <a:xfrm flipV="1">
            <a:off x="6561557" y="4174209"/>
            <a:ext cx="1"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직선 화살표 연결선 51">
            <a:extLst>
              <a:ext uri="{FF2B5EF4-FFF2-40B4-BE49-F238E27FC236}">
                <a16:creationId xmlns:a16="http://schemas.microsoft.com/office/drawing/2014/main" id="{4F00E696-0570-4373-B3B7-5EF48D261DF7}"/>
              </a:ext>
            </a:extLst>
          </p:cNvPr>
          <p:cNvCxnSpPr>
            <a:cxnSpLocks/>
            <a:stCxn id="39" idx="0"/>
          </p:cNvCxnSpPr>
          <p:nvPr/>
        </p:nvCxnSpPr>
        <p:spPr>
          <a:xfrm flipV="1">
            <a:off x="6561557" y="3634233"/>
            <a:ext cx="0" cy="28223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EE07D281-2037-4568-831E-119D83CCA155}"/>
              </a:ext>
            </a:extLst>
          </p:cNvPr>
          <p:cNvCxnSpPr>
            <a:cxnSpLocks/>
            <a:stCxn id="40" idx="0"/>
          </p:cNvCxnSpPr>
          <p:nvPr/>
        </p:nvCxnSpPr>
        <p:spPr>
          <a:xfrm flipH="1" flipV="1">
            <a:off x="6561557" y="3058659"/>
            <a:ext cx="1" cy="16510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140C7C1C-6009-441D-B1A3-6ED3C52BF2F6}"/>
              </a:ext>
            </a:extLst>
          </p:cNvPr>
          <p:cNvCxnSpPr>
            <a:cxnSpLocks/>
            <a:stCxn id="41" idx="0"/>
          </p:cNvCxnSpPr>
          <p:nvPr/>
        </p:nvCxnSpPr>
        <p:spPr>
          <a:xfrm flipV="1">
            <a:off x="6561557" y="2689473"/>
            <a:ext cx="0"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5CD6E0D6-9411-413D-9C2C-22DD4F0C0C43}"/>
              </a:ext>
            </a:extLst>
          </p:cNvPr>
          <p:cNvSpPr txBox="1"/>
          <p:nvPr/>
        </p:nvSpPr>
        <p:spPr>
          <a:xfrm>
            <a:off x="6555838" y="5606446"/>
            <a:ext cx="947695" cy="261610"/>
          </a:xfrm>
          <a:prstGeom prst="rect">
            <a:avLst/>
          </a:prstGeom>
          <a:noFill/>
        </p:spPr>
        <p:txBody>
          <a:bodyPr wrap="none" rtlCol="0">
            <a:spAutoFit/>
          </a:bodyPr>
          <a:lstStyle/>
          <a:p>
            <a:r>
              <a:rPr lang="ko-KR" altLang="en-US" sz="1100" dirty="0"/>
              <a:t>분기 </a:t>
            </a:r>
            <a:r>
              <a:rPr lang="en-US" altLang="ko-KR" sz="1100" dirty="0"/>
              <a:t>= </a:t>
            </a:r>
            <a:r>
              <a:rPr lang="ko-KR" altLang="en-US" sz="1100" dirty="0"/>
              <a:t>복사</a:t>
            </a:r>
          </a:p>
        </p:txBody>
      </p:sp>
      <p:sp>
        <p:nvSpPr>
          <p:cNvPr id="63" name="TextBox 62">
            <a:extLst>
              <a:ext uri="{FF2B5EF4-FFF2-40B4-BE49-F238E27FC236}">
                <a16:creationId xmlns:a16="http://schemas.microsoft.com/office/drawing/2014/main" id="{3EA99B1E-6507-4A96-A6C5-072FAC9505A3}"/>
              </a:ext>
            </a:extLst>
          </p:cNvPr>
          <p:cNvSpPr txBox="1"/>
          <p:nvPr/>
        </p:nvSpPr>
        <p:spPr>
          <a:xfrm>
            <a:off x="106326" y="3277335"/>
            <a:ext cx="6097772" cy="276999"/>
          </a:xfrm>
          <a:prstGeom prst="rect">
            <a:avLst/>
          </a:prstGeom>
          <a:noFill/>
        </p:spPr>
        <p:txBody>
          <a:bodyPr wrap="square">
            <a:spAutoFit/>
          </a:bodyPr>
          <a:lstStyle/>
          <a:p>
            <a:r>
              <a:rPr lang="en-US" altLang="ko-KR" sz="1200" dirty="0"/>
              <a:t>the second is a simple, </a:t>
            </a:r>
            <a:r>
              <a:rPr lang="en-US" altLang="ko-KR" sz="1200" dirty="0" err="1"/>
              <a:t>positionwise</a:t>
            </a:r>
            <a:r>
              <a:rPr lang="en-US" altLang="ko-KR" sz="1200" dirty="0"/>
              <a:t> fully connected feed-forward network</a:t>
            </a:r>
            <a:endParaRPr lang="ko-KR" altLang="en-US" sz="1200" dirty="0"/>
          </a:p>
        </p:txBody>
      </p:sp>
      <p:sp>
        <p:nvSpPr>
          <p:cNvPr id="56" name="TextBox 55">
            <a:extLst>
              <a:ext uri="{FF2B5EF4-FFF2-40B4-BE49-F238E27FC236}">
                <a16:creationId xmlns:a16="http://schemas.microsoft.com/office/drawing/2014/main" id="{5CCA33F8-F000-4FA1-85C9-E7EAB933EC88}"/>
              </a:ext>
            </a:extLst>
          </p:cNvPr>
          <p:cNvSpPr txBox="1"/>
          <p:nvPr/>
        </p:nvSpPr>
        <p:spPr>
          <a:xfrm>
            <a:off x="9231600" y="6080946"/>
            <a:ext cx="1495922" cy="369332"/>
          </a:xfrm>
          <a:prstGeom prst="rect">
            <a:avLst/>
          </a:prstGeom>
          <a:noFill/>
        </p:spPr>
        <p:txBody>
          <a:bodyPr wrap="none" rtlCol="0">
            <a:spAutoFit/>
          </a:bodyPr>
          <a:lstStyle/>
          <a:p>
            <a:r>
              <a:rPr lang="en-US" altLang="ko-KR" dirty="0"/>
              <a:t>3 * 512 </a:t>
            </a:r>
            <a:r>
              <a:rPr lang="ko-KR" altLang="en-US" dirty="0"/>
              <a:t>행렬</a:t>
            </a:r>
          </a:p>
        </p:txBody>
      </p:sp>
      <p:sp>
        <p:nvSpPr>
          <p:cNvPr id="65" name="TextBox 64">
            <a:extLst>
              <a:ext uri="{FF2B5EF4-FFF2-40B4-BE49-F238E27FC236}">
                <a16:creationId xmlns:a16="http://schemas.microsoft.com/office/drawing/2014/main" id="{95D6A66E-FDD3-4F6F-B76A-A9EE7DA5CC99}"/>
              </a:ext>
            </a:extLst>
          </p:cNvPr>
          <p:cNvSpPr txBox="1"/>
          <p:nvPr/>
        </p:nvSpPr>
        <p:spPr>
          <a:xfrm>
            <a:off x="9231600" y="1551478"/>
            <a:ext cx="1495922" cy="369332"/>
          </a:xfrm>
          <a:prstGeom prst="rect">
            <a:avLst/>
          </a:prstGeom>
          <a:noFill/>
        </p:spPr>
        <p:txBody>
          <a:bodyPr wrap="none" rtlCol="0">
            <a:spAutoFit/>
          </a:bodyPr>
          <a:lstStyle/>
          <a:p>
            <a:r>
              <a:rPr lang="en-US" altLang="ko-KR" dirty="0"/>
              <a:t>3 * 512 </a:t>
            </a:r>
            <a:r>
              <a:rPr lang="ko-KR" altLang="en-US" dirty="0"/>
              <a:t>행렬</a:t>
            </a:r>
          </a:p>
        </p:txBody>
      </p:sp>
      <p:cxnSp>
        <p:nvCxnSpPr>
          <p:cNvPr id="79" name="연결선: 꺾임 78">
            <a:extLst>
              <a:ext uri="{FF2B5EF4-FFF2-40B4-BE49-F238E27FC236}">
                <a16:creationId xmlns:a16="http://schemas.microsoft.com/office/drawing/2014/main" id="{D8313D36-0FC1-4D1D-8668-10ED8C07664E}"/>
              </a:ext>
            </a:extLst>
          </p:cNvPr>
          <p:cNvCxnSpPr>
            <a:endCxn id="41" idx="1"/>
          </p:cNvCxnSpPr>
          <p:nvPr/>
        </p:nvCxnSpPr>
        <p:spPr>
          <a:xfrm rot="16200000" flipV="1">
            <a:off x="6050435" y="3308638"/>
            <a:ext cx="857805" cy="100103"/>
          </a:xfrm>
          <a:prstGeom prst="bentConnector4">
            <a:avLst>
              <a:gd name="adj1" fmla="val 16"/>
              <a:gd name="adj2" fmla="val 16438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3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8688572" cy="1325563"/>
          </a:xfrm>
        </p:spPr>
        <p:txBody>
          <a:bodyPr>
            <a:normAutofit/>
          </a:bodyPr>
          <a:lstStyle/>
          <a:p>
            <a:r>
              <a:rPr lang="en-US" altLang="ko-KR" sz="2800" dirty="0"/>
              <a:t>Multi-Head</a:t>
            </a:r>
            <a:r>
              <a:rPr lang="ko-KR" altLang="en-US" sz="2800" dirty="0"/>
              <a:t> </a:t>
            </a:r>
            <a:r>
              <a:rPr lang="en-US" altLang="ko-KR" sz="2800" dirty="0"/>
              <a:t>Attention</a:t>
            </a:r>
            <a:endParaRPr lang="ko-KR" altLang="en-US" sz="2800" dirty="0"/>
          </a:p>
        </p:txBody>
      </p:sp>
      <p:pic>
        <p:nvPicPr>
          <p:cNvPr id="4" name="그림 3">
            <a:extLst>
              <a:ext uri="{FF2B5EF4-FFF2-40B4-BE49-F238E27FC236}">
                <a16:creationId xmlns:a16="http://schemas.microsoft.com/office/drawing/2014/main" id="{7479122F-9AAB-4B9C-A8E4-F1D8C6602FD7}"/>
              </a:ext>
            </a:extLst>
          </p:cNvPr>
          <p:cNvPicPr>
            <a:picLocks noChangeAspect="1"/>
          </p:cNvPicPr>
          <p:nvPr/>
        </p:nvPicPr>
        <p:blipFill>
          <a:blip r:embed="rId2"/>
          <a:stretch>
            <a:fillRect/>
          </a:stretch>
        </p:blipFill>
        <p:spPr>
          <a:xfrm>
            <a:off x="6322780" y="1543050"/>
            <a:ext cx="3038475" cy="3771900"/>
          </a:xfrm>
          <a:prstGeom prst="rect">
            <a:avLst/>
          </a:prstGeom>
        </p:spPr>
      </p:pic>
      <p:grpSp>
        <p:nvGrpSpPr>
          <p:cNvPr id="7" name="그룹 6">
            <a:extLst>
              <a:ext uri="{FF2B5EF4-FFF2-40B4-BE49-F238E27FC236}">
                <a16:creationId xmlns:a16="http://schemas.microsoft.com/office/drawing/2014/main" id="{EAC19F72-8192-4988-9ED7-5384D2069C81}"/>
              </a:ext>
            </a:extLst>
          </p:cNvPr>
          <p:cNvGrpSpPr/>
          <p:nvPr/>
        </p:nvGrpSpPr>
        <p:grpSpPr>
          <a:xfrm>
            <a:off x="584316" y="4501775"/>
            <a:ext cx="7688633" cy="813175"/>
            <a:chOff x="584316" y="4501775"/>
            <a:chExt cx="7688633" cy="813175"/>
          </a:xfrm>
        </p:grpSpPr>
        <p:sp>
          <p:nvSpPr>
            <p:cNvPr id="37" name="TextBox 36">
              <a:extLst>
                <a:ext uri="{FF2B5EF4-FFF2-40B4-BE49-F238E27FC236}">
                  <a16:creationId xmlns:a16="http://schemas.microsoft.com/office/drawing/2014/main" id="{384EF99F-DBA4-4722-92E7-1E4818833313}"/>
                </a:ext>
              </a:extLst>
            </p:cNvPr>
            <p:cNvSpPr txBox="1"/>
            <p:nvPr/>
          </p:nvSpPr>
          <p:spPr>
            <a:xfrm>
              <a:off x="1553623" y="4965406"/>
              <a:ext cx="4985660" cy="307777"/>
            </a:xfrm>
            <a:prstGeom prst="rect">
              <a:avLst/>
            </a:prstGeom>
            <a:noFill/>
            <a:ln>
              <a:solidFill>
                <a:schemeClr val="tx1"/>
              </a:solidFill>
            </a:ln>
          </p:spPr>
          <p:txBody>
            <a:bodyPr wrap="none" rtlCol="0">
              <a:spAutoFit/>
            </a:bodyPr>
            <a:lstStyle/>
            <a:p>
              <a:r>
                <a:rPr lang="en-US" altLang="ko-KR" sz="1400" dirty="0"/>
                <a:t>[</a:t>
              </a:r>
              <a:r>
                <a:rPr lang="en-US" altLang="ko-KR" sz="1400" dirty="0">
                  <a:solidFill>
                    <a:srgbClr val="FF0000"/>
                  </a:solidFill>
                </a:rPr>
                <a:t>[0.7,</a:t>
              </a:r>
              <a:r>
                <a:rPr lang="ko-KR" altLang="en-US" sz="1400" dirty="0">
                  <a:solidFill>
                    <a:srgbClr val="FF0000"/>
                  </a:solidFill>
                </a:rPr>
                <a:t> </a:t>
              </a:r>
              <a:r>
                <a:rPr lang="en-US" altLang="ko-KR" sz="1400" dirty="0">
                  <a:solidFill>
                    <a:srgbClr val="FF0000"/>
                  </a:solidFill>
                </a:rPr>
                <a:t>1.9,</a:t>
              </a:r>
              <a:r>
                <a:rPr lang="ko-KR" altLang="en-US" sz="1400" dirty="0">
                  <a:solidFill>
                    <a:srgbClr val="FF0000"/>
                  </a:solidFill>
                </a:rPr>
                <a:t> </a:t>
              </a:r>
              <a:r>
                <a:rPr lang="en-US" altLang="ko-KR" sz="1400" dirty="0">
                  <a:solidFill>
                    <a:srgbClr val="FF0000"/>
                  </a:solidFill>
                </a:rPr>
                <a:t>1,</a:t>
              </a:r>
              <a:r>
                <a:rPr lang="ko-KR" altLang="en-US" sz="1400" dirty="0">
                  <a:solidFill>
                    <a:srgbClr val="FF0000"/>
                  </a:solidFill>
                </a:rPr>
                <a:t> </a:t>
              </a:r>
              <a:r>
                <a:rPr lang="en-US" altLang="ko-KR" sz="1400" dirty="0">
                  <a:solidFill>
                    <a:srgbClr val="FF0000"/>
                  </a:solidFill>
                </a:rPr>
                <a:t>…,</a:t>
              </a:r>
              <a:r>
                <a:rPr lang="ko-KR" altLang="en-US" sz="1400" dirty="0">
                  <a:solidFill>
                    <a:srgbClr val="FF0000"/>
                  </a:solidFill>
                </a:rPr>
                <a:t> </a:t>
              </a:r>
              <a:r>
                <a:rPr lang="en-US" altLang="ko-KR" sz="1400" dirty="0">
                  <a:solidFill>
                    <a:srgbClr val="FF0000"/>
                  </a:solidFill>
                </a:rPr>
                <a:t>1.1]</a:t>
              </a:r>
              <a:r>
                <a:rPr lang="en-US" altLang="ko-KR" sz="1400" dirty="0"/>
                <a:t>, </a:t>
              </a:r>
              <a:r>
                <a:rPr lang="en-US" altLang="ko-KR" sz="1400" dirty="0">
                  <a:solidFill>
                    <a:srgbClr val="FF0000"/>
                  </a:solidFill>
                </a:rPr>
                <a:t>[0.4, 0.6, -0.4, …, 1.5]</a:t>
              </a:r>
              <a:r>
                <a:rPr lang="en-US" altLang="ko-KR" sz="1400" dirty="0"/>
                <a:t>, </a:t>
              </a:r>
              <a:r>
                <a:rPr lang="en-US" altLang="ko-KR" sz="1400" dirty="0">
                  <a:solidFill>
                    <a:srgbClr val="FF0000"/>
                  </a:solidFill>
                </a:rPr>
                <a:t>[1, -0.5, 0, …, -1]</a:t>
              </a:r>
              <a:r>
                <a:rPr lang="en-US" altLang="ko-KR" sz="1400" dirty="0"/>
                <a:t>]</a:t>
              </a:r>
              <a:endParaRPr lang="ko-KR" altLang="en-US" sz="1400" dirty="0"/>
            </a:p>
          </p:txBody>
        </p:sp>
        <p:sp>
          <p:nvSpPr>
            <p:cNvPr id="5" name="TextBox 4">
              <a:extLst>
                <a:ext uri="{FF2B5EF4-FFF2-40B4-BE49-F238E27FC236}">
                  <a16:creationId xmlns:a16="http://schemas.microsoft.com/office/drawing/2014/main" id="{627CBBC3-42DA-44A2-8FAD-47334C2EEBB0}"/>
                </a:ext>
              </a:extLst>
            </p:cNvPr>
            <p:cNvSpPr txBox="1"/>
            <p:nvPr/>
          </p:nvSpPr>
          <p:spPr>
            <a:xfrm>
              <a:off x="6539283" y="4945618"/>
              <a:ext cx="346570" cy="369332"/>
            </a:xfrm>
            <a:prstGeom prst="rect">
              <a:avLst/>
            </a:prstGeom>
            <a:noFill/>
          </p:spPr>
          <p:txBody>
            <a:bodyPr wrap="none" rtlCol="0">
              <a:spAutoFit/>
            </a:bodyPr>
            <a:lstStyle/>
            <a:p>
              <a:r>
                <a:rPr lang="en-US" altLang="ko-KR" dirty="0"/>
                <a:t>=</a:t>
              </a:r>
              <a:endParaRPr lang="ko-KR" altLang="en-US" dirty="0"/>
            </a:p>
          </p:txBody>
        </p:sp>
        <p:sp>
          <p:nvSpPr>
            <p:cNvPr id="43" name="TextBox 42">
              <a:extLst>
                <a:ext uri="{FF2B5EF4-FFF2-40B4-BE49-F238E27FC236}">
                  <a16:creationId xmlns:a16="http://schemas.microsoft.com/office/drawing/2014/main" id="{95905A0B-8D40-4050-960C-D0C5C6D5239A}"/>
                </a:ext>
              </a:extLst>
            </p:cNvPr>
            <p:cNvSpPr txBox="1"/>
            <p:nvPr/>
          </p:nvSpPr>
          <p:spPr>
            <a:xfrm>
              <a:off x="7150604" y="4945618"/>
              <a:ext cx="346570" cy="369332"/>
            </a:xfrm>
            <a:prstGeom prst="rect">
              <a:avLst/>
            </a:prstGeom>
            <a:noFill/>
          </p:spPr>
          <p:txBody>
            <a:bodyPr wrap="none" rtlCol="0">
              <a:spAutoFit/>
            </a:bodyPr>
            <a:lstStyle/>
            <a:p>
              <a:r>
                <a:rPr lang="en-US" altLang="ko-KR" dirty="0"/>
                <a:t>=</a:t>
              </a:r>
              <a:endParaRPr lang="ko-KR" altLang="en-US" dirty="0"/>
            </a:p>
          </p:txBody>
        </p:sp>
        <p:sp>
          <p:nvSpPr>
            <p:cNvPr id="44" name="TextBox 43">
              <a:extLst>
                <a:ext uri="{FF2B5EF4-FFF2-40B4-BE49-F238E27FC236}">
                  <a16:creationId xmlns:a16="http://schemas.microsoft.com/office/drawing/2014/main" id="{A036346D-E0EB-492A-874B-0E1479F8461C}"/>
                </a:ext>
              </a:extLst>
            </p:cNvPr>
            <p:cNvSpPr txBox="1"/>
            <p:nvPr/>
          </p:nvSpPr>
          <p:spPr>
            <a:xfrm>
              <a:off x="7926379" y="4945618"/>
              <a:ext cx="346570" cy="369332"/>
            </a:xfrm>
            <a:prstGeom prst="rect">
              <a:avLst/>
            </a:prstGeom>
            <a:noFill/>
          </p:spPr>
          <p:txBody>
            <a:bodyPr wrap="none" rtlCol="0">
              <a:spAutoFit/>
            </a:bodyPr>
            <a:lstStyle/>
            <a:p>
              <a:r>
                <a:rPr lang="en-US" altLang="ko-KR" dirty="0"/>
                <a:t>=</a:t>
              </a:r>
              <a:endParaRPr lang="ko-KR" altLang="en-US" dirty="0"/>
            </a:p>
          </p:txBody>
        </p:sp>
        <p:sp>
          <p:nvSpPr>
            <p:cNvPr id="6" name="TextBox 5">
              <a:extLst>
                <a:ext uri="{FF2B5EF4-FFF2-40B4-BE49-F238E27FC236}">
                  <a16:creationId xmlns:a16="http://schemas.microsoft.com/office/drawing/2014/main" id="{38C96755-6301-466D-B310-8E799D322E4F}"/>
                </a:ext>
              </a:extLst>
            </p:cNvPr>
            <p:cNvSpPr txBox="1"/>
            <p:nvPr/>
          </p:nvSpPr>
          <p:spPr>
            <a:xfrm>
              <a:off x="584316" y="4501775"/>
              <a:ext cx="2078198" cy="338554"/>
            </a:xfrm>
            <a:prstGeom prst="rect">
              <a:avLst/>
            </a:prstGeom>
            <a:noFill/>
          </p:spPr>
          <p:txBody>
            <a:bodyPr wrap="none" rtlCol="0">
              <a:spAutoFit/>
            </a:bodyPr>
            <a:lstStyle/>
            <a:p>
              <a:r>
                <a:rPr lang="en-US" altLang="ko-KR" sz="1600" dirty="0">
                  <a:solidFill>
                    <a:srgbClr val="FF0000"/>
                  </a:solidFill>
                </a:rPr>
                <a:t>Self-Attention</a:t>
              </a:r>
              <a:r>
                <a:rPr lang="ko-KR" altLang="en-US" sz="1600" dirty="0">
                  <a:solidFill>
                    <a:srgbClr val="FF0000"/>
                  </a:solidFill>
                </a:rPr>
                <a:t>에서는</a:t>
              </a:r>
            </a:p>
          </p:txBody>
        </p:sp>
      </p:grpSp>
      <p:pic>
        <p:nvPicPr>
          <p:cNvPr id="11" name="그림 10">
            <a:extLst>
              <a:ext uri="{FF2B5EF4-FFF2-40B4-BE49-F238E27FC236}">
                <a16:creationId xmlns:a16="http://schemas.microsoft.com/office/drawing/2014/main" id="{D5F281D1-ACFF-46F5-ADC0-156E3ED75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250" y="1815765"/>
            <a:ext cx="3170726" cy="1146046"/>
          </a:xfrm>
          <a:prstGeom prst="rect">
            <a:avLst/>
          </a:prstGeom>
        </p:spPr>
      </p:pic>
      <p:sp>
        <p:nvSpPr>
          <p:cNvPr id="47" name="TextBox 46">
            <a:extLst>
              <a:ext uri="{FF2B5EF4-FFF2-40B4-BE49-F238E27FC236}">
                <a16:creationId xmlns:a16="http://schemas.microsoft.com/office/drawing/2014/main" id="{85BC960F-E12F-41A4-82FB-83577DCF4902}"/>
              </a:ext>
            </a:extLst>
          </p:cNvPr>
          <p:cNvSpPr txBox="1"/>
          <p:nvPr/>
        </p:nvSpPr>
        <p:spPr>
          <a:xfrm>
            <a:off x="8471490" y="2592479"/>
            <a:ext cx="4197908" cy="369332"/>
          </a:xfrm>
          <a:prstGeom prst="rect">
            <a:avLst/>
          </a:prstGeom>
          <a:noFill/>
        </p:spPr>
        <p:txBody>
          <a:bodyPr wrap="square">
            <a:spAutoFit/>
          </a:bodyPr>
          <a:lstStyle/>
          <a:p>
            <a:r>
              <a:rPr lang="en-US" altLang="ko-KR" dirty="0" err="1"/>
              <a:t>Concat</a:t>
            </a:r>
            <a:r>
              <a:rPr lang="en-US" altLang="ko-KR" dirty="0"/>
              <a:t>(3*64, …, 3*64) =&gt; 3*(64*h)</a:t>
            </a:r>
            <a:endParaRPr lang="ko-KR" altLang="en-US" dirty="0"/>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3C95605-734D-40E4-AD5F-56F397E880B4}"/>
                  </a:ext>
                </a:extLst>
              </p:cNvPr>
              <p:cNvSpPr txBox="1"/>
              <p:nvPr/>
            </p:nvSpPr>
            <p:spPr>
              <a:xfrm>
                <a:off x="8471490" y="2096574"/>
                <a:ext cx="3720510" cy="369332"/>
              </a:xfrm>
              <a:prstGeom prst="rect">
                <a:avLst/>
              </a:prstGeom>
              <a:noFill/>
            </p:spPr>
            <p:txBody>
              <a:bodyPr wrap="square">
                <a:spAutoFit/>
              </a:bodyPr>
              <a:lstStyle/>
              <a:p>
                <a:r>
                  <a:rPr lang="en-US" altLang="ko-KR" dirty="0"/>
                  <a:t>3*(64*h)</a:t>
                </a:r>
                <a14:m>
                  <m:oMath xmlns:m="http://schemas.openxmlformats.org/officeDocument/2006/math">
                    <m:r>
                      <a:rPr lang="en-US" altLang="ko-KR" i="1" dirty="0" smtClean="0">
                        <a:latin typeface="Cambria Math" panose="02040503050406030204" pitchFamily="18" charset="0"/>
                        <a:ea typeface="Cambria Math" panose="02040503050406030204" pitchFamily="18" charset="0"/>
                      </a:rPr>
                      <m:t>×</m:t>
                    </m:r>
                  </m:oMath>
                </a14:m>
                <a:r>
                  <a:rPr lang="en-US" altLang="ko-KR" dirty="0"/>
                  <a:t>(64*h)*512 =&gt; 3*512</a:t>
                </a:r>
                <a:endParaRPr lang="ko-KR" altLang="en-US" dirty="0"/>
              </a:p>
            </p:txBody>
          </p:sp>
        </mc:Choice>
        <mc:Fallback xmlns="">
          <p:sp>
            <p:nvSpPr>
              <p:cNvPr id="49" name="TextBox 48">
                <a:extLst>
                  <a:ext uri="{FF2B5EF4-FFF2-40B4-BE49-F238E27FC236}">
                    <a16:creationId xmlns:a16="http://schemas.microsoft.com/office/drawing/2014/main" id="{C3C95605-734D-40E4-AD5F-56F397E880B4}"/>
                  </a:ext>
                </a:extLst>
              </p:cNvPr>
              <p:cNvSpPr txBox="1">
                <a:spLocks noRot="1" noChangeAspect="1" noMove="1" noResize="1" noEditPoints="1" noAdjustHandles="1" noChangeArrowheads="1" noChangeShapeType="1" noTextEdit="1"/>
              </p:cNvSpPr>
              <p:nvPr/>
            </p:nvSpPr>
            <p:spPr>
              <a:xfrm>
                <a:off x="8471490" y="2096574"/>
                <a:ext cx="3720510" cy="369332"/>
              </a:xfrm>
              <a:prstGeom prst="rect">
                <a:avLst/>
              </a:prstGeom>
              <a:blipFill>
                <a:blip r:embed="rId4"/>
                <a:stretch>
                  <a:fillRect l="-1475" t="-9836" b="-24590"/>
                </a:stretch>
              </a:blipFill>
            </p:spPr>
            <p:txBody>
              <a:bodyPr/>
              <a:lstStyle/>
              <a:p>
                <a:r>
                  <a:rPr lang="ko-KR" altLang="en-US">
                    <a:noFill/>
                  </a:rPr>
                  <a:t> </a:t>
                </a:r>
              </a:p>
            </p:txBody>
          </p:sp>
        </mc:Fallback>
      </mc:AlternateContent>
      <p:sp>
        <p:nvSpPr>
          <p:cNvPr id="14" name="TextBox 13">
            <a:extLst>
              <a:ext uri="{FF2B5EF4-FFF2-40B4-BE49-F238E27FC236}">
                <a16:creationId xmlns:a16="http://schemas.microsoft.com/office/drawing/2014/main" id="{1D75EA3E-B589-4082-84EE-E49E399943A9}"/>
              </a:ext>
            </a:extLst>
          </p:cNvPr>
          <p:cNvSpPr txBox="1"/>
          <p:nvPr/>
        </p:nvSpPr>
        <p:spPr>
          <a:xfrm>
            <a:off x="9207411" y="3349128"/>
            <a:ext cx="554960" cy="369332"/>
          </a:xfrm>
          <a:prstGeom prst="rect">
            <a:avLst/>
          </a:prstGeom>
          <a:noFill/>
        </p:spPr>
        <p:txBody>
          <a:bodyPr wrap="none" rtlCol="0">
            <a:spAutoFit/>
          </a:bodyPr>
          <a:lstStyle/>
          <a:p>
            <a:r>
              <a:rPr lang="en-US" altLang="ko-KR" dirty="0"/>
              <a:t>= 8</a:t>
            </a:r>
            <a:endParaRPr lang="ko-KR" altLang="en-US" dirty="0"/>
          </a:p>
        </p:txBody>
      </p:sp>
      <p:sp>
        <p:nvSpPr>
          <p:cNvPr id="51" name="TextBox 50">
            <a:extLst>
              <a:ext uri="{FF2B5EF4-FFF2-40B4-BE49-F238E27FC236}">
                <a16:creationId xmlns:a16="http://schemas.microsoft.com/office/drawing/2014/main" id="{5DB90A11-9DAF-4174-8356-0F7189429528}"/>
              </a:ext>
            </a:extLst>
          </p:cNvPr>
          <p:cNvSpPr txBox="1"/>
          <p:nvPr/>
        </p:nvSpPr>
        <p:spPr>
          <a:xfrm>
            <a:off x="9927467" y="1835830"/>
            <a:ext cx="404278" cy="369332"/>
          </a:xfrm>
          <a:prstGeom prst="rect">
            <a:avLst/>
          </a:prstGeom>
          <a:noFill/>
        </p:spPr>
        <p:txBody>
          <a:bodyPr wrap="none" rtlCol="0">
            <a:spAutoFit/>
          </a:bodyPr>
          <a:lstStyle/>
          <a:p>
            <a:r>
              <a:rPr lang="en-US" altLang="ko-KR" dirty="0">
                <a:solidFill>
                  <a:srgbClr val="FF0000"/>
                </a:solidFill>
              </a:rPr>
              <a:t>W</a:t>
            </a:r>
            <a:endParaRPr lang="ko-KR" altLang="en-US" dirty="0">
              <a:solidFill>
                <a:srgbClr val="FF0000"/>
              </a:solidFill>
            </a:endParaRPr>
          </a:p>
        </p:txBody>
      </p:sp>
      <p:sp>
        <p:nvSpPr>
          <p:cNvPr id="54" name="TextBox 53">
            <a:extLst>
              <a:ext uri="{FF2B5EF4-FFF2-40B4-BE49-F238E27FC236}">
                <a16:creationId xmlns:a16="http://schemas.microsoft.com/office/drawing/2014/main" id="{25D4E121-19EC-4BF1-A921-801EAC6FA5ED}"/>
              </a:ext>
            </a:extLst>
          </p:cNvPr>
          <p:cNvSpPr txBox="1"/>
          <p:nvPr/>
        </p:nvSpPr>
        <p:spPr>
          <a:xfrm>
            <a:off x="8700973" y="4954610"/>
            <a:ext cx="925033" cy="369332"/>
          </a:xfrm>
          <a:prstGeom prst="rect">
            <a:avLst/>
          </a:prstGeom>
          <a:noFill/>
        </p:spPr>
        <p:txBody>
          <a:bodyPr wrap="square">
            <a:spAutoFit/>
          </a:bodyPr>
          <a:lstStyle/>
          <a:p>
            <a:r>
              <a:rPr lang="en-US" altLang="ko-KR" dirty="0"/>
              <a:t>3*512</a:t>
            </a:r>
            <a:endParaRPr lang="ko-KR" altLang="en-US" dirty="0"/>
          </a:p>
        </p:txBody>
      </p:sp>
    </p:spTree>
    <p:extLst>
      <p:ext uri="{BB962C8B-B14F-4D97-AF65-F5344CB8AC3E}">
        <p14:creationId xmlns:p14="http://schemas.microsoft.com/office/powerpoint/2010/main" val="377086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p:txBody>
          <a:bodyPr>
            <a:normAutofit fontScale="55000" lnSpcReduction="20000"/>
          </a:bodyPr>
          <a:lstStyle/>
          <a:p>
            <a:pPr>
              <a:lnSpc>
                <a:spcPct val="170000"/>
              </a:lnSpc>
            </a:pPr>
            <a:r>
              <a:rPr lang="en-US" altLang="ko-KR" dirty="0"/>
              <a:t>The dominant sequence transduction models are based on complex recurrent or convolutional neural networks that include an encoder and a decoder. The best performing models also connect the encoder and decoder through an attention mechanism. We propose a new simple network architecture, the Transformer, based solely on attention mechanisms, dispensing with recurrence and convolutions entirely. Experiments on two machine translation tasks show these models to be superior in quality while being more parallelizable and requiring significantly less time to train. Our model achieves 28.4 BLEU on the WMT 2014 </a:t>
            </a:r>
            <a:r>
              <a:rPr lang="en-US" altLang="ko-KR" dirty="0" err="1"/>
              <a:t>Englishto</a:t>
            </a:r>
            <a:r>
              <a:rPr lang="en-US" altLang="ko-KR" dirty="0"/>
              <a:t>-German translation task, improving over the existing best results, including ensembles, by over 2 BLEU. On the WMT 2014 English-to-French translation task, our model establishes a new single-model state-of-the-art BLEU score of 41.8 after training for 3.5 days on eight GPUs, a small fraction of the training costs of the best models from the literature. We show that the Transformer generalizes well to other tasks by applying it successfully to English constituency parsing both with large and limited training data.</a:t>
            </a:r>
            <a:endParaRPr lang="ko-KR" altLang="en-US" dirty="0"/>
          </a:p>
        </p:txBody>
      </p:sp>
    </p:spTree>
    <p:extLst>
      <p:ext uri="{BB962C8B-B14F-4D97-AF65-F5344CB8AC3E}">
        <p14:creationId xmlns:p14="http://schemas.microsoft.com/office/powerpoint/2010/main" val="998176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199" y="365125"/>
            <a:ext cx="12495025" cy="1325563"/>
          </a:xfrm>
        </p:spPr>
        <p:txBody>
          <a:bodyPr>
            <a:normAutofit/>
          </a:bodyPr>
          <a:lstStyle/>
          <a:p>
            <a:r>
              <a:rPr lang="en-US" altLang="ko-KR" sz="2800" dirty="0"/>
              <a:t>Multi-Head</a:t>
            </a:r>
            <a:r>
              <a:rPr lang="ko-KR" altLang="en-US" sz="2800" dirty="0"/>
              <a:t> </a:t>
            </a:r>
            <a:r>
              <a:rPr lang="en-US" altLang="ko-KR" sz="2800" dirty="0"/>
              <a:t>Attention : Scaled Dot-Product Attention</a:t>
            </a:r>
            <a:endParaRPr lang="ko-KR" altLang="en-US" sz="3200" dirty="0"/>
          </a:p>
        </p:txBody>
      </p:sp>
      <p:pic>
        <p:nvPicPr>
          <p:cNvPr id="4" name="그림 3">
            <a:extLst>
              <a:ext uri="{FF2B5EF4-FFF2-40B4-BE49-F238E27FC236}">
                <a16:creationId xmlns:a16="http://schemas.microsoft.com/office/drawing/2014/main" id="{7479122F-9AAB-4B9C-A8E4-F1D8C6602FD7}"/>
              </a:ext>
            </a:extLst>
          </p:cNvPr>
          <p:cNvPicPr>
            <a:picLocks noChangeAspect="1"/>
          </p:cNvPicPr>
          <p:nvPr/>
        </p:nvPicPr>
        <p:blipFill>
          <a:blip r:embed="rId2"/>
          <a:stretch>
            <a:fillRect/>
          </a:stretch>
        </p:blipFill>
        <p:spPr>
          <a:xfrm>
            <a:off x="1080929" y="1354982"/>
            <a:ext cx="1694169" cy="2103107"/>
          </a:xfrm>
          <a:prstGeom prst="rect">
            <a:avLst/>
          </a:prstGeom>
        </p:spPr>
      </p:pic>
      <p:sp>
        <p:nvSpPr>
          <p:cNvPr id="3" name="사각형: 둥근 모서리 2">
            <a:extLst>
              <a:ext uri="{FF2B5EF4-FFF2-40B4-BE49-F238E27FC236}">
                <a16:creationId xmlns:a16="http://schemas.microsoft.com/office/drawing/2014/main" id="{9C845DB4-3286-4F07-AF96-F0AAD386E452}"/>
              </a:ext>
            </a:extLst>
          </p:cNvPr>
          <p:cNvSpPr/>
          <p:nvPr/>
        </p:nvSpPr>
        <p:spPr>
          <a:xfrm>
            <a:off x="4316819" y="4114800"/>
            <a:ext cx="574158" cy="297711"/>
          </a:xfrm>
          <a:prstGeom prst="roundRect">
            <a:avLst/>
          </a:prstGeom>
          <a:solidFill>
            <a:srgbClr val="E8EEE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Linear</a:t>
            </a:r>
            <a:endParaRPr lang="ko-KR" altLang="en-US" sz="1000" dirty="0">
              <a:solidFill>
                <a:schemeClr val="tx1"/>
              </a:solidFill>
            </a:endParaRPr>
          </a:p>
        </p:txBody>
      </p:sp>
      <p:sp>
        <p:nvSpPr>
          <p:cNvPr id="17" name="사각형: 둥근 모서리 16">
            <a:extLst>
              <a:ext uri="{FF2B5EF4-FFF2-40B4-BE49-F238E27FC236}">
                <a16:creationId xmlns:a16="http://schemas.microsoft.com/office/drawing/2014/main" id="{BD2EC07C-9A15-43A4-B5E5-C140A6F0EDCD}"/>
              </a:ext>
            </a:extLst>
          </p:cNvPr>
          <p:cNvSpPr/>
          <p:nvPr/>
        </p:nvSpPr>
        <p:spPr>
          <a:xfrm>
            <a:off x="5141555" y="4114800"/>
            <a:ext cx="574158" cy="297711"/>
          </a:xfrm>
          <a:prstGeom prst="roundRect">
            <a:avLst/>
          </a:prstGeom>
          <a:solidFill>
            <a:srgbClr val="E8EEE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Linear</a:t>
            </a:r>
            <a:endParaRPr lang="ko-KR" altLang="en-US" sz="1000" dirty="0">
              <a:solidFill>
                <a:schemeClr val="tx1"/>
              </a:solidFill>
            </a:endParaRPr>
          </a:p>
        </p:txBody>
      </p:sp>
      <p:sp>
        <p:nvSpPr>
          <p:cNvPr id="18" name="사각형: 둥근 모서리 17">
            <a:extLst>
              <a:ext uri="{FF2B5EF4-FFF2-40B4-BE49-F238E27FC236}">
                <a16:creationId xmlns:a16="http://schemas.microsoft.com/office/drawing/2014/main" id="{A66E3F0C-F69A-46BC-8A1C-0E0D7DC8DC0E}"/>
              </a:ext>
            </a:extLst>
          </p:cNvPr>
          <p:cNvSpPr/>
          <p:nvPr/>
        </p:nvSpPr>
        <p:spPr>
          <a:xfrm>
            <a:off x="5966291" y="4114800"/>
            <a:ext cx="574158" cy="297711"/>
          </a:xfrm>
          <a:prstGeom prst="roundRect">
            <a:avLst/>
          </a:prstGeom>
          <a:solidFill>
            <a:srgbClr val="E8EEEB"/>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Linear</a:t>
            </a:r>
            <a:endParaRPr lang="ko-KR" altLang="en-US" sz="1000" dirty="0">
              <a:solidFill>
                <a:schemeClr val="tx1"/>
              </a:solidFill>
            </a:endParaRPr>
          </a:p>
        </p:txBody>
      </p:sp>
      <p:sp>
        <p:nvSpPr>
          <p:cNvPr id="19" name="사각형: 둥근 모서리 18">
            <a:extLst>
              <a:ext uri="{FF2B5EF4-FFF2-40B4-BE49-F238E27FC236}">
                <a16:creationId xmlns:a16="http://schemas.microsoft.com/office/drawing/2014/main" id="{CA84925A-9D00-4B92-B886-EE1862CDFC22}"/>
              </a:ext>
            </a:extLst>
          </p:cNvPr>
          <p:cNvSpPr/>
          <p:nvPr/>
        </p:nvSpPr>
        <p:spPr>
          <a:xfrm>
            <a:off x="4382040" y="2573201"/>
            <a:ext cx="2093188" cy="483781"/>
          </a:xfrm>
          <a:prstGeom prst="roundRect">
            <a:avLst/>
          </a:prstGeom>
          <a:solidFill>
            <a:srgbClr val="C5BED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a:solidFill>
                  <a:schemeClr val="tx1"/>
                </a:solidFill>
              </a:rPr>
              <a:t>Scaled Dot-Product</a:t>
            </a:r>
            <a:br>
              <a:rPr lang="en-US" altLang="ko-KR" sz="1200" dirty="0">
                <a:solidFill>
                  <a:schemeClr val="tx1"/>
                </a:solidFill>
              </a:rPr>
            </a:br>
            <a:r>
              <a:rPr lang="en-US" altLang="ko-KR" sz="1200" dirty="0">
                <a:solidFill>
                  <a:schemeClr val="tx1"/>
                </a:solidFill>
              </a:rPr>
              <a:t>Attention</a:t>
            </a:r>
            <a:endParaRPr lang="ko-KR" altLang="en-US" sz="1200" dirty="0">
              <a:solidFill>
                <a:schemeClr val="tx1"/>
              </a:solidFill>
            </a:endParaRPr>
          </a:p>
        </p:txBody>
      </p:sp>
      <p:cxnSp>
        <p:nvCxnSpPr>
          <p:cNvPr id="27" name="직선 화살표 연결선 26">
            <a:extLst>
              <a:ext uri="{FF2B5EF4-FFF2-40B4-BE49-F238E27FC236}">
                <a16:creationId xmlns:a16="http://schemas.microsoft.com/office/drawing/2014/main" id="{A99D41AA-2B5E-4207-B826-57B6544F15FF}"/>
              </a:ext>
            </a:extLst>
          </p:cNvPr>
          <p:cNvCxnSpPr>
            <a:cxnSpLocks/>
            <a:stCxn id="17" idx="0"/>
          </p:cNvCxnSpPr>
          <p:nvPr/>
        </p:nvCxnSpPr>
        <p:spPr>
          <a:xfrm flipV="1">
            <a:off x="5428634" y="37639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직선 화살표 연결선 37">
            <a:extLst>
              <a:ext uri="{FF2B5EF4-FFF2-40B4-BE49-F238E27FC236}">
                <a16:creationId xmlns:a16="http://schemas.microsoft.com/office/drawing/2014/main" id="{5AC75B63-9D96-4F0E-8140-72A75B79EC59}"/>
              </a:ext>
            </a:extLst>
          </p:cNvPr>
          <p:cNvCxnSpPr>
            <a:cxnSpLocks/>
          </p:cNvCxnSpPr>
          <p:nvPr/>
        </p:nvCxnSpPr>
        <p:spPr>
          <a:xfrm flipV="1">
            <a:off x="4631192" y="37639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0B3F4C6A-81A6-4980-86FF-3164F2FF580F}"/>
              </a:ext>
            </a:extLst>
          </p:cNvPr>
          <p:cNvCxnSpPr>
            <a:cxnSpLocks/>
          </p:cNvCxnSpPr>
          <p:nvPr/>
        </p:nvCxnSpPr>
        <p:spPr>
          <a:xfrm flipV="1">
            <a:off x="6247341" y="37639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E134422E-CF42-4A4A-BD19-E2C70AC9C39D}"/>
              </a:ext>
            </a:extLst>
          </p:cNvPr>
          <p:cNvCxnSpPr>
            <a:cxnSpLocks/>
          </p:cNvCxnSpPr>
          <p:nvPr/>
        </p:nvCxnSpPr>
        <p:spPr>
          <a:xfrm flipV="1">
            <a:off x="5428634" y="4412511"/>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283CA4A4-FB41-4375-849C-7098310DAD07}"/>
              </a:ext>
            </a:extLst>
          </p:cNvPr>
          <p:cNvCxnSpPr>
            <a:cxnSpLocks/>
          </p:cNvCxnSpPr>
          <p:nvPr/>
        </p:nvCxnSpPr>
        <p:spPr>
          <a:xfrm flipV="1">
            <a:off x="4631192" y="4412511"/>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76530772-B7D2-480B-A73F-D2B5C5D8A823}"/>
              </a:ext>
            </a:extLst>
          </p:cNvPr>
          <p:cNvCxnSpPr>
            <a:cxnSpLocks/>
          </p:cNvCxnSpPr>
          <p:nvPr/>
        </p:nvCxnSpPr>
        <p:spPr>
          <a:xfrm flipV="1">
            <a:off x="6247341" y="4412511"/>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D452BFE-3A06-4FF7-8836-1618204135FF}"/>
              </a:ext>
            </a:extLst>
          </p:cNvPr>
          <p:cNvSpPr txBox="1"/>
          <p:nvPr/>
        </p:nvSpPr>
        <p:spPr>
          <a:xfrm>
            <a:off x="4465922" y="4763386"/>
            <a:ext cx="330540" cy="369332"/>
          </a:xfrm>
          <a:prstGeom prst="rect">
            <a:avLst/>
          </a:prstGeom>
          <a:noFill/>
        </p:spPr>
        <p:txBody>
          <a:bodyPr wrap="none" rtlCol="0">
            <a:spAutoFit/>
          </a:bodyPr>
          <a:lstStyle/>
          <a:p>
            <a:pPr algn="ctr"/>
            <a:r>
              <a:rPr lang="en-US" altLang="ko-KR" dirty="0"/>
              <a:t>V</a:t>
            </a:r>
            <a:endParaRPr lang="ko-KR" altLang="en-US" dirty="0"/>
          </a:p>
        </p:txBody>
      </p:sp>
      <p:sp>
        <p:nvSpPr>
          <p:cNvPr id="45" name="TextBox 44">
            <a:extLst>
              <a:ext uri="{FF2B5EF4-FFF2-40B4-BE49-F238E27FC236}">
                <a16:creationId xmlns:a16="http://schemas.microsoft.com/office/drawing/2014/main" id="{23684171-A7E1-4220-8243-DA56DFADB2D5}"/>
              </a:ext>
            </a:extLst>
          </p:cNvPr>
          <p:cNvSpPr txBox="1"/>
          <p:nvPr/>
        </p:nvSpPr>
        <p:spPr>
          <a:xfrm>
            <a:off x="5263364" y="4777932"/>
            <a:ext cx="330540" cy="369332"/>
          </a:xfrm>
          <a:prstGeom prst="rect">
            <a:avLst/>
          </a:prstGeom>
          <a:noFill/>
        </p:spPr>
        <p:txBody>
          <a:bodyPr wrap="none" rtlCol="0">
            <a:spAutoFit/>
          </a:bodyPr>
          <a:lstStyle/>
          <a:p>
            <a:pPr algn="ctr"/>
            <a:r>
              <a:rPr lang="en-US" altLang="ko-KR" dirty="0"/>
              <a:t>K</a:t>
            </a:r>
            <a:endParaRPr lang="ko-KR" altLang="en-US" dirty="0"/>
          </a:p>
        </p:txBody>
      </p:sp>
      <p:sp>
        <p:nvSpPr>
          <p:cNvPr id="46" name="TextBox 45">
            <a:extLst>
              <a:ext uri="{FF2B5EF4-FFF2-40B4-BE49-F238E27FC236}">
                <a16:creationId xmlns:a16="http://schemas.microsoft.com/office/drawing/2014/main" id="{9C9838A3-353D-4021-AB00-C924D61ABDD5}"/>
              </a:ext>
            </a:extLst>
          </p:cNvPr>
          <p:cNvSpPr txBox="1"/>
          <p:nvPr/>
        </p:nvSpPr>
        <p:spPr>
          <a:xfrm>
            <a:off x="6060806" y="4777932"/>
            <a:ext cx="362600" cy="369332"/>
          </a:xfrm>
          <a:prstGeom prst="rect">
            <a:avLst/>
          </a:prstGeom>
          <a:noFill/>
        </p:spPr>
        <p:txBody>
          <a:bodyPr wrap="none" rtlCol="0">
            <a:spAutoFit/>
          </a:bodyPr>
          <a:lstStyle/>
          <a:p>
            <a:pPr algn="ctr"/>
            <a:r>
              <a:rPr lang="en-US" altLang="ko-KR" dirty="0"/>
              <a:t>Q</a:t>
            </a:r>
            <a:endParaRPr lang="ko-KR" altLang="en-US" dirty="0"/>
          </a:p>
        </p:txBody>
      </p:sp>
      <p:grpSp>
        <p:nvGrpSpPr>
          <p:cNvPr id="48" name="그룹 47">
            <a:extLst>
              <a:ext uri="{FF2B5EF4-FFF2-40B4-BE49-F238E27FC236}">
                <a16:creationId xmlns:a16="http://schemas.microsoft.com/office/drawing/2014/main" id="{8BC73214-7A8C-4C6F-A3E7-13ACE38843A5}"/>
              </a:ext>
            </a:extLst>
          </p:cNvPr>
          <p:cNvGrpSpPr/>
          <p:nvPr/>
        </p:nvGrpSpPr>
        <p:grpSpPr>
          <a:xfrm>
            <a:off x="2298846" y="4759475"/>
            <a:ext cx="3667445" cy="369332"/>
            <a:chOff x="2660353" y="4763036"/>
            <a:chExt cx="3667445" cy="369332"/>
          </a:xfrm>
        </p:grpSpPr>
        <p:sp>
          <p:nvSpPr>
            <p:cNvPr id="51" name="TextBox 50">
              <a:extLst>
                <a:ext uri="{FF2B5EF4-FFF2-40B4-BE49-F238E27FC236}">
                  <a16:creationId xmlns:a16="http://schemas.microsoft.com/office/drawing/2014/main" id="{2161D4CE-A26C-43FC-B483-F13B175C26A3}"/>
                </a:ext>
              </a:extLst>
            </p:cNvPr>
            <p:cNvSpPr txBox="1"/>
            <p:nvPr/>
          </p:nvSpPr>
          <p:spPr>
            <a:xfrm>
              <a:off x="5205453" y="4763036"/>
              <a:ext cx="346570" cy="369332"/>
            </a:xfrm>
            <a:prstGeom prst="rect">
              <a:avLst/>
            </a:prstGeom>
            <a:noFill/>
          </p:spPr>
          <p:txBody>
            <a:bodyPr wrap="none" rtlCol="0">
              <a:spAutoFit/>
            </a:bodyPr>
            <a:lstStyle/>
            <a:p>
              <a:r>
                <a:rPr lang="en-US" altLang="ko-KR" dirty="0"/>
                <a:t>=</a:t>
              </a:r>
              <a:endParaRPr lang="ko-KR" altLang="en-US" dirty="0"/>
            </a:p>
          </p:txBody>
        </p:sp>
        <p:sp>
          <p:nvSpPr>
            <p:cNvPr id="52" name="TextBox 51">
              <a:extLst>
                <a:ext uri="{FF2B5EF4-FFF2-40B4-BE49-F238E27FC236}">
                  <a16:creationId xmlns:a16="http://schemas.microsoft.com/office/drawing/2014/main" id="{7C2E2E5F-87B1-43D9-B70B-9EF768A55A45}"/>
                </a:ext>
              </a:extLst>
            </p:cNvPr>
            <p:cNvSpPr txBox="1"/>
            <p:nvPr/>
          </p:nvSpPr>
          <p:spPr>
            <a:xfrm>
              <a:off x="5981228" y="4763036"/>
              <a:ext cx="346570" cy="369332"/>
            </a:xfrm>
            <a:prstGeom prst="rect">
              <a:avLst/>
            </a:prstGeom>
            <a:noFill/>
          </p:spPr>
          <p:txBody>
            <a:bodyPr wrap="none" rtlCol="0">
              <a:spAutoFit/>
            </a:bodyPr>
            <a:lstStyle/>
            <a:p>
              <a:r>
                <a:rPr lang="en-US" altLang="ko-KR" dirty="0"/>
                <a:t>=</a:t>
              </a:r>
              <a:endParaRPr lang="ko-KR" altLang="en-US" dirty="0"/>
            </a:p>
          </p:txBody>
        </p:sp>
        <p:sp>
          <p:nvSpPr>
            <p:cNvPr id="53" name="TextBox 52">
              <a:extLst>
                <a:ext uri="{FF2B5EF4-FFF2-40B4-BE49-F238E27FC236}">
                  <a16:creationId xmlns:a16="http://schemas.microsoft.com/office/drawing/2014/main" id="{1AFFF5DF-286F-4E0A-A7A0-AC22A2649D2F}"/>
                </a:ext>
              </a:extLst>
            </p:cNvPr>
            <p:cNvSpPr txBox="1"/>
            <p:nvPr/>
          </p:nvSpPr>
          <p:spPr>
            <a:xfrm>
              <a:off x="2660353" y="4781493"/>
              <a:ext cx="2078198" cy="338554"/>
            </a:xfrm>
            <a:prstGeom prst="rect">
              <a:avLst/>
            </a:prstGeom>
            <a:noFill/>
          </p:spPr>
          <p:txBody>
            <a:bodyPr wrap="none" rtlCol="0">
              <a:spAutoFit/>
            </a:bodyPr>
            <a:lstStyle/>
            <a:p>
              <a:r>
                <a:rPr lang="en-US" altLang="ko-KR" sz="1600" dirty="0">
                  <a:solidFill>
                    <a:srgbClr val="FF0000"/>
                  </a:solidFill>
                </a:rPr>
                <a:t>Self-Attention</a:t>
              </a:r>
              <a:r>
                <a:rPr lang="ko-KR" altLang="en-US" sz="1600" dirty="0">
                  <a:solidFill>
                    <a:srgbClr val="FF0000"/>
                  </a:solidFill>
                </a:rPr>
                <a:t>에서는</a:t>
              </a:r>
            </a:p>
          </p:txBody>
        </p:sp>
      </p:grpSp>
      <p:cxnSp>
        <p:nvCxnSpPr>
          <p:cNvPr id="54" name="직선 화살표 연결선 53">
            <a:extLst>
              <a:ext uri="{FF2B5EF4-FFF2-40B4-BE49-F238E27FC236}">
                <a16:creationId xmlns:a16="http://schemas.microsoft.com/office/drawing/2014/main" id="{7359C436-B847-43E6-94F0-F4C55F1C9587}"/>
              </a:ext>
            </a:extLst>
          </p:cNvPr>
          <p:cNvCxnSpPr>
            <a:cxnSpLocks/>
          </p:cNvCxnSpPr>
          <p:nvPr/>
        </p:nvCxnSpPr>
        <p:spPr>
          <a:xfrm flipV="1">
            <a:off x="5428634" y="2222326"/>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E6EFA38-A281-4148-B798-7B422A11FC60}"/>
                  </a:ext>
                </a:extLst>
              </p:cNvPr>
              <p:cNvSpPr txBox="1"/>
              <p:nvPr/>
            </p:nvSpPr>
            <p:spPr>
              <a:xfrm>
                <a:off x="4306676" y="3401691"/>
                <a:ext cx="649032" cy="338554"/>
              </a:xfrm>
              <a:prstGeom prst="rect">
                <a:avLst/>
              </a:prstGeom>
              <a:noFill/>
            </p:spPr>
            <p:txBody>
              <a:bodyPr wrap="square" rtlCol="0">
                <a:spAutoFit/>
              </a:bodyPr>
              <a:lstStyle/>
              <a:p>
                <a:pPr algn="ctr"/>
                <a:r>
                  <a:rPr lang="en-US" altLang="ko-KR" sz="1600" dirty="0"/>
                  <a:t>V</a:t>
                </a:r>
                <a14:m>
                  <m:oMath xmlns:m="http://schemas.openxmlformats.org/officeDocument/2006/math">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𝑊</m:t>
                        </m:r>
                      </m:e>
                      <m:sup>
                        <m:r>
                          <a:rPr lang="en-US" altLang="ko-KR" sz="1600" b="0" i="1" smtClean="0">
                            <a:latin typeface="Cambria Math" panose="02040503050406030204" pitchFamily="18" charset="0"/>
                          </a:rPr>
                          <m:t>𝑉</m:t>
                        </m:r>
                      </m:sup>
                    </m:sSup>
                  </m:oMath>
                </a14:m>
                <a:endParaRPr lang="ko-KR" altLang="en-US" sz="1600" dirty="0"/>
              </a:p>
            </p:txBody>
          </p:sp>
        </mc:Choice>
        <mc:Fallback xmlns="">
          <p:sp>
            <p:nvSpPr>
              <p:cNvPr id="59" name="TextBox 58">
                <a:extLst>
                  <a:ext uri="{FF2B5EF4-FFF2-40B4-BE49-F238E27FC236}">
                    <a16:creationId xmlns:a16="http://schemas.microsoft.com/office/drawing/2014/main" id="{1E6EFA38-A281-4148-B798-7B422A11FC60}"/>
                  </a:ext>
                </a:extLst>
              </p:cNvPr>
              <p:cNvSpPr txBox="1">
                <a:spLocks noRot="1" noChangeAspect="1" noMove="1" noResize="1" noEditPoints="1" noAdjustHandles="1" noChangeArrowheads="1" noChangeShapeType="1" noTextEdit="1"/>
              </p:cNvSpPr>
              <p:nvPr/>
            </p:nvSpPr>
            <p:spPr>
              <a:xfrm>
                <a:off x="4306676" y="3401691"/>
                <a:ext cx="649032" cy="338554"/>
              </a:xfrm>
              <a:prstGeom prst="rect">
                <a:avLst/>
              </a:prstGeom>
              <a:blipFill>
                <a:blip r:embed="rId3"/>
                <a:stretch>
                  <a:fillRect l="-3738" t="-5357" b="-2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839D318-786D-4A08-9148-D7097E379E1F}"/>
                  </a:ext>
                </a:extLst>
              </p:cNvPr>
              <p:cNvSpPr txBox="1"/>
              <p:nvPr/>
            </p:nvSpPr>
            <p:spPr>
              <a:xfrm>
                <a:off x="5104118" y="3401691"/>
                <a:ext cx="649032" cy="338554"/>
              </a:xfrm>
              <a:prstGeom prst="rect">
                <a:avLst/>
              </a:prstGeom>
              <a:noFill/>
            </p:spPr>
            <p:txBody>
              <a:bodyPr wrap="square" rtlCol="0">
                <a:spAutoFit/>
              </a:bodyPr>
              <a:lstStyle/>
              <a:p>
                <a:pPr algn="ctr"/>
                <a:r>
                  <a:rPr lang="en-US" altLang="ko-KR" sz="1600" dirty="0"/>
                  <a:t>K</a:t>
                </a:r>
                <a14:m>
                  <m:oMath xmlns:m="http://schemas.openxmlformats.org/officeDocument/2006/math">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𝑊</m:t>
                        </m:r>
                      </m:e>
                      <m:sup>
                        <m:r>
                          <a:rPr lang="en-US" altLang="ko-KR" sz="1600" b="0" i="1" smtClean="0">
                            <a:latin typeface="Cambria Math" panose="02040503050406030204" pitchFamily="18" charset="0"/>
                          </a:rPr>
                          <m:t>𝐾</m:t>
                        </m:r>
                      </m:sup>
                    </m:sSup>
                  </m:oMath>
                </a14:m>
                <a:endParaRPr lang="ko-KR" altLang="en-US" sz="1600" dirty="0"/>
              </a:p>
            </p:txBody>
          </p:sp>
        </mc:Choice>
        <mc:Fallback xmlns="">
          <p:sp>
            <p:nvSpPr>
              <p:cNvPr id="62" name="TextBox 61">
                <a:extLst>
                  <a:ext uri="{FF2B5EF4-FFF2-40B4-BE49-F238E27FC236}">
                    <a16:creationId xmlns:a16="http://schemas.microsoft.com/office/drawing/2014/main" id="{5839D318-786D-4A08-9148-D7097E379E1F}"/>
                  </a:ext>
                </a:extLst>
              </p:cNvPr>
              <p:cNvSpPr txBox="1">
                <a:spLocks noRot="1" noChangeAspect="1" noMove="1" noResize="1" noEditPoints="1" noAdjustHandles="1" noChangeArrowheads="1" noChangeShapeType="1" noTextEdit="1"/>
              </p:cNvSpPr>
              <p:nvPr/>
            </p:nvSpPr>
            <p:spPr>
              <a:xfrm>
                <a:off x="5104118" y="3401691"/>
                <a:ext cx="649032" cy="338554"/>
              </a:xfrm>
              <a:prstGeom prst="rect">
                <a:avLst/>
              </a:prstGeom>
              <a:blipFill>
                <a:blip r:embed="rId4"/>
                <a:stretch>
                  <a:fillRect l="-2804" t="-5357" b="-21429"/>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107DD67-8D45-406A-A583-39ED4A3CB631}"/>
                  </a:ext>
                </a:extLst>
              </p:cNvPr>
              <p:cNvSpPr txBox="1"/>
              <p:nvPr/>
            </p:nvSpPr>
            <p:spPr>
              <a:xfrm>
                <a:off x="5780447" y="3401691"/>
                <a:ext cx="945846" cy="339388"/>
              </a:xfrm>
              <a:prstGeom prst="rect">
                <a:avLst/>
              </a:prstGeom>
              <a:noFill/>
            </p:spPr>
            <p:txBody>
              <a:bodyPr wrap="square" rtlCol="0">
                <a:spAutoFit/>
              </a:bodyPr>
              <a:lstStyle/>
              <a:p>
                <a:pPr algn="ctr"/>
                <a:r>
                  <a:rPr lang="en-US" altLang="ko-KR" sz="1600" dirty="0"/>
                  <a:t>Q</a:t>
                </a:r>
                <a14:m>
                  <m:oMath xmlns:m="http://schemas.openxmlformats.org/officeDocument/2006/math">
                    <m:sSup>
                      <m:sSupPr>
                        <m:ctrlPr>
                          <a:rPr lang="en-US" altLang="ko-KR" sz="1600" i="1" smtClean="0">
                            <a:latin typeface="Cambria Math" panose="02040503050406030204" pitchFamily="18" charset="0"/>
                          </a:rPr>
                        </m:ctrlPr>
                      </m:sSupPr>
                      <m:e>
                        <m:r>
                          <a:rPr lang="en-US" altLang="ko-KR" sz="1600" b="0" i="1" smtClean="0">
                            <a:latin typeface="Cambria Math" panose="02040503050406030204" pitchFamily="18" charset="0"/>
                          </a:rPr>
                          <m:t>𝑊</m:t>
                        </m:r>
                      </m:e>
                      <m:sup>
                        <m:r>
                          <a:rPr lang="en-US" altLang="ko-KR" sz="1600" b="0" i="1" smtClean="0">
                            <a:latin typeface="Cambria Math" panose="02040503050406030204" pitchFamily="18" charset="0"/>
                          </a:rPr>
                          <m:t>𝑄</m:t>
                        </m:r>
                      </m:sup>
                    </m:sSup>
                  </m:oMath>
                </a14:m>
                <a:endParaRPr lang="ko-KR" altLang="en-US" sz="1600" dirty="0"/>
              </a:p>
            </p:txBody>
          </p:sp>
        </mc:Choice>
        <mc:Fallback xmlns="">
          <p:sp>
            <p:nvSpPr>
              <p:cNvPr id="63" name="TextBox 62">
                <a:extLst>
                  <a:ext uri="{FF2B5EF4-FFF2-40B4-BE49-F238E27FC236}">
                    <a16:creationId xmlns:a16="http://schemas.microsoft.com/office/drawing/2014/main" id="{A107DD67-8D45-406A-A583-39ED4A3CB631}"/>
                  </a:ext>
                </a:extLst>
              </p:cNvPr>
              <p:cNvSpPr txBox="1">
                <a:spLocks noRot="1" noChangeAspect="1" noMove="1" noResize="1" noEditPoints="1" noAdjustHandles="1" noChangeArrowheads="1" noChangeShapeType="1" noTextEdit="1"/>
              </p:cNvSpPr>
              <p:nvPr/>
            </p:nvSpPr>
            <p:spPr>
              <a:xfrm>
                <a:off x="5780447" y="3401691"/>
                <a:ext cx="945846" cy="339388"/>
              </a:xfrm>
              <a:prstGeom prst="rect">
                <a:avLst/>
              </a:prstGeom>
              <a:blipFill>
                <a:blip r:embed="rId5"/>
                <a:stretch>
                  <a:fillRect t="-5357" b="-21429"/>
                </a:stretch>
              </a:blipFill>
            </p:spPr>
            <p:txBody>
              <a:bodyPr/>
              <a:lstStyle/>
              <a:p>
                <a:r>
                  <a:rPr lang="ko-KR" altLang="en-US">
                    <a:noFill/>
                  </a:rPr>
                  <a:t> </a:t>
                </a:r>
              </a:p>
            </p:txBody>
          </p:sp>
        </mc:Fallback>
      </mc:AlternateContent>
      <p:cxnSp>
        <p:nvCxnSpPr>
          <p:cNvPr id="64" name="직선 화살표 연결선 63">
            <a:extLst>
              <a:ext uri="{FF2B5EF4-FFF2-40B4-BE49-F238E27FC236}">
                <a16:creationId xmlns:a16="http://schemas.microsoft.com/office/drawing/2014/main" id="{32BCC8CB-199E-4E5F-A9C6-498DD4EB1E10}"/>
              </a:ext>
            </a:extLst>
          </p:cNvPr>
          <p:cNvCxnSpPr>
            <a:cxnSpLocks/>
          </p:cNvCxnSpPr>
          <p:nvPr/>
        </p:nvCxnSpPr>
        <p:spPr>
          <a:xfrm flipV="1">
            <a:off x="5428634" y="30781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E693ABC4-8E00-4E12-A11B-1A308E4DF086}"/>
              </a:ext>
            </a:extLst>
          </p:cNvPr>
          <p:cNvCxnSpPr>
            <a:cxnSpLocks/>
          </p:cNvCxnSpPr>
          <p:nvPr/>
        </p:nvCxnSpPr>
        <p:spPr>
          <a:xfrm flipV="1">
            <a:off x="4631192" y="30781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직선 화살표 연결선 65">
            <a:extLst>
              <a:ext uri="{FF2B5EF4-FFF2-40B4-BE49-F238E27FC236}">
                <a16:creationId xmlns:a16="http://schemas.microsoft.com/office/drawing/2014/main" id="{8D4142AE-524D-4FA1-928A-030F00696360}"/>
              </a:ext>
            </a:extLst>
          </p:cNvPr>
          <p:cNvCxnSpPr>
            <a:cxnSpLocks/>
          </p:cNvCxnSpPr>
          <p:nvPr/>
        </p:nvCxnSpPr>
        <p:spPr>
          <a:xfrm flipV="1">
            <a:off x="6247341" y="3078125"/>
            <a:ext cx="0" cy="3508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2F29C41-EE61-4F2A-9C76-32661A9BC108}"/>
              </a:ext>
            </a:extLst>
          </p:cNvPr>
          <p:cNvSpPr txBox="1"/>
          <p:nvPr/>
        </p:nvSpPr>
        <p:spPr>
          <a:xfrm>
            <a:off x="4890977" y="1891266"/>
            <a:ext cx="1075314" cy="338554"/>
          </a:xfrm>
          <a:prstGeom prst="rect">
            <a:avLst/>
          </a:prstGeom>
          <a:noFill/>
        </p:spPr>
        <p:txBody>
          <a:bodyPr wrap="square" rtlCol="0">
            <a:spAutoFit/>
          </a:bodyPr>
          <a:lstStyle/>
          <a:p>
            <a:pPr algn="ctr"/>
            <a:r>
              <a:rPr lang="en-US" altLang="ko-KR" sz="1600" dirty="0"/>
              <a:t>head</a:t>
            </a:r>
            <a:endParaRPr lang="ko-KR" altLang="en-US" sz="1600" dirty="0"/>
          </a:p>
        </p:txBody>
      </p:sp>
      <p:pic>
        <p:nvPicPr>
          <p:cNvPr id="68" name="그림 67">
            <a:extLst>
              <a:ext uri="{FF2B5EF4-FFF2-40B4-BE49-F238E27FC236}">
                <a16:creationId xmlns:a16="http://schemas.microsoft.com/office/drawing/2014/main" id="{704A08B1-48F6-4313-B4FA-5305168FAE42}"/>
              </a:ext>
            </a:extLst>
          </p:cNvPr>
          <p:cNvPicPr>
            <a:picLocks noChangeAspect="1"/>
          </p:cNvPicPr>
          <p:nvPr/>
        </p:nvPicPr>
        <p:blipFill>
          <a:blip r:embed="rId6"/>
          <a:stretch>
            <a:fillRect/>
          </a:stretch>
        </p:blipFill>
        <p:spPr>
          <a:xfrm>
            <a:off x="7380420" y="1891266"/>
            <a:ext cx="2867025" cy="3352800"/>
          </a:xfrm>
          <a:prstGeom prst="rect">
            <a:avLst/>
          </a:prstGeom>
        </p:spPr>
      </p:pic>
      <p:sp>
        <p:nvSpPr>
          <p:cNvPr id="69" name="직사각형 68">
            <a:extLst>
              <a:ext uri="{FF2B5EF4-FFF2-40B4-BE49-F238E27FC236}">
                <a16:creationId xmlns:a16="http://schemas.microsoft.com/office/drawing/2014/main" id="{F7958054-6CE3-49B1-B988-95F25491674B}"/>
              </a:ext>
            </a:extLst>
          </p:cNvPr>
          <p:cNvSpPr/>
          <p:nvPr/>
        </p:nvSpPr>
        <p:spPr>
          <a:xfrm>
            <a:off x="4316819" y="3437125"/>
            <a:ext cx="2223630" cy="30021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41DE1BE0-3C8F-4C56-BA80-4200F892A94C}"/>
              </a:ext>
            </a:extLst>
          </p:cNvPr>
          <p:cNvSpPr/>
          <p:nvPr/>
        </p:nvSpPr>
        <p:spPr>
          <a:xfrm>
            <a:off x="8209922" y="4938531"/>
            <a:ext cx="1327483" cy="20873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TextBox 69">
            <a:extLst>
              <a:ext uri="{FF2B5EF4-FFF2-40B4-BE49-F238E27FC236}">
                <a16:creationId xmlns:a16="http://schemas.microsoft.com/office/drawing/2014/main" id="{802F7796-FD2A-4ADC-840F-64C79675824E}"/>
              </a:ext>
            </a:extLst>
          </p:cNvPr>
          <p:cNvSpPr txBox="1"/>
          <p:nvPr/>
        </p:nvSpPr>
        <p:spPr>
          <a:xfrm>
            <a:off x="6688859" y="3567666"/>
            <a:ext cx="1544012" cy="261610"/>
          </a:xfrm>
          <a:prstGeom prst="rect">
            <a:avLst/>
          </a:prstGeom>
          <a:noFill/>
        </p:spPr>
        <p:txBody>
          <a:bodyPr wrap="none" rtlCol="0">
            <a:spAutoFit/>
          </a:bodyPr>
          <a:lstStyle/>
          <a:p>
            <a:r>
              <a:rPr lang="en-US" altLang="ko-KR" sz="1100" dirty="0"/>
              <a:t>Decoder</a:t>
            </a:r>
            <a:r>
              <a:rPr lang="ko-KR" altLang="en-US" sz="1100" dirty="0"/>
              <a:t>에서 사용 </a:t>
            </a:r>
            <a:r>
              <a:rPr lang="en-US" altLang="ko-KR" sz="1100" dirty="0"/>
              <a:t>-&gt;</a:t>
            </a:r>
            <a:endParaRPr lang="ko-KR" altLang="en-US" sz="1100" dirty="0"/>
          </a:p>
        </p:txBody>
      </p:sp>
      <p:pic>
        <p:nvPicPr>
          <p:cNvPr id="73" name="그림 72">
            <a:extLst>
              <a:ext uri="{FF2B5EF4-FFF2-40B4-BE49-F238E27FC236}">
                <a16:creationId xmlns:a16="http://schemas.microsoft.com/office/drawing/2014/main" id="{6895F024-9F9E-4B09-B723-FC2742356987}"/>
              </a:ext>
            </a:extLst>
          </p:cNvPr>
          <p:cNvPicPr>
            <a:picLocks noChangeAspect="1"/>
          </p:cNvPicPr>
          <p:nvPr/>
        </p:nvPicPr>
        <p:blipFill>
          <a:blip r:embed="rId7"/>
          <a:stretch>
            <a:fillRect/>
          </a:stretch>
        </p:blipFill>
        <p:spPr>
          <a:xfrm>
            <a:off x="7199828" y="5443993"/>
            <a:ext cx="4366368" cy="563402"/>
          </a:xfrm>
          <a:prstGeom prst="rect">
            <a:avLst/>
          </a:prstGeom>
        </p:spPr>
      </p:pic>
      <p:sp>
        <p:nvSpPr>
          <p:cNvPr id="75" name="직사각형 74">
            <a:extLst>
              <a:ext uri="{FF2B5EF4-FFF2-40B4-BE49-F238E27FC236}">
                <a16:creationId xmlns:a16="http://schemas.microsoft.com/office/drawing/2014/main" id="{6BC28F77-7BB3-4849-94F1-C1437BF29655}"/>
              </a:ext>
            </a:extLst>
          </p:cNvPr>
          <p:cNvSpPr/>
          <p:nvPr/>
        </p:nvSpPr>
        <p:spPr>
          <a:xfrm>
            <a:off x="10765556" y="5485226"/>
            <a:ext cx="451792" cy="192560"/>
          </a:xfrm>
          <a:prstGeom prst="rect">
            <a:avLst/>
          </a:prstGeom>
          <a:noFill/>
          <a:ln w="28575">
            <a:solidFill>
              <a:srgbClr val="C5B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a:extLst>
              <a:ext uri="{FF2B5EF4-FFF2-40B4-BE49-F238E27FC236}">
                <a16:creationId xmlns:a16="http://schemas.microsoft.com/office/drawing/2014/main" id="{BBD24669-8C29-4DAE-8093-FB5590476FF5}"/>
              </a:ext>
            </a:extLst>
          </p:cNvPr>
          <p:cNvSpPr/>
          <p:nvPr/>
        </p:nvSpPr>
        <p:spPr>
          <a:xfrm>
            <a:off x="10762947" y="5489953"/>
            <a:ext cx="465034" cy="419100"/>
          </a:xfrm>
          <a:prstGeom prst="rect">
            <a:avLst/>
          </a:prstGeom>
          <a:noFill/>
          <a:ln w="28575">
            <a:solidFill>
              <a:srgbClr val="FDF9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888C97C8-81CA-4D96-BE20-38A580D41FCC}"/>
              </a:ext>
            </a:extLst>
          </p:cNvPr>
          <p:cNvSpPr/>
          <p:nvPr/>
        </p:nvSpPr>
        <p:spPr>
          <a:xfrm>
            <a:off x="9664995" y="5489953"/>
            <a:ext cx="1637413" cy="419100"/>
          </a:xfrm>
          <a:prstGeom prst="rect">
            <a:avLst/>
          </a:prstGeom>
          <a:noFill/>
          <a:ln w="28575">
            <a:solidFill>
              <a:srgbClr val="CCE7C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C74B1B2-0621-4A23-A6BA-B3239DAB57AF}"/>
              </a:ext>
            </a:extLst>
          </p:cNvPr>
          <p:cNvSpPr/>
          <p:nvPr/>
        </p:nvSpPr>
        <p:spPr>
          <a:xfrm>
            <a:off x="9664995" y="5485226"/>
            <a:ext cx="1818168" cy="419100"/>
          </a:xfrm>
          <a:prstGeom prst="rect">
            <a:avLst/>
          </a:prstGeom>
          <a:noFill/>
          <a:ln w="28575">
            <a:solidFill>
              <a:srgbClr val="C5BED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5FA259A-16DE-4A2C-B557-490FF143DC82}"/>
                  </a:ext>
                </a:extLst>
              </p:cNvPr>
              <p:cNvSpPr txBox="1"/>
              <p:nvPr/>
            </p:nvSpPr>
            <p:spPr>
              <a:xfrm>
                <a:off x="7380420" y="6062075"/>
                <a:ext cx="3700885" cy="323037"/>
              </a:xfrm>
              <a:prstGeom prst="rect">
                <a:avLst/>
              </a:prstGeom>
              <a:noFill/>
            </p:spPr>
            <p:txBody>
              <a:bodyPr wrap="non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𝑘</m:t>
                        </m:r>
                      </m:sub>
                    </m:sSub>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𝑑</m:t>
                        </m:r>
                      </m:e>
                      <m:sub>
                        <m:r>
                          <a:rPr lang="en-US" altLang="ko-KR" sz="1400" b="0" i="1" smtClean="0">
                            <a:latin typeface="Cambria Math" panose="02040503050406030204" pitchFamily="18" charset="0"/>
                          </a:rPr>
                          <m:t>𝑄</m:t>
                        </m:r>
                      </m:sub>
                    </m:sSub>
                    <m:r>
                      <a:rPr lang="en-US" altLang="ko-KR" sz="1400" b="0" i="1" smtClean="0">
                        <a:latin typeface="Cambria Math" panose="02040503050406030204" pitchFamily="18" charset="0"/>
                      </a:rPr>
                      <m:t>=</m:t>
                    </m:r>
                  </m:oMath>
                </a14:m>
                <a:r>
                  <a:rPr lang="ko-KR" altLang="en-US" sz="1400" dirty="0"/>
                  <a:t> </a:t>
                </a:r>
                <a:r>
                  <a:rPr lang="en-US" altLang="ko-KR" sz="1400" dirty="0"/>
                  <a:t>Query</a:t>
                </a:r>
                <a:r>
                  <a:rPr lang="ko-KR" altLang="en-US" sz="1400" dirty="0"/>
                  <a:t>와 </a:t>
                </a:r>
                <a:r>
                  <a:rPr lang="en-US" altLang="ko-KR" sz="1400" dirty="0"/>
                  <a:t>Key</a:t>
                </a:r>
                <a:r>
                  <a:rPr lang="ko-KR" altLang="en-US" sz="1400" dirty="0"/>
                  <a:t>의 </a:t>
                </a:r>
                <a:r>
                  <a:rPr lang="en-US" altLang="ko-KR" sz="1400" dirty="0"/>
                  <a:t>Dimension (=64)</a:t>
                </a:r>
                <a:endParaRPr lang="ko-KR" altLang="en-US" sz="1400" dirty="0"/>
              </a:p>
            </p:txBody>
          </p:sp>
        </mc:Choice>
        <mc:Fallback xmlns="">
          <p:sp>
            <p:nvSpPr>
              <p:cNvPr id="74" name="TextBox 73">
                <a:extLst>
                  <a:ext uri="{FF2B5EF4-FFF2-40B4-BE49-F238E27FC236}">
                    <a16:creationId xmlns:a16="http://schemas.microsoft.com/office/drawing/2014/main" id="{35FA259A-16DE-4A2C-B557-490FF143DC82}"/>
                  </a:ext>
                </a:extLst>
              </p:cNvPr>
              <p:cNvSpPr txBox="1">
                <a:spLocks noRot="1" noChangeAspect="1" noMove="1" noResize="1" noEditPoints="1" noAdjustHandles="1" noChangeArrowheads="1" noChangeShapeType="1" noTextEdit="1"/>
              </p:cNvSpPr>
              <p:nvPr/>
            </p:nvSpPr>
            <p:spPr>
              <a:xfrm>
                <a:off x="7380420" y="6062075"/>
                <a:ext cx="3700885" cy="323037"/>
              </a:xfrm>
              <a:prstGeom prst="rect">
                <a:avLst/>
              </a:prstGeom>
              <a:blipFill>
                <a:blip r:embed="rId8"/>
                <a:stretch>
                  <a:fillRect t="-3774" b="-132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5855FDA-E49A-4233-89B1-CD10A514EE18}"/>
                  </a:ext>
                </a:extLst>
              </p:cNvPr>
              <p:cNvSpPr txBox="1"/>
              <p:nvPr/>
            </p:nvSpPr>
            <p:spPr>
              <a:xfrm>
                <a:off x="7380420" y="6439792"/>
                <a:ext cx="2663165" cy="307777"/>
              </a:xfrm>
              <a:prstGeom prst="rect">
                <a:avLst/>
              </a:prstGeom>
              <a:noFill/>
            </p:spPr>
            <p:txBody>
              <a:bodyPr wrap="none" rtlCol="0">
                <a:spAutoFit/>
              </a:bodyPr>
              <a:lstStyle/>
              <a:p>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𝑣</m:t>
                        </m:r>
                      </m:sub>
                    </m:sSub>
                    <m:r>
                      <a:rPr lang="en-US" altLang="ko-KR" sz="1400" b="0" i="1" smtClean="0">
                        <a:latin typeface="Cambria Math" panose="02040503050406030204" pitchFamily="18" charset="0"/>
                      </a:rPr>
                      <m:t>=</m:t>
                    </m:r>
                  </m:oMath>
                </a14:m>
                <a:r>
                  <a:rPr lang="ko-KR" altLang="en-US" sz="1400" dirty="0"/>
                  <a:t> </a:t>
                </a:r>
                <a:r>
                  <a:rPr lang="en-US" altLang="ko-KR" sz="1400" dirty="0"/>
                  <a:t>Value</a:t>
                </a:r>
                <a:r>
                  <a:rPr lang="ko-KR" altLang="en-US" sz="1400" dirty="0"/>
                  <a:t>의 </a:t>
                </a:r>
                <a:r>
                  <a:rPr lang="en-US" altLang="ko-KR" sz="1400" dirty="0"/>
                  <a:t>Dimension (=64)</a:t>
                </a:r>
                <a:endParaRPr lang="ko-KR" altLang="en-US" sz="1400" dirty="0"/>
              </a:p>
            </p:txBody>
          </p:sp>
        </mc:Choice>
        <mc:Fallback xmlns="">
          <p:sp>
            <p:nvSpPr>
              <p:cNvPr id="81" name="TextBox 80">
                <a:extLst>
                  <a:ext uri="{FF2B5EF4-FFF2-40B4-BE49-F238E27FC236}">
                    <a16:creationId xmlns:a16="http://schemas.microsoft.com/office/drawing/2014/main" id="{95855FDA-E49A-4233-89B1-CD10A514EE18}"/>
                  </a:ext>
                </a:extLst>
              </p:cNvPr>
              <p:cNvSpPr txBox="1">
                <a:spLocks noRot="1" noChangeAspect="1" noMove="1" noResize="1" noEditPoints="1" noAdjustHandles="1" noChangeArrowheads="1" noChangeShapeType="1" noTextEdit="1"/>
              </p:cNvSpPr>
              <p:nvPr/>
            </p:nvSpPr>
            <p:spPr>
              <a:xfrm>
                <a:off x="7380420" y="6439792"/>
                <a:ext cx="2663165" cy="307777"/>
              </a:xfrm>
              <a:prstGeom prst="rect">
                <a:avLst/>
              </a:prstGeom>
              <a:blipFill>
                <a:blip r:embed="rId9"/>
                <a:stretch>
                  <a:fillRect t="-1961"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26BE599D-4198-4E74-B69C-4AA787D5F279}"/>
                  </a:ext>
                </a:extLst>
              </p:cNvPr>
              <p:cNvSpPr txBox="1"/>
              <p:nvPr/>
            </p:nvSpPr>
            <p:spPr>
              <a:xfrm>
                <a:off x="563526" y="5694776"/>
                <a:ext cx="6455547" cy="999569"/>
              </a:xfrm>
              <a:prstGeom prst="rect">
                <a:avLst/>
              </a:prstGeom>
              <a:noFill/>
            </p:spPr>
            <p:txBody>
              <a:bodyPr wrap="square" rtlCol="0">
                <a:spAutoFit/>
              </a:bodyPr>
              <a:lstStyle/>
              <a:p>
                <a:r>
                  <a:rPr lang="ko-KR" altLang="en-US" sz="1400" dirty="0"/>
                  <a:t>확률 변수 </a:t>
                </a:r>
                <a:r>
                  <a:rPr lang="en-US" altLang="ko-KR" sz="1400" dirty="0"/>
                  <a:t>A</a:t>
                </a:r>
                <a:r>
                  <a:rPr lang="ko-KR" altLang="en-US" sz="1400" dirty="0"/>
                  <a:t>의 분산 </a:t>
                </a:r>
                <a:r>
                  <a:rPr lang="en-US" altLang="ko-KR" sz="1400" dirty="0"/>
                  <a:t>= 1 </a:t>
                </a:r>
                <a:r>
                  <a:rPr lang="ko-KR" altLang="en-US" sz="1400" dirty="0"/>
                  <a:t>이고 </a:t>
                </a:r>
                <a:r>
                  <a:rPr lang="en-US" altLang="ko-KR" sz="1400" dirty="0"/>
                  <a:t>, B</a:t>
                </a:r>
                <a:r>
                  <a:rPr lang="ko-KR" altLang="en-US" sz="1400" dirty="0"/>
                  <a:t>의 분산 </a:t>
                </a:r>
                <a:r>
                  <a:rPr lang="en-US" altLang="ko-KR" sz="1400" dirty="0"/>
                  <a:t>= 1</a:t>
                </a:r>
                <a:r>
                  <a:rPr lang="ko-KR" altLang="en-US" sz="1400" dirty="0"/>
                  <a:t>일</a:t>
                </a:r>
                <a:r>
                  <a:rPr lang="en-US" altLang="ko-KR" sz="1400" dirty="0"/>
                  <a:t> </a:t>
                </a:r>
                <a:r>
                  <a:rPr lang="ko-KR" altLang="en-US" sz="1400" dirty="0"/>
                  <a:t>때</a:t>
                </a:r>
                <a:r>
                  <a:rPr lang="en-US" altLang="ko-KR" sz="1400" dirty="0"/>
                  <a:t> A+B</a:t>
                </a:r>
                <a:r>
                  <a:rPr lang="ko-KR" altLang="en-US" sz="1400" dirty="0"/>
                  <a:t>의 분산 </a:t>
                </a:r>
                <a:r>
                  <a:rPr lang="en-US" altLang="ko-KR" sz="1400" dirty="0"/>
                  <a:t>= 2,</a:t>
                </a:r>
              </a:p>
              <a:p>
                <a:r>
                  <a:rPr lang="ko-KR" altLang="en-US" sz="1400" dirty="0"/>
                  <a:t>내적을 한다 </a:t>
                </a:r>
                <a:r>
                  <a:rPr lang="en-US" altLang="ko-KR" sz="1400" dirty="0"/>
                  <a:t>=&gt; </a:t>
                </a:r>
                <a:r>
                  <a:rPr lang="ko-KR" altLang="en-US" sz="1400" dirty="0"/>
                  <a:t>확률 변수 </a:t>
                </a:r>
                <a14:m>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𝑘</m:t>
                        </m:r>
                      </m:sub>
                    </m:sSub>
                    <m:r>
                      <a:rPr lang="en-US" altLang="ko-KR" sz="1400" b="0" i="1" smtClean="0">
                        <a:latin typeface="Cambria Math" panose="02040503050406030204" pitchFamily="18" charset="0"/>
                      </a:rPr>
                      <m:t> </m:t>
                    </m:r>
                  </m:oMath>
                </a14:m>
                <a:r>
                  <a:rPr lang="ko-KR" altLang="en-US" sz="1400" dirty="0"/>
                  <a:t>개를 더한다 </a:t>
                </a:r>
                <a:r>
                  <a:rPr lang="en-US" altLang="ko-KR" sz="1400" dirty="0"/>
                  <a:t>=&gt; </a:t>
                </a:r>
                <a:r>
                  <a:rPr lang="ko-KR" altLang="en-US" sz="1400" dirty="0"/>
                  <a:t>결과 값의 분산 </a:t>
                </a:r>
                <a:r>
                  <a:rPr lang="en-US" altLang="ko-KR" sz="1400" dirty="0"/>
                  <a:t>=</a:t>
                </a:r>
                <a:r>
                  <a:rPr lang="ko-KR" altLang="en-US" sz="1400" dirty="0"/>
                  <a:t> </a:t>
                </a:r>
                <a14:m>
                  <m:oMath xmlns:m="http://schemas.openxmlformats.org/officeDocument/2006/math">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𝑑</m:t>
                        </m:r>
                      </m:e>
                      <m:sub>
                        <m:r>
                          <a:rPr lang="en-US" altLang="ko-KR" sz="1400" i="1">
                            <a:latin typeface="Cambria Math" panose="02040503050406030204" pitchFamily="18" charset="0"/>
                          </a:rPr>
                          <m:t>𝑘</m:t>
                        </m:r>
                      </m:sub>
                    </m:sSub>
                  </m:oMath>
                </a14:m>
                <a:r>
                  <a:rPr lang="ko-KR" altLang="en-US" sz="1400" dirty="0"/>
                  <a:t>가 됨</a:t>
                </a:r>
                <a:endParaRPr lang="en-US" altLang="ko-KR" sz="1400" dirty="0"/>
              </a:p>
              <a:p>
                <a:r>
                  <a:rPr lang="ko-KR" altLang="en-US" sz="1400" dirty="0"/>
                  <a:t>분산이 커진다 </a:t>
                </a:r>
                <a:r>
                  <a:rPr lang="en-US" altLang="ko-KR" sz="1400" dirty="0"/>
                  <a:t>=&gt; gradient vanishing</a:t>
                </a:r>
              </a:p>
              <a:p>
                <a:r>
                  <a:rPr lang="ko-KR" altLang="en-US" sz="1400" dirty="0"/>
                  <a:t>결과 값을</a:t>
                </a:r>
                <a14:m>
                  <m:oMath xmlns:m="http://schemas.openxmlformats.org/officeDocument/2006/math">
                    <m:r>
                      <a:rPr lang="en-US" altLang="ko-KR" sz="1400" b="0" i="0" smtClean="0">
                        <a:latin typeface="Cambria Math" panose="02040503050406030204" pitchFamily="18" charset="0"/>
                      </a:rPr>
                      <m:t> </m:t>
                    </m:r>
                    <m:rad>
                      <m:radPr>
                        <m:degHide m:val="on"/>
                        <m:ctrlPr>
                          <a:rPr lang="ko-KR" altLang="en-US" sz="1400" i="1" smtClean="0">
                            <a:latin typeface="Cambria Math" panose="02040503050406030204" pitchFamily="18" charset="0"/>
                          </a:rPr>
                        </m:ctrlPr>
                      </m:radPr>
                      <m:deg/>
                      <m:e>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𝑑</m:t>
                            </m:r>
                          </m:e>
                          <m:sub>
                            <m:r>
                              <a:rPr lang="en-US" altLang="ko-KR" sz="1400" b="0" i="1" smtClean="0">
                                <a:latin typeface="Cambria Math" panose="02040503050406030204" pitchFamily="18" charset="0"/>
                              </a:rPr>
                              <m:t>𝑘</m:t>
                            </m:r>
                          </m:sub>
                        </m:sSub>
                      </m:e>
                    </m:rad>
                    <m:r>
                      <a:rPr lang="ko-KR" altLang="en-US" sz="1400" i="1">
                        <a:latin typeface="Cambria Math" panose="02040503050406030204" pitchFamily="18" charset="0"/>
                      </a:rPr>
                      <m:t>로</m:t>
                    </m:r>
                  </m:oMath>
                </a14:m>
                <a:r>
                  <a:rPr lang="ko-KR" altLang="en-US" sz="1400" dirty="0"/>
                  <a:t> 나눠주면</a:t>
                </a:r>
                <a:r>
                  <a:rPr lang="en-US" altLang="ko-KR" sz="1400" dirty="0"/>
                  <a:t>(scale) </a:t>
                </a:r>
                <a:r>
                  <a:rPr lang="ko-KR" altLang="en-US" sz="1400" dirty="0"/>
                  <a:t>분산 </a:t>
                </a:r>
                <a:r>
                  <a:rPr lang="en-US" altLang="ko-KR" sz="1400" dirty="0"/>
                  <a:t>= 1</a:t>
                </a:r>
                <a:r>
                  <a:rPr lang="ko-KR" altLang="en-US" sz="1400" dirty="0"/>
                  <a:t>이 됨</a:t>
                </a:r>
              </a:p>
            </p:txBody>
          </p:sp>
        </mc:Choice>
        <mc:Fallback xmlns="">
          <p:sp>
            <p:nvSpPr>
              <p:cNvPr id="80" name="TextBox 79">
                <a:extLst>
                  <a:ext uri="{FF2B5EF4-FFF2-40B4-BE49-F238E27FC236}">
                    <a16:creationId xmlns:a16="http://schemas.microsoft.com/office/drawing/2014/main" id="{26BE599D-4198-4E74-B69C-4AA787D5F279}"/>
                  </a:ext>
                </a:extLst>
              </p:cNvPr>
              <p:cNvSpPr txBox="1">
                <a:spLocks noRot="1" noChangeAspect="1" noMove="1" noResize="1" noEditPoints="1" noAdjustHandles="1" noChangeArrowheads="1" noChangeShapeType="1" noTextEdit="1"/>
              </p:cNvSpPr>
              <p:nvPr/>
            </p:nvSpPr>
            <p:spPr>
              <a:xfrm>
                <a:off x="563526" y="5694776"/>
                <a:ext cx="6455547" cy="999569"/>
              </a:xfrm>
              <a:prstGeom prst="rect">
                <a:avLst/>
              </a:prstGeom>
              <a:blipFill>
                <a:blip r:embed="rId10"/>
                <a:stretch>
                  <a:fillRect l="-283" t="-1220" b="-3659"/>
                </a:stretch>
              </a:blipFill>
            </p:spPr>
            <p:txBody>
              <a:bodyPr/>
              <a:lstStyle/>
              <a:p>
                <a:r>
                  <a:rPr lang="ko-KR" altLang="en-US">
                    <a:noFill/>
                  </a:rPr>
                  <a:t> </a:t>
                </a:r>
              </a:p>
            </p:txBody>
          </p:sp>
        </mc:Fallback>
      </mc:AlternateContent>
      <p:sp>
        <p:nvSpPr>
          <p:cNvPr id="82" name="TextBox 81">
            <a:extLst>
              <a:ext uri="{FF2B5EF4-FFF2-40B4-BE49-F238E27FC236}">
                <a16:creationId xmlns:a16="http://schemas.microsoft.com/office/drawing/2014/main" id="{255C5036-DE3F-4832-A20B-94885FFD4E39}"/>
              </a:ext>
            </a:extLst>
          </p:cNvPr>
          <p:cNvSpPr txBox="1"/>
          <p:nvPr/>
        </p:nvSpPr>
        <p:spPr>
          <a:xfrm>
            <a:off x="9759008" y="4887632"/>
            <a:ext cx="662361" cy="369332"/>
          </a:xfrm>
          <a:prstGeom prst="rect">
            <a:avLst/>
          </a:prstGeom>
          <a:noFill/>
        </p:spPr>
        <p:txBody>
          <a:bodyPr wrap="none" rtlCol="0">
            <a:spAutoFit/>
          </a:bodyPr>
          <a:lstStyle/>
          <a:p>
            <a:r>
              <a:rPr lang="en-US" altLang="ko-KR" dirty="0"/>
              <a:t>3*64</a:t>
            </a:r>
            <a:endParaRPr lang="ko-KR" altLang="en-US" dirty="0"/>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C724A388-D368-46C4-9FCD-0A86EBB69CBE}"/>
                  </a:ext>
                </a:extLst>
              </p:cNvPr>
              <p:cNvSpPr txBox="1"/>
              <p:nvPr/>
            </p:nvSpPr>
            <p:spPr>
              <a:xfrm>
                <a:off x="9759008" y="4451969"/>
                <a:ext cx="2196435" cy="369332"/>
              </a:xfrm>
              <a:prstGeom prst="rect">
                <a:avLst/>
              </a:prstGeom>
              <a:noFill/>
            </p:spPr>
            <p:txBody>
              <a:bodyPr wrap="none" rtlCol="0">
                <a:spAutoFit/>
              </a:bodyPr>
              <a:lstStyle/>
              <a:p>
                <a:r>
                  <a:rPr lang="en-US" altLang="ko-KR" dirty="0"/>
                  <a:t>3*6</a:t>
                </a:r>
                <a14:m>
                  <m:oMath xmlns:m="http://schemas.openxmlformats.org/officeDocument/2006/math">
                    <m:r>
                      <a:rPr lang="en-US" altLang="ko-KR" b="0" i="0" dirty="0" smtClean="0">
                        <a:latin typeface="Cambria Math" panose="02040503050406030204" pitchFamily="18" charset="0"/>
                        <a:ea typeface="Cambria Math" panose="02040503050406030204" pitchFamily="18" charset="0"/>
                      </a:rPr>
                      <m:t>4</m:t>
                    </m:r>
                    <m:r>
                      <a:rPr lang="en-US" altLang="ko-KR" i="1" dirty="0" smtClean="0">
                        <a:latin typeface="Cambria Math" panose="02040503050406030204" pitchFamily="18" charset="0"/>
                        <a:ea typeface="Cambria Math" panose="02040503050406030204" pitchFamily="18" charset="0"/>
                      </a:rPr>
                      <m:t>×</m:t>
                    </m:r>
                  </m:oMath>
                </a14:m>
                <a:r>
                  <a:rPr lang="en-US" altLang="ko-KR" dirty="0"/>
                  <a:t>64*3 =&gt; 3*3</a:t>
                </a:r>
                <a:endParaRPr lang="ko-KR" altLang="en-US" dirty="0"/>
              </a:p>
            </p:txBody>
          </p:sp>
        </mc:Choice>
        <mc:Fallback xmlns="">
          <p:sp>
            <p:nvSpPr>
              <p:cNvPr id="84" name="TextBox 83">
                <a:extLst>
                  <a:ext uri="{FF2B5EF4-FFF2-40B4-BE49-F238E27FC236}">
                    <a16:creationId xmlns:a16="http://schemas.microsoft.com/office/drawing/2014/main" id="{C724A388-D368-46C4-9FCD-0A86EBB69CBE}"/>
                  </a:ext>
                </a:extLst>
              </p:cNvPr>
              <p:cNvSpPr txBox="1">
                <a:spLocks noRot="1" noChangeAspect="1" noMove="1" noResize="1" noEditPoints="1" noAdjustHandles="1" noChangeArrowheads="1" noChangeShapeType="1" noTextEdit="1"/>
              </p:cNvSpPr>
              <p:nvPr/>
            </p:nvSpPr>
            <p:spPr>
              <a:xfrm>
                <a:off x="9759008" y="4451969"/>
                <a:ext cx="2196435" cy="369332"/>
              </a:xfrm>
              <a:prstGeom prst="rect">
                <a:avLst/>
              </a:prstGeom>
              <a:blipFill>
                <a:blip r:embed="rId11"/>
                <a:stretch>
                  <a:fillRect l="-2500" t="-8197" r="-1667" b="-2459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75310A4F-2DB2-4AB5-81B4-4032164EB60D}"/>
                  </a:ext>
                </a:extLst>
              </p:cNvPr>
              <p:cNvSpPr txBox="1"/>
              <p:nvPr/>
            </p:nvSpPr>
            <p:spPr>
              <a:xfrm>
                <a:off x="9759008" y="2630425"/>
                <a:ext cx="2143536" cy="369332"/>
              </a:xfrm>
              <a:prstGeom prst="rect">
                <a:avLst/>
              </a:prstGeom>
              <a:noFill/>
            </p:spPr>
            <p:txBody>
              <a:bodyPr wrap="none" rtlCol="0">
                <a:spAutoFit/>
              </a:bodyPr>
              <a:lstStyle/>
              <a:p>
                <a:r>
                  <a:rPr lang="en-US" altLang="ko-KR" dirty="0"/>
                  <a:t>3*3</a:t>
                </a:r>
                <a14:m>
                  <m:oMath xmlns:m="http://schemas.openxmlformats.org/officeDocument/2006/math">
                    <m:r>
                      <a:rPr lang="en-US" altLang="ko-KR" i="1" dirty="0" smtClean="0">
                        <a:latin typeface="Cambria Math" panose="02040503050406030204" pitchFamily="18" charset="0"/>
                        <a:ea typeface="Cambria Math" panose="02040503050406030204" pitchFamily="18" charset="0"/>
                      </a:rPr>
                      <m:t>×</m:t>
                    </m:r>
                  </m:oMath>
                </a14:m>
                <a:r>
                  <a:rPr lang="en-US" altLang="ko-KR" dirty="0"/>
                  <a:t>3*64 =&gt; 3*64</a:t>
                </a:r>
                <a:endParaRPr lang="ko-KR" altLang="en-US" dirty="0"/>
              </a:p>
            </p:txBody>
          </p:sp>
        </mc:Choice>
        <mc:Fallback xmlns="">
          <p:sp>
            <p:nvSpPr>
              <p:cNvPr id="85" name="TextBox 84">
                <a:extLst>
                  <a:ext uri="{FF2B5EF4-FFF2-40B4-BE49-F238E27FC236}">
                    <a16:creationId xmlns:a16="http://schemas.microsoft.com/office/drawing/2014/main" id="{75310A4F-2DB2-4AB5-81B4-4032164EB60D}"/>
                  </a:ext>
                </a:extLst>
              </p:cNvPr>
              <p:cNvSpPr txBox="1">
                <a:spLocks noRot="1" noChangeAspect="1" noMove="1" noResize="1" noEditPoints="1" noAdjustHandles="1" noChangeArrowheads="1" noChangeShapeType="1" noTextEdit="1"/>
              </p:cNvSpPr>
              <p:nvPr/>
            </p:nvSpPr>
            <p:spPr>
              <a:xfrm>
                <a:off x="9759008" y="2630425"/>
                <a:ext cx="2143536" cy="369332"/>
              </a:xfrm>
              <a:prstGeom prst="rect">
                <a:avLst/>
              </a:prstGeom>
              <a:blipFill>
                <a:blip r:embed="rId12"/>
                <a:stretch>
                  <a:fillRect l="-2557" t="-10000" r="-1705" b="-25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B495E1B0-FD05-4B30-BB59-CCCF32AA0976}"/>
                  </a:ext>
                </a:extLst>
              </p:cNvPr>
              <p:cNvSpPr txBox="1"/>
              <p:nvPr/>
            </p:nvSpPr>
            <p:spPr>
              <a:xfrm>
                <a:off x="1396843" y="3417284"/>
                <a:ext cx="2813591" cy="369332"/>
              </a:xfrm>
              <a:prstGeom prst="rect">
                <a:avLst/>
              </a:prstGeom>
              <a:noFill/>
            </p:spPr>
            <p:txBody>
              <a:bodyPr wrap="none" rtlCol="0">
                <a:spAutoFit/>
              </a:bodyPr>
              <a:lstStyle/>
              <a:p>
                <a:r>
                  <a:rPr lang="en-US" altLang="ko-KR" dirty="0"/>
                  <a:t>3*512 </a:t>
                </a:r>
                <a14:m>
                  <m:oMath xmlns:m="http://schemas.openxmlformats.org/officeDocument/2006/math">
                    <m:r>
                      <a:rPr lang="en-US" altLang="ko-KR" i="1" dirty="0" smtClean="0">
                        <a:latin typeface="Cambria Math" panose="02040503050406030204" pitchFamily="18" charset="0"/>
                        <a:ea typeface="Cambria Math" panose="02040503050406030204" pitchFamily="18" charset="0"/>
                      </a:rPr>
                      <m:t>×</m:t>
                    </m:r>
                  </m:oMath>
                </a14:m>
                <a:r>
                  <a:rPr lang="ko-KR" altLang="en-US" dirty="0"/>
                  <a:t> </a:t>
                </a:r>
                <a:r>
                  <a:rPr lang="en-US" altLang="ko-KR" dirty="0"/>
                  <a:t>512*64 =&gt; 3*64</a:t>
                </a:r>
                <a:endParaRPr lang="ko-KR" altLang="en-US" dirty="0"/>
              </a:p>
            </p:txBody>
          </p:sp>
        </mc:Choice>
        <mc:Fallback xmlns="">
          <p:sp>
            <p:nvSpPr>
              <p:cNvPr id="83" name="TextBox 82">
                <a:extLst>
                  <a:ext uri="{FF2B5EF4-FFF2-40B4-BE49-F238E27FC236}">
                    <a16:creationId xmlns:a16="http://schemas.microsoft.com/office/drawing/2014/main" id="{B495E1B0-FD05-4B30-BB59-CCCF32AA0976}"/>
                  </a:ext>
                </a:extLst>
              </p:cNvPr>
              <p:cNvSpPr txBox="1">
                <a:spLocks noRot="1" noChangeAspect="1" noMove="1" noResize="1" noEditPoints="1" noAdjustHandles="1" noChangeArrowheads="1" noChangeShapeType="1" noTextEdit="1"/>
              </p:cNvSpPr>
              <p:nvPr/>
            </p:nvSpPr>
            <p:spPr>
              <a:xfrm>
                <a:off x="1396843" y="3417284"/>
                <a:ext cx="2813591" cy="369332"/>
              </a:xfrm>
              <a:prstGeom prst="rect">
                <a:avLst/>
              </a:prstGeom>
              <a:blipFill>
                <a:blip r:embed="rId13"/>
                <a:stretch>
                  <a:fillRect l="-1732" t="-10000" r="-1299" b="-26667"/>
                </a:stretch>
              </a:blipFill>
            </p:spPr>
            <p:txBody>
              <a:bodyPr/>
              <a:lstStyle/>
              <a:p>
                <a:r>
                  <a:rPr lang="ko-KR" altLang="en-US">
                    <a:noFill/>
                  </a:rPr>
                  <a:t> </a:t>
                </a:r>
              </a:p>
            </p:txBody>
          </p:sp>
        </mc:Fallback>
      </mc:AlternateContent>
      <p:sp>
        <p:nvSpPr>
          <p:cNvPr id="86" name="TextBox 85">
            <a:extLst>
              <a:ext uri="{FF2B5EF4-FFF2-40B4-BE49-F238E27FC236}">
                <a16:creationId xmlns:a16="http://schemas.microsoft.com/office/drawing/2014/main" id="{5EDAA174-96CB-467D-821E-F90F4FA574BA}"/>
              </a:ext>
            </a:extLst>
          </p:cNvPr>
          <p:cNvSpPr txBox="1"/>
          <p:nvPr/>
        </p:nvSpPr>
        <p:spPr>
          <a:xfrm>
            <a:off x="2600256" y="3146777"/>
            <a:ext cx="404278" cy="369332"/>
          </a:xfrm>
          <a:prstGeom prst="rect">
            <a:avLst/>
          </a:prstGeom>
          <a:noFill/>
        </p:spPr>
        <p:txBody>
          <a:bodyPr wrap="none" rtlCol="0">
            <a:spAutoFit/>
          </a:bodyPr>
          <a:lstStyle/>
          <a:p>
            <a:r>
              <a:rPr lang="en-US" altLang="ko-KR" dirty="0">
                <a:solidFill>
                  <a:srgbClr val="FF0000"/>
                </a:solidFill>
              </a:rPr>
              <a:t>W</a:t>
            </a:r>
            <a:endParaRPr lang="ko-KR" altLang="en-US" dirty="0">
              <a:solidFill>
                <a:srgbClr val="FF0000"/>
              </a:solidFill>
            </a:endParaRPr>
          </a:p>
        </p:txBody>
      </p:sp>
    </p:spTree>
    <p:extLst>
      <p:ext uri="{BB962C8B-B14F-4D97-AF65-F5344CB8AC3E}">
        <p14:creationId xmlns:p14="http://schemas.microsoft.com/office/powerpoint/2010/main" val="140699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1"/>
                                        </p:tgtEl>
                                        <p:attrNameLst>
                                          <p:attrName>style.visibility</p:attrName>
                                        </p:attrNameLst>
                                      </p:cBhvr>
                                      <p:to>
                                        <p:strVal val="visible"/>
                                      </p:to>
                                    </p:set>
                                    <p:animEffect transition="in" filter="fade">
                                      <p:cBhvr>
                                        <p:cTn id="14" dur="1000"/>
                                        <p:tgtEl>
                                          <p:spTgt spid="71"/>
                                        </p:tgtEl>
                                      </p:cBhvr>
                                    </p:animEffect>
                                    <p:anim calcmode="lin" valueType="num">
                                      <p:cBhvr>
                                        <p:cTn id="15" dur="1000" fill="hold"/>
                                        <p:tgtEl>
                                          <p:spTgt spid="71"/>
                                        </p:tgtEl>
                                        <p:attrNameLst>
                                          <p:attrName>ppt_x</p:attrName>
                                        </p:attrNameLst>
                                      </p:cBhvr>
                                      <p:tavLst>
                                        <p:tav tm="0">
                                          <p:val>
                                            <p:strVal val="#ppt_x"/>
                                          </p:val>
                                        </p:tav>
                                        <p:tav tm="100000">
                                          <p:val>
                                            <p:strVal val="#ppt_x"/>
                                          </p:val>
                                        </p:tav>
                                      </p:tavLst>
                                    </p:anim>
                                    <p:anim calcmode="lin" valueType="num">
                                      <p:cBhvr>
                                        <p:cTn id="16" dur="1000" fill="hold"/>
                                        <p:tgtEl>
                                          <p:spTgt spid="7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9"/>
                                        </p:tgtEl>
                                        <p:attrNameLst>
                                          <p:attrName>style.visibility</p:attrName>
                                        </p:attrNameLst>
                                      </p:cBhvr>
                                      <p:to>
                                        <p:strVal val="visible"/>
                                      </p:to>
                                    </p:set>
                                    <p:animEffect transition="in" filter="fade">
                                      <p:cBhvr>
                                        <p:cTn id="19" dur="1000"/>
                                        <p:tgtEl>
                                          <p:spTgt spid="69"/>
                                        </p:tgtEl>
                                      </p:cBhvr>
                                    </p:animEffect>
                                    <p:anim calcmode="lin" valueType="num">
                                      <p:cBhvr>
                                        <p:cTn id="20" dur="1000" fill="hold"/>
                                        <p:tgtEl>
                                          <p:spTgt spid="69"/>
                                        </p:tgtEl>
                                        <p:attrNameLst>
                                          <p:attrName>ppt_x</p:attrName>
                                        </p:attrNameLst>
                                      </p:cBhvr>
                                      <p:tavLst>
                                        <p:tav tm="0">
                                          <p:val>
                                            <p:strVal val="#ppt_x"/>
                                          </p:val>
                                        </p:tav>
                                        <p:tav tm="100000">
                                          <p:val>
                                            <p:strVal val="#ppt_x"/>
                                          </p:val>
                                        </p:tav>
                                      </p:tavLst>
                                    </p:anim>
                                    <p:anim calcmode="lin" valueType="num">
                                      <p:cBhvr>
                                        <p:cTn id="21"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0"/>
                                        </p:tgtEl>
                                        <p:attrNameLst>
                                          <p:attrName>style.visibility</p:attrName>
                                        </p:attrNameLst>
                                      </p:cBhvr>
                                      <p:to>
                                        <p:strVal val="visible"/>
                                      </p:to>
                                    </p:set>
                                    <p:animEffect transition="in" filter="wipe(left)">
                                      <p:cBhvr>
                                        <p:cTn id="26" dur="500"/>
                                        <p:tgtEl>
                                          <p:spTgt spid="70"/>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fade">
                                      <p:cBhvr>
                                        <p:cTn id="31" dur="1000"/>
                                        <p:tgtEl>
                                          <p:spTgt spid="75"/>
                                        </p:tgtEl>
                                      </p:cBhvr>
                                    </p:animEffect>
                                    <p:anim calcmode="lin" valueType="num">
                                      <p:cBhvr>
                                        <p:cTn id="32" dur="1000" fill="hold"/>
                                        <p:tgtEl>
                                          <p:spTgt spid="75"/>
                                        </p:tgtEl>
                                        <p:attrNameLst>
                                          <p:attrName>ppt_x</p:attrName>
                                        </p:attrNameLst>
                                      </p:cBhvr>
                                      <p:tavLst>
                                        <p:tav tm="0">
                                          <p:val>
                                            <p:strVal val="#ppt_x"/>
                                          </p:val>
                                        </p:tav>
                                        <p:tav tm="100000">
                                          <p:val>
                                            <p:strVal val="#ppt_x"/>
                                          </p:val>
                                        </p:tav>
                                      </p:tavLst>
                                    </p:anim>
                                    <p:anim calcmode="lin" valueType="num">
                                      <p:cBhvr>
                                        <p:cTn id="33" dur="1000" fill="hold"/>
                                        <p:tgtEl>
                                          <p:spTgt spid="7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1000"/>
                                        <p:tgtEl>
                                          <p:spTgt spid="77"/>
                                        </p:tgtEl>
                                      </p:cBhvr>
                                    </p:animEffect>
                                    <p:anim calcmode="lin" valueType="num">
                                      <p:cBhvr>
                                        <p:cTn id="39" dur="1000" fill="hold"/>
                                        <p:tgtEl>
                                          <p:spTgt spid="77"/>
                                        </p:tgtEl>
                                        <p:attrNameLst>
                                          <p:attrName>ppt_x</p:attrName>
                                        </p:attrNameLst>
                                      </p:cBhvr>
                                      <p:tavLst>
                                        <p:tav tm="0">
                                          <p:val>
                                            <p:strVal val="#ppt_x"/>
                                          </p:val>
                                        </p:tav>
                                        <p:tav tm="100000">
                                          <p:val>
                                            <p:strVal val="#ppt_x"/>
                                          </p:val>
                                        </p:tav>
                                      </p:tavLst>
                                    </p:anim>
                                    <p:anim calcmode="lin" valueType="num">
                                      <p:cBhvr>
                                        <p:cTn id="4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78"/>
                                        </p:tgtEl>
                                        <p:attrNameLst>
                                          <p:attrName>style.visibility</p:attrName>
                                        </p:attrNameLst>
                                      </p:cBhvr>
                                      <p:to>
                                        <p:strVal val="visible"/>
                                      </p:to>
                                    </p:set>
                                    <p:animEffect transition="in" filter="fade">
                                      <p:cBhvr>
                                        <p:cTn id="45" dur="1000"/>
                                        <p:tgtEl>
                                          <p:spTgt spid="78"/>
                                        </p:tgtEl>
                                      </p:cBhvr>
                                    </p:animEffect>
                                    <p:anim calcmode="lin" valueType="num">
                                      <p:cBhvr>
                                        <p:cTn id="46" dur="1000" fill="hold"/>
                                        <p:tgtEl>
                                          <p:spTgt spid="78"/>
                                        </p:tgtEl>
                                        <p:attrNameLst>
                                          <p:attrName>ppt_x</p:attrName>
                                        </p:attrNameLst>
                                      </p:cBhvr>
                                      <p:tavLst>
                                        <p:tav tm="0">
                                          <p:val>
                                            <p:strVal val="#ppt_x"/>
                                          </p:val>
                                        </p:tav>
                                        <p:tav tm="100000">
                                          <p:val>
                                            <p:strVal val="#ppt_x"/>
                                          </p:val>
                                        </p:tav>
                                      </p:tavLst>
                                    </p:anim>
                                    <p:anim calcmode="lin" valueType="num">
                                      <p:cBhvr>
                                        <p:cTn id="47"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79"/>
                                        </p:tgtEl>
                                        <p:attrNameLst>
                                          <p:attrName>style.visibility</p:attrName>
                                        </p:attrNameLst>
                                      </p:cBhvr>
                                      <p:to>
                                        <p:strVal val="visible"/>
                                      </p:to>
                                    </p:set>
                                    <p:animEffect transition="in" filter="fade">
                                      <p:cBhvr>
                                        <p:cTn id="52" dur="1000"/>
                                        <p:tgtEl>
                                          <p:spTgt spid="79"/>
                                        </p:tgtEl>
                                      </p:cBhvr>
                                    </p:animEffect>
                                    <p:anim calcmode="lin" valueType="num">
                                      <p:cBhvr>
                                        <p:cTn id="53" dur="1000" fill="hold"/>
                                        <p:tgtEl>
                                          <p:spTgt spid="79"/>
                                        </p:tgtEl>
                                        <p:attrNameLst>
                                          <p:attrName>ppt_x</p:attrName>
                                        </p:attrNameLst>
                                      </p:cBhvr>
                                      <p:tavLst>
                                        <p:tav tm="0">
                                          <p:val>
                                            <p:strVal val="#ppt_x"/>
                                          </p:val>
                                        </p:tav>
                                        <p:tav tm="100000">
                                          <p:val>
                                            <p:strVal val="#ppt_x"/>
                                          </p:val>
                                        </p:tav>
                                      </p:tavLst>
                                    </p:anim>
                                    <p:anim calcmode="lin" valueType="num">
                                      <p:cBhvr>
                                        <p:cTn id="5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animEffect transition="in" filter="fade">
                                      <p:cBhvr>
                                        <p:cTn id="59" dur="1000"/>
                                        <p:tgtEl>
                                          <p:spTgt spid="80"/>
                                        </p:tgtEl>
                                      </p:cBhvr>
                                    </p:animEffect>
                                    <p:anim calcmode="lin" valueType="num">
                                      <p:cBhvr>
                                        <p:cTn id="60" dur="1000" fill="hold"/>
                                        <p:tgtEl>
                                          <p:spTgt spid="80"/>
                                        </p:tgtEl>
                                        <p:attrNameLst>
                                          <p:attrName>ppt_x</p:attrName>
                                        </p:attrNameLst>
                                      </p:cBhvr>
                                      <p:tavLst>
                                        <p:tav tm="0">
                                          <p:val>
                                            <p:strVal val="#ppt_x"/>
                                          </p:val>
                                        </p:tav>
                                        <p:tav tm="100000">
                                          <p:val>
                                            <p:strVal val="#ppt_x"/>
                                          </p:val>
                                        </p:tav>
                                      </p:tavLst>
                                    </p:anim>
                                    <p:anim calcmode="lin" valueType="num">
                                      <p:cBhvr>
                                        <p:cTn id="61"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1" grpId="0" animBg="1"/>
      <p:bldP spid="70" grpId="0"/>
      <p:bldP spid="75" grpId="0" animBg="1"/>
      <p:bldP spid="77" grpId="0" animBg="1"/>
      <p:bldP spid="78" grpId="0" animBg="1"/>
      <p:bldP spid="79" grpId="0" animBg="1"/>
      <p:bldP spid="8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직사각형 28">
            <a:extLst>
              <a:ext uri="{FF2B5EF4-FFF2-40B4-BE49-F238E27FC236}">
                <a16:creationId xmlns:a16="http://schemas.microsoft.com/office/drawing/2014/main" id="{83FDB146-0510-466F-9BE2-EBB0B89FAF3B}"/>
              </a:ext>
            </a:extLst>
          </p:cNvPr>
          <p:cNvSpPr/>
          <p:nvPr/>
        </p:nvSpPr>
        <p:spPr>
          <a:xfrm>
            <a:off x="4279206" y="1528163"/>
            <a:ext cx="4553251" cy="485987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Decoder Block</a:t>
            </a:r>
            <a:endParaRPr lang="ko-KR" altLang="en-US" sz="1000" dirty="0">
              <a:solidFill>
                <a:schemeClr val="tx1"/>
              </a:solidFill>
            </a:endParaRPr>
          </a:p>
        </p:txBody>
      </p:sp>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4999074" cy="1325563"/>
          </a:xfrm>
        </p:spPr>
        <p:txBody>
          <a:bodyPr>
            <a:normAutofit/>
          </a:bodyPr>
          <a:lstStyle/>
          <a:p>
            <a:r>
              <a:rPr lang="en-US" altLang="ko-KR" sz="2800" b="1" dirty="0"/>
              <a:t>Decoder Block</a:t>
            </a:r>
            <a:endParaRPr lang="ko-KR" altLang="en-US" sz="2800" dirty="0"/>
          </a:p>
        </p:txBody>
      </p:sp>
      <p:sp>
        <p:nvSpPr>
          <p:cNvPr id="77" name="TextBox 76">
            <a:extLst>
              <a:ext uri="{FF2B5EF4-FFF2-40B4-BE49-F238E27FC236}">
                <a16:creationId xmlns:a16="http://schemas.microsoft.com/office/drawing/2014/main" id="{E46CC52C-3792-4903-A189-9A43225FD450}"/>
              </a:ext>
            </a:extLst>
          </p:cNvPr>
          <p:cNvSpPr txBox="1"/>
          <p:nvPr/>
        </p:nvSpPr>
        <p:spPr>
          <a:xfrm>
            <a:off x="967459" y="5896280"/>
            <a:ext cx="2924057" cy="738664"/>
          </a:xfrm>
          <a:prstGeom prst="rect">
            <a:avLst/>
          </a:prstGeom>
          <a:noFill/>
        </p:spPr>
        <p:txBody>
          <a:bodyPr wrap="square">
            <a:spAutoFit/>
          </a:bodyPr>
          <a:lstStyle/>
          <a:p>
            <a:r>
              <a:rPr lang="en-US" altLang="ko-KR" sz="1400" dirty="0"/>
              <a:t>“&lt;SOS&gt;” -&gt; </a:t>
            </a:r>
            <a:r>
              <a:rPr lang="en-US" altLang="ko-KR" sz="1400" dirty="0">
                <a:solidFill>
                  <a:srgbClr val="FF0000"/>
                </a:solidFill>
              </a:rPr>
              <a:t>[0.7,</a:t>
            </a:r>
            <a:r>
              <a:rPr lang="ko-KR" altLang="en-US" sz="1400" dirty="0">
                <a:solidFill>
                  <a:srgbClr val="FF0000"/>
                </a:solidFill>
              </a:rPr>
              <a:t> </a:t>
            </a:r>
            <a:r>
              <a:rPr lang="en-US" altLang="ko-KR" sz="1400" dirty="0">
                <a:solidFill>
                  <a:srgbClr val="FF0000"/>
                </a:solidFill>
              </a:rPr>
              <a:t>1.9,</a:t>
            </a:r>
            <a:r>
              <a:rPr lang="ko-KR" altLang="en-US" sz="1400" dirty="0">
                <a:solidFill>
                  <a:srgbClr val="FF0000"/>
                </a:solidFill>
              </a:rPr>
              <a:t> </a:t>
            </a:r>
            <a:r>
              <a:rPr lang="en-US" altLang="ko-KR" sz="1400" dirty="0">
                <a:solidFill>
                  <a:srgbClr val="FF0000"/>
                </a:solidFill>
              </a:rPr>
              <a:t>1,</a:t>
            </a:r>
            <a:r>
              <a:rPr lang="ko-KR" altLang="en-US" sz="1400" dirty="0">
                <a:solidFill>
                  <a:srgbClr val="FF0000"/>
                </a:solidFill>
              </a:rPr>
              <a:t> </a:t>
            </a:r>
            <a:r>
              <a:rPr lang="en-US" altLang="ko-KR" sz="1400" dirty="0">
                <a:solidFill>
                  <a:srgbClr val="FF0000"/>
                </a:solidFill>
              </a:rPr>
              <a:t>…,</a:t>
            </a:r>
            <a:r>
              <a:rPr lang="ko-KR" altLang="en-US" sz="1400" dirty="0">
                <a:solidFill>
                  <a:srgbClr val="FF0000"/>
                </a:solidFill>
              </a:rPr>
              <a:t> </a:t>
            </a:r>
            <a:r>
              <a:rPr lang="en-US" altLang="ko-KR" sz="1400" dirty="0">
                <a:solidFill>
                  <a:srgbClr val="FF0000"/>
                </a:solidFill>
              </a:rPr>
              <a:t>1.1]</a:t>
            </a:r>
          </a:p>
          <a:p>
            <a:r>
              <a:rPr lang="en-US" altLang="ko-KR" sz="1400" dirty="0">
                <a:solidFill>
                  <a:schemeClr val="bg1">
                    <a:lumMod val="65000"/>
                  </a:schemeClr>
                </a:solidFill>
              </a:rPr>
              <a:t>“</a:t>
            </a:r>
            <a:r>
              <a:rPr lang="ko-KR" altLang="en-US" sz="1400" dirty="0">
                <a:solidFill>
                  <a:schemeClr val="bg1">
                    <a:lumMod val="65000"/>
                  </a:schemeClr>
                </a:solidFill>
              </a:rPr>
              <a:t>나는</a:t>
            </a:r>
            <a:r>
              <a:rPr lang="en-US" altLang="ko-KR" sz="1400" dirty="0">
                <a:solidFill>
                  <a:schemeClr val="bg1">
                    <a:lumMod val="65000"/>
                  </a:schemeClr>
                </a:solidFill>
              </a:rPr>
              <a:t>” -&gt; [0, 0, 0, …, 0]</a:t>
            </a:r>
          </a:p>
          <a:p>
            <a:r>
              <a:rPr lang="en-US" altLang="ko-KR" sz="1400" dirty="0">
                <a:solidFill>
                  <a:schemeClr val="bg1">
                    <a:lumMod val="65000"/>
                  </a:schemeClr>
                </a:solidFill>
              </a:rPr>
              <a:t>“</a:t>
            </a:r>
            <a:r>
              <a:rPr lang="ko-KR" altLang="en-US" sz="1400" dirty="0">
                <a:solidFill>
                  <a:schemeClr val="bg1">
                    <a:lumMod val="65000"/>
                  </a:schemeClr>
                </a:solidFill>
              </a:rPr>
              <a:t>학생이다</a:t>
            </a:r>
            <a:r>
              <a:rPr lang="en-US" altLang="ko-KR" sz="1400" dirty="0">
                <a:solidFill>
                  <a:schemeClr val="bg1">
                    <a:lumMod val="65000"/>
                  </a:schemeClr>
                </a:solidFill>
              </a:rPr>
              <a:t>” -&gt; [0, 0, 0, …, 0]</a:t>
            </a:r>
            <a:endParaRPr lang="ko-KR" altLang="en-US" sz="1400" dirty="0">
              <a:solidFill>
                <a:schemeClr val="bg1">
                  <a:lumMod val="65000"/>
                </a:schemeClr>
              </a:solidFill>
            </a:endParaRPr>
          </a:p>
        </p:txBody>
      </p:sp>
      <p:sp>
        <p:nvSpPr>
          <p:cNvPr id="2" name="TextBox 1">
            <a:extLst>
              <a:ext uri="{FF2B5EF4-FFF2-40B4-BE49-F238E27FC236}">
                <a16:creationId xmlns:a16="http://schemas.microsoft.com/office/drawing/2014/main" id="{9AC6133D-B884-4389-9E6B-C4703329CC0C}"/>
              </a:ext>
            </a:extLst>
          </p:cNvPr>
          <p:cNvSpPr txBox="1"/>
          <p:nvPr/>
        </p:nvSpPr>
        <p:spPr>
          <a:xfrm>
            <a:off x="106326" y="6085800"/>
            <a:ext cx="861133" cy="369332"/>
          </a:xfrm>
          <a:prstGeom prst="rect">
            <a:avLst/>
          </a:prstGeom>
          <a:noFill/>
        </p:spPr>
        <p:txBody>
          <a:bodyPr wrap="none" rtlCol="0">
            <a:spAutoFit/>
          </a:bodyPr>
          <a:lstStyle/>
          <a:p>
            <a:r>
              <a:rPr lang="ko-KR" altLang="en-US" dirty="0"/>
              <a:t>입력 </a:t>
            </a:r>
            <a:r>
              <a:rPr lang="en-US" altLang="ko-KR" dirty="0"/>
              <a:t>: </a:t>
            </a:r>
            <a:endParaRPr lang="ko-KR" altLang="en-US" dirty="0"/>
          </a:p>
        </p:txBody>
      </p:sp>
      <p:sp>
        <p:nvSpPr>
          <p:cNvPr id="16" name="TextBox 15">
            <a:extLst>
              <a:ext uri="{FF2B5EF4-FFF2-40B4-BE49-F238E27FC236}">
                <a16:creationId xmlns:a16="http://schemas.microsoft.com/office/drawing/2014/main" id="{FA6A01BE-4FD7-40D5-9FAE-0C6029637C6E}"/>
              </a:ext>
            </a:extLst>
          </p:cNvPr>
          <p:cNvSpPr txBox="1"/>
          <p:nvPr/>
        </p:nvSpPr>
        <p:spPr>
          <a:xfrm>
            <a:off x="4068727" y="6495017"/>
            <a:ext cx="4979579" cy="307777"/>
          </a:xfrm>
          <a:prstGeom prst="rect">
            <a:avLst/>
          </a:prstGeom>
          <a:noFill/>
          <a:ln>
            <a:solidFill>
              <a:schemeClr val="tx1"/>
            </a:solidFill>
          </a:ln>
        </p:spPr>
        <p:txBody>
          <a:bodyPr wrap="square" rtlCol="0">
            <a:spAutoFit/>
          </a:bodyPr>
          <a:lstStyle/>
          <a:p>
            <a:pPr algn="ctr"/>
            <a:r>
              <a:rPr lang="en-US" altLang="ko-KR" sz="1400" dirty="0"/>
              <a:t>[</a:t>
            </a:r>
            <a:r>
              <a:rPr lang="en-US" altLang="ko-KR" sz="1400" dirty="0">
                <a:solidFill>
                  <a:srgbClr val="FF0000"/>
                </a:solidFill>
              </a:rPr>
              <a:t>[0.7,</a:t>
            </a:r>
            <a:r>
              <a:rPr lang="ko-KR" altLang="en-US" sz="1400" dirty="0">
                <a:solidFill>
                  <a:srgbClr val="FF0000"/>
                </a:solidFill>
              </a:rPr>
              <a:t> </a:t>
            </a:r>
            <a:r>
              <a:rPr lang="en-US" altLang="ko-KR" sz="1400" dirty="0">
                <a:solidFill>
                  <a:srgbClr val="FF0000"/>
                </a:solidFill>
              </a:rPr>
              <a:t>1.9,</a:t>
            </a:r>
            <a:r>
              <a:rPr lang="ko-KR" altLang="en-US" sz="1400" dirty="0">
                <a:solidFill>
                  <a:srgbClr val="FF0000"/>
                </a:solidFill>
              </a:rPr>
              <a:t> </a:t>
            </a:r>
            <a:r>
              <a:rPr lang="en-US" altLang="ko-KR" sz="1400" dirty="0">
                <a:solidFill>
                  <a:srgbClr val="FF0000"/>
                </a:solidFill>
              </a:rPr>
              <a:t>1,</a:t>
            </a:r>
            <a:r>
              <a:rPr lang="ko-KR" altLang="en-US" sz="1400" dirty="0">
                <a:solidFill>
                  <a:srgbClr val="FF0000"/>
                </a:solidFill>
              </a:rPr>
              <a:t> </a:t>
            </a:r>
            <a:r>
              <a:rPr lang="en-US" altLang="ko-KR" sz="1400" dirty="0">
                <a:solidFill>
                  <a:srgbClr val="FF0000"/>
                </a:solidFill>
              </a:rPr>
              <a:t>…,</a:t>
            </a:r>
            <a:r>
              <a:rPr lang="ko-KR" altLang="en-US" sz="1400" dirty="0">
                <a:solidFill>
                  <a:srgbClr val="FF0000"/>
                </a:solidFill>
              </a:rPr>
              <a:t> </a:t>
            </a:r>
            <a:r>
              <a:rPr lang="en-US" altLang="ko-KR" sz="1400" dirty="0">
                <a:solidFill>
                  <a:srgbClr val="FF0000"/>
                </a:solidFill>
              </a:rPr>
              <a:t>1.1]</a:t>
            </a:r>
            <a:r>
              <a:rPr lang="en-US" altLang="ko-KR" sz="1400" dirty="0"/>
              <a:t>, </a:t>
            </a:r>
            <a:r>
              <a:rPr lang="en-US" altLang="ko-KR" sz="1400" dirty="0">
                <a:solidFill>
                  <a:schemeClr val="bg1">
                    <a:lumMod val="65000"/>
                  </a:schemeClr>
                </a:solidFill>
              </a:rPr>
              <a:t>[0, 0, 0, …, 0], [0, 0, 0, …, 0]</a:t>
            </a:r>
            <a:r>
              <a:rPr lang="en-US" altLang="ko-KR" sz="1400" dirty="0"/>
              <a:t>]</a:t>
            </a:r>
            <a:endParaRPr lang="ko-KR" altLang="en-US" sz="1400" dirty="0"/>
          </a:p>
        </p:txBody>
      </p:sp>
      <p:cxnSp>
        <p:nvCxnSpPr>
          <p:cNvPr id="23" name="직선 화살표 연결선 22">
            <a:extLst>
              <a:ext uri="{FF2B5EF4-FFF2-40B4-BE49-F238E27FC236}">
                <a16:creationId xmlns:a16="http://schemas.microsoft.com/office/drawing/2014/main" id="{41BE72A1-D896-48BF-B6B2-BAB294B17363}"/>
              </a:ext>
            </a:extLst>
          </p:cNvPr>
          <p:cNvCxnSpPr>
            <a:cxnSpLocks/>
            <a:stCxn id="16" idx="0"/>
            <a:endCxn id="12" idx="2"/>
          </p:cNvCxnSpPr>
          <p:nvPr/>
        </p:nvCxnSpPr>
        <p:spPr>
          <a:xfrm flipV="1">
            <a:off x="6558517" y="6035442"/>
            <a:ext cx="3041" cy="4595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552F770-11A7-4A95-B15B-D20213477E43}"/>
              </a:ext>
            </a:extLst>
          </p:cNvPr>
          <p:cNvSpPr txBox="1"/>
          <p:nvPr/>
        </p:nvSpPr>
        <p:spPr>
          <a:xfrm>
            <a:off x="3993271" y="1117699"/>
            <a:ext cx="5125121" cy="307777"/>
          </a:xfrm>
          <a:prstGeom prst="rect">
            <a:avLst/>
          </a:prstGeom>
          <a:noFill/>
          <a:ln>
            <a:solidFill>
              <a:schemeClr val="tx1"/>
            </a:solidFill>
          </a:ln>
        </p:spPr>
        <p:txBody>
          <a:bodyPr wrap="none" rtlCol="0">
            <a:spAutoFit/>
          </a:bodyPr>
          <a:lstStyle/>
          <a:p>
            <a:pPr algn="ctr"/>
            <a:r>
              <a:rPr lang="en-US" altLang="ko-KR" sz="1400" dirty="0"/>
              <a:t>[</a:t>
            </a:r>
            <a:r>
              <a:rPr lang="en-US" altLang="ko-KR" sz="1400" dirty="0">
                <a:solidFill>
                  <a:schemeClr val="accent6">
                    <a:lumMod val="50000"/>
                  </a:schemeClr>
                </a:solidFill>
              </a:rPr>
              <a:t>[1.2,</a:t>
            </a:r>
            <a:r>
              <a:rPr lang="ko-KR" altLang="en-US" sz="1400" dirty="0">
                <a:solidFill>
                  <a:schemeClr val="accent6">
                    <a:lumMod val="50000"/>
                  </a:schemeClr>
                </a:solidFill>
              </a:rPr>
              <a:t> </a:t>
            </a:r>
            <a:r>
              <a:rPr lang="en-US" altLang="ko-KR" sz="1400" dirty="0">
                <a:solidFill>
                  <a:schemeClr val="accent6">
                    <a:lumMod val="50000"/>
                  </a:schemeClr>
                </a:solidFill>
              </a:rPr>
              <a:t>1.1,</a:t>
            </a:r>
            <a:r>
              <a:rPr lang="ko-KR" altLang="en-US" sz="1400" dirty="0">
                <a:solidFill>
                  <a:schemeClr val="accent6">
                    <a:lumMod val="50000"/>
                  </a:schemeClr>
                </a:solidFill>
              </a:rPr>
              <a:t> </a:t>
            </a:r>
            <a:r>
              <a:rPr lang="en-US" altLang="ko-KR" sz="1400" dirty="0">
                <a:solidFill>
                  <a:schemeClr val="accent6">
                    <a:lumMod val="50000"/>
                  </a:schemeClr>
                </a:solidFill>
              </a:rPr>
              <a:t>0,</a:t>
            </a:r>
            <a:r>
              <a:rPr lang="ko-KR" altLang="en-US" sz="1400" dirty="0">
                <a:solidFill>
                  <a:schemeClr val="accent6">
                    <a:lumMod val="50000"/>
                  </a:schemeClr>
                </a:solidFill>
              </a:rPr>
              <a:t> </a:t>
            </a:r>
            <a:r>
              <a:rPr lang="en-US" altLang="ko-KR" sz="1400" dirty="0">
                <a:solidFill>
                  <a:schemeClr val="accent6">
                    <a:lumMod val="50000"/>
                  </a:schemeClr>
                </a:solidFill>
              </a:rPr>
              <a:t>…,</a:t>
            </a:r>
            <a:r>
              <a:rPr lang="ko-KR" altLang="en-US" sz="1400" dirty="0">
                <a:solidFill>
                  <a:schemeClr val="accent6">
                    <a:lumMod val="50000"/>
                  </a:schemeClr>
                </a:solidFill>
              </a:rPr>
              <a:t> </a:t>
            </a:r>
            <a:r>
              <a:rPr lang="en-US" altLang="ko-KR" sz="1400" dirty="0">
                <a:solidFill>
                  <a:schemeClr val="accent6">
                    <a:lumMod val="50000"/>
                  </a:schemeClr>
                </a:solidFill>
              </a:rPr>
              <a:t>0.1]</a:t>
            </a:r>
            <a:r>
              <a:rPr lang="en-US" altLang="ko-KR" sz="1400" dirty="0"/>
              <a:t>, </a:t>
            </a:r>
            <a:r>
              <a:rPr lang="en-US" altLang="ko-KR" sz="1400" dirty="0">
                <a:solidFill>
                  <a:schemeClr val="accent6">
                    <a:lumMod val="50000"/>
                  </a:schemeClr>
                </a:solidFill>
              </a:rPr>
              <a:t>[0.2, -0.6, 0.2, …, 0.7]</a:t>
            </a:r>
            <a:r>
              <a:rPr lang="en-US" altLang="ko-KR" sz="1400" dirty="0"/>
              <a:t>, </a:t>
            </a:r>
            <a:r>
              <a:rPr lang="en-US" altLang="ko-KR" sz="1400" dirty="0">
                <a:solidFill>
                  <a:schemeClr val="accent6">
                    <a:lumMod val="50000"/>
                  </a:schemeClr>
                </a:solidFill>
              </a:rPr>
              <a:t>[2, -0.2, 1, …, -1.1]</a:t>
            </a:r>
            <a:r>
              <a:rPr lang="en-US" altLang="ko-KR" sz="1400" dirty="0"/>
              <a:t>]</a:t>
            </a:r>
            <a:endParaRPr lang="ko-KR" altLang="en-US" sz="1400" dirty="0"/>
          </a:p>
        </p:txBody>
      </p:sp>
      <p:cxnSp>
        <p:nvCxnSpPr>
          <p:cNvPr id="28" name="직선 화살표 연결선 27">
            <a:extLst>
              <a:ext uri="{FF2B5EF4-FFF2-40B4-BE49-F238E27FC236}">
                <a16:creationId xmlns:a16="http://schemas.microsoft.com/office/drawing/2014/main" id="{A8AA6B19-B0D5-4E17-B580-CAAD49FADEC0}"/>
              </a:ext>
            </a:extLst>
          </p:cNvPr>
          <p:cNvCxnSpPr>
            <a:cxnSpLocks/>
            <a:stCxn id="42" idx="0"/>
            <a:endCxn id="27" idx="2"/>
          </p:cNvCxnSpPr>
          <p:nvPr/>
        </p:nvCxnSpPr>
        <p:spPr>
          <a:xfrm flipH="1" flipV="1">
            <a:off x="6555832" y="1425476"/>
            <a:ext cx="5725" cy="19319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직사각형 11">
            <a:extLst>
              <a:ext uri="{FF2B5EF4-FFF2-40B4-BE49-F238E27FC236}">
                <a16:creationId xmlns:a16="http://schemas.microsoft.com/office/drawing/2014/main" id="{714E5256-BE53-47E4-AFFB-DA78F22D043C}"/>
              </a:ext>
            </a:extLst>
          </p:cNvPr>
          <p:cNvSpPr/>
          <p:nvPr/>
        </p:nvSpPr>
        <p:spPr>
          <a:xfrm>
            <a:off x="5104898" y="5624976"/>
            <a:ext cx="2913319" cy="410466"/>
          </a:xfrm>
          <a:prstGeom prst="rect">
            <a:avLst/>
          </a:prstGeom>
          <a:solidFill>
            <a:srgbClr val="FFE2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Masked Multi-Head Attention</a:t>
            </a:r>
            <a:endParaRPr lang="ko-KR" altLang="en-US" sz="1100" dirty="0">
              <a:solidFill>
                <a:schemeClr val="tx1"/>
              </a:solidFill>
            </a:endParaRPr>
          </a:p>
        </p:txBody>
      </p:sp>
      <p:cxnSp>
        <p:nvCxnSpPr>
          <p:cNvPr id="25" name="연결선: 꺾임 24">
            <a:extLst>
              <a:ext uri="{FF2B5EF4-FFF2-40B4-BE49-F238E27FC236}">
                <a16:creationId xmlns:a16="http://schemas.microsoft.com/office/drawing/2014/main" id="{CB1A6AB2-30A9-491E-8E69-8FD135BAEC5B}"/>
              </a:ext>
            </a:extLst>
          </p:cNvPr>
          <p:cNvCxnSpPr>
            <a:cxnSpLocks/>
            <a:stCxn id="16" idx="0"/>
          </p:cNvCxnSpPr>
          <p:nvPr/>
        </p:nvCxnSpPr>
        <p:spPr>
          <a:xfrm rot="16200000" flipV="1">
            <a:off x="6137665" y="6074164"/>
            <a:ext cx="459575" cy="382131"/>
          </a:xfrm>
          <a:prstGeom prst="bentConnector3">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 name="연결선: 꺾임 30">
            <a:extLst>
              <a:ext uri="{FF2B5EF4-FFF2-40B4-BE49-F238E27FC236}">
                <a16:creationId xmlns:a16="http://schemas.microsoft.com/office/drawing/2014/main" id="{B27E9726-D045-49CC-B6F6-B9CE64DD7427}"/>
              </a:ext>
            </a:extLst>
          </p:cNvPr>
          <p:cNvCxnSpPr>
            <a:cxnSpLocks/>
            <a:stCxn id="16" idx="0"/>
          </p:cNvCxnSpPr>
          <p:nvPr/>
        </p:nvCxnSpPr>
        <p:spPr>
          <a:xfrm rot="5400000" flipH="1" flipV="1">
            <a:off x="6534992" y="6058966"/>
            <a:ext cx="459576" cy="412526"/>
          </a:xfrm>
          <a:prstGeom prst="bentConnector3">
            <a:avLst>
              <a:gd name="adj1" fmla="val 50000"/>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8" name="직사각형 37">
            <a:extLst>
              <a:ext uri="{FF2B5EF4-FFF2-40B4-BE49-F238E27FC236}">
                <a16:creationId xmlns:a16="http://schemas.microsoft.com/office/drawing/2014/main" id="{AD5B8C35-27FE-400A-90DB-302DF244C6B4}"/>
              </a:ext>
            </a:extLst>
          </p:cNvPr>
          <p:cNvSpPr/>
          <p:nvPr/>
        </p:nvSpPr>
        <p:spPr>
          <a:xfrm>
            <a:off x="6429285" y="5255872"/>
            <a:ext cx="264543"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a:t>
            </a:r>
            <a:endParaRPr lang="ko-KR" altLang="en-US" sz="1100" dirty="0">
              <a:solidFill>
                <a:schemeClr val="tx1"/>
              </a:solidFill>
            </a:endParaRPr>
          </a:p>
        </p:txBody>
      </p:sp>
      <p:sp>
        <p:nvSpPr>
          <p:cNvPr id="39" name="직사각형 38">
            <a:extLst>
              <a:ext uri="{FF2B5EF4-FFF2-40B4-BE49-F238E27FC236}">
                <a16:creationId xmlns:a16="http://schemas.microsoft.com/office/drawing/2014/main" id="{102347FA-5614-4BBD-8999-A0F8B90714BB}"/>
              </a:ext>
            </a:extLst>
          </p:cNvPr>
          <p:cNvSpPr/>
          <p:nvPr/>
        </p:nvSpPr>
        <p:spPr>
          <a:xfrm>
            <a:off x="5244387" y="4886686"/>
            <a:ext cx="2634340"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Layer Normalization</a:t>
            </a:r>
            <a:endParaRPr lang="ko-KR" altLang="en-US" sz="1100" dirty="0">
              <a:solidFill>
                <a:schemeClr val="tx1"/>
              </a:solidFill>
            </a:endParaRPr>
          </a:p>
        </p:txBody>
      </p:sp>
      <p:sp>
        <p:nvSpPr>
          <p:cNvPr id="40" name="직사각형 39">
            <a:extLst>
              <a:ext uri="{FF2B5EF4-FFF2-40B4-BE49-F238E27FC236}">
                <a16:creationId xmlns:a16="http://schemas.microsoft.com/office/drawing/2014/main" id="{92DABC51-C26A-49E3-AE30-15522FA27FE7}"/>
              </a:ext>
            </a:extLst>
          </p:cNvPr>
          <p:cNvSpPr/>
          <p:nvPr/>
        </p:nvSpPr>
        <p:spPr>
          <a:xfrm>
            <a:off x="5104898" y="2306822"/>
            <a:ext cx="2913319" cy="410466"/>
          </a:xfrm>
          <a:prstGeom prst="rect">
            <a:avLst/>
          </a:prstGeom>
          <a:solidFill>
            <a:srgbClr val="FFFF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Feed Forward(Dense)</a:t>
            </a:r>
            <a:endParaRPr lang="ko-KR" altLang="en-US" sz="1100" dirty="0">
              <a:solidFill>
                <a:schemeClr val="tx1"/>
              </a:solidFill>
            </a:endParaRPr>
          </a:p>
        </p:txBody>
      </p:sp>
      <p:sp>
        <p:nvSpPr>
          <p:cNvPr id="41" name="직사각형 40">
            <a:extLst>
              <a:ext uri="{FF2B5EF4-FFF2-40B4-BE49-F238E27FC236}">
                <a16:creationId xmlns:a16="http://schemas.microsoft.com/office/drawing/2014/main" id="{A0C22DF8-388B-4EC9-9132-E52693FBE52C}"/>
              </a:ext>
            </a:extLst>
          </p:cNvPr>
          <p:cNvSpPr/>
          <p:nvPr/>
        </p:nvSpPr>
        <p:spPr>
          <a:xfrm>
            <a:off x="6429285" y="1959525"/>
            <a:ext cx="264543"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a:t>
            </a:r>
            <a:endParaRPr lang="ko-KR" altLang="en-US" sz="1100" dirty="0">
              <a:solidFill>
                <a:schemeClr val="tx1"/>
              </a:solidFill>
            </a:endParaRPr>
          </a:p>
        </p:txBody>
      </p:sp>
      <p:sp>
        <p:nvSpPr>
          <p:cNvPr id="42" name="직사각형 41">
            <a:extLst>
              <a:ext uri="{FF2B5EF4-FFF2-40B4-BE49-F238E27FC236}">
                <a16:creationId xmlns:a16="http://schemas.microsoft.com/office/drawing/2014/main" id="{DB6F9988-B232-4AAF-A9DF-10A2539380B4}"/>
              </a:ext>
            </a:extLst>
          </p:cNvPr>
          <p:cNvSpPr/>
          <p:nvPr/>
        </p:nvSpPr>
        <p:spPr>
          <a:xfrm>
            <a:off x="5244387" y="1618674"/>
            <a:ext cx="2634340"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Layer Normalization</a:t>
            </a:r>
            <a:endParaRPr lang="ko-KR" altLang="en-US" sz="1100" dirty="0">
              <a:solidFill>
                <a:schemeClr val="tx1"/>
              </a:solidFill>
            </a:endParaRPr>
          </a:p>
        </p:txBody>
      </p:sp>
      <p:cxnSp>
        <p:nvCxnSpPr>
          <p:cNvPr id="33" name="연결선: 꺾임 32">
            <a:extLst>
              <a:ext uri="{FF2B5EF4-FFF2-40B4-BE49-F238E27FC236}">
                <a16:creationId xmlns:a16="http://schemas.microsoft.com/office/drawing/2014/main" id="{96A91EBC-F97B-4E9C-9D54-65A4E8E87A73}"/>
              </a:ext>
            </a:extLst>
          </p:cNvPr>
          <p:cNvCxnSpPr>
            <a:cxnSpLocks/>
            <a:stCxn id="16" idx="0"/>
            <a:endCxn id="38" idx="1"/>
          </p:cNvCxnSpPr>
          <p:nvPr/>
        </p:nvCxnSpPr>
        <p:spPr>
          <a:xfrm rot="16200000" flipV="1">
            <a:off x="5938765" y="5875265"/>
            <a:ext cx="1110272" cy="129232"/>
          </a:xfrm>
          <a:prstGeom prst="bentConnector4">
            <a:avLst>
              <a:gd name="adj1" fmla="val 14684"/>
              <a:gd name="adj2" fmla="val 136055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직선 화살표 연결선 47">
            <a:extLst>
              <a:ext uri="{FF2B5EF4-FFF2-40B4-BE49-F238E27FC236}">
                <a16:creationId xmlns:a16="http://schemas.microsoft.com/office/drawing/2014/main" id="{04ACC524-943C-4DBD-90D2-C396E4FF5BED}"/>
              </a:ext>
            </a:extLst>
          </p:cNvPr>
          <p:cNvCxnSpPr>
            <a:cxnSpLocks/>
            <a:stCxn id="12" idx="0"/>
          </p:cNvCxnSpPr>
          <p:nvPr/>
        </p:nvCxnSpPr>
        <p:spPr>
          <a:xfrm flipV="1">
            <a:off x="6561558" y="5513535"/>
            <a:ext cx="0"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CB36EAD3-7486-4835-8BF3-16ABD03C3261}"/>
              </a:ext>
            </a:extLst>
          </p:cNvPr>
          <p:cNvCxnSpPr>
            <a:cxnSpLocks/>
            <a:stCxn id="38" idx="0"/>
          </p:cNvCxnSpPr>
          <p:nvPr/>
        </p:nvCxnSpPr>
        <p:spPr>
          <a:xfrm flipV="1">
            <a:off x="6561557" y="5144431"/>
            <a:ext cx="1"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EE07D281-2037-4568-831E-119D83CCA155}"/>
              </a:ext>
            </a:extLst>
          </p:cNvPr>
          <p:cNvCxnSpPr>
            <a:cxnSpLocks/>
            <a:stCxn id="40" idx="0"/>
            <a:endCxn id="41" idx="2"/>
          </p:cNvCxnSpPr>
          <p:nvPr/>
        </p:nvCxnSpPr>
        <p:spPr>
          <a:xfrm flipH="1" flipV="1">
            <a:off x="6561557" y="2217270"/>
            <a:ext cx="1" cy="895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140C7C1C-6009-441D-B1A3-6ED3C52BF2F6}"/>
              </a:ext>
            </a:extLst>
          </p:cNvPr>
          <p:cNvCxnSpPr>
            <a:cxnSpLocks/>
            <a:stCxn id="41" idx="0"/>
            <a:endCxn id="42" idx="2"/>
          </p:cNvCxnSpPr>
          <p:nvPr/>
        </p:nvCxnSpPr>
        <p:spPr>
          <a:xfrm flipV="1">
            <a:off x="6561557" y="1876419"/>
            <a:ext cx="0" cy="8310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CCA33F8-F000-4FA1-85C9-E7EAB933EC88}"/>
              </a:ext>
            </a:extLst>
          </p:cNvPr>
          <p:cNvSpPr txBox="1"/>
          <p:nvPr/>
        </p:nvSpPr>
        <p:spPr>
          <a:xfrm>
            <a:off x="9231600" y="6464239"/>
            <a:ext cx="1495922" cy="369332"/>
          </a:xfrm>
          <a:prstGeom prst="rect">
            <a:avLst/>
          </a:prstGeom>
          <a:noFill/>
        </p:spPr>
        <p:txBody>
          <a:bodyPr wrap="none" rtlCol="0">
            <a:spAutoFit/>
          </a:bodyPr>
          <a:lstStyle/>
          <a:p>
            <a:r>
              <a:rPr lang="en-US" altLang="ko-KR" dirty="0"/>
              <a:t>3 * 512 </a:t>
            </a:r>
            <a:r>
              <a:rPr lang="ko-KR" altLang="en-US" dirty="0"/>
              <a:t>행렬</a:t>
            </a:r>
          </a:p>
        </p:txBody>
      </p:sp>
      <p:sp>
        <p:nvSpPr>
          <p:cNvPr id="65" name="TextBox 64">
            <a:extLst>
              <a:ext uri="{FF2B5EF4-FFF2-40B4-BE49-F238E27FC236}">
                <a16:creationId xmlns:a16="http://schemas.microsoft.com/office/drawing/2014/main" id="{95D6A66E-FDD3-4F6F-B76A-A9EE7DA5CC99}"/>
              </a:ext>
            </a:extLst>
          </p:cNvPr>
          <p:cNvSpPr txBox="1"/>
          <p:nvPr/>
        </p:nvSpPr>
        <p:spPr>
          <a:xfrm>
            <a:off x="9231600" y="1086921"/>
            <a:ext cx="1495922" cy="369332"/>
          </a:xfrm>
          <a:prstGeom prst="rect">
            <a:avLst/>
          </a:prstGeom>
          <a:noFill/>
        </p:spPr>
        <p:txBody>
          <a:bodyPr wrap="none" rtlCol="0">
            <a:spAutoFit/>
          </a:bodyPr>
          <a:lstStyle/>
          <a:p>
            <a:r>
              <a:rPr lang="en-US" altLang="ko-KR" dirty="0"/>
              <a:t>3 * 512 </a:t>
            </a:r>
            <a:r>
              <a:rPr lang="ko-KR" altLang="en-US" dirty="0"/>
              <a:t>행렬</a:t>
            </a:r>
          </a:p>
        </p:txBody>
      </p:sp>
      <p:sp>
        <p:nvSpPr>
          <p:cNvPr id="34" name="TextBox 33">
            <a:extLst>
              <a:ext uri="{FF2B5EF4-FFF2-40B4-BE49-F238E27FC236}">
                <a16:creationId xmlns:a16="http://schemas.microsoft.com/office/drawing/2014/main" id="{4AA55D1D-F8AD-472A-8FC7-6D094D22258F}"/>
              </a:ext>
            </a:extLst>
          </p:cNvPr>
          <p:cNvSpPr txBox="1"/>
          <p:nvPr/>
        </p:nvSpPr>
        <p:spPr>
          <a:xfrm>
            <a:off x="6251902" y="5401"/>
            <a:ext cx="607859" cy="276999"/>
          </a:xfrm>
          <a:prstGeom prst="rect">
            <a:avLst/>
          </a:prstGeom>
          <a:noFill/>
        </p:spPr>
        <p:txBody>
          <a:bodyPr wrap="none" rtlCol="0">
            <a:spAutoFit/>
          </a:bodyPr>
          <a:lstStyle/>
          <a:p>
            <a:pPr algn="ctr"/>
            <a:r>
              <a:rPr lang="en-US" altLang="ko-KR" sz="1200" dirty="0"/>
              <a:t>“</a:t>
            </a:r>
            <a:r>
              <a:rPr lang="ko-KR" altLang="en-US" sz="1200" dirty="0"/>
              <a:t>나는</a:t>
            </a:r>
            <a:r>
              <a:rPr lang="en-US" altLang="ko-KR" sz="1200" dirty="0"/>
              <a:t>”</a:t>
            </a:r>
            <a:endParaRPr lang="ko-KR" altLang="en-US" sz="1200" dirty="0"/>
          </a:p>
        </p:txBody>
      </p:sp>
      <p:sp>
        <p:nvSpPr>
          <p:cNvPr id="35" name="직사각형 34">
            <a:extLst>
              <a:ext uri="{FF2B5EF4-FFF2-40B4-BE49-F238E27FC236}">
                <a16:creationId xmlns:a16="http://schemas.microsoft.com/office/drawing/2014/main" id="{DEE51AFF-B509-4B2F-A07A-50DD3F4BA5A6}"/>
              </a:ext>
            </a:extLst>
          </p:cNvPr>
          <p:cNvSpPr/>
          <p:nvPr/>
        </p:nvSpPr>
        <p:spPr>
          <a:xfrm>
            <a:off x="5398598" y="664910"/>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Dense</a:t>
            </a:r>
            <a:endParaRPr lang="ko-KR" altLang="en-US" sz="1000" dirty="0">
              <a:solidFill>
                <a:schemeClr val="tx1"/>
              </a:solidFill>
            </a:endParaRPr>
          </a:p>
        </p:txBody>
      </p:sp>
      <p:sp>
        <p:nvSpPr>
          <p:cNvPr id="36" name="직사각형 35">
            <a:extLst>
              <a:ext uri="{FF2B5EF4-FFF2-40B4-BE49-F238E27FC236}">
                <a16:creationId xmlns:a16="http://schemas.microsoft.com/office/drawing/2014/main" id="{EBEBA71F-B040-48D1-8DC1-841942D435A2}"/>
              </a:ext>
            </a:extLst>
          </p:cNvPr>
          <p:cNvSpPr/>
          <p:nvPr/>
        </p:nvSpPr>
        <p:spPr>
          <a:xfrm>
            <a:off x="5398598" y="434059"/>
            <a:ext cx="2314480" cy="20598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err="1">
                <a:solidFill>
                  <a:schemeClr val="tx1"/>
                </a:solidFill>
              </a:rPr>
              <a:t>Softmax</a:t>
            </a:r>
            <a:endParaRPr lang="ko-KR" altLang="en-US" sz="1000" dirty="0">
              <a:solidFill>
                <a:schemeClr val="tx1"/>
              </a:solidFill>
            </a:endParaRPr>
          </a:p>
        </p:txBody>
      </p:sp>
      <p:cxnSp>
        <p:nvCxnSpPr>
          <p:cNvPr id="37" name="직선 화살표 연결선 36">
            <a:extLst>
              <a:ext uri="{FF2B5EF4-FFF2-40B4-BE49-F238E27FC236}">
                <a16:creationId xmlns:a16="http://schemas.microsoft.com/office/drawing/2014/main" id="{E66D6B41-4D32-4460-AD95-EE45397E4B15}"/>
              </a:ext>
            </a:extLst>
          </p:cNvPr>
          <p:cNvCxnSpPr>
            <a:cxnSpLocks/>
            <a:stCxn id="36" idx="0"/>
          </p:cNvCxnSpPr>
          <p:nvPr/>
        </p:nvCxnSpPr>
        <p:spPr>
          <a:xfrm flipH="1" flipV="1">
            <a:off x="6555832" y="261648"/>
            <a:ext cx="6" cy="17241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363D62D1-BC69-43D4-AAF9-8F6BA571D12F}"/>
              </a:ext>
            </a:extLst>
          </p:cNvPr>
          <p:cNvCxnSpPr>
            <a:cxnSpLocks/>
            <a:stCxn id="27" idx="0"/>
            <a:endCxn id="35" idx="2"/>
          </p:cNvCxnSpPr>
          <p:nvPr/>
        </p:nvCxnSpPr>
        <p:spPr>
          <a:xfrm flipV="1">
            <a:off x="6555832" y="870895"/>
            <a:ext cx="6" cy="24680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연결선: 꺾임 44">
            <a:extLst>
              <a:ext uri="{FF2B5EF4-FFF2-40B4-BE49-F238E27FC236}">
                <a16:creationId xmlns:a16="http://schemas.microsoft.com/office/drawing/2014/main" id="{ADF51F9F-5EFA-4C3E-BD12-6B153CBEFA4A}"/>
              </a:ext>
            </a:extLst>
          </p:cNvPr>
          <p:cNvCxnSpPr/>
          <p:nvPr/>
        </p:nvCxnSpPr>
        <p:spPr>
          <a:xfrm rot="16200000" flipV="1">
            <a:off x="6050435" y="2495584"/>
            <a:ext cx="857805" cy="100103"/>
          </a:xfrm>
          <a:prstGeom prst="bentConnector4">
            <a:avLst>
              <a:gd name="adj1" fmla="val 16"/>
              <a:gd name="adj2" fmla="val 164384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5" name="직사각형 74">
            <a:extLst>
              <a:ext uri="{FF2B5EF4-FFF2-40B4-BE49-F238E27FC236}">
                <a16:creationId xmlns:a16="http://schemas.microsoft.com/office/drawing/2014/main" id="{A218FF4C-37C5-44A8-B89E-6E9A6A0B8479}"/>
              </a:ext>
            </a:extLst>
          </p:cNvPr>
          <p:cNvSpPr/>
          <p:nvPr/>
        </p:nvSpPr>
        <p:spPr>
          <a:xfrm>
            <a:off x="5104898" y="3864736"/>
            <a:ext cx="2913319" cy="410466"/>
          </a:xfrm>
          <a:prstGeom prst="rect">
            <a:avLst/>
          </a:prstGeom>
          <a:solidFill>
            <a:srgbClr val="FFE2B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Multi-Head Attention</a:t>
            </a:r>
            <a:endParaRPr lang="ko-KR" altLang="en-US" sz="1100" dirty="0">
              <a:solidFill>
                <a:schemeClr val="tx1"/>
              </a:solidFill>
            </a:endParaRPr>
          </a:p>
        </p:txBody>
      </p:sp>
      <p:cxnSp>
        <p:nvCxnSpPr>
          <p:cNvPr id="78" name="연결선: 꺾임 77">
            <a:extLst>
              <a:ext uri="{FF2B5EF4-FFF2-40B4-BE49-F238E27FC236}">
                <a16:creationId xmlns:a16="http://schemas.microsoft.com/office/drawing/2014/main" id="{1895B8B4-879E-4037-8FEE-63933231187C}"/>
              </a:ext>
            </a:extLst>
          </p:cNvPr>
          <p:cNvCxnSpPr>
            <a:cxnSpLocks/>
          </p:cNvCxnSpPr>
          <p:nvPr/>
        </p:nvCxnSpPr>
        <p:spPr>
          <a:xfrm rot="5400000" flipH="1" flipV="1">
            <a:off x="6534992" y="4298726"/>
            <a:ext cx="459576" cy="412526"/>
          </a:xfrm>
          <a:prstGeom prst="bentConnector3">
            <a:avLst>
              <a:gd name="adj1" fmla="val 13523"/>
            </a:avLst>
          </a:prstGeom>
          <a:ln w="19050">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79" name="직사각형 78">
            <a:extLst>
              <a:ext uri="{FF2B5EF4-FFF2-40B4-BE49-F238E27FC236}">
                <a16:creationId xmlns:a16="http://schemas.microsoft.com/office/drawing/2014/main" id="{ABA6C177-B9DD-44A4-ABE3-C5E260307D10}"/>
              </a:ext>
            </a:extLst>
          </p:cNvPr>
          <p:cNvSpPr/>
          <p:nvPr/>
        </p:nvSpPr>
        <p:spPr>
          <a:xfrm>
            <a:off x="6429285" y="3495632"/>
            <a:ext cx="264543"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a:t>
            </a:r>
            <a:endParaRPr lang="ko-KR" altLang="en-US" sz="1100" dirty="0">
              <a:solidFill>
                <a:schemeClr val="tx1"/>
              </a:solidFill>
            </a:endParaRPr>
          </a:p>
        </p:txBody>
      </p:sp>
      <p:sp>
        <p:nvSpPr>
          <p:cNvPr id="80" name="직사각형 79">
            <a:extLst>
              <a:ext uri="{FF2B5EF4-FFF2-40B4-BE49-F238E27FC236}">
                <a16:creationId xmlns:a16="http://schemas.microsoft.com/office/drawing/2014/main" id="{7BACBBDF-6D87-40BA-B351-CE7CB293F3BB}"/>
              </a:ext>
            </a:extLst>
          </p:cNvPr>
          <p:cNvSpPr/>
          <p:nvPr/>
        </p:nvSpPr>
        <p:spPr>
          <a:xfrm>
            <a:off x="5244387" y="3126446"/>
            <a:ext cx="2634340" cy="257745"/>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Layer Normalization</a:t>
            </a:r>
            <a:endParaRPr lang="ko-KR" altLang="en-US" sz="1100" dirty="0">
              <a:solidFill>
                <a:schemeClr val="tx1"/>
              </a:solidFill>
            </a:endParaRPr>
          </a:p>
        </p:txBody>
      </p:sp>
      <p:cxnSp>
        <p:nvCxnSpPr>
          <p:cNvPr id="81" name="연결선: 꺾임 80">
            <a:extLst>
              <a:ext uri="{FF2B5EF4-FFF2-40B4-BE49-F238E27FC236}">
                <a16:creationId xmlns:a16="http://schemas.microsoft.com/office/drawing/2014/main" id="{F8C53AF9-0AA3-45CE-A586-516EECD37E90}"/>
              </a:ext>
            </a:extLst>
          </p:cNvPr>
          <p:cNvCxnSpPr>
            <a:cxnSpLocks/>
            <a:stCxn id="39" idx="0"/>
            <a:endCxn id="79" idx="1"/>
          </p:cNvCxnSpPr>
          <p:nvPr/>
        </p:nvCxnSpPr>
        <p:spPr>
          <a:xfrm rot="16200000" flipV="1">
            <a:off x="5864331" y="4189460"/>
            <a:ext cx="1262181" cy="132272"/>
          </a:xfrm>
          <a:prstGeom prst="bentConnector4">
            <a:avLst>
              <a:gd name="adj1" fmla="val 17124"/>
              <a:gd name="adj2" fmla="val 126080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직선 화살표 연결선 81">
            <a:extLst>
              <a:ext uri="{FF2B5EF4-FFF2-40B4-BE49-F238E27FC236}">
                <a16:creationId xmlns:a16="http://schemas.microsoft.com/office/drawing/2014/main" id="{419CE5CD-2969-4047-BAE4-A1252E6969E3}"/>
              </a:ext>
            </a:extLst>
          </p:cNvPr>
          <p:cNvCxnSpPr>
            <a:cxnSpLocks/>
            <a:stCxn id="75" idx="0"/>
          </p:cNvCxnSpPr>
          <p:nvPr/>
        </p:nvCxnSpPr>
        <p:spPr>
          <a:xfrm flipV="1">
            <a:off x="6561558" y="3753295"/>
            <a:ext cx="0"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E7E3930E-FF86-4C18-8F39-DE8C01A2242D}"/>
              </a:ext>
            </a:extLst>
          </p:cNvPr>
          <p:cNvCxnSpPr>
            <a:cxnSpLocks/>
            <a:stCxn id="79" idx="0"/>
          </p:cNvCxnSpPr>
          <p:nvPr/>
        </p:nvCxnSpPr>
        <p:spPr>
          <a:xfrm flipV="1">
            <a:off x="6561557" y="3384191"/>
            <a:ext cx="1" cy="1114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직선 화살표 연결선 83">
            <a:extLst>
              <a:ext uri="{FF2B5EF4-FFF2-40B4-BE49-F238E27FC236}">
                <a16:creationId xmlns:a16="http://schemas.microsoft.com/office/drawing/2014/main" id="{2A3D0BDA-116C-4094-8C91-D0EB41A9C6F5}"/>
              </a:ext>
            </a:extLst>
          </p:cNvPr>
          <p:cNvCxnSpPr>
            <a:cxnSpLocks/>
            <a:stCxn id="80" idx="0"/>
            <a:endCxn id="40" idx="2"/>
          </p:cNvCxnSpPr>
          <p:nvPr/>
        </p:nvCxnSpPr>
        <p:spPr>
          <a:xfrm flipV="1">
            <a:off x="6561557" y="2717288"/>
            <a:ext cx="1" cy="4091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직사각형 90">
            <a:extLst>
              <a:ext uri="{FF2B5EF4-FFF2-40B4-BE49-F238E27FC236}">
                <a16:creationId xmlns:a16="http://schemas.microsoft.com/office/drawing/2014/main" id="{9C1E803E-1C22-498B-9F32-4DDB2D427377}"/>
              </a:ext>
            </a:extLst>
          </p:cNvPr>
          <p:cNvSpPr/>
          <p:nvPr/>
        </p:nvSpPr>
        <p:spPr>
          <a:xfrm>
            <a:off x="1047011" y="3429000"/>
            <a:ext cx="2139205" cy="1144839"/>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00" dirty="0">
                <a:solidFill>
                  <a:schemeClr val="tx1"/>
                </a:solidFill>
              </a:rPr>
              <a:t>Encoder</a:t>
            </a:r>
            <a:endParaRPr lang="ko-KR" altLang="en-US" sz="1000" dirty="0">
              <a:solidFill>
                <a:schemeClr val="tx1"/>
              </a:solidFill>
            </a:endParaRPr>
          </a:p>
        </p:txBody>
      </p:sp>
      <p:sp>
        <p:nvSpPr>
          <p:cNvPr id="92" name="TextBox 91">
            <a:extLst>
              <a:ext uri="{FF2B5EF4-FFF2-40B4-BE49-F238E27FC236}">
                <a16:creationId xmlns:a16="http://schemas.microsoft.com/office/drawing/2014/main" id="{5A5867CF-CF62-4DC2-97E8-A738B2C62CEC}"/>
              </a:ext>
            </a:extLst>
          </p:cNvPr>
          <p:cNvSpPr txBox="1"/>
          <p:nvPr/>
        </p:nvSpPr>
        <p:spPr>
          <a:xfrm>
            <a:off x="155980" y="4763359"/>
            <a:ext cx="3921266" cy="261610"/>
          </a:xfrm>
          <a:prstGeom prst="rect">
            <a:avLst/>
          </a:prstGeom>
          <a:noFill/>
          <a:ln>
            <a:solidFill>
              <a:schemeClr val="tx1"/>
            </a:solidFill>
          </a:ln>
        </p:spPr>
        <p:txBody>
          <a:bodyPr wrap="none" rtlCol="0">
            <a:spAutoFit/>
          </a:bodyPr>
          <a:lstStyle/>
          <a:p>
            <a:r>
              <a:rPr lang="en-US" altLang="ko-KR" sz="1100" dirty="0"/>
              <a:t>[</a:t>
            </a:r>
            <a:r>
              <a:rPr lang="en-US" altLang="ko-KR" sz="1100" dirty="0">
                <a:solidFill>
                  <a:srgbClr val="FF0000"/>
                </a:solidFill>
              </a:rPr>
              <a:t>[0.7,</a:t>
            </a:r>
            <a:r>
              <a:rPr lang="ko-KR" altLang="en-US" sz="1100" dirty="0">
                <a:solidFill>
                  <a:srgbClr val="FF0000"/>
                </a:solidFill>
              </a:rPr>
              <a:t> </a:t>
            </a:r>
            <a:r>
              <a:rPr lang="en-US" altLang="ko-KR" sz="1100" dirty="0">
                <a:solidFill>
                  <a:srgbClr val="FF0000"/>
                </a:solidFill>
              </a:rPr>
              <a:t>1.9,</a:t>
            </a:r>
            <a:r>
              <a:rPr lang="ko-KR" altLang="en-US" sz="1100" dirty="0">
                <a:solidFill>
                  <a:srgbClr val="FF0000"/>
                </a:solidFill>
              </a:rPr>
              <a:t> </a:t>
            </a:r>
            <a:r>
              <a:rPr lang="en-US" altLang="ko-KR" sz="1100" dirty="0">
                <a:solidFill>
                  <a:srgbClr val="FF0000"/>
                </a:solidFill>
              </a:rPr>
              <a:t>1,</a:t>
            </a:r>
            <a:r>
              <a:rPr lang="ko-KR" altLang="en-US" sz="1100" dirty="0">
                <a:solidFill>
                  <a:srgbClr val="FF0000"/>
                </a:solidFill>
              </a:rPr>
              <a:t> </a:t>
            </a:r>
            <a:r>
              <a:rPr lang="en-US" altLang="ko-KR" sz="1100" dirty="0">
                <a:solidFill>
                  <a:srgbClr val="FF0000"/>
                </a:solidFill>
              </a:rPr>
              <a:t>…,</a:t>
            </a:r>
            <a:r>
              <a:rPr lang="ko-KR" altLang="en-US" sz="1100" dirty="0">
                <a:solidFill>
                  <a:srgbClr val="FF0000"/>
                </a:solidFill>
              </a:rPr>
              <a:t> </a:t>
            </a:r>
            <a:r>
              <a:rPr lang="en-US" altLang="ko-KR" sz="1100" dirty="0">
                <a:solidFill>
                  <a:srgbClr val="FF0000"/>
                </a:solidFill>
              </a:rPr>
              <a:t>1.1]</a:t>
            </a:r>
            <a:r>
              <a:rPr lang="en-US" altLang="ko-KR" sz="1100" dirty="0"/>
              <a:t>, </a:t>
            </a:r>
            <a:r>
              <a:rPr lang="en-US" altLang="ko-KR" sz="1100" dirty="0">
                <a:solidFill>
                  <a:srgbClr val="FF0000"/>
                </a:solidFill>
              </a:rPr>
              <a:t>[0.4, 0.6, -0.4, …, 1.5]</a:t>
            </a:r>
            <a:r>
              <a:rPr lang="en-US" altLang="ko-KR" sz="1100" dirty="0"/>
              <a:t>, </a:t>
            </a:r>
            <a:r>
              <a:rPr lang="en-US" altLang="ko-KR" sz="1100" dirty="0">
                <a:solidFill>
                  <a:srgbClr val="FF0000"/>
                </a:solidFill>
              </a:rPr>
              <a:t>[1, -0.5, 0, …, -1]</a:t>
            </a:r>
            <a:r>
              <a:rPr lang="en-US" altLang="ko-KR" sz="1100" dirty="0"/>
              <a:t>]</a:t>
            </a:r>
            <a:endParaRPr lang="ko-KR" altLang="en-US" sz="1100" dirty="0"/>
          </a:p>
        </p:txBody>
      </p:sp>
      <p:cxnSp>
        <p:nvCxnSpPr>
          <p:cNvPr id="93" name="직선 화살표 연결선 92">
            <a:extLst>
              <a:ext uri="{FF2B5EF4-FFF2-40B4-BE49-F238E27FC236}">
                <a16:creationId xmlns:a16="http://schemas.microsoft.com/office/drawing/2014/main" id="{3358FF89-9831-4508-953E-A5B3F1706940}"/>
              </a:ext>
            </a:extLst>
          </p:cNvPr>
          <p:cNvCxnSpPr>
            <a:cxnSpLocks/>
            <a:stCxn id="92" idx="0"/>
            <a:endCxn id="91" idx="2"/>
          </p:cNvCxnSpPr>
          <p:nvPr/>
        </p:nvCxnSpPr>
        <p:spPr>
          <a:xfrm flipV="1">
            <a:off x="2116613" y="4573839"/>
            <a:ext cx="1" cy="1895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연결선: 꺾임 96">
            <a:extLst>
              <a:ext uri="{FF2B5EF4-FFF2-40B4-BE49-F238E27FC236}">
                <a16:creationId xmlns:a16="http://schemas.microsoft.com/office/drawing/2014/main" id="{2BEA92B4-EE98-4EE4-8A3C-417B470F6969}"/>
              </a:ext>
            </a:extLst>
          </p:cNvPr>
          <p:cNvCxnSpPr>
            <a:stCxn id="91" idx="0"/>
            <a:endCxn id="75" idx="2"/>
          </p:cNvCxnSpPr>
          <p:nvPr/>
        </p:nvCxnSpPr>
        <p:spPr>
          <a:xfrm rot="16200000" flipH="1">
            <a:off x="3915985" y="1629629"/>
            <a:ext cx="846202" cy="4444944"/>
          </a:xfrm>
          <a:prstGeom prst="bentConnector5">
            <a:avLst>
              <a:gd name="adj1" fmla="val -27015"/>
              <a:gd name="adj2" fmla="val 45646"/>
              <a:gd name="adj3" fmla="val 127015"/>
            </a:avLst>
          </a:prstGeom>
          <a:ln w="19050">
            <a:solidFill>
              <a:srgbClr val="FFD966"/>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직선 화살표 연결선 100">
            <a:extLst>
              <a:ext uri="{FF2B5EF4-FFF2-40B4-BE49-F238E27FC236}">
                <a16:creationId xmlns:a16="http://schemas.microsoft.com/office/drawing/2014/main" id="{143E93C7-F126-4134-9FF5-FA89AD60FDA7}"/>
              </a:ext>
            </a:extLst>
          </p:cNvPr>
          <p:cNvCxnSpPr/>
          <p:nvPr/>
        </p:nvCxnSpPr>
        <p:spPr>
          <a:xfrm flipV="1">
            <a:off x="6096000" y="4286756"/>
            <a:ext cx="0" cy="218233"/>
          </a:xfrm>
          <a:prstGeom prst="straightConnector1">
            <a:avLst/>
          </a:prstGeom>
          <a:ln w="19050">
            <a:solidFill>
              <a:srgbClr val="FFD966"/>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그룹 106">
            <a:extLst>
              <a:ext uri="{FF2B5EF4-FFF2-40B4-BE49-F238E27FC236}">
                <a16:creationId xmlns:a16="http://schemas.microsoft.com/office/drawing/2014/main" id="{1F2B3F04-D631-440B-8CCC-DE6C4B61CEB0}"/>
              </a:ext>
            </a:extLst>
          </p:cNvPr>
          <p:cNvGrpSpPr/>
          <p:nvPr/>
        </p:nvGrpSpPr>
        <p:grpSpPr>
          <a:xfrm>
            <a:off x="8018217" y="3058377"/>
            <a:ext cx="3912433" cy="3352800"/>
            <a:chOff x="8018217" y="3058377"/>
            <a:chExt cx="3912433" cy="3352800"/>
          </a:xfrm>
        </p:grpSpPr>
        <p:pic>
          <p:nvPicPr>
            <p:cNvPr id="104" name="그림 103">
              <a:extLst>
                <a:ext uri="{FF2B5EF4-FFF2-40B4-BE49-F238E27FC236}">
                  <a16:creationId xmlns:a16="http://schemas.microsoft.com/office/drawing/2014/main" id="{0348CCF7-34B6-4798-94D9-39F81CBFB278}"/>
                </a:ext>
              </a:extLst>
            </p:cNvPr>
            <p:cNvPicPr>
              <a:picLocks noChangeAspect="1"/>
            </p:cNvPicPr>
            <p:nvPr/>
          </p:nvPicPr>
          <p:blipFill>
            <a:blip r:embed="rId2"/>
            <a:stretch>
              <a:fillRect/>
            </a:stretch>
          </p:blipFill>
          <p:spPr>
            <a:xfrm>
              <a:off x="9063625" y="3058377"/>
              <a:ext cx="2867025" cy="3352800"/>
            </a:xfrm>
            <a:prstGeom prst="rect">
              <a:avLst/>
            </a:prstGeom>
          </p:spPr>
        </p:pic>
        <p:sp>
          <p:nvSpPr>
            <p:cNvPr id="102" name="TextBox 101">
              <a:extLst>
                <a:ext uri="{FF2B5EF4-FFF2-40B4-BE49-F238E27FC236}">
                  <a16:creationId xmlns:a16="http://schemas.microsoft.com/office/drawing/2014/main" id="{ED9A35D6-C54A-4ABD-9688-0225CE2C4633}"/>
                </a:ext>
              </a:extLst>
            </p:cNvPr>
            <p:cNvSpPr txBox="1"/>
            <p:nvPr/>
          </p:nvSpPr>
          <p:spPr>
            <a:xfrm>
              <a:off x="9253899" y="4707781"/>
              <a:ext cx="543739" cy="307777"/>
            </a:xfrm>
            <a:prstGeom prst="rect">
              <a:avLst/>
            </a:prstGeom>
            <a:noFill/>
          </p:spPr>
          <p:txBody>
            <a:bodyPr wrap="none" rtlCol="0">
              <a:spAutoFit/>
            </a:bodyPr>
            <a:lstStyle/>
            <a:p>
              <a:r>
                <a:rPr lang="ko-KR" altLang="en-US" sz="1400" dirty="0"/>
                <a:t>사용</a:t>
              </a:r>
            </a:p>
          </p:txBody>
        </p:sp>
        <p:cxnSp>
          <p:nvCxnSpPr>
            <p:cNvPr id="106" name="직선 화살표 연결선 105">
              <a:extLst>
                <a:ext uri="{FF2B5EF4-FFF2-40B4-BE49-F238E27FC236}">
                  <a16:creationId xmlns:a16="http://schemas.microsoft.com/office/drawing/2014/main" id="{167C80B0-5BBA-4E36-8532-68F50599B4D1}"/>
                </a:ext>
              </a:extLst>
            </p:cNvPr>
            <p:cNvCxnSpPr>
              <a:stCxn id="12" idx="3"/>
              <a:endCxn id="102" idx="1"/>
            </p:cNvCxnSpPr>
            <p:nvPr/>
          </p:nvCxnSpPr>
          <p:spPr>
            <a:xfrm flipV="1">
              <a:off x="8018217" y="4861670"/>
              <a:ext cx="1235682" cy="96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10" name="TextBox 109">
            <a:extLst>
              <a:ext uri="{FF2B5EF4-FFF2-40B4-BE49-F238E27FC236}">
                <a16:creationId xmlns:a16="http://schemas.microsoft.com/office/drawing/2014/main" id="{82DA8A2D-A85B-4A07-A165-878E8905FF86}"/>
              </a:ext>
            </a:extLst>
          </p:cNvPr>
          <p:cNvSpPr txBox="1"/>
          <p:nvPr/>
        </p:nvSpPr>
        <p:spPr>
          <a:xfrm>
            <a:off x="1114736" y="2717288"/>
            <a:ext cx="3048886" cy="461665"/>
          </a:xfrm>
          <a:prstGeom prst="rect">
            <a:avLst/>
          </a:prstGeom>
          <a:noFill/>
        </p:spPr>
        <p:txBody>
          <a:bodyPr wrap="square">
            <a:spAutoFit/>
          </a:bodyPr>
          <a:lstStyle/>
          <a:p>
            <a:r>
              <a:rPr lang="en-US" altLang="ko-KR" sz="1200" dirty="0"/>
              <a:t>the memory keys and values come from the output of the encoder.</a:t>
            </a:r>
            <a:endParaRPr lang="ko-KR" altLang="en-US" sz="1200" dirty="0"/>
          </a:p>
        </p:txBody>
      </p:sp>
      <p:sp>
        <p:nvSpPr>
          <p:cNvPr id="112" name="TextBox 111">
            <a:extLst>
              <a:ext uri="{FF2B5EF4-FFF2-40B4-BE49-F238E27FC236}">
                <a16:creationId xmlns:a16="http://schemas.microsoft.com/office/drawing/2014/main" id="{4B49A9A2-B77F-4149-B18F-3FD32C3A0F2D}"/>
              </a:ext>
            </a:extLst>
          </p:cNvPr>
          <p:cNvSpPr txBox="1"/>
          <p:nvPr/>
        </p:nvSpPr>
        <p:spPr>
          <a:xfrm>
            <a:off x="7026501" y="4271920"/>
            <a:ext cx="1627639" cy="646331"/>
          </a:xfrm>
          <a:prstGeom prst="rect">
            <a:avLst/>
          </a:prstGeom>
          <a:noFill/>
        </p:spPr>
        <p:txBody>
          <a:bodyPr wrap="square">
            <a:spAutoFit/>
          </a:bodyPr>
          <a:lstStyle/>
          <a:p>
            <a:r>
              <a:rPr lang="en-US" altLang="ko-KR" sz="1200" dirty="0"/>
              <a:t>the queries come from the previous decoder layer</a:t>
            </a:r>
            <a:endParaRPr lang="ko-KR" altLang="en-US" sz="1200" dirty="0"/>
          </a:p>
        </p:txBody>
      </p:sp>
    </p:spTree>
    <p:extLst>
      <p:ext uri="{BB962C8B-B14F-4D97-AF65-F5344CB8AC3E}">
        <p14:creationId xmlns:p14="http://schemas.microsoft.com/office/powerpoint/2010/main" val="107066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1000"/>
                                        <p:tgtEl>
                                          <p:spTgt spid="77"/>
                                        </p:tgtEl>
                                      </p:cBhvr>
                                    </p:animEffect>
                                    <p:anim calcmode="lin" valueType="num">
                                      <p:cBhvr>
                                        <p:cTn id="8" dur="1000" fill="hold"/>
                                        <p:tgtEl>
                                          <p:spTgt spid="77"/>
                                        </p:tgtEl>
                                        <p:attrNameLst>
                                          <p:attrName>ppt_x</p:attrName>
                                        </p:attrNameLst>
                                      </p:cBhvr>
                                      <p:tavLst>
                                        <p:tav tm="0">
                                          <p:val>
                                            <p:strVal val="#ppt_x"/>
                                          </p:val>
                                        </p:tav>
                                        <p:tav tm="100000">
                                          <p:val>
                                            <p:strVal val="#ppt_x"/>
                                          </p:val>
                                        </p:tav>
                                      </p:tavLst>
                                    </p:anim>
                                    <p:anim calcmode="lin" valueType="num">
                                      <p:cBhvr>
                                        <p:cTn id="9"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7"/>
                                        </p:tgtEl>
                                        <p:attrNameLst>
                                          <p:attrName>style.visibility</p:attrName>
                                        </p:attrNameLst>
                                      </p:cBhvr>
                                      <p:to>
                                        <p:strVal val="visible"/>
                                      </p:to>
                                    </p:set>
                                    <p:animEffect transition="in" filter="wipe(left)">
                                      <p:cBhvr>
                                        <p:cTn id="14"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제목 1">
            <a:extLst>
              <a:ext uri="{FF2B5EF4-FFF2-40B4-BE49-F238E27FC236}">
                <a16:creationId xmlns:a16="http://schemas.microsoft.com/office/drawing/2014/main" id="{B7B0C159-6431-4DEA-9153-B3DEF2F30652}"/>
              </a:ext>
            </a:extLst>
          </p:cNvPr>
          <p:cNvSpPr>
            <a:spLocks noGrp="1"/>
          </p:cNvSpPr>
          <p:nvPr>
            <p:ph type="title"/>
          </p:nvPr>
        </p:nvSpPr>
        <p:spPr>
          <a:xfrm>
            <a:off x="838200" y="365125"/>
            <a:ext cx="4999074" cy="1325563"/>
          </a:xfrm>
        </p:spPr>
        <p:txBody>
          <a:bodyPr>
            <a:normAutofit/>
          </a:bodyPr>
          <a:lstStyle/>
          <a:p>
            <a:r>
              <a:rPr lang="en-US" altLang="ko-KR" sz="2800" dirty="0"/>
              <a:t>Why</a:t>
            </a:r>
            <a:endParaRPr lang="ko-KR" altLang="en-US" sz="2800" dirty="0"/>
          </a:p>
        </p:txBody>
      </p:sp>
    </p:spTree>
    <p:extLst>
      <p:ext uri="{BB962C8B-B14F-4D97-AF65-F5344CB8AC3E}">
        <p14:creationId xmlns:p14="http://schemas.microsoft.com/office/powerpoint/2010/main" val="1854743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4"/>
            <a:ext cx="10515600" cy="4853081"/>
          </a:xfrm>
        </p:spPr>
        <p:txBody>
          <a:bodyPr>
            <a:normAutofit/>
          </a:bodyPr>
          <a:lstStyle/>
          <a:p>
            <a:pPr>
              <a:lnSpc>
                <a:spcPct val="170000"/>
              </a:lnSpc>
            </a:pPr>
            <a:r>
              <a:rPr lang="en-US" altLang="ko-KR" sz="1500" dirty="0"/>
              <a:t>The dominant </a:t>
            </a:r>
            <a:r>
              <a:rPr lang="en-US" altLang="ko-KR" sz="1500" dirty="0">
                <a:solidFill>
                  <a:srgbClr val="FF0000"/>
                </a:solidFill>
              </a:rPr>
              <a:t>sequence transduction models</a:t>
            </a:r>
            <a:r>
              <a:rPr lang="en-US" altLang="ko-KR" sz="1500" dirty="0"/>
              <a:t> are based on complex </a:t>
            </a:r>
            <a:r>
              <a:rPr lang="en-US" altLang="ko-KR" sz="1500" dirty="0">
                <a:solidFill>
                  <a:srgbClr val="FF0000"/>
                </a:solidFill>
              </a:rPr>
              <a:t>recurrent or convolutional neural networks</a:t>
            </a:r>
            <a:r>
              <a:rPr lang="en-US" altLang="ko-KR" sz="1500" dirty="0"/>
              <a:t> that include an </a:t>
            </a:r>
            <a:r>
              <a:rPr lang="en-US" altLang="ko-KR" sz="1500" dirty="0">
                <a:solidFill>
                  <a:srgbClr val="FF0000"/>
                </a:solidFill>
              </a:rPr>
              <a:t>encoder</a:t>
            </a:r>
            <a:r>
              <a:rPr lang="en-US" altLang="ko-KR" sz="1500" dirty="0"/>
              <a:t> and a </a:t>
            </a:r>
            <a:r>
              <a:rPr lang="en-US" altLang="ko-KR" sz="1500" dirty="0">
                <a:solidFill>
                  <a:srgbClr val="FF0000"/>
                </a:solidFill>
              </a:rPr>
              <a:t>decoder</a:t>
            </a:r>
            <a:r>
              <a:rPr lang="en-US" altLang="ko-KR" sz="1500" dirty="0"/>
              <a:t>. </a:t>
            </a:r>
          </a:p>
          <a:p>
            <a:pPr>
              <a:lnSpc>
                <a:spcPct val="170000"/>
              </a:lnSpc>
            </a:pPr>
            <a:r>
              <a:rPr lang="ko-KR" altLang="en-US" sz="1500" dirty="0"/>
              <a:t>지배적인 </a:t>
            </a:r>
            <a:r>
              <a:rPr lang="en-US" altLang="ko-KR" sz="1500" dirty="0">
                <a:solidFill>
                  <a:srgbClr val="FF0000"/>
                </a:solidFill>
              </a:rPr>
              <a:t>sequence transduction model</a:t>
            </a:r>
            <a:r>
              <a:rPr lang="ko-KR" altLang="en-US" sz="1500" dirty="0"/>
              <a:t>들은 </a:t>
            </a:r>
            <a:r>
              <a:rPr lang="en-US" altLang="ko-KR" sz="1500" dirty="0">
                <a:solidFill>
                  <a:srgbClr val="FF0000"/>
                </a:solidFill>
              </a:rPr>
              <a:t>Encoder</a:t>
            </a:r>
            <a:r>
              <a:rPr lang="ko-KR" altLang="en-US" sz="1500" dirty="0"/>
              <a:t>와 </a:t>
            </a:r>
            <a:r>
              <a:rPr lang="en-US" altLang="ko-KR" sz="1500" dirty="0">
                <a:solidFill>
                  <a:srgbClr val="FF0000"/>
                </a:solidFill>
              </a:rPr>
              <a:t>Decoder</a:t>
            </a:r>
            <a:r>
              <a:rPr lang="ko-KR" altLang="en-US" sz="1500" dirty="0"/>
              <a:t>를 포함하는 복잡한 </a:t>
            </a:r>
            <a:r>
              <a:rPr lang="en-US" altLang="ko-KR" sz="1500" dirty="0">
                <a:solidFill>
                  <a:srgbClr val="FF0000"/>
                </a:solidFill>
              </a:rPr>
              <a:t>RNN</a:t>
            </a:r>
            <a:r>
              <a:rPr lang="en-US" altLang="ko-KR" sz="1500" dirty="0"/>
              <a:t> </a:t>
            </a:r>
            <a:r>
              <a:rPr lang="ko-KR" altLang="en-US" sz="1500" dirty="0"/>
              <a:t>혹은 </a:t>
            </a:r>
            <a:r>
              <a:rPr lang="en-US" altLang="ko-KR" sz="1500" dirty="0">
                <a:solidFill>
                  <a:srgbClr val="FF0000"/>
                </a:solidFill>
              </a:rPr>
              <a:t>CNN</a:t>
            </a:r>
            <a:r>
              <a:rPr lang="ko-KR" altLang="en-US" sz="1500" dirty="0"/>
              <a:t>들로 구성되어 있다</a:t>
            </a:r>
            <a:endParaRPr lang="en-US" altLang="ko-KR" sz="1500" dirty="0"/>
          </a:p>
          <a:p>
            <a:pPr>
              <a:lnSpc>
                <a:spcPct val="170000"/>
              </a:lnSpc>
            </a:pPr>
            <a:r>
              <a:rPr lang="en-US" altLang="ko-KR" sz="1500" dirty="0">
                <a:solidFill>
                  <a:srgbClr val="7030A0"/>
                </a:solidFill>
              </a:rPr>
              <a:t>sequence transduction model : </a:t>
            </a:r>
            <a:r>
              <a:rPr lang="ko-KR" altLang="en-US" sz="1500" dirty="0">
                <a:solidFill>
                  <a:srgbClr val="7030A0"/>
                </a:solidFill>
              </a:rPr>
              <a:t>입력과 출력이 </a:t>
            </a:r>
            <a:r>
              <a:rPr lang="en-US" altLang="ko-KR" sz="1500" dirty="0">
                <a:solidFill>
                  <a:srgbClr val="7030A0"/>
                </a:solidFill>
              </a:rPr>
              <a:t>Sequence</a:t>
            </a:r>
            <a:r>
              <a:rPr lang="ko-KR" altLang="en-US" sz="1500" dirty="0">
                <a:solidFill>
                  <a:srgbClr val="7030A0"/>
                </a:solidFill>
              </a:rPr>
              <a:t>인 모델</a:t>
            </a:r>
            <a:endParaRPr lang="en-US" altLang="ko-KR" sz="1500" dirty="0">
              <a:solidFill>
                <a:srgbClr val="7030A0"/>
              </a:solidFill>
            </a:endParaRPr>
          </a:p>
          <a:p>
            <a:pPr>
              <a:lnSpc>
                <a:spcPct val="170000"/>
              </a:lnSpc>
            </a:pPr>
            <a:r>
              <a:rPr lang="en-US" altLang="ko-KR" sz="1500" dirty="0">
                <a:solidFill>
                  <a:srgbClr val="7030A0"/>
                </a:solidFill>
              </a:rPr>
              <a:t>encoder</a:t>
            </a:r>
          </a:p>
          <a:p>
            <a:pPr>
              <a:lnSpc>
                <a:spcPct val="170000"/>
              </a:lnSpc>
            </a:pPr>
            <a:r>
              <a:rPr lang="en-US" altLang="ko-KR" sz="1500" dirty="0">
                <a:solidFill>
                  <a:srgbClr val="7030A0"/>
                </a:solidFill>
              </a:rPr>
              <a:t>decoder</a:t>
            </a:r>
          </a:p>
          <a:p>
            <a:pPr>
              <a:lnSpc>
                <a:spcPct val="170000"/>
              </a:lnSpc>
            </a:pPr>
            <a:r>
              <a:rPr lang="en-US" altLang="ko-KR" sz="1500" dirty="0">
                <a:solidFill>
                  <a:srgbClr val="7030A0"/>
                </a:solidFill>
              </a:rPr>
              <a:t>RNN</a:t>
            </a:r>
          </a:p>
          <a:p>
            <a:pPr>
              <a:lnSpc>
                <a:spcPct val="170000"/>
              </a:lnSpc>
            </a:pPr>
            <a:r>
              <a:rPr lang="en-US" altLang="ko-KR" sz="1500" dirty="0">
                <a:solidFill>
                  <a:srgbClr val="7030A0"/>
                </a:solidFill>
              </a:rPr>
              <a:t>CNN</a:t>
            </a:r>
            <a:endParaRPr lang="ko-KR" altLang="en-US" sz="1500" dirty="0">
              <a:solidFill>
                <a:srgbClr val="7030A0"/>
              </a:solidFill>
            </a:endParaRPr>
          </a:p>
        </p:txBody>
      </p:sp>
      <p:grpSp>
        <p:nvGrpSpPr>
          <p:cNvPr id="10" name="그룹 9">
            <a:extLst>
              <a:ext uri="{FF2B5EF4-FFF2-40B4-BE49-F238E27FC236}">
                <a16:creationId xmlns:a16="http://schemas.microsoft.com/office/drawing/2014/main" id="{7FF28145-B62F-42C1-8351-79C636574E5D}"/>
              </a:ext>
            </a:extLst>
          </p:cNvPr>
          <p:cNvGrpSpPr/>
          <p:nvPr/>
        </p:nvGrpSpPr>
        <p:grpSpPr>
          <a:xfrm>
            <a:off x="3652557" y="4386302"/>
            <a:ext cx="8096250" cy="2106573"/>
            <a:chOff x="3473263" y="4171341"/>
            <a:chExt cx="8096250" cy="2106573"/>
          </a:xfrm>
        </p:grpSpPr>
        <p:grpSp>
          <p:nvGrpSpPr>
            <p:cNvPr id="6" name="그룹 5">
              <a:extLst>
                <a:ext uri="{FF2B5EF4-FFF2-40B4-BE49-F238E27FC236}">
                  <a16:creationId xmlns:a16="http://schemas.microsoft.com/office/drawing/2014/main" id="{C1B9B478-A4C6-4698-A0CB-DA7CABFD2C01}"/>
                </a:ext>
              </a:extLst>
            </p:cNvPr>
            <p:cNvGrpSpPr/>
            <p:nvPr/>
          </p:nvGrpSpPr>
          <p:grpSpPr>
            <a:xfrm>
              <a:off x="3473263" y="4356007"/>
              <a:ext cx="8096250" cy="1921907"/>
              <a:chOff x="3500157" y="4445654"/>
              <a:chExt cx="8096250" cy="1921907"/>
            </a:xfrm>
          </p:grpSpPr>
          <p:pic>
            <p:nvPicPr>
              <p:cNvPr id="1026" name="Picture 2" descr="The architecture of the sequence transduction model.">
                <a:extLst>
                  <a:ext uri="{FF2B5EF4-FFF2-40B4-BE49-F238E27FC236}">
                    <a16:creationId xmlns:a16="http://schemas.microsoft.com/office/drawing/2014/main" id="{C31E062D-FFCB-4A9F-8179-7C3868346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157" y="4445654"/>
                <a:ext cx="8096250" cy="15525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E343B6-9044-4924-A90A-432735BC99CA}"/>
                  </a:ext>
                </a:extLst>
              </p:cNvPr>
              <p:cNvSpPr txBox="1"/>
              <p:nvPr/>
            </p:nvSpPr>
            <p:spPr>
              <a:xfrm>
                <a:off x="4630656" y="5998229"/>
                <a:ext cx="5835252" cy="369332"/>
              </a:xfrm>
              <a:prstGeom prst="rect">
                <a:avLst/>
              </a:prstGeom>
              <a:noFill/>
            </p:spPr>
            <p:txBody>
              <a:bodyPr wrap="none" rtlCol="0">
                <a:spAutoFit/>
              </a:bodyPr>
              <a:lstStyle/>
              <a:p>
                <a:r>
                  <a:rPr lang="en-US" altLang="ko-KR" sz="900" dirty="0">
                    <a:hlinkClick r:id="rId3"/>
                  </a:rPr>
                  <a:t>https://www.researchgate.net/figure/The-architecture-of-the-sequence-transduction-model_fig2_337697651</a:t>
                </a:r>
                <a:endParaRPr lang="en-US" altLang="ko-KR" sz="900" dirty="0"/>
              </a:p>
              <a:p>
                <a:endParaRPr lang="ko-KR" altLang="en-US" sz="900" dirty="0"/>
              </a:p>
            </p:txBody>
          </p:sp>
        </p:grpSp>
        <p:sp>
          <p:nvSpPr>
            <p:cNvPr id="7" name="TextBox 6">
              <a:extLst>
                <a:ext uri="{FF2B5EF4-FFF2-40B4-BE49-F238E27FC236}">
                  <a16:creationId xmlns:a16="http://schemas.microsoft.com/office/drawing/2014/main" id="{553DD969-2EEF-4B3B-8AAD-FFBA739EFB02}"/>
                </a:ext>
              </a:extLst>
            </p:cNvPr>
            <p:cNvSpPr txBox="1"/>
            <p:nvPr/>
          </p:nvSpPr>
          <p:spPr>
            <a:xfrm>
              <a:off x="4912659" y="4947629"/>
              <a:ext cx="1183341" cy="369332"/>
            </a:xfrm>
            <a:prstGeom prst="rect">
              <a:avLst/>
            </a:prstGeom>
            <a:noFill/>
          </p:spPr>
          <p:txBody>
            <a:bodyPr wrap="square" rtlCol="0">
              <a:spAutoFit/>
            </a:bodyPr>
            <a:lstStyle/>
            <a:p>
              <a:r>
                <a:rPr lang="en-US" altLang="ko-KR" dirty="0"/>
                <a:t>encoder</a:t>
              </a:r>
              <a:endParaRPr lang="ko-KR" altLang="en-US" dirty="0"/>
            </a:p>
          </p:txBody>
        </p:sp>
        <p:sp>
          <p:nvSpPr>
            <p:cNvPr id="9" name="TextBox 8">
              <a:extLst>
                <a:ext uri="{FF2B5EF4-FFF2-40B4-BE49-F238E27FC236}">
                  <a16:creationId xmlns:a16="http://schemas.microsoft.com/office/drawing/2014/main" id="{467A9D97-14F2-4DEE-BBD8-C2BD8D99D8DA}"/>
                </a:ext>
              </a:extLst>
            </p:cNvPr>
            <p:cNvSpPr txBox="1"/>
            <p:nvPr/>
          </p:nvSpPr>
          <p:spPr>
            <a:xfrm>
              <a:off x="9126070" y="4947629"/>
              <a:ext cx="1183341" cy="369332"/>
            </a:xfrm>
            <a:prstGeom prst="rect">
              <a:avLst/>
            </a:prstGeom>
            <a:noFill/>
          </p:spPr>
          <p:txBody>
            <a:bodyPr wrap="square" rtlCol="0">
              <a:spAutoFit/>
            </a:bodyPr>
            <a:lstStyle/>
            <a:p>
              <a:r>
                <a:rPr lang="en-US" altLang="ko-KR" dirty="0"/>
                <a:t>decoder</a:t>
              </a:r>
              <a:endParaRPr lang="ko-KR" altLang="en-US" dirty="0"/>
            </a:p>
          </p:txBody>
        </p:sp>
        <p:sp>
          <p:nvSpPr>
            <p:cNvPr id="8" name="TextBox 7">
              <a:extLst>
                <a:ext uri="{FF2B5EF4-FFF2-40B4-BE49-F238E27FC236}">
                  <a16:creationId xmlns:a16="http://schemas.microsoft.com/office/drawing/2014/main" id="{65A634D4-5B1E-4BA4-A4BA-7D50C2C755CF}"/>
                </a:ext>
              </a:extLst>
            </p:cNvPr>
            <p:cNvSpPr txBox="1"/>
            <p:nvPr/>
          </p:nvSpPr>
          <p:spPr>
            <a:xfrm>
              <a:off x="5710518" y="4171341"/>
              <a:ext cx="3296095" cy="369332"/>
            </a:xfrm>
            <a:prstGeom prst="rect">
              <a:avLst/>
            </a:prstGeom>
            <a:noFill/>
          </p:spPr>
          <p:txBody>
            <a:bodyPr wrap="none" rtlCol="0">
              <a:spAutoFit/>
            </a:bodyPr>
            <a:lstStyle/>
            <a:p>
              <a:r>
                <a:rPr lang="en-US" altLang="ko-KR" dirty="0"/>
                <a:t>sequence transduction model</a:t>
              </a:r>
              <a:endParaRPr lang="ko-KR" altLang="en-US" dirty="0"/>
            </a:p>
          </p:txBody>
        </p:sp>
      </p:grpSp>
    </p:spTree>
    <p:extLst>
      <p:ext uri="{BB962C8B-B14F-4D97-AF65-F5344CB8AC3E}">
        <p14:creationId xmlns:p14="http://schemas.microsoft.com/office/powerpoint/2010/main" val="2181771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1325563"/>
          </a:xfrm>
        </p:spPr>
        <p:txBody>
          <a:bodyPr>
            <a:normAutofit/>
          </a:bodyPr>
          <a:lstStyle/>
          <a:p>
            <a:pPr>
              <a:lnSpc>
                <a:spcPct val="170000"/>
              </a:lnSpc>
            </a:pPr>
            <a:r>
              <a:rPr lang="en-US" altLang="ko-KR" sz="1500" dirty="0"/>
              <a:t>The best performing models also connect the encoder and decoder through an </a:t>
            </a:r>
            <a:r>
              <a:rPr lang="en-US" altLang="ko-KR" sz="1500" dirty="0">
                <a:solidFill>
                  <a:srgbClr val="FF0000"/>
                </a:solidFill>
              </a:rPr>
              <a:t>attention mechanism</a:t>
            </a:r>
            <a:r>
              <a:rPr lang="en-US" altLang="ko-KR" sz="1500" dirty="0"/>
              <a:t>. </a:t>
            </a:r>
          </a:p>
          <a:p>
            <a:pPr>
              <a:lnSpc>
                <a:spcPct val="170000"/>
              </a:lnSpc>
            </a:pPr>
            <a:r>
              <a:rPr lang="ko-KR" altLang="en-US" sz="1500" dirty="0"/>
              <a:t>가장 좋은 성능을 가지는 모델도 </a:t>
            </a:r>
            <a:r>
              <a:rPr lang="en-US" altLang="ko-KR" sz="1500" dirty="0">
                <a:solidFill>
                  <a:srgbClr val="FF0000"/>
                </a:solidFill>
              </a:rPr>
              <a:t>attention mechanism</a:t>
            </a:r>
            <a:r>
              <a:rPr lang="ko-KR" altLang="en-US" sz="1500" dirty="0"/>
              <a:t>을 통해 </a:t>
            </a:r>
            <a:r>
              <a:rPr lang="en-US" altLang="ko-KR" sz="1500" dirty="0"/>
              <a:t>Encoder</a:t>
            </a:r>
            <a:r>
              <a:rPr lang="ko-KR" altLang="en-US" sz="1500" dirty="0"/>
              <a:t>와 </a:t>
            </a:r>
            <a:r>
              <a:rPr lang="en-US" altLang="ko-KR" sz="1500" dirty="0"/>
              <a:t>Decoder</a:t>
            </a:r>
            <a:r>
              <a:rPr lang="ko-KR" altLang="en-US" sz="1500" dirty="0"/>
              <a:t>를 연결한다</a:t>
            </a:r>
            <a:r>
              <a:rPr lang="en-US" altLang="ko-KR" sz="1500" dirty="0"/>
              <a:t>.</a:t>
            </a:r>
            <a:endParaRPr lang="ko-KR" altLang="en-US" sz="1500" dirty="0"/>
          </a:p>
        </p:txBody>
      </p:sp>
      <p:grpSp>
        <p:nvGrpSpPr>
          <p:cNvPr id="8" name="그룹 7">
            <a:extLst>
              <a:ext uri="{FF2B5EF4-FFF2-40B4-BE49-F238E27FC236}">
                <a16:creationId xmlns:a16="http://schemas.microsoft.com/office/drawing/2014/main" id="{86251230-DA62-4962-B36D-24E0FBB8E294}"/>
              </a:ext>
            </a:extLst>
          </p:cNvPr>
          <p:cNvGrpSpPr/>
          <p:nvPr/>
        </p:nvGrpSpPr>
        <p:grpSpPr>
          <a:xfrm>
            <a:off x="1573617" y="2972356"/>
            <a:ext cx="6193979" cy="3520519"/>
            <a:chOff x="1180214" y="2781780"/>
            <a:chExt cx="6193979" cy="3520519"/>
          </a:xfrm>
        </p:grpSpPr>
        <p:pic>
          <p:nvPicPr>
            <p:cNvPr id="5" name="그림 4" descr="전자기기, 잭, 스크린샷이(가) 표시된 사진&#10;&#10;자동 생성된 설명">
              <a:extLst>
                <a:ext uri="{FF2B5EF4-FFF2-40B4-BE49-F238E27FC236}">
                  <a16:creationId xmlns:a16="http://schemas.microsoft.com/office/drawing/2014/main" id="{57E2442F-F619-4500-9009-20679A7EB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214" y="2781780"/>
              <a:ext cx="6193979" cy="3151187"/>
            </a:xfrm>
            <a:prstGeom prst="rect">
              <a:avLst/>
            </a:prstGeom>
          </p:spPr>
        </p:pic>
        <p:sp>
          <p:nvSpPr>
            <p:cNvPr id="7" name="TextBox 6">
              <a:extLst>
                <a:ext uri="{FF2B5EF4-FFF2-40B4-BE49-F238E27FC236}">
                  <a16:creationId xmlns:a16="http://schemas.microsoft.com/office/drawing/2014/main" id="{5B16AA55-5E48-41D9-8154-6806CE6FD606}"/>
                </a:ext>
              </a:extLst>
            </p:cNvPr>
            <p:cNvSpPr txBox="1"/>
            <p:nvPr/>
          </p:nvSpPr>
          <p:spPr>
            <a:xfrm>
              <a:off x="3275488" y="5932967"/>
              <a:ext cx="2003429" cy="369332"/>
            </a:xfrm>
            <a:prstGeom prst="rect">
              <a:avLst/>
            </a:prstGeom>
            <a:noFill/>
          </p:spPr>
          <p:txBody>
            <a:bodyPr wrap="square">
              <a:spAutoFit/>
            </a:bodyPr>
            <a:lstStyle/>
            <a:p>
              <a:pPr algn="ctr"/>
              <a:r>
                <a:rPr lang="ko-KR" altLang="en-US" sz="900" dirty="0">
                  <a:hlinkClick r:id="rId3"/>
                </a:rPr>
                <a:t>https://google.github.io/seq2seq/</a:t>
              </a:r>
              <a:endParaRPr lang="en-US" altLang="ko-KR" sz="900" dirty="0"/>
            </a:p>
            <a:p>
              <a:pPr algn="ctr"/>
              <a:endParaRPr lang="ko-KR" altLang="en-US" sz="900" dirty="0"/>
            </a:p>
          </p:txBody>
        </p:sp>
      </p:grpSp>
      <p:pic>
        <p:nvPicPr>
          <p:cNvPr id="10" name="그림 9">
            <a:extLst>
              <a:ext uri="{FF2B5EF4-FFF2-40B4-BE49-F238E27FC236}">
                <a16:creationId xmlns:a16="http://schemas.microsoft.com/office/drawing/2014/main" id="{28D4A46A-BC6F-45F8-8594-72CD9A0B92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20" y="3156544"/>
            <a:ext cx="5400000" cy="2404110"/>
          </a:xfrm>
          <a:prstGeom prst="rect">
            <a:avLst/>
          </a:prstGeom>
        </p:spPr>
      </p:pic>
      <p:pic>
        <p:nvPicPr>
          <p:cNvPr id="12" name="그림 11" descr="텍스트, 전자기기, 스크린샷이(가) 표시된 사진&#10;&#10;자동 생성된 설명">
            <a:extLst>
              <a:ext uri="{FF2B5EF4-FFF2-40B4-BE49-F238E27FC236}">
                <a16:creationId xmlns:a16="http://schemas.microsoft.com/office/drawing/2014/main" id="{709D1FD5-C0AE-453B-81A7-7FFF60EFB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7737" y="3118540"/>
            <a:ext cx="5400000" cy="2723235"/>
          </a:xfrm>
          <a:prstGeom prst="rect">
            <a:avLst/>
          </a:prstGeom>
        </p:spPr>
      </p:pic>
    </p:spTree>
    <p:extLst>
      <p:ext uri="{BB962C8B-B14F-4D97-AF65-F5344CB8AC3E}">
        <p14:creationId xmlns:p14="http://schemas.microsoft.com/office/powerpoint/2010/main" val="185587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2896256" cy="545435"/>
          </a:xfrm>
        </p:spPr>
        <p:txBody>
          <a:bodyPr>
            <a:normAutofit/>
          </a:bodyPr>
          <a:lstStyle/>
          <a:p>
            <a:pPr marL="0" indent="0">
              <a:lnSpc>
                <a:spcPct val="170000"/>
              </a:lnSpc>
              <a:buNone/>
            </a:pPr>
            <a:r>
              <a:rPr lang="ko-KR" altLang="en-US" sz="1500" b="1" dirty="0"/>
              <a:t>기본 </a:t>
            </a:r>
            <a:r>
              <a:rPr lang="en-US" altLang="ko-KR" sz="1500" b="1" dirty="0"/>
              <a:t>Seq2Seq </a:t>
            </a:r>
            <a:r>
              <a:rPr lang="ko-KR" altLang="en-US" sz="1500" b="1" dirty="0"/>
              <a:t>구조</a:t>
            </a:r>
          </a:p>
        </p:txBody>
      </p:sp>
      <p:sp>
        <p:nvSpPr>
          <p:cNvPr id="43" name="TextBox 42">
            <a:extLst>
              <a:ext uri="{FF2B5EF4-FFF2-40B4-BE49-F238E27FC236}">
                <a16:creationId xmlns:a16="http://schemas.microsoft.com/office/drawing/2014/main" id="{DB2F4BDE-D3D8-42AD-B10A-21442ED1F982}"/>
              </a:ext>
            </a:extLst>
          </p:cNvPr>
          <p:cNvSpPr txBox="1"/>
          <p:nvPr/>
        </p:nvSpPr>
        <p:spPr>
          <a:xfrm>
            <a:off x="8038222" y="256398"/>
            <a:ext cx="3838354" cy="646331"/>
          </a:xfrm>
          <a:prstGeom prst="rect">
            <a:avLst/>
          </a:prstGeom>
          <a:noFill/>
        </p:spPr>
        <p:txBody>
          <a:bodyPr wrap="square" rtlCol="0">
            <a:spAutoFit/>
          </a:bodyPr>
          <a:lstStyle/>
          <a:p>
            <a:r>
              <a:rPr lang="ko-KR" altLang="en-US" dirty="0"/>
              <a:t>번역 </a:t>
            </a:r>
            <a:r>
              <a:rPr lang="en-US" altLang="ko-KR" dirty="0"/>
              <a:t>task</a:t>
            </a:r>
          </a:p>
          <a:p>
            <a:r>
              <a:rPr lang="en-US" altLang="ko-KR" dirty="0"/>
              <a:t>ex) I’m a student</a:t>
            </a:r>
            <a:r>
              <a:rPr lang="ko-KR" altLang="en-US" dirty="0"/>
              <a:t> </a:t>
            </a:r>
            <a:r>
              <a:rPr lang="en-US" altLang="ko-KR" dirty="0"/>
              <a:t>-&gt;</a:t>
            </a:r>
            <a:r>
              <a:rPr lang="ko-KR" altLang="en-US" dirty="0"/>
              <a:t> 나는 학생이다</a:t>
            </a:r>
            <a:r>
              <a:rPr lang="en-US" altLang="ko-KR" dirty="0"/>
              <a:t>.</a:t>
            </a:r>
            <a:endParaRPr lang="ko-KR" altLang="en-US" dirty="0"/>
          </a:p>
        </p:txBody>
      </p:sp>
      <p:grpSp>
        <p:nvGrpSpPr>
          <p:cNvPr id="95" name="그룹 94">
            <a:extLst>
              <a:ext uri="{FF2B5EF4-FFF2-40B4-BE49-F238E27FC236}">
                <a16:creationId xmlns:a16="http://schemas.microsoft.com/office/drawing/2014/main" id="{EE0BEC69-AD04-4C05-A94A-A6C48D949097}"/>
              </a:ext>
            </a:extLst>
          </p:cNvPr>
          <p:cNvGrpSpPr/>
          <p:nvPr/>
        </p:nvGrpSpPr>
        <p:grpSpPr>
          <a:xfrm>
            <a:off x="2872569" y="2935251"/>
            <a:ext cx="1318437" cy="2082873"/>
            <a:chOff x="3733806" y="2945219"/>
            <a:chExt cx="1318437" cy="2082873"/>
          </a:xfrm>
        </p:grpSpPr>
        <p:grpSp>
          <p:nvGrpSpPr>
            <p:cNvPr id="12" name="그룹 11">
              <a:extLst>
                <a:ext uri="{FF2B5EF4-FFF2-40B4-BE49-F238E27FC236}">
                  <a16:creationId xmlns:a16="http://schemas.microsoft.com/office/drawing/2014/main" id="{3589FC05-2C63-4962-9C51-6D805DE2DE90}"/>
                </a:ext>
              </a:extLst>
            </p:cNvPr>
            <p:cNvGrpSpPr/>
            <p:nvPr/>
          </p:nvGrpSpPr>
          <p:grpSpPr>
            <a:xfrm>
              <a:off x="4031515" y="2945219"/>
              <a:ext cx="1020728" cy="255181"/>
              <a:chOff x="1626781" y="4338084"/>
              <a:chExt cx="1020728" cy="255181"/>
            </a:xfrm>
          </p:grpSpPr>
          <p:sp>
            <p:nvSpPr>
              <p:cNvPr id="13" name="직사각형 12">
                <a:extLst>
                  <a:ext uri="{FF2B5EF4-FFF2-40B4-BE49-F238E27FC236}">
                    <a16:creationId xmlns:a16="http://schemas.microsoft.com/office/drawing/2014/main" id="{510CBFD8-1FA5-44AD-BACA-1D9F4329ED24}"/>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 name="직사각형 13">
                <a:extLst>
                  <a:ext uri="{FF2B5EF4-FFF2-40B4-BE49-F238E27FC236}">
                    <a16:creationId xmlns:a16="http://schemas.microsoft.com/office/drawing/2014/main" id="{D1CD6C99-E422-4270-8D08-CEA2586048B5}"/>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 name="직사각형 14">
                <a:extLst>
                  <a:ext uri="{FF2B5EF4-FFF2-40B4-BE49-F238E27FC236}">
                    <a16:creationId xmlns:a16="http://schemas.microsoft.com/office/drawing/2014/main" id="{A13C7E8F-3D38-4CFD-AD18-178825FC938C}"/>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 name="직사각형 15">
                <a:extLst>
                  <a:ext uri="{FF2B5EF4-FFF2-40B4-BE49-F238E27FC236}">
                    <a16:creationId xmlns:a16="http://schemas.microsoft.com/office/drawing/2014/main" id="{F5623C9D-F483-462A-8C30-A0B6BF19FB70}"/>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grpSp>
        <p:sp>
          <p:nvSpPr>
            <p:cNvPr id="33" name="직사각형 32">
              <a:extLst>
                <a:ext uri="{FF2B5EF4-FFF2-40B4-BE49-F238E27FC236}">
                  <a16:creationId xmlns:a16="http://schemas.microsoft.com/office/drawing/2014/main" id="{70FD61FC-7DD9-4378-BE7D-B5F3A9B1A444}"/>
                </a:ext>
              </a:extLst>
            </p:cNvPr>
            <p:cNvSpPr/>
            <p:nvPr/>
          </p:nvSpPr>
          <p:spPr>
            <a:xfrm>
              <a:off x="4031515" y="3498112"/>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7" name="직사각형 36">
              <a:extLst>
                <a:ext uri="{FF2B5EF4-FFF2-40B4-BE49-F238E27FC236}">
                  <a16:creationId xmlns:a16="http://schemas.microsoft.com/office/drawing/2014/main" id="{D2D112FC-7351-4DBD-A6BB-D5785E55C06C}"/>
                </a:ext>
              </a:extLst>
            </p:cNvPr>
            <p:cNvSpPr/>
            <p:nvPr/>
          </p:nvSpPr>
          <p:spPr>
            <a:xfrm>
              <a:off x="4031515"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41" name="TextBox 40">
              <a:extLst>
                <a:ext uri="{FF2B5EF4-FFF2-40B4-BE49-F238E27FC236}">
                  <a16:creationId xmlns:a16="http://schemas.microsoft.com/office/drawing/2014/main" id="{E5607AA5-A6D1-42D3-B70B-D6ED6E742987}"/>
                </a:ext>
              </a:extLst>
            </p:cNvPr>
            <p:cNvSpPr txBox="1"/>
            <p:nvPr/>
          </p:nvSpPr>
          <p:spPr>
            <a:xfrm>
              <a:off x="4389433" y="4658760"/>
              <a:ext cx="304892" cy="369332"/>
            </a:xfrm>
            <a:prstGeom prst="rect">
              <a:avLst/>
            </a:prstGeom>
            <a:noFill/>
          </p:spPr>
          <p:txBody>
            <a:bodyPr wrap="none" rtlCol="0">
              <a:spAutoFit/>
            </a:bodyPr>
            <a:lstStyle/>
            <a:p>
              <a:pPr algn="ctr"/>
              <a:r>
                <a:rPr lang="en-US" altLang="ko-KR" dirty="0"/>
                <a:t>a</a:t>
              </a:r>
              <a:endParaRPr lang="ko-KR" altLang="en-US" dirty="0"/>
            </a:p>
          </p:txBody>
        </p:sp>
        <p:cxnSp>
          <p:nvCxnSpPr>
            <p:cNvPr id="45" name="연결선: 꺾임 44">
              <a:extLst>
                <a:ext uri="{FF2B5EF4-FFF2-40B4-BE49-F238E27FC236}">
                  <a16:creationId xmlns:a16="http://schemas.microsoft.com/office/drawing/2014/main" id="{7DF3F519-E9FD-4D58-8FDF-DC2FC76E4033}"/>
                </a:ext>
              </a:extLst>
            </p:cNvPr>
            <p:cNvCxnSpPr>
              <a:stCxn id="11" idx="3"/>
              <a:endCxn id="33" idx="1"/>
            </p:cNvCxnSpPr>
            <p:nvPr/>
          </p:nvCxnSpPr>
          <p:spPr>
            <a:xfrm>
              <a:off x="3733806" y="3072810"/>
              <a:ext cx="297709" cy="622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8A4C067-40AF-4CB2-A5C7-656DC6EDF90A}"/>
                </a:ext>
              </a:extLst>
            </p:cNvPr>
            <p:cNvCxnSpPr>
              <a:stCxn id="41" idx="0"/>
              <a:endCxn id="37" idx="2"/>
            </p:cNvCxnSpPr>
            <p:nvPr/>
          </p:nvCxnSpPr>
          <p:spPr>
            <a:xfrm flipV="1">
              <a:off x="4541879" y="4385931"/>
              <a:ext cx="0"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294BA0F5-A043-42E9-8D1A-D4582B09CCBE}"/>
                </a:ext>
              </a:extLst>
            </p:cNvPr>
            <p:cNvCxnSpPr>
              <a:stCxn id="37" idx="0"/>
              <a:endCxn id="33" idx="2"/>
            </p:cNvCxnSpPr>
            <p:nvPr/>
          </p:nvCxnSpPr>
          <p:spPr>
            <a:xfrm flipV="1">
              <a:off x="4541879" y="3891517"/>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3BE1913-415A-41FD-A43A-41363C5F3EDF}"/>
                </a:ext>
              </a:extLst>
            </p:cNvPr>
            <p:cNvCxnSpPr>
              <a:stCxn id="33" idx="0"/>
            </p:cNvCxnSpPr>
            <p:nvPr/>
          </p:nvCxnSpPr>
          <p:spPr>
            <a:xfrm flipV="1">
              <a:off x="4541879" y="3200399"/>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7" name="그룹 96">
            <a:extLst>
              <a:ext uri="{FF2B5EF4-FFF2-40B4-BE49-F238E27FC236}">
                <a16:creationId xmlns:a16="http://schemas.microsoft.com/office/drawing/2014/main" id="{44E5AEA8-A3F0-4506-A586-4B8C63DB5637}"/>
              </a:ext>
            </a:extLst>
          </p:cNvPr>
          <p:cNvGrpSpPr/>
          <p:nvPr/>
        </p:nvGrpSpPr>
        <p:grpSpPr>
          <a:xfrm>
            <a:off x="4191006" y="2935251"/>
            <a:ext cx="1254642" cy="2082873"/>
            <a:chOff x="5052243" y="2945219"/>
            <a:chExt cx="1254642" cy="2082873"/>
          </a:xfrm>
        </p:grpSpPr>
        <p:grpSp>
          <p:nvGrpSpPr>
            <p:cNvPr id="17" name="그룹 16">
              <a:extLst>
                <a:ext uri="{FF2B5EF4-FFF2-40B4-BE49-F238E27FC236}">
                  <a16:creationId xmlns:a16="http://schemas.microsoft.com/office/drawing/2014/main" id="{8611E163-72A1-4E67-8746-9E6838A1CF97}"/>
                </a:ext>
              </a:extLst>
            </p:cNvPr>
            <p:cNvGrpSpPr/>
            <p:nvPr/>
          </p:nvGrpSpPr>
          <p:grpSpPr>
            <a:xfrm>
              <a:off x="5286156" y="2945219"/>
              <a:ext cx="1020728" cy="255181"/>
              <a:chOff x="1626781" y="4338084"/>
              <a:chExt cx="1020728" cy="255181"/>
            </a:xfrm>
          </p:grpSpPr>
          <p:sp>
            <p:nvSpPr>
              <p:cNvPr id="18" name="직사각형 17">
                <a:extLst>
                  <a:ext uri="{FF2B5EF4-FFF2-40B4-BE49-F238E27FC236}">
                    <a16:creationId xmlns:a16="http://schemas.microsoft.com/office/drawing/2014/main" id="{3CF386AA-5BC4-46AB-9715-F9B0D36A3D43}"/>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9" name="직사각형 18">
                <a:extLst>
                  <a:ext uri="{FF2B5EF4-FFF2-40B4-BE49-F238E27FC236}">
                    <a16:creationId xmlns:a16="http://schemas.microsoft.com/office/drawing/2014/main" id="{206A4F2C-4F65-4695-BCB9-F3EA1CDD62B2}"/>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009C355E-8E59-43C7-9F78-A9CF50C00493}"/>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1" name="직사각형 20">
                <a:extLst>
                  <a:ext uri="{FF2B5EF4-FFF2-40B4-BE49-F238E27FC236}">
                    <a16:creationId xmlns:a16="http://schemas.microsoft.com/office/drawing/2014/main" id="{E96E0528-FBD9-404E-8832-03F04B0C63FC}"/>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3</a:t>
                </a:r>
                <a:endParaRPr lang="ko-KR" altLang="en-US" sz="900" dirty="0">
                  <a:solidFill>
                    <a:schemeClr val="tx1"/>
                  </a:solidFill>
                </a:endParaRPr>
              </a:p>
            </p:txBody>
          </p:sp>
        </p:grpSp>
        <p:sp>
          <p:nvSpPr>
            <p:cNvPr id="34" name="직사각형 33">
              <a:extLst>
                <a:ext uri="{FF2B5EF4-FFF2-40B4-BE49-F238E27FC236}">
                  <a16:creationId xmlns:a16="http://schemas.microsoft.com/office/drawing/2014/main" id="{02BB3B1D-722C-49B4-BEB1-E4AF4861CA10}"/>
                </a:ext>
              </a:extLst>
            </p:cNvPr>
            <p:cNvSpPr/>
            <p:nvPr/>
          </p:nvSpPr>
          <p:spPr>
            <a:xfrm>
              <a:off x="5286157" y="3498112"/>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8" name="직사각형 37">
              <a:extLst>
                <a:ext uri="{FF2B5EF4-FFF2-40B4-BE49-F238E27FC236}">
                  <a16:creationId xmlns:a16="http://schemas.microsoft.com/office/drawing/2014/main" id="{7C3CD1A6-74E4-456A-8C7C-F6E0196A67B6}"/>
                </a:ext>
              </a:extLst>
            </p:cNvPr>
            <p:cNvSpPr/>
            <p:nvPr/>
          </p:nvSpPr>
          <p:spPr>
            <a:xfrm>
              <a:off x="5286156"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42" name="TextBox 41">
              <a:extLst>
                <a:ext uri="{FF2B5EF4-FFF2-40B4-BE49-F238E27FC236}">
                  <a16:creationId xmlns:a16="http://schemas.microsoft.com/office/drawing/2014/main" id="{9808EA1B-62DA-4958-AF52-92ED0CF729DC}"/>
                </a:ext>
              </a:extLst>
            </p:cNvPr>
            <p:cNvSpPr txBox="1"/>
            <p:nvPr/>
          </p:nvSpPr>
          <p:spPr>
            <a:xfrm>
              <a:off x="5309850" y="4658760"/>
              <a:ext cx="973343" cy="369332"/>
            </a:xfrm>
            <a:prstGeom prst="rect">
              <a:avLst/>
            </a:prstGeom>
            <a:noFill/>
          </p:spPr>
          <p:txBody>
            <a:bodyPr wrap="none" rtlCol="0">
              <a:spAutoFit/>
            </a:bodyPr>
            <a:lstStyle/>
            <a:p>
              <a:pPr algn="ctr"/>
              <a:r>
                <a:rPr lang="en-US" altLang="ko-KR" dirty="0"/>
                <a:t>student</a:t>
              </a:r>
              <a:endParaRPr lang="ko-KR" altLang="en-US" dirty="0"/>
            </a:p>
          </p:txBody>
        </p:sp>
        <p:cxnSp>
          <p:nvCxnSpPr>
            <p:cNvPr id="47" name="연결선: 꺾임 46">
              <a:extLst>
                <a:ext uri="{FF2B5EF4-FFF2-40B4-BE49-F238E27FC236}">
                  <a16:creationId xmlns:a16="http://schemas.microsoft.com/office/drawing/2014/main" id="{0B240734-AAE9-40AC-BCC8-E42F4349CD11}"/>
                </a:ext>
              </a:extLst>
            </p:cNvPr>
            <p:cNvCxnSpPr>
              <a:stCxn id="16" idx="3"/>
              <a:endCxn id="34" idx="1"/>
            </p:cNvCxnSpPr>
            <p:nvPr/>
          </p:nvCxnSpPr>
          <p:spPr>
            <a:xfrm>
              <a:off x="5052243" y="3072810"/>
              <a:ext cx="233914" cy="622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1232C181-7C59-4685-840A-0868430F1F51}"/>
                </a:ext>
              </a:extLst>
            </p:cNvPr>
            <p:cNvCxnSpPr>
              <a:stCxn id="42" idx="0"/>
              <a:endCxn id="38" idx="2"/>
            </p:cNvCxnSpPr>
            <p:nvPr/>
          </p:nvCxnSpPr>
          <p:spPr>
            <a:xfrm flipH="1" flipV="1">
              <a:off x="5796520" y="4385931"/>
              <a:ext cx="2"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27ED04-C852-4B8B-83C6-D2D634398B90}"/>
                </a:ext>
              </a:extLst>
            </p:cNvPr>
            <p:cNvCxnSpPr>
              <a:stCxn id="38" idx="0"/>
              <a:endCxn id="34" idx="2"/>
            </p:cNvCxnSpPr>
            <p:nvPr/>
          </p:nvCxnSpPr>
          <p:spPr>
            <a:xfrm flipV="1">
              <a:off x="5796520" y="3891517"/>
              <a:ext cx="1"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FBF5548A-9551-4E98-82DE-D475F581C265}"/>
                </a:ext>
              </a:extLst>
            </p:cNvPr>
            <p:cNvCxnSpPr>
              <a:stCxn id="34" idx="0"/>
            </p:cNvCxnSpPr>
            <p:nvPr/>
          </p:nvCxnSpPr>
          <p:spPr>
            <a:xfrm flipH="1" flipV="1">
              <a:off x="5796520" y="3200399"/>
              <a:ext cx="1"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00" name="그룹 99">
            <a:extLst>
              <a:ext uri="{FF2B5EF4-FFF2-40B4-BE49-F238E27FC236}">
                <a16:creationId xmlns:a16="http://schemas.microsoft.com/office/drawing/2014/main" id="{A9A96AD0-E7BF-4DA3-9566-EED954877040}"/>
              </a:ext>
            </a:extLst>
          </p:cNvPr>
          <p:cNvGrpSpPr/>
          <p:nvPr/>
        </p:nvGrpSpPr>
        <p:grpSpPr>
          <a:xfrm>
            <a:off x="640002" y="2935251"/>
            <a:ext cx="2232567" cy="2082873"/>
            <a:chOff x="1501239" y="2945219"/>
            <a:chExt cx="2232567" cy="2082873"/>
          </a:xfrm>
        </p:grpSpPr>
        <p:grpSp>
          <p:nvGrpSpPr>
            <p:cNvPr id="96" name="그룹 95">
              <a:extLst>
                <a:ext uri="{FF2B5EF4-FFF2-40B4-BE49-F238E27FC236}">
                  <a16:creationId xmlns:a16="http://schemas.microsoft.com/office/drawing/2014/main" id="{195C05D9-57F1-489B-9464-82D9A5D343E4}"/>
                </a:ext>
              </a:extLst>
            </p:cNvPr>
            <p:cNvGrpSpPr/>
            <p:nvPr/>
          </p:nvGrpSpPr>
          <p:grpSpPr>
            <a:xfrm>
              <a:off x="2713078" y="2945219"/>
              <a:ext cx="1020728" cy="2082873"/>
              <a:chOff x="2713078" y="2945219"/>
              <a:chExt cx="1020728" cy="2082873"/>
            </a:xfrm>
          </p:grpSpPr>
          <p:grpSp>
            <p:nvGrpSpPr>
              <p:cNvPr id="6" name="그룹 5">
                <a:extLst>
                  <a:ext uri="{FF2B5EF4-FFF2-40B4-BE49-F238E27FC236}">
                    <a16:creationId xmlns:a16="http://schemas.microsoft.com/office/drawing/2014/main" id="{07B885C0-A7B0-4122-A1EA-37E4613EA964}"/>
                  </a:ext>
                </a:extLst>
              </p:cNvPr>
              <p:cNvGrpSpPr/>
              <p:nvPr/>
            </p:nvGrpSpPr>
            <p:grpSpPr>
              <a:xfrm>
                <a:off x="2713078" y="2945219"/>
                <a:ext cx="1020728" cy="255181"/>
                <a:chOff x="1626781" y="4338084"/>
                <a:chExt cx="1020728" cy="255181"/>
              </a:xfrm>
            </p:grpSpPr>
            <p:sp>
              <p:nvSpPr>
                <p:cNvPr id="4" name="직사각형 3">
                  <a:extLst>
                    <a:ext uri="{FF2B5EF4-FFF2-40B4-BE49-F238E27FC236}">
                      <a16:creationId xmlns:a16="http://schemas.microsoft.com/office/drawing/2014/main" id="{DF4A6619-52D6-4EED-89E5-AEFBE0F78B07}"/>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9" name="직사각형 8">
                  <a:extLst>
                    <a:ext uri="{FF2B5EF4-FFF2-40B4-BE49-F238E27FC236}">
                      <a16:creationId xmlns:a16="http://schemas.microsoft.com/office/drawing/2014/main" id="{218425C2-C4C7-4E1B-981E-75D268DAB2FF}"/>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0" name="직사각형 9">
                  <a:extLst>
                    <a:ext uri="{FF2B5EF4-FFF2-40B4-BE49-F238E27FC236}">
                      <a16:creationId xmlns:a16="http://schemas.microsoft.com/office/drawing/2014/main" id="{73CECA47-3C9E-4BEC-B11F-D1ED29FA6B09}"/>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1" name="직사각형 10">
                  <a:extLst>
                    <a:ext uri="{FF2B5EF4-FFF2-40B4-BE49-F238E27FC236}">
                      <a16:creationId xmlns:a16="http://schemas.microsoft.com/office/drawing/2014/main" id="{FBAFA5A4-A353-4AAF-B0C1-6281B4A72724}"/>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grpSp>
          <p:sp>
            <p:nvSpPr>
              <p:cNvPr id="32" name="직사각형 31">
                <a:extLst>
                  <a:ext uri="{FF2B5EF4-FFF2-40B4-BE49-F238E27FC236}">
                    <a16:creationId xmlns:a16="http://schemas.microsoft.com/office/drawing/2014/main" id="{74CE4271-C98D-47BF-98B2-FA834532C7BB}"/>
                  </a:ext>
                </a:extLst>
              </p:cNvPr>
              <p:cNvSpPr/>
              <p:nvPr/>
            </p:nvSpPr>
            <p:spPr>
              <a:xfrm>
                <a:off x="2713078" y="3498112"/>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6" name="직사각형 35">
                <a:extLst>
                  <a:ext uri="{FF2B5EF4-FFF2-40B4-BE49-F238E27FC236}">
                    <a16:creationId xmlns:a16="http://schemas.microsoft.com/office/drawing/2014/main" id="{775CD9D4-B621-47E6-BD14-2E20FEDBC951}"/>
                  </a:ext>
                </a:extLst>
              </p:cNvPr>
              <p:cNvSpPr/>
              <p:nvPr/>
            </p:nvSpPr>
            <p:spPr>
              <a:xfrm>
                <a:off x="2713078"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40" name="TextBox 39">
                <a:extLst>
                  <a:ext uri="{FF2B5EF4-FFF2-40B4-BE49-F238E27FC236}">
                    <a16:creationId xmlns:a16="http://schemas.microsoft.com/office/drawing/2014/main" id="{AFDEEE6A-5EBB-4491-90FF-CEF526F1F173}"/>
                  </a:ext>
                </a:extLst>
              </p:cNvPr>
              <p:cNvSpPr txBox="1"/>
              <p:nvPr/>
            </p:nvSpPr>
            <p:spPr>
              <a:xfrm>
                <a:off x="2971610" y="4658760"/>
                <a:ext cx="503664" cy="369332"/>
              </a:xfrm>
              <a:prstGeom prst="rect">
                <a:avLst/>
              </a:prstGeom>
              <a:noFill/>
            </p:spPr>
            <p:txBody>
              <a:bodyPr wrap="none" rtlCol="0">
                <a:spAutoFit/>
              </a:bodyPr>
              <a:lstStyle/>
              <a:p>
                <a:pPr algn="ctr"/>
                <a:r>
                  <a:rPr lang="en-US" altLang="ko-KR" dirty="0"/>
                  <a:t>I’m</a:t>
                </a:r>
                <a:endParaRPr lang="ko-KR" altLang="en-US" dirty="0"/>
              </a:p>
            </p:txBody>
          </p:sp>
          <p:cxnSp>
            <p:nvCxnSpPr>
              <p:cNvPr id="53" name="직선 화살표 연결선 52">
                <a:extLst>
                  <a:ext uri="{FF2B5EF4-FFF2-40B4-BE49-F238E27FC236}">
                    <a16:creationId xmlns:a16="http://schemas.microsoft.com/office/drawing/2014/main" id="{D3692B14-0F56-42BC-B5D5-264B86D27E84}"/>
                  </a:ext>
                </a:extLst>
              </p:cNvPr>
              <p:cNvCxnSpPr>
                <a:stCxn id="40" idx="0"/>
                <a:endCxn id="36" idx="2"/>
              </p:cNvCxnSpPr>
              <p:nvPr/>
            </p:nvCxnSpPr>
            <p:spPr>
              <a:xfrm flipV="1">
                <a:off x="3223442" y="4385931"/>
                <a:ext cx="0"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A7D648C0-D47E-4DBE-9CE0-E3B590BE8C76}"/>
                  </a:ext>
                </a:extLst>
              </p:cNvPr>
              <p:cNvCxnSpPr>
                <a:stCxn id="36" idx="0"/>
                <a:endCxn id="32" idx="2"/>
              </p:cNvCxnSpPr>
              <p:nvPr/>
            </p:nvCxnSpPr>
            <p:spPr>
              <a:xfrm flipV="1">
                <a:off x="3223442" y="3891517"/>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BB70E7A0-0D4A-441B-A486-C2CFBC42C72A}"/>
                  </a:ext>
                </a:extLst>
              </p:cNvPr>
              <p:cNvCxnSpPr>
                <a:stCxn id="32" idx="0"/>
              </p:cNvCxnSpPr>
              <p:nvPr/>
            </p:nvCxnSpPr>
            <p:spPr>
              <a:xfrm flipV="1">
                <a:off x="3223442" y="3200399"/>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C9394383-06D2-4C6A-8A85-2DEF8C2430BD}"/>
                </a:ext>
              </a:extLst>
            </p:cNvPr>
            <p:cNvSpPr txBox="1"/>
            <p:nvPr/>
          </p:nvSpPr>
          <p:spPr>
            <a:xfrm>
              <a:off x="1501239" y="2957392"/>
              <a:ext cx="1202573" cy="230832"/>
            </a:xfrm>
            <a:prstGeom prst="rect">
              <a:avLst/>
            </a:prstGeom>
            <a:noFill/>
          </p:spPr>
          <p:txBody>
            <a:bodyPr wrap="none" rtlCol="0">
              <a:spAutoFit/>
            </a:bodyPr>
            <a:lstStyle/>
            <a:p>
              <a:r>
                <a:rPr lang="en-US" altLang="ko-KR" sz="900" dirty="0"/>
                <a:t>hidden state vector</a:t>
              </a:r>
              <a:endParaRPr lang="ko-KR" altLang="en-US" sz="900" dirty="0"/>
            </a:p>
          </p:txBody>
        </p:sp>
      </p:grpSp>
      <p:grpSp>
        <p:nvGrpSpPr>
          <p:cNvPr id="98" name="그룹 97">
            <a:extLst>
              <a:ext uri="{FF2B5EF4-FFF2-40B4-BE49-F238E27FC236}">
                <a16:creationId xmlns:a16="http://schemas.microsoft.com/office/drawing/2014/main" id="{BCC99ED0-56AD-4F08-9C16-8413904C8E44}"/>
              </a:ext>
            </a:extLst>
          </p:cNvPr>
          <p:cNvGrpSpPr/>
          <p:nvPr/>
        </p:nvGrpSpPr>
        <p:grpSpPr>
          <a:xfrm>
            <a:off x="5445647" y="2957070"/>
            <a:ext cx="2032632" cy="2082874"/>
            <a:chOff x="7563256" y="2945218"/>
            <a:chExt cx="2032632" cy="2082874"/>
          </a:xfrm>
        </p:grpSpPr>
        <p:grpSp>
          <p:nvGrpSpPr>
            <p:cNvPr id="27" name="그룹 26">
              <a:extLst>
                <a:ext uri="{FF2B5EF4-FFF2-40B4-BE49-F238E27FC236}">
                  <a16:creationId xmlns:a16="http://schemas.microsoft.com/office/drawing/2014/main" id="{205CF164-F3B2-43E4-BF89-3C74F6B840AE}"/>
                </a:ext>
              </a:extLst>
            </p:cNvPr>
            <p:cNvGrpSpPr/>
            <p:nvPr/>
          </p:nvGrpSpPr>
          <p:grpSpPr>
            <a:xfrm>
              <a:off x="8575160" y="2945218"/>
              <a:ext cx="1020728" cy="255181"/>
              <a:chOff x="1626781" y="4338084"/>
              <a:chExt cx="1020728" cy="255181"/>
            </a:xfrm>
          </p:grpSpPr>
          <p:sp>
            <p:nvSpPr>
              <p:cNvPr id="28" name="직사각형 27">
                <a:extLst>
                  <a:ext uri="{FF2B5EF4-FFF2-40B4-BE49-F238E27FC236}">
                    <a16:creationId xmlns:a16="http://schemas.microsoft.com/office/drawing/2014/main" id="{6FF2A025-EBB9-44A6-896E-4E492BB8F6F2}"/>
                  </a:ext>
                </a:extLst>
              </p:cNvPr>
              <p:cNvSpPr/>
              <p:nvPr/>
            </p:nvSpPr>
            <p:spPr>
              <a:xfrm>
                <a:off x="1626781"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29" name="직사각형 28">
                <a:extLst>
                  <a:ext uri="{FF2B5EF4-FFF2-40B4-BE49-F238E27FC236}">
                    <a16:creationId xmlns:a16="http://schemas.microsoft.com/office/drawing/2014/main" id="{934D070D-E3EE-4A44-8748-336EF6C3F3EE}"/>
                  </a:ext>
                </a:extLst>
              </p:cNvPr>
              <p:cNvSpPr/>
              <p:nvPr/>
            </p:nvSpPr>
            <p:spPr>
              <a:xfrm>
                <a:off x="1881963"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30" name="직사각형 29">
                <a:extLst>
                  <a:ext uri="{FF2B5EF4-FFF2-40B4-BE49-F238E27FC236}">
                    <a16:creationId xmlns:a16="http://schemas.microsoft.com/office/drawing/2014/main" id="{CCA6FC7F-954E-4090-BBAC-7BEE8A96F39C}"/>
                  </a:ext>
                </a:extLst>
              </p:cNvPr>
              <p:cNvSpPr/>
              <p:nvPr/>
            </p:nvSpPr>
            <p:spPr>
              <a:xfrm>
                <a:off x="2137145"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31" name="직사각형 30">
                <a:extLst>
                  <a:ext uri="{FF2B5EF4-FFF2-40B4-BE49-F238E27FC236}">
                    <a16:creationId xmlns:a16="http://schemas.microsoft.com/office/drawing/2014/main" id="{F58B0E72-873B-4BAF-9756-B8A2F2BBE4F9}"/>
                  </a:ext>
                </a:extLst>
              </p:cNvPr>
              <p:cNvSpPr/>
              <p:nvPr/>
            </p:nvSpPr>
            <p:spPr>
              <a:xfrm>
                <a:off x="2392327"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sp>
          <p:nvSpPr>
            <p:cNvPr id="35" name="직사각형 34">
              <a:extLst>
                <a:ext uri="{FF2B5EF4-FFF2-40B4-BE49-F238E27FC236}">
                  <a16:creationId xmlns:a16="http://schemas.microsoft.com/office/drawing/2014/main" id="{08ECF999-90A5-41A6-A64B-87D869FD89BD}"/>
                </a:ext>
              </a:extLst>
            </p:cNvPr>
            <p:cNvSpPr/>
            <p:nvPr/>
          </p:nvSpPr>
          <p:spPr>
            <a:xfrm>
              <a:off x="8575160" y="3498112"/>
              <a:ext cx="1020728" cy="3934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9" name="직사각형 38">
              <a:extLst>
                <a:ext uri="{FF2B5EF4-FFF2-40B4-BE49-F238E27FC236}">
                  <a16:creationId xmlns:a16="http://schemas.microsoft.com/office/drawing/2014/main" id="{892E033C-3235-4569-BA60-B1A4ACDDDAB8}"/>
                </a:ext>
              </a:extLst>
            </p:cNvPr>
            <p:cNvSpPr/>
            <p:nvPr/>
          </p:nvSpPr>
          <p:spPr>
            <a:xfrm>
              <a:off x="8575160"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cxnSp>
          <p:nvCxnSpPr>
            <p:cNvPr id="49" name="연결선: 꺾임 48">
              <a:extLst>
                <a:ext uri="{FF2B5EF4-FFF2-40B4-BE49-F238E27FC236}">
                  <a16:creationId xmlns:a16="http://schemas.microsoft.com/office/drawing/2014/main" id="{52910F1E-61CB-420A-8208-22657209CF09}"/>
                </a:ext>
              </a:extLst>
            </p:cNvPr>
            <p:cNvCxnSpPr>
              <a:cxnSpLocks/>
              <a:stCxn id="21" idx="3"/>
              <a:endCxn id="35" idx="1"/>
            </p:cNvCxnSpPr>
            <p:nvPr/>
          </p:nvCxnSpPr>
          <p:spPr>
            <a:xfrm>
              <a:off x="7563256" y="3050990"/>
              <a:ext cx="1011904" cy="6438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D474CBD-11FB-445D-B75D-DAC8B2C8FFD0}"/>
                </a:ext>
              </a:extLst>
            </p:cNvPr>
            <p:cNvSpPr txBox="1"/>
            <p:nvPr/>
          </p:nvSpPr>
          <p:spPr>
            <a:xfrm>
              <a:off x="8617287" y="4658760"/>
              <a:ext cx="936475" cy="369332"/>
            </a:xfrm>
            <a:prstGeom prst="rect">
              <a:avLst/>
            </a:prstGeom>
            <a:noFill/>
          </p:spPr>
          <p:txBody>
            <a:bodyPr wrap="none" rtlCol="0">
              <a:spAutoFit/>
            </a:bodyPr>
            <a:lstStyle/>
            <a:p>
              <a:pPr algn="ctr"/>
              <a:r>
                <a:rPr lang="en-US" altLang="ko-KR" dirty="0"/>
                <a:t>&lt;SOS&gt;</a:t>
              </a:r>
              <a:endParaRPr lang="ko-KR" altLang="en-US" dirty="0"/>
            </a:p>
          </p:txBody>
        </p:sp>
        <p:cxnSp>
          <p:nvCxnSpPr>
            <p:cNvPr id="73" name="직선 화살표 연결선 72">
              <a:extLst>
                <a:ext uri="{FF2B5EF4-FFF2-40B4-BE49-F238E27FC236}">
                  <a16:creationId xmlns:a16="http://schemas.microsoft.com/office/drawing/2014/main" id="{486669CC-975F-4161-8DCB-5D3ECDBE1813}"/>
                </a:ext>
              </a:extLst>
            </p:cNvPr>
            <p:cNvCxnSpPr>
              <a:cxnSpLocks/>
            </p:cNvCxnSpPr>
            <p:nvPr/>
          </p:nvCxnSpPr>
          <p:spPr>
            <a:xfrm flipH="1" flipV="1">
              <a:off x="9085524" y="4385932"/>
              <a:ext cx="7494" cy="27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직선 화살표 연결선 74">
              <a:extLst>
                <a:ext uri="{FF2B5EF4-FFF2-40B4-BE49-F238E27FC236}">
                  <a16:creationId xmlns:a16="http://schemas.microsoft.com/office/drawing/2014/main" id="{4F73A244-2C00-48F9-8A85-93A957F6756D}"/>
                </a:ext>
              </a:extLst>
            </p:cNvPr>
            <p:cNvCxnSpPr>
              <a:cxnSpLocks/>
            </p:cNvCxnSpPr>
            <p:nvPr/>
          </p:nvCxnSpPr>
          <p:spPr>
            <a:xfrm flipV="1">
              <a:off x="9085524" y="3891517"/>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직선 화살표 연결선 76">
              <a:extLst>
                <a:ext uri="{FF2B5EF4-FFF2-40B4-BE49-F238E27FC236}">
                  <a16:creationId xmlns:a16="http://schemas.microsoft.com/office/drawing/2014/main" id="{DC3C39B4-699D-46FC-9F97-A903B1903312}"/>
                </a:ext>
              </a:extLst>
            </p:cNvPr>
            <p:cNvCxnSpPr>
              <a:stCxn id="35" idx="0"/>
            </p:cNvCxnSpPr>
            <p:nvPr/>
          </p:nvCxnSpPr>
          <p:spPr>
            <a:xfrm flipV="1">
              <a:off x="9085524" y="3200399"/>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9" name="그룹 98">
            <a:extLst>
              <a:ext uri="{FF2B5EF4-FFF2-40B4-BE49-F238E27FC236}">
                <a16:creationId xmlns:a16="http://schemas.microsoft.com/office/drawing/2014/main" id="{F31A3C7C-E43C-455A-92D8-CCA8A77AE42F}"/>
              </a:ext>
            </a:extLst>
          </p:cNvPr>
          <p:cNvGrpSpPr/>
          <p:nvPr/>
        </p:nvGrpSpPr>
        <p:grpSpPr>
          <a:xfrm>
            <a:off x="6457551" y="1500961"/>
            <a:ext cx="1020728" cy="1434289"/>
            <a:chOff x="8575160" y="1510929"/>
            <a:chExt cx="1020728" cy="1434289"/>
          </a:xfrm>
        </p:grpSpPr>
        <p:cxnSp>
          <p:nvCxnSpPr>
            <p:cNvPr id="81" name="직선 화살표 연결선 80">
              <a:extLst>
                <a:ext uri="{FF2B5EF4-FFF2-40B4-BE49-F238E27FC236}">
                  <a16:creationId xmlns:a16="http://schemas.microsoft.com/office/drawing/2014/main" id="{17667EBB-F937-4AA9-B588-6738BD7FBF60}"/>
                </a:ext>
              </a:extLst>
            </p:cNvPr>
            <p:cNvCxnSpPr/>
            <p:nvPr/>
          </p:nvCxnSpPr>
          <p:spPr>
            <a:xfrm flipV="1">
              <a:off x="9085524" y="2541181"/>
              <a:ext cx="0" cy="404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3" name="직사각형 82">
              <a:extLst>
                <a:ext uri="{FF2B5EF4-FFF2-40B4-BE49-F238E27FC236}">
                  <a16:creationId xmlns:a16="http://schemas.microsoft.com/office/drawing/2014/main" id="{FAA615E6-FB6E-4553-AD30-C2F7FC7B8234}"/>
                </a:ext>
              </a:extLst>
            </p:cNvPr>
            <p:cNvSpPr/>
            <p:nvPr/>
          </p:nvSpPr>
          <p:spPr>
            <a:xfrm>
              <a:off x="8575160" y="2371060"/>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Dense</a:t>
              </a:r>
              <a:endParaRPr lang="ko-KR" altLang="en-US" sz="900" dirty="0"/>
            </a:p>
          </p:txBody>
        </p:sp>
        <p:sp>
          <p:nvSpPr>
            <p:cNvPr id="84" name="직사각형 83">
              <a:extLst>
                <a:ext uri="{FF2B5EF4-FFF2-40B4-BE49-F238E27FC236}">
                  <a16:creationId xmlns:a16="http://schemas.microsoft.com/office/drawing/2014/main" id="{9C50CF67-310D-4DD7-A6F4-81EF57DC2755}"/>
                </a:ext>
              </a:extLst>
            </p:cNvPr>
            <p:cNvSpPr/>
            <p:nvPr/>
          </p:nvSpPr>
          <p:spPr>
            <a:xfrm>
              <a:off x="8575160" y="2177974"/>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t>softmax</a:t>
              </a:r>
              <a:endParaRPr lang="ko-KR" altLang="en-US" sz="900" dirty="0"/>
            </a:p>
          </p:txBody>
        </p:sp>
        <p:sp>
          <p:nvSpPr>
            <p:cNvPr id="85" name="TextBox 84">
              <a:extLst>
                <a:ext uri="{FF2B5EF4-FFF2-40B4-BE49-F238E27FC236}">
                  <a16:creationId xmlns:a16="http://schemas.microsoft.com/office/drawing/2014/main" id="{E9699EE0-E925-466D-AA4D-BD0FC433F04A}"/>
                </a:ext>
              </a:extLst>
            </p:cNvPr>
            <p:cNvSpPr txBox="1"/>
            <p:nvPr/>
          </p:nvSpPr>
          <p:spPr>
            <a:xfrm>
              <a:off x="8762359" y="1510929"/>
              <a:ext cx="646332" cy="369332"/>
            </a:xfrm>
            <a:prstGeom prst="rect">
              <a:avLst/>
            </a:prstGeom>
            <a:noFill/>
          </p:spPr>
          <p:txBody>
            <a:bodyPr wrap="none" rtlCol="0">
              <a:spAutoFit/>
            </a:bodyPr>
            <a:lstStyle/>
            <a:p>
              <a:pPr algn="ctr"/>
              <a:r>
                <a:rPr lang="ko-KR" altLang="en-US" dirty="0"/>
                <a:t>나는</a:t>
              </a:r>
            </a:p>
          </p:txBody>
        </p:sp>
        <p:cxnSp>
          <p:nvCxnSpPr>
            <p:cNvPr id="87" name="직선 화살표 연결선 86">
              <a:extLst>
                <a:ext uri="{FF2B5EF4-FFF2-40B4-BE49-F238E27FC236}">
                  <a16:creationId xmlns:a16="http://schemas.microsoft.com/office/drawing/2014/main" id="{E1CE023C-EA41-4D76-AEEC-C5FE328A5DB6}"/>
                </a:ext>
              </a:extLst>
            </p:cNvPr>
            <p:cNvCxnSpPr>
              <a:stCxn id="84" idx="0"/>
              <a:endCxn id="85" idx="2"/>
            </p:cNvCxnSpPr>
            <p:nvPr/>
          </p:nvCxnSpPr>
          <p:spPr>
            <a:xfrm flipV="1">
              <a:off x="9085524" y="1880261"/>
              <a:ext cx="1"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87A59619-86AF-4892-B7FC-BAC45D11C85A}"/>
              </a:ext>
            </a:extLst>
          </p:cNvPr>
          <p:cNvSpPr txBox="1"/>
          <p:nvPr/>
        </p:nvSpPr>
        <p:spPr>
          <a:xfrm>
            <a:off x="934330" y="5720316"/>
            <a:ext cx="8512267" cy="369332"/>
          </a:xfrm>
          <a:prstGeom prst="rect">
            <a:avLst/>
          </a:prstGeom>
          <a:noFill/>
        </p:spPr>
        <p:txBody>
          <a:bodyPr wrap="none" rtlCol="0">
            <a:spAutoFit/>
          </a:bodyPr>
          <a:lstStyle/>
          <a:p>
            <a:r>
              <a:rPr lang="ko-KR" altLang="en-US" dirty="0">
                <a:solidFill>
                  <a:srgbClr val="FF0000"/>
                </a:solidFill>
              </a:rPr>
              <a:t>문제점</a:t>
            </a:r>
            <a:r>
              <a:rPr lang="en-US" altLang="ko-KR" dirty="0">
                <a:solidFill>
                  <a:srgbClr val="FF0000"/>
                </a:solidFill>
              </a:rPr>
              <a:t> : </a:t>
            </a:r>
            <a:r>
              <a:rPr lang="ko-KR" altLang="en-US" dirty="0">
                <a:solidFill>
                  <a:srgbClr val="FF0000"/>
                </a:solidFill>
              </a:rPr>
              <a:t>원본 문장이 아무리 길어져도                 에 모든 정보가 압축되어야 함</a:t>
            </a:r>
          </a:p>
        </p:txBody>
      </p:sp>
      <p:grpSp>
        <p:nvGrpSpPr>
          <p:cNvPr id="89" name="그룹 88">
            <a:extLst>
              <a:ext uri="{FF2B5EF4-FFF2-40B4-BE49-F238E27FC236}">
                <a16:creationId xmlns:a16="http://schemas.microsoft.com/office/drawing/2014/main" id="{E172B661-160B-4E92-93C6-C3119AE60A5F}"/>
              </a:ext>
            </a:extLst>
          </p:cNvPr>
          <p:cNvGrpSpPr/>
          <p:nvPr/>
        </p:nvGrpSpPr>
        <p:grpSpPr>
          <a:xfrm>
            <a:off x="4424918" y="2935249"/>
            <a:ext cx="1020728" cy="255181"/>
            <a:chOff x="1626781" y="4338084"/>
            <a:chExt cx="1020728" cy="255181"/>
          </a:xfrm>
        </p:grpSpPr>
        <p:sp>
          <p:nvSpPr>
            <p:cNvPr id="90" name="직사각형 89">
              <a:extLst>
                <a:ext uri="{FF2B5EF4-FFF2-40B4-BE49-F238E27FC236}">
                  <a16:creationId xmlns:a16="http://schemas.microsoft.com/office/drawing/2014/main" id="{5B2B880C-C052-42CE-846E-C306516BE061}"/>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91" name="직사각형 90">
              <a:extLst>
                <a:ext uri="{FF2B5EF4-FFF2-40B4-BE49-F238E27FC236}">
                  <a16:creationId xmlns:a16="http://schemas.microsoft.com/office/drawing/2014/main" id="{7FBBC77C-B038-46F8-9A5D-9CE4286982D6}"/>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92" name="직사각형 91">
              <a:extLst>
                <a:ext uri="{FF2B5EF4-FFF2-40B4-BE49-F238E27FC236}">
                  <a16:creationId xmlns:a16="http://schemas.microsoft.com/office/drawing/2014/main" id="{A7E6132D-3694-44B9-B202-4EE08DABFF76}"/>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93" name="직사각형 92">
              <a:extLst>
                <a:ext uri="{FF2B5EF4-FFF2-40B4-BE49-F238E27FC236}">
                  <a16:creationId xmlns:a16="http://schemas.microsoft.com/office/drawing/2014/main" id="{6248EA99-A1BB-48DA-A8DF-53644D9AFB43}"/>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3</a:t>
              </a:r>
              <a:endParaRPr lang="ko-KR" altLang="en-US" sz="900" dirty="0">
                <a:solidFill>
                  <a:schemeClr val="tx1"/>
                </a:solidFill>
              </a:endParaRPr>
            </a:p>
          </p:txBody>
        </p:sp>
      </p:grpSp>
      <p:grpSp>
        <p:nvGrpSpPr>
          <p:cNvPr id="131" name="그룹 130">
            <a:extLst>
              <a:ext uri="{FF2B5EF4-FFF2-40B4-BE49-F238E27FC236}">
                <a16:creationId xmlns:a16="http://schemas.microsoft.com/office/drawing/2014/main" id="{40CEE8C9-AAA9-410F-A025-50AACAA9ADE0}"/>
              </a:ext>
            </a:extLst>
          </p:cNvPr>
          <p:cNvGrpSpPr/>
          <p:nvPr/>
        </p:nvGrpSpPr>
        <p:grpSpPr>
          <a:xfrm>
            <a:off x="7291082" y="1685627"/>
            <a:ext cx="1833059" cy="3376616"/>
            <a:chOff x="7291082" y="1685627"/>
            <a:chExt cx="1833059" cy="3376616"/>
          </a:xfrm>
        </p:grpSpPr>
        <p:grpSp>
          <p:nvGrpSpPr>
            <p:cNvPr id="104" name="그룹 103">
              <a:extLst>
                <a:ext uri="{FF2B5EF4-FFF2-40B4-BE49-F238E27FC236}">
                  <a16:creationId xmlns:a16="http://schemas.microsoft.com/office/drawing/2014/main" id="{518EDA57-CD20-45F4-9BE9-744E48E79722}"/>
                </a:ext>
              </a:extLst>
            </p:cNvPr>
            <p:cNvGrpSpPr/>
            <p:nvPr/>
          </p:nvGrpSpPr>
          <p:grpSpPr>
            <a:xfrm>
              <a:off x="7291082" y="1685627"/>
              <a:ext cx="1833059" cy="3376616"/>
              <a:chOff x="7762829" y="1651476"/>
              <a:chExt cx="1833059" cy="3376616"/>
            </a:xfrm>
          </p:grpSpPr>
          <p:grpSp>
            <p:nvGrpSpPr>
              <p:cNvPr id="105" name="그룹 104">
                <a:extLst>
                  <a:ext uri="{FF2B5EF4-FFF2-40B4-BE49-F238E27FC236}">
                    <a16:creationId xmlns:a16="http://schemas.microsoft.com/office/drawing/2014/main" id="{A8F456EB-CAA5-4F92-BD4C-64BDA56DC7ED}"/>
                  </a:ext>
                </a:extLst>
              </p:cNvPr>
              <p:cNvGrpSpPr/>
              <p:nvPr/>
            </p:nvGrpSpPr>
            <p:grpSpPr>
              <a:xfrm>
                <a:off x="8575160" y="2945218"/>
                <a:ext cx="1020728" cy="255181"/>
                <a:chOff x="1626781" y="4338084"/>
                <a:chExt cx="1020728" cy="255181"/>
              </a:xfrm>
            </p:grpSpPr>
            <p:sp>
              <p:nvSpPr>
                <p:cNvPr id="114" name="직사각형 113">
                  <a:extLst>
                    <a:ext uri="{FF2B5EF4-FFF2-40B4-BE49-F238E27FC236}">
                      <a16:creationId xmlns:a16="http://schemas.microsoft.com/office/drawing/2014/main" id="{F59A58A5-5CBF-4C63-B647-064FFA62268B}"/>
                    </a:ext>
                  </a:extLst>
                </p:cNvPr>
                <p:cNvSpPr/>
                <p:nvPr/>
              </p:nvSpPr>
              <p:spPr>
                <a:xfrm>
                  <a:off x="1626781"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sp>
              <p:nvSpPr>
                <p:cNvPr id="115" name="직사각형 114">
                  <a:extLst>
                    <a:ext uri="{FF2B5EF4-FFF2-40B4-BE49-F238E27FC236}">
                      <a16:creationId xmlns:a16="http://schemas.microsoft.com/office/drawing/2014/main" id="{9BE56B72-630D-4C65-8AE3-243A8FABE20C}"/>
                    </a:ext>
                  </a:extLst>
                </p:cNvPr>
                <p:cNvSpPr/>
                <p:nvPr/>
              </p:nvSpPr>
              <p:spPr>
                <a:xfrm>
                  <a:off x="1881963"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16" name="직사각형 115">
                  <a:extLst>
                    <a:ext uri="{FF2B5EF4-FFF2-40B4-BE49-F238E27FC236}">
                      <a16:creationId xmlns:a16="http://schemas.microsoft.com/office/drawing/2014/main" id="{C0584FE3-C847-48D1-9198-6032199D7058}"/>
                    </a:ext>
                  </a:extLst>
                </p:cNvPr>
                <p:cNvSpPr/>
                <p:nvPr/>
              </p:nvSpPr>
              <p:spPr>
                <a:xfrm>
                  <a:off x="2137145"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17" name="직사각형 116">
                  <a:extLst>
                    <a:ext uri="{FF2B5EF4-FFF2-40B4-BE49-F238E27FC236}">
                      <a16:creationId xmlns:a16="http://schemas.microsoft.com/office/drawing/2014/main" id="{44AA163E-A28F-4B31-8C47-3396F4B9760F}"/>
                    </a:ext>
                  </a:extLst>
                </p:cNvPr>
                <p:cNvSpPr/>
                <p:nvPr/>
              </p:nvSpPr>
              <p:spPr>
                <a:xfrm>
                  <a:off x="2392327"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sp>
            <p:nvSpPr>
              <p:cNvPr id="106" name="직사각형 105">
                <a:extLst>
                  <a:ext uri="{FF2B5EF4-FFF2-40B4-BE49-F238E27FC236}">
                    <a16:creationId xmlns:a16="http://schemas.microsoft.com/office/drawing/2014/main" id="{7A8FFE89-1816-4A56-B5F6-F1FD6A8A01E2}"/>
                  </a:ext>
                </a:extLst>
              </p:cNvPr>
              <p:cNvSpPr/>
              <p:nvPr/>
            </p:nvSpPr>
            <p:spPr>
              <a:xfrm>
                <a:off x="8575160" y="3498112"/>
                <a:ext cx="1020728" cy="3934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107" name="직사각형 106">
                <a:extLst>
                  <a:ext uri="{FF2B5EF4-FFF2-40B4-BE49-F238E27FC236}">
                    <a16:creationId xmlns:a16="http://schemas.microsoft.com/office/drawing/2014/main" id="{7931ABBA-5222-4CBB-87A4-E786015CEE3B}"/>
                  </a:ext>
                </a:extLst>
              </p:cNvPr>
              <p:cNvSpPr/>
              <p:nvPr/>
            </p:nvSpPr>
            <p:spPr>
              <a:xfrm>
                <a:off x="8575160"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cxnSp>
            <p:nvCxnSpPr>
              <p:cNvPr id="108" name="연결선: 꺾임 107">
                <a:extLst>
                  <a:ext uri="{FF2B5EF4-FFF2-40B4-BE49-F238E27FC236}">
                    <a16:creationId xmlns:a16="http://schemas.microsoft.com/office/drawing/2014/main" id="{49468B29-2CA8-439E-B13A-2FBF7E93C65B}"/>
                  </a:ext>
                </a:extLst>
              </p:cNvPr>
              <p:cNvCxnSpPr>
                <a:cxnSpLocks/>
                <a:stCxn id="85" idx="3"/>
                <a:endCxn id="109" idx="1"/>
              </p:cNvCxnSpPr>
              <p:nvPr/>
            </p:nvCxnSpPr>
            <p:spPr>
              <a:xfrm>
                <a:off x="7762829" y="1651476"/>
                <a:ext cx="999530" cy="3191950"/>
              </a:xfrm>
              <a:prstGeom prst="bentConnector3">
                <a:avLst>
                  <a:gd name="adj1" fmla="val 59574"/>
                </a:avLst>
              </a:prstGeom>
              <a:ln>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E9CFC5CA-1744-49E8-8AD5-56862335A946}"/>
                  </a:ext>
                </a:extLst>
              </p:cNvPr>
              <p:cNvSpPr txBox="1"/>
              <p:nvPr/>
            </p:nvSpPr>
            <p:spPr>
              <a:xfrm>
                <a:off x="8762359" y="4658760"/>
                <a:ext cx="646332" cy="369332"/>
              </a:xfrm>
              <a:prstGeom prst="rect">
                <a:avLst/>
              </a:prstGeom>
              <a:noFill/>
            </p:spPr>
            <p:txBody>
              <a:bodyPr wrap="none" rtlCol="0">
                <a:spAutoFit/>
              </a:bodyPr>
              <a:lstStyle/>
              <a:p>
                <a:pPr algn="ctr"/>
                <a:r>
                  <a:rPr lang="ko-KR" altLang="en-US" dirty="0"/>
                  <a:t>나는</a:t>
                </a:r>
              </a:p>
            </p:txBody>
          </p:sp>
          <p:cxnSp>
            <p:nvCxnSpPr>
              <p:cNvPr id="110" name="직선 화살표 연결선 109">
                <a:extLst>
                  <a:ext uri="{FF2B5EF4-FFF2-40B4-BE49-F238E27FC236}">
                    <a16:creationId xmlns:a16="http://schemas.microsoft.com/office/drawing/2014/main" id="{F9BF562E-0E68-4753-A617-D88FF82F7FD9}"/>
                  </a:ext>
                </a:extLst>
              </p:cNvPr>
              <p:cNvCxnSpPr>
                <a:cxnSpLocks/>
              </p:cNvCxnSpPr>
              <p:nvPr/>
            </p:nvCxnSpPr>
            <p:spPr>
              <a:xfrm flipH="1" flipV="1">
                <a:off x="9085524" y="4385932"/>
                <a:ext cx="7494" cy="27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직선 화살표 연결선 110">
                <a:extLst>
                  <a:ext uri="{FF2B5EF4-FFF2-40B4-BE49-F238E27FC236}">
                    <a16:creationId xmlns:a16="http://schemas.microsoft.com/office/drawing/2014/main" id="{4835FFF6-7590-45C3-BF90-6B63DE061F89}"/>
                  </a:ext>
                </a:extLst>
              </p:cNvPr>
              <p:cNvCxnSpPr>
                <a:cxnSpLocks/>
              </p:cNvCxnSpPr>
              <p:nvPr/>
            </p:nvCxnSpPr>
            <p:spPr>
              <a:xfrm flipV="1">
                <a:off x="9085524" y="3891517"/>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직선 화살표 연결선 111">
                <a:extLst>
                  <a:ext uri="{FF2B5EF4-FFF2-40B4-BE49-F238E27FC236}">
                    <a16:creationId xmlns:a16="http://schemas.microsoft.com/office/drawing/2014/main" id="{EA7BD32F-C9AF-4786-8122-16127865A2D6}"/>
                  </a:ext>
                </a:extLst>
              </p:cNvPr>
              <p:cNvCxnSpPr>
                <a:stCxn id="106" idx="0"/>
              </p:cNvCxnSpPr>
              <p:nvPr/>
            </p:nvCxnSpPr>
            <p:spPr>
              <a:xfrm flipV="1">
                <a:off x="9085524" y="3200399"/>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21" name="연결선: 꺾임 120">
              <a:extLst>
                <a:ext uri="{FF2B5EF4-FFF2-40B4-BE49-F238E27FC236}">
                  <a16:creationId xmlns:a16="http://schemas.microsoft.com/office/drawing/2014/main" id="{0240B909-D305-4C8C-A304-7FB9AA094C5C}"/>
                </a:ext>
              </a:extLst>
            </p:cNvPr>
            <p:cNvCxnSpPr>
              <a:stCxn id="31" idx="3"/>
              <a:endCxn id="106" idx="1"/>
            </p:cNvCxnSpPr>
            <p:nvPr/>
          </p:nvCxnSpPr>
          <p:spPr>
            <a:xfrm>
              <a:off x="7478279" y="3084661"/>
              <a:ext cx="625134" cy="644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그룹 124">
            <a:extLst>
              <a:ext uri="{FF2B5EF4-FFF2-40B4-BE49-F238E27FC236}">
                <a16:creationId xmlns:a16="http://schemas.microsoft.com/office/drawing/2014/main" id="{3B2DD757-9F36-40F2-BF3E-F6A8FC6E8FB5}"/>
              </a:ext>
            </a:extLst>
          </p:cNvPr>
          <p:cNvGrpSpPr/>
          <p:nvPr/>
        </p:nvGrpSpPr>
        <p:grpSpPr>
          <a:xfrm>
            <a:off x="8041626" y="1533896"/>
            <a:ext cx="1159293" cy="1434289"/>
            <a:chOff x="8505879" y="1510929"/>
            <a:chExt cx="1159293" cy="1434289"/>
          </a:xfrm>
        </p:grpSpPr>
        <p:cxnSp>
          <p:nvCxnSpPr>
            <p:cNvPr id="126" name="직선 화살표 연결선 125">
              <a:extLst>
                <a:ext uri="{FF2B5EF4-FFF2-40B4-BE49-F238E27FC236}">
                  <a16:creationId xmlns:a16="http://schemas.microsoft.com/office/drawing/2014/main" id="{B0F9D4FC-4733-4B5C-9DB2-0EAB4EF0FF59}"/>
                </a:ext>
              </a:extLst>
            </p:cNvPr>
            <p:cNvCxnSpPr/>
            <p:nvPr/>
          </p:nvCxnSpPr>
          <p:spPr>
            <a:xfrm flipV="1">
              <a:off x="9085524" y="2541181"/>
              <a:ext cx="0" cy="404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 name="직사각형 126">
              <a:extLst>
                <a:ext uri="{FF2B5EF4-FFF2-40B4-BE49-F238E27FC236}">
                  <a16:creationId xmlns:a16="http://schemas.microsoft.com/office/drawing/2014/main" id="{5BDC7434-C314-4E14-86B1-B83A89887182}"/>
                </a:ext>
              </a:extLst>
            </p:cNvPr>
            <p:cNvSpPr/>
            <p:nvPr/>
          </p:nvSpPr>
          <p:spPr>
            <a:xfrm>
              <a:off x="8575160" y="2371060"/>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Dense</a:t>
              </a:r>
              <a:endParaRPr lang="ko-KR" altLang="en-US" sz="900" dirty="0"/>
            </a:p>
          </p:txBody>
        </p:sp>
        <p:sp>
          <p:nvSpPr>
            <p:cNvPr id="128" name="직사각형 127">
              <a:extLst>
                <a:ext uri="{FF2B5EF4-FFF2-40B4-BE49-F238E27FC236}">
                  <a16:creationId xmlns:a16="http://schemas.microsoft.com/office/drawing/2014/main" id="{1F0251B7-7FCA-4AF1-AAE3-082901C6EE37}"/>
                </a:ext>
              </a:extLst>
            </p:cNvPr>
            <p:cNvSpPr/>
            <p:nvPr/>
          </p:nvSpPr>
          <p:spPr>
            <a:xfrm>
              <a:off x="8575160" y="2177974"/>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t>softmax</a:t>
              </a:r>
              <a:endParaRPr lang="ko-KR" altLang="en-US" sz="900" dirty="0"/>
            </a:p>
          </p:txBody>
        </p:sp>
        <p:sp>
          <p:nvSpPr>
            <p:cNvPr id="129" name="TextBox 128">
              <a:extLst>
                <a:ext uri="{FF2B5EF4-FFF2-40B4-BE49-F238E27FC236}">
                  <a16:creationId xmlns:a16="http://schemas.microsoft.com/office/drawing/2014/main" id="{BD320C30-5431-4EC4-9510-1E2FC8EDC5EB}"/>
                </a:ext>
              </a:extLst>
            </p:cNvPr>
            <p:cNvSpPr txBox="1"/>
            <p:nvPr/>
          </p:nvSpPr>
          <p:spPr>
            <a:xfrm>
              <a:off x="8505879" y="1510929"/>
              <a:ext cx="1159293" cy="369332"/>
            </a:xfrm>
            <a:prstGeom prst="rect">
              <a:avLst/>
            </a:prstGeom>
            <a:noFill/>
          </p:spPr>
          <p:txBody>
            <a:bodyPr wrap="none" rtlCol="0">
              <a:spAutoFit/>
            </a:bodyPr>
            <a:lstStyle/>
            <a:p>
              <a:pPr algn="ctr"/>
              <a:r>
                <a:rPr lang="ko-KR" altLang="en-US" dirty="0"/>
                <a:t>학생이다</a:t>
              </a:r>
              <a:r>
                <a:rPr lang="en-US" altLang="ko-KR" dirty="0"/>
                <a:t>.</a:t>
              </a:r>
              <a:endParaRPr lang="ko-KR" altLang="en-US" dirty="0"/>
            </a:p>
          </p:txBody>
        </p:sp>
        <p:cxnSp>
          <p:nvCxnSpPr>
            <p:cNvPr id="130" name="직선 화살표 연결선 129">
              <a:extLst>
                <a:ext uri="{FF2B5EF4-FFF2-40B4-BE49-F238E27FC236}">
                  <a16:creationId xmlns:a16="http://schemas.microsoft.com/office/drawing/2014/main" id="{59B962CE-93F3-44D1-9A5D-09B594176111}"/>
                </a:ext>
              </a:extLst>
            </p:cNvPr>
            <p:cNvCxnSpPr>
              <a:stCxn id="128" idx="0"/>
              <a:endCxn id="129" idx="2"/>
            </p:cNvCxnSpPr>
            <p:nvPr/>
          </p:nvCxnSpPr>
          <p:spPr>
            <a:xfrm flipV="1">
              <a:off x="9085524" y="1880261"/>
              <a:ext cx="2"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32" name="그룹 131">
            <a:extLst>
              <a:ext uri="{FF2B5EF4-FFF2-40B4-BE49-F238E27FC236}">
                <a16:creationId xmlns:a16="http://schemas.microsoft.com/office/drawing/2014/main" id="{79413815-8896-42E8-B8B3-D4667E8FA6AE}"/>
              </a:ext>
            </a:extLst>
          </p:cNvPr>
          <p:cNvGrpSpPr/>
          <p:nvPr/>
        </p:nvGrpSpPr>
        <p:grpSpPr>
          <a:xfrm>
            <a:off x="9119690" y="1718562"/>
            <a:ext cx="1715147" cy="3343681"/>
            <a:chOff x="7478279" y="1718562"/>
            <a:chExt cx="1715147" cy="3343681"/>
          </a:xfrm>
        </p:grpSpPr>
        <p:grpSp>
          <p:nvGrpSpPr>
            <p:cNvPr id="133" name="그룹 132">
              <a:extLst>
                <a:ext uri="{FF2B5EF4-FFF2-40B4-BE49-F238E27FC236}">
                  <a16:creationId xmlns:a16="http://schemas.microsoft.com/office/drawing/2014/main" id="{7DCE8D8E-2AC0-4FB0-8CB6-6E524C6BCC41}"/>
                </a:ext>
              </a:extLst>
            </p:cNvPr>
            <p:cNvGrpSpPr/>
            <p:nvPr/>
          </p:nvGrpSpPr>
          <p:grpSpPr>
            <a:xfrm>
              <a:off x="7559508" y="1718562"/>
              <a:ext cx="1633918" cy="3343681"/>
              <a:chOff x="8031255" y="1684411"/>
              <a:chExt cx="1633918" cy="3343681"/>
            </a:xfrm>
          </p:grpSpPr>
          <p:grpSp>
            <p:nvGrpSpPr>
              <p:cNvPr id="135" name="그룹 134">
                <a:extLst>
                  <a:ext uri="{FF2B5EF4-FFF2-40B4-BE49-F238E27FC236}">
                    <a16:creationId xmlns:a16="http://schemas.microsoft.com/office/drawing/2014/main" id="{179AE8A1-EF12-4628-95CD-6A8C060908C3}"/>
                  </a:ext>
                </a:extLst>
              </p:cNvPr>
              <p:cNvGrpSpPr/>
              <p:nvPr/>
            </p:nvGrpSpPr>
            <p:grpSpPr>
              <a:xfrm>
                <a:off x="8575160" y="2945218"/>
                <a:ext cx="1020728" cy="255181"/>
                <a:chOff x="1626781" y="4338084"/>
                <a:chExt cx="1020728" cy="255181"/>
              </a:xfrm>
            </p:grpSpPr>
            <p:sp>
              <p:nvSpPr>
                <p:cNvPr id="143" name="직사각형 142">
                  <a:extLst>
                    <a:ext uri="{FF2B5EF4-FFF2-40B4-BE49-F238E27FC236}">
                      <a16:creationId xmlns:a16="http://schemas.microsoft.com/office/drawing/2014/main" id="{7C0B376D-22D1-4D52-9604-2A1F860E5BB9}"/>
                    </a:ext>
                  </a:extLst>
                </p:cNvPr>
                <p:cNvSpPr/>
                <p:nvPr/>
              </p:nvSpPr>
              <p:spPr>
                <a:xfrm>
                  <a:off x="1626781"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3</a:t>
                  </a:r>
                  <a:endParaRPr lang="ko-KR" altLang="en-US" sz="900" dirty="0">
                    <a:solidFill>
                      <a:schemeClr val="tx1"/>
                    </a:solidFill>
                  </a:endParaRPr>
                </a:p>
              </p:txBody>
            </p:sp>
            <p:sp>
              <p:nvSpPr>
                <p:cNvPr id="144" name="직사각형 143">
                  <a:extLst>
                    <a:ext uri="{FF2B5EF4-FFF2-40B4-BE49-F238E27FC236}">
                      <a16:creationId xmlns:a16="http://schemas.microsoft.com/office/drawing/2014/main" id="{F8E99EC4-66ED-4EB4-93C1-BA8AB241A16B}"/>
                    </a:ext>
                  </a:extLst>
                </p:cNvPr>
                <p:cNvSpPr/>
                <p:nvPr/>
              </p:nvSpPr>
              <p:spPr>
                <a:xfrm>
                  <a:off x="1881963"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5" name="직사각형 144">
                  <a:extLst>
                    <a:ext uri="{FF2B5EF4-FFF2-40B4-BE49-F238E27FC236}">
                      <a16:creationId xmlns:a16="http://schemas.microsoft.com/office/drawing/2014/main" id="{AC3B2AC4-3C4A-497C-82FF-887E84535200}"/>
                    </a:ext>
                  </a:extLst>
                </p:cNvPr>
                <p:cNvSpPr/>
                <p:nvPr/>
              </p:nvSpPr>
              <p:spPr>
                <a:xfrm>
                  <a:off x="2137145"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6" name="직사각형 145">
                  <a:extLst>
                    <a:ext uri="{FF2B5EF4-FFF2-40B4-BE49-F238E27FC236}">
                      <a16:creationId xmlns:a16="http://schemas.microsoft.com/office/drawing/2014/main" id="{29B18A43-196C-4A44-9F20-4B1892EF8288}"/>
                    </a:ext>
                  </a:extLst>
                </p:cNvPr>
                <p:cNvSpPr/>
                <p:nvPr/>
              </p:nvSpPr>
              <p:spPr>
                <a:xfrm>
                  <a:off x="2392327"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sp>
            <p:nvSpPr>
              <p:cNvPr id="136" name="직사각형 135">
                <a:extLst>
                  <a:ext uri="{FF2B5EF4-FFF2-40B4-BE49-F238E27FC236}">
                    <a16:creationId xmlns:a16="http://schemas.microsoft.com/office/drawing/2014/main" id="{DA8A0806-D6EB-430A-BBF5-3B473443FCB8}"/>
                  </a:ext>
                </a:extLst>
              </p:cNvPr>
              <p:cNvSpPr/>
              <p:nvPr/>
            </p:nvSpPr>
            <p:spPr>
              <a:xfrm>
                <a:off x="8575160" y="3498112"/>
                <a:ext cx="1020728" cy="3934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137" name="직사각형 136">
                <a:extLst>
                  <a:ext uri="{FF2B5EF4-FFF2-40B4-BE49-F238E27FC236}">
                    <a16:creationId xmlns:a16="http://schemas.microsoft.com/office/drawing/2014/main" id="{114EB3A7-0FAF-4511-8AF2-F36371722A79}"/>
                  </a:ext>
                </a:extLst>
              </p:cNvPr>
              <p:cNvSpPr/>
              <p:nvPr/>
            </p:nvSpPr>
            <p:spPr>
              <a:xfrm>
                <a:off x="8575160" y="4189229"/>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cxnSp>
            <p:nvCxnSpPr>
              <p:cNvPr id="138" name="연결선: 꺾임 137">
                <a:extLst>
                  <a:ext uri="{FF2B5EF4-FFF2-40B4-BE49-F238E27FC236}">
                    <a16:creationId xmlns:a16="http://schemas.microsoft.com/office/drawing/2014/main" id="{A3832A52-BFB1-4103-A0D3-2E9269785904}"/>
                  </a:ext>
                </a:extLst>
              </p:cNvPr>
              <p:cNvCxnSpPr>
                <a:cxnSpLocks/>
                <a:stCxn id="129" idx="3"/>
                <a:endCxn id="139" idx="1"/>
              </p:cNvCxnSpPr>
              <p:nvPr/>
            </p:nvCxnSpPr>
            <p:spPr>
              <a:xfrm>
                <a:off x="8031255" y="1684411"/>
                <a:ext cx="474625" cy="3159015"/>
              </a:xfrm>
              <a:prstGeom prst="bentConnector3">
                <a:avLst>
                  <a:gd name="adj1" fmla="val 6798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9ABD11E3-B278-4730-B44D-80798E3450F5}"/>
                  </a:ext>
                </a:extLst>
              </p:cNvPr>
              <p:cNvSpPr txBox="1"/>
              <p:nvPr/>
            </p:nvSpPr>
            <p:spPr>
              <a:xfrm>
                <a:off x="8505880" y="4658760"/>
                <a:ext cx="1159293" cy="369332"/>
              </a:xfrm>
              <a:prstGeom prst="rect">
                <a:avLst/>
              </a:prstGeom>
              <a:noFill/>
            </p:spPr>
            <p:txBody>
              <a:bodyPr wrap="none" rtlCol="0">
                <a:spAutoFit/>
              </a:bodyPr>
              <a:lstStyle/>
              <a:p>
                <a:pPr algn="ctr"/>
                <a:r>
                  <a:rPr lang="ko-KR" altLang="en-US" dirty="0"/>
                  <a:t>학생이다</a:t>
                </a:r>
                <a:r>
                  <a:rPr lang="en-US" altLang="ko-KR" dirty="0"/>
                  <a:t>.</a:t>
                </a:r>
                <a:endParaRPr lang="ko-KR" altLang="en-US" dirty="0"/>
              </a:p>
            </p:txBody>
          </p:sp>
          <p:cxnSp>
            <p:nvCxnSpPr>
              <p:cNvPr id="140" name="직선 화살표 연결선 139">
                <a:extLst>
                  <a:ext uri="{FF2B5EF4-FFF2-40B4-BE49-F238E27FC236}">
                    <a16:creationId xmlns:a16="http://schemas.microsoft.com/office/drawing/2014/main" id="{F1948A91-8AEC-4E8F-834A-37E11D48BEDC}"/>
                  </a:ext>
                </a:extLst>
              </p:cNvPr>
              <p:cNvCxnSpPr>
                <a:cxnSpLocks/>
              </p:cNvCxnSpPr>
              <p:nvPr/>
            </p:nvCxnSpPr>
            <p:spPr>
              <a:xfrm flipH="1" flipV="1">
                <a:off x="9085524" y="4385932"/>
                <a:ext cx="7494" cy="272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직선 화살표 연결선 140">
                <a:extLst>
                  <a:ext uri="{FF2B5EF4-FFF2-40B4-BE49-F238E27FC236}">
                    <a16:creationId xmlns:a16="http://schemas.microsoft.com/office/drawing/2014/main" id="{60328F96-7957-4D55-A520-757AF2636567}"/>
                  </a:ext>
                </a:extLst>
              </p:cNvPr>
              <p:cNvCxnSpPr>
                <a:cxnSpLocks/>
              </p:cNvCxnSpPr>
              <p:nvPr/>
            </p:nvCxnSpPr>
            <p:spPr>
              <a:xfrm flipV="1">
                <a:off x="9085524" y="3891517"/>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2" name="직선 화살표 연결선 141">
                <a:extLst>
                  <a:ext uri="{FF2B5EF4-FFF2-40B4-BE49-F238E27FC236}">
                    <a16:creationId xmlns:a16="http://schemas.microsoft.com/office/drawing/2014/main" id="{79C02D58-0D9D-4F9A-990D-31E9E4A87878}"/>
                  </a:ext>
                </a:extLst>
              </p:cNvPr>
              <p:cNvCxnSpPr>
                <a:stCxn id="136" idx="0"/>
              </p:cNvCxnSpPr>
              <p:nvPr/>
            </p:nvCxnSpPr>
            <p:spPr>
              <a:xfrm flipV="1">
                <a:off x="9085524" y="3200399"/>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134" name="연결선: 꺾임 133">
              <a:extLst>
                <a:ext uri="{FF2B5EF4-FFF2-40B4-BE49-F238E27FC236}">
                  <a16:creationId xmlns:a16="http://schemas.microsoft.com/office/drawing/2014/main" id="{AFC0B810-E980-44C7-BBDF-DDD0E087C849}"/>
                </a:ext>
              </a:extLst>
            </p:cNvPr>
            <p:cNvCxnSpPr>
              <a:endCxn id="136" idx="1"/>
            </p:cNvCxnSpPr>
            <p:nvPr/>
          </p:nvCxnSpPr>
          <p:spPr>
            <a:xfrm>
              <a:off x="7478279" y="3084661"/>
              <a:ext cx="625134" cy="6443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7" name="그룹 146">
            <a:extLst>
              <a:ext uri="{FF2B5EF4-FFF2-40B4-BE49-F238E27FC236}">
                <a16:creationId xmlns:a16="http://schemas.microsoft.com/office/drawing/2014/main" id="{3E105CC7-D8B2-45AD-9EAE-023C95C4914E}"/>
              </a:ext>
            </a:extLst>
          </p:cNvPr>
          <p:cNvGrpSpPr/>
          <p:nvPr/>
        </p:nvGrpSpPr>
        <p:grpSpPr>
          <a:xfrm>
            <a:off x="9752318" y="1533896"/>
            <a:ext cx="1020728" cy="1434289"/>
            <a:chOff x="8575160" y="1510929"/>
            <a:chExt cx="1020728" cy="1434289"/>
          </a:xfrm>
        </p:grpSpPr>
        <p:cxnSp>
          <p:nvCxnSpPr>
            <p:cNvPr id="148" name="직선 화살표 연결선 147">
              <a:extLst>
                <a:ext uri="{FF2B5EF4-FFF2-40B4-BE49-F238E27FC236}">
                  <a16:creationId xmlns:a16="http://schemas.microsoft.com/office/drawing/2014/main" id="{B3FE30AE-1181-41F8-BBA6-C23FB494EA19}"/>
                </a:ext>
              </a:extLst>
            </p:cNvPr>
            <p:cNvCxnSpPr/>
            <p:nvPr/>
          </p:nvCxnSpPr>
          <p:spPr>
            <a:xfrm flipV="1">
              <a:off x="9085524" y="2541181"/>
              <a:ext cx="0" cy="404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직사각형 148">
              <a:extLst>
                <a:ext uri="{FF2B5EF4-FFF2-40B4-BE49-F238E27FC236}">
                  <a16:creationId xmlns:a16="http://schemas.microsoft.com/office/drawing/2014/main" id="{65E61136-ABE8-4A8A-A34F-0C2CDAD73E83}"/>
                </a:ext>
              </a:extLst>
            </p:cNvPr>
            <p:cNvSpPr/>
            <p:nvPr/>
          </p:nvSpPr>
          <p:spPr>
            <a:xfrm>
              <a:off x="8575160" y="2371060"/>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Dense</a:t>
              </a:r>
              <a:endParaRPr lang="ko-KR" altLang="en-US" sz="900" dirty="0"/>
            </a:p>
          </p:txBody>
        </p:sp>
        <p:sp>
          <p:nvSpPr>
            <p:cNvPr id="150" name="직사각형 149">
              <a:extLst>
                <a:ext uri="{FF2B5EF4-FFF2-40B4-BE49-F238E27FC236}">
                  <a16:creationId xmlns:a16="http://schemas.microsoft.com/office/drawing/2014/main" id="{9A350DA9-1A1D-4941-A315-B1E46E5111A0}"/>
                </a:ext>
              </a:extLst>
            </p:cNvPr>
            <p:cNvSpPr/>
            <p:nvPr/>
          </p:nvSpPr>
          <p:spPr>
            <a:xfrm>
              <a:off x="8575160" y="2177974"/>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t>softmax</a:t>
              </a:r>
              <a:endParaRPr lang="ko-KR" altLang="en-US" sz="900" dirty="0"/>
            </a:p>
          </p:txBody>
        </p:sp>
        <p:sp>
          <p:nvSpPr>
            <p:cNvPr id="151" name="TextBox 150">
              <a:extLst>
                <a:ext uri="{FF2B5EF4-FFF2-40B4-BE49-F238E27FC236}">
                  <a16:creationId xmlns:a16="http://schemas.microsoft.com/office/drawing/2014/main" id="{6386D8BB-154F-415F-ABE2-BB372308BEB2}"/>
                </a:ext>
              </a:extLst>
            </p:cNvPr>
            <p:cNvSpPr txBox="1"/>
            <p:nvPr/>
          </p:nvSpPr>
          <p:spPr>
            <a:xfrm>
              <a:off x="8620496" y="1510929"/>
              <a:ext cx="930063" cy="369332"/>
            </a:xfrm>
            <a:prstGeom prst="rect">
              <a:avLst/>
            </a:prstGeom>
            <a:noFill/>
          </p:spPr>
          <p:txBody>
            <a:bodyPr wrap="none" rtlCol="0">
              <a:spAutoFit/>
            </a:bodyPr>
            <a:lstStyle/>
            <a:p>
              <a:pPr algn="ctr"/>
              <a:r>
                <a:rPr lang="en-US" altLang="ko-KR" dirty="0"/>
                <a:t>&lt;EOS&gt;</a:t>
              </a:r>
              <a:endParaRPr lang="ko-KR" altLang="en-US" dirty="0"/>
            </a:p>
          </p:txBody>
        </p:sp>
        <p:cxnSp>
          <p:nvCxnSpPr>
            <p:cNvPr id="152" name="직선 화살표 연결선 151">
              <a:extLst>
                <a:ext uri="{FF2B5EF4-FFF2-40B4-BE49-F238E27FC236}">
                  <a16:creationId xmlns:a16="http://schemas.microsoft.com/office/drawing/2014/main" id="{2CC4C015-5ACA-48E1-94A2-1F4A569E26C2}"/>
                </a:ext>
              </a:extLst>
            </p:cNvPr>
            <p:cNvCxnSpPr>
              <a:stCxn id="150" idx="0"/>
              <a:endCxn id="151" idx="2"/>
            </p:cNvCxnSpPr>
            <p:nvPr/>
          </p:nvCxnSpPr>
          <p:spPr>
            <a:xfrm flipV="1">
              <a:off x="9085524" y="1880261"/>
              <a:ext cx="4"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69" name="그룹 168">
            <a:extLst>
              <a:ext uri="{FF2B5EF4-FFF2-40B4-BE49-F238E27FC236}">
                <a16:creationId xmlns:a16="http://schemas.microsoft.com/office/drawing/2014/main" id="{49943B4A-37B1-4549-99BE-2307B5F743E2}"/>
              </a:ext>
            </a:extLst>
          </p:cNvPr>
          <p:cNvGrpSpPr/>
          <p:nvPr/>
        </p:nvGrpSpPr>
        <p:grpSpPr>
          <a:xfrm>
            <a:off x="2234614" y="6232270"/>
            <a:ext cx="6885076" cy="369332"/>
            <a:chOff x="2234614" y="6232270"/>
            <a:chExt cx="6885076" cy="369332"/>
          </a:xfrm>
        </p:grpSpPr>
        <p:sp>
          <p:nvSpPr>
            <p:cNvPr id="156" name="TextBox 155">
              <a:extLst>
                <a:ext uri="{FF2B5EF4-FFF2-40B4-BE49-F238E27FC236}">
                  <a16:creationId xmlns:a16="http://schemas.microsoft.com/office/drawing/2014/main" id="{9B767381-938F-42D8-A3FF-18103CC8A3A9}"/>
                </a:ext>
              </a:extLst>
            </p:cNvPr>
            <p:cNvSpPr txBox="1"/>
            <p:nvPr/>
          </p:nvSpPr>
          <p:spPr>
            <a:xfrm>
              <a:off x="3260394" y="6232270"/>
              <a:ext cx="5859296" cy="369332"/>
            </a:xfrm>
            <a:prstGeom prst="rect">
              <a:avLst/>
            </a:prstGeom>
            <a:noFill/>
          </p:spPr>
          <p:txBody>
            <a:bodyPr wrap="none" rtlCol="0">
              <a:spAutoFit/>
            </a:bodyPr>
            <a:lstStyle/>
            <a:p>
              <a:r>
                <a:rPr lang="en-US" altLang="ko-KR" dirty="0">
                  <a:solidFill>
                    <a:schemeClr val="accent6"/>
                  </a:solidFill>
                </a:rPr>
                <a:t>,                ,                 </a:t>
              </a:r>
              <a:r>
                <a:rPr lang="ko-KR" altLang="en-US" dirty="0">
                  <a:solidFill>
                    <a:schemeClr val="accent6"/>
                  </a:solidFill>
                </a:rPr>
                <a:t>모두 활용할 수는 없을까</a:t>
              </a:r>
              <a:r>
                <a:rPr lang="en-US" altLang="ko-KR" dirty="0">
                  <a:solidFill>
                    <a:schemeClr val="accent6"/>
                  </a:solidFill>
                </a:rPr>
                <a:t>?</a:t>
              </a:r>
              <a:endParaRPr lang="ko-KR" altLang="en-US" dirty="0">
                <a:solidFill>
                  <a:schemeClr val="accent6"/>
                </a:solidFill>
              </a:endParaRPr>
            </a:p>
          </p:txBody>
        </p:sp>
        <p:sp>
          <p:nvSpPr>
            <p:cNvPr id="157" name="직사각형 156">
              <a:extLst>
                <a:ext uri="{FF2B5EF4-FFF2-40B4-BE49-F238E27FC236}">
                  <a16:creationId xmlns:a16="http://schemas.microsoft.com/office/drawing/2014/main" id="{2E6335C7-51F1-481B-8393-5C3ADFBF17E4}"/>
                </a:ext>
              </a:extLst>
            </p:cNvPr>
            <p:cNvSpPr/>
            <p:nvPr/>
          </p:nvSpPr>
          <p:spPr>
            <a:xfrm>
              <a:off x="2234614" y="6262021"/>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8" name="직사각형 157">
              <a:extLst>
                <a:ext uri="{FF2B5EF4-FFF2-40B4-BE49-F238E27FC236}">
                  <a16:creationId xmlns:a16="http://schemas.microsoft.com/office/drawing/2014/main" id="{E92794B4-00C7-4796-9B24-FA9FE2B70D05}"/>
                </a:ext>
              </a:extLst>
            </p:cNvPr>
            <p:cNvSpPr/>
            <p:nvPr/>
          </p:nvSpPr>
          <p:spPr>
            <a:xfrm>
              <a:off x="2489796" y="6262021"/>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9" name="직사각형 158">
              <a:extLst>
                <a:ext uri="{FF2B5EF4-FFF2-40B4-BE49-F238E27FC236}">
                  <a16:creationId xmlns:a16="http://schemas.microsoft.com/office/drawing/2014/main" id="{7A656577-5A9F-456F-AF65-644F0E5F13A1}"/>
                </a:ext>
              </a:extLst>
            </p:cNvPr>
            <p:cNvSpPr/>
            <p:nvPr/>
          </p:nvSpPr>
          <p:spPr>
            <a:xfrm>
              <a:off x="2744978" y="6262021"/>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0" name="직사각형 159">
              <a:extLst>
                <a:ext uri="{FF2B5EF4-FFF2-40B4-BE49-F238E27FC236}">
                  <a16:creationId xmlns:a16="http://schemas.microsoft.com/office/drawing/2014/main" id="{9E67747F-2578-49F7-8E35-355CD27D360F}"/>
                </a:ext>
              </a:extLst>
            </p:cNvPr>
            <p:cNvSpPr/>
            <p:nvPr/>
          </p:nvSpPr>
          <p:spPr>
            <a:xfrm>
              <a:off x="3000160" y="6262021"/>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161" name="직사각형 160">
              <a:extLst>
                <a:ext uri="{FF2B5EF4-FFF2-40B4-BE49-F238E27FC236}">
                  <a16:creationId xmlns:a16="http://schemas.microsoft.com/office/drawing/2014/main" id="{2302F8A8-B5F7-4E37-BC59-5A2D45C6E751}"/>
                </a:ext>
              </a:extLst>
            </p:cNvPr>
            <p:cNvSpPr/>
            <p:nvPr/>
          </p:nvSpPr>
          <p:spPr>
            <a:xfrm>
              <a:off x="3577906" y="626449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2" name="직사각형 161">
              <a:extLst>
                <a:ext uri="{FF2B5EF4-FFF2-40B4-BE49-F238E27FC236}">
                  <a16:creationId xmlns:a16="http://schemas.microsoft.com/office/drawing/2014/main" id="{249D1E05-0C40-4ECB-8972-DFCDCA934D47}"/>
                </a:ext>
              </a:extLst>
            </p:cNvPr>
            <p:cNvSpPr/>
            <p:nvPr/>
          </p:nvSpPr>
          <p:spPr>
            <a:xfrm>
              <a:off x="3833088" y="626449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3" name="직사각형 162">
              <a:extLst>
                <a:ext uri="{FF2B5EF4-FFF2-40B4-BE49-F238E27FC236}">
                  <a16:creationId xmlns:a16="http://schemas.microsoft.com/office/drawing/2014/main" id="{167BBA1E-9A39-44E2-BF5F-97A990A9A720}"/>
                </a:ext>
              </a:extLst>
            </p:cNvPr>
            <p:cNvSpPr/>
            <p:nvPr/>
          </p:nvSpPr>
          <p:spPr>
            <a:xfrm>
              <a:off x="4088270" y="626449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4" name="직사각형 163">
              <a:extLst>
                <a:ext uri="{FF2B5EF4-FFF2-40B4-BE49-F238E27FC236}">
                  <a16:creationId xmlns:a16="http://schemas.microsoft.com/office/drawing/2014/main" id="{19282F06-8281-4145-87D6-9F91FEFF4523}"/>
                </a:ext>
              </a:extLst>
            </p:cNvPr>
            <p:cNvSpPr/>
            <p:nvPr/>
          </p:nvSpPr>
          <p:spPr>
            <a:xfrm>
              <a:off x="4343452" y="626449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sp>
          <p:nvSpPr>
            <p:cNvPr id="165" name="직사각형 164">
              <a:extLst>
                <a:ext uri="{FF2B5EF4-FFF2-40B4-BE49-F238E27FC236}">
                  <a16:creationId xmlns:a16="http://schemas.microsoft.com/office/drawing/2014/main" id="{72838F2C-27AB-44A8-B266-3B92EDA4958A}"/>
                </a:ext>
              </a:extLst>
            </p:cNvPr>
            <p:cNvSpPr/>
            <p:nvPr/>
          </p:nvSpPr>
          <p:spPr>
            <a:xfrm>
              <a:off x="4986459" y="6262683"/>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6" name="직사각형 165">
              <a:extLst>
                <a:ext uri="{FF2B5EF4-FFF2-40B4-BE49-F238E27FC236}">
                  <a16:creationId xmlns:a16="http://schemas.microsoft.com/office/drawing/2014/main" id="{E0A9D6C7-40B2-4342-8B59-26F6E3D10336}"/>
                </a:ext>
              </a:extLst>
            </p:cNvPr>
            <p:cNvSpPr/>
            <p:nvPr/>
          </p:nvSpPr>
          <p:spPr>
            <a:xfrm>
              <a:off x="5241641" y="6262683"/>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7" name="직사각형 166">
              <a:extLst>
                <a:ext uri="{FF2B5EF4-FFF2-40B4-BE49-F238E27FC236}">
                  <a16:creationId xmlns:a16="http://schemas.microsoft.com/office/drawing/2014/main" id="{432EBD34-F69C-4660-88E2-9BB4DF3087DB}"/>
                </a:ext>
              </a:extLst>
            </p:cNvPr>
            <p:cNvSpPr/>
            <p:nvPr/>
          </p:nvSpPr>
          <p:spPr>
            <a:xfrm>
              <a:off x="5496823" y="6262683"/>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8" name="직사각형 167">
              <a:extLst>
                <a:ext uri="{FF2B5EF4-FFF2-40B4-BE49-F238E27FC236}">
                  <a16:creationId xmlns:a16="http://schemas.microsoft.com/office/drawing/2014/main" id="{0AF8B927-E259-4B91-B80A-30E9B29589FB}"/>
                </a:ext>
              </a:extLst>
            </p:cNvPr>
            <p:cNvSpPr/>
            <p:nvPr/>
          </p:nvSpPr>
          <p:spPr>
            <a:xfrm>
              <a:off x="5752005" y="6262683"/>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3</a:t>
              </a:r>
              <a:endParaRPr lang="ko-KR" altLang="en-US" sz="900" dirty="0">
                <a:solidFill>
                  <a:schemeClr val="tx1"/>
                </a:solidFill>
              </a:endParaRPr>
            </a:p>
          </p:txBody>
        </p:sp>
      </p:grpSp>
    </p:spTree>
    <p:extLst>
      <p:ext uri="{BB962C8B-B14F-4D97-AF65-F5344CB8AC3E}">
        <p14:creationId xmlns:p14="http://schemas.microsoft.com/office/powerpoint/2010/main" val="306096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wipe(down)">
                                      <p:cBhvr>
                                        <p:cTn id="7" dur="500"/>
                                        <p:tgtEl>
                                          <p:spTgt spid="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wipe(left)">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
                                        </p:tgtEl>
                                        <p:attrNameLst>
                                          <p:attrName>style.visibility</p:attrName>
                                        </p:attrNameLst>
                                      </p:cBhvr>
                                      <p:to>
                                        <p:strVal val="visible"/>
                                      </p:to>
                                    </p:set>
                                    <p:animEffect transition="in" filter="wipe(left)">
                                      <p:cBhvr>
                                        <p:cTn id="17" dur="500"/>
                                        <p:tgtEl>
                                          <p:spTgt spid="97"/>
                                        </p:tgtEl>
                                      </p:cBhvr>
                                    </p:animEffect>
                                  </p:childTnLst>
                                </p:cTn>
                              </p:par>
                              <p:par>
                                <p:cTn id="18" presetID="22" presetClass="entr" presetSubtype="8" fill="hold" nodeType="withEffect">
                                  <p:stCondLst>
                                    <p:cond delay="0"/>
                                  </p:stCondLst>
                                  <p:childTnLst>
                                    <p:set>
                                      <p:cBhvr>
                                        <p:cTn id="19" dur="1" fill="hold">
                                          <p:stCondLst>
                                            <p:cond delay="0"/>
                                          </p:stCondLst>
                                        </p:cTn>
                                        <p:tgtEl>
                                          <p:spTgt spid="89"/>
                                        </p:tgtEl>
                                        <p:attrNameLst>
                                          <p:attrName>style.visibility</p:attrName>
                                        </p:attrNameLst>
                                      </p:cBhvr>
                                      <p:to>
                                        <p:strVal val="visible"/>
                                      </p:to>
                                    </p:set>
                                    <p:animEffect transition="in" filter="wipe(left)">
                                      <p:cBhvr>
                                        <p:cTn id="20" dur="500"/>
                                        <p:tgtEl>
                                          <p:spTgt spid="8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left)">
                                      <p:cBhvr>
                                        <p:cTn id="25" dur="500"/>
                                        <p:tgtEl>
                                          <p:spTgt spid="9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wipe(down)">
                                      <p:cBhvr>
                                        <p:cTn id="30" dur="500"/>
                                        <p:tgtEl>
                                          <p:spTgt spid="9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1"/>
                                        </p:tgtEl>
                                        <p:attrNameLst>
                                          <p:attrName>style.visibility</p:attrName>
                                        </p:attrNameLst>
                                      </p:cBhvr>
                                      <p:to>
                                        <p:strVal val="visible"/>
                                      </p:to>
                                    </p:set>
                                    <p:animEffect transition="in" filter="wipe(left)">
                                      <p:cBhvr>
                                        <p:cTn id="35" dur="500"/>
                                        <p:tgtEl>
                                          <p:spTgt spid="13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25"/>
                                        </p:tgtEl>
                                        <p:attrNameLst>
                                          <p:attrName>style.visibility</p:attrName>
                                        </p:attrNameLst>
                                      </p:cBhvr>
                                      <p:to>
                                        <p:strVal val="visible"/>
                                      </p:to>
                                    </p:set>
                                    <p:animEffect transition="in" filter="wipe(down)">
                                      <p:cBhvr>
                                        <p:cTn id="40" dur="500"/>
                                        <p:tgtEl>
                                          <p:spTgt spid="12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2"/>
                                        </p:tgtEl>
                                        <p:attrNameLst>
                                          <p:attrName>style.visibility</p:attrName>
                                        </p:attrNameLst>
                                      </p:cBhvr>
                                      <p:to>
                                        <p:strVal val="visible"/>
                                      </p:to>
                                    </p:set>
                                    <p:animEffect transition="in" filter="wipe(left)">
                                      <p:cBhvr>
                                        <p:cTn id="45" dur="500"/>
                                        <p:tgtEl>
                                          <p:spTgt spid="1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47"/>
                                        </p:tgtEl>
                                        <p:attrNameLst>
                                          <p:attrName>style.visibility</p:attrName>
                                        </p:attrNameLst>
                                      </p:cBhvr>
                                      <p:to>
                                        <p:strVal val="visible"/>
                                      </p:to>
                                    </p:set>
                                    <p:animEffect transition="in" filter="wipe(down)">
                                      <p:cBhvr>
                                        <p:cTn id="50" dur="500"/>
                                        <p:tgtEl>
                                          <p:spTgt spid="147"/>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8"/>
                                        </p:tgtEl>
                                        <p:attrNameLst>
                                          <p:attrName>style.visibility</p:attrName>
                                        </p:attrNameLst>
                                      </p:cBhvr>
                                      <p:to>
                                        <p:strVal val="visible"/>
                                      </p:to>
                                    </p:set>
                                    <p:animEffect transition="in" filter="fade">
                                      <p:cBhvr>
                                        <p:cTn id="55" dur="1000"/>
                                        <p:tgtEl>
                                          <p:spTgt spid="88"/>
                                        </p:tgtEl>
                                      </p:cBhvr>
                                    </p:animEffect>
                                    <p:anim calcmode="lin" valueType="num">
                                      <p:cBhvr>
                                        <p:cTn id="56" dur="1000" fill="hold"/>
                                        <p:tgtEl>
                                          <p:spTgt spid="88"/>
                                        </p:tgtEl>
                                        <p:attrNameLst>
                                          <p:attrName>ppt_x</p:attrName>
                                        </p:attrNameLst>
                                      </p:cBhvr>
                                      <p:tavLst>
                                        <p:tav tm="0">
                                          <p:val>
                                            <p:strVal val="#ppt_x"/>
                                          </p:val>
                                        </p:tav>
                                        <p:tav tm="100000">
                                          <p:val>
                                            <p:strVal val="#ppt_x"/>
                                          </p:val>
                                        </p:tav>
                                      </p:tavLst>
                                    </p:anim>
                                    <p:anim calcmode="lin" valueType="num">
                                      <p:cBhvr>
                                        <p:cTn id="57" dur="1000" fill="hold"/>
                                        <p:tgtEl>
                                          <p:spTgt spid="88"/>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2.5E-6 2.22222E-6 L 0.04922 0.41203 " pathEditMode="relative" rAng="0" ptsTypes="AA">
                                      <p:cBhvr>
                                        <p:cTn id="61" dur="1100" fill="hold"/>
                                        <p:tgtEl>
                                          <p:spTgt spid="89"/>
                                        </p:tgtEl>
                                        <p:attrNameLst>
                                          <p:attrName>ppt_x</p:attrName>
                                          <p:attrName>ppt_y</p:attrName>
                                        </p:attrNameLst>
                                      </p:cBhvr>
                                      <p:rCtr x="2461" y="20602"/>
                                    </p:animMotion>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69"/>
                                        </p:tgtEl>
                                        <p:attrNameLst>
                                          <p:attrName>style.visibility</p:attrName>
                                        </p:attrNameLst>
                                      </p:cBhvr>
                                      <p:to>
                                        <p:strVal val="visible"/>
                                      </p:to>
                                    </p:set>
                                    <p:anim calcmode="lin" valueType="num">
                                      <p:cBhvr additive="base">
                                        <p:cTn id="66" dur="500" fill="hold"/>
                                        <p:tgtEl>
                                          <p:spTgt spid="169"/>
                                        </p:tgtEl>
                                        <p:attrNameLst>
                                          <p:attrName>ppt_x</p:attrName>
                                        </p:attrNameLst>
                                      </p:cBhvr>
                                      <p:tavLst>
                                        <p:tav tm="0">
                                          <p:val>
                                            <p:strVal val="#ppt_x"/>
                                          </p:val>
                                        </p:tav>
                                        <p:tav tm="100000">
                                          <p:val>
                                            <p:strVal val="#ppt_x"/>
                                          </p:val>
                                        </p:tav>
                                      </p:tavLst>
                                    </p:anim>
                                    <p:anim calcmode="lin" valueType="num">
                                      <p:cBhvr additive="base">
                                        <p:cTn id="67" dur="500" fill="hold"/>
                                        <p:tgtEl>
                                          <p:spTgt spid="1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2896256" cy="545435"/>
          </a:xfrm>
        </p:spPr>
        <p:txBody>
          <a:bodyPr>
            <a:normAutofit/>
          </a:bodyPr>
          <a:lstStyle/>
          <a:p>
            <a:pPr marL="0" indent="0">
              <a:lnSpc>
                <a:spcPct val="170000"/>
              </a:lnSpc>
              <a:buNone/>
            </a:pPr>
            <a:r>
              <a:rPr lang="en-US" altLang="ko-KR" sz="1500" b="1" dirty="0"/>
              <a:t>Attention mechanism</a:t>
            </a:r>
            <a:endParaRPr lang="ko-KR" altLang="en-US" sz="1500" b="1" dirty="0"/>
          </a:p>
        </p:txBody>
      </p:sp>
      <p:grpSp>
        <p:nvGrpSpPr>
          <p:cNvPr id="22" name="그룹 21">
            <a:extLst>
              <a:ext uri="{FF2B5EF4-FFF2-40B4-BE49-F238E27FC236}">
                <a16:creationId xmlns:a16="http://schemas.microsoft.com/office/drawing/2014/main" id="{64EB15C4-29D4-4759-A9B4-4338564A3B38}"/>
              </a:ext>
            </a:extLst>
          </p:cNvPr>
          <p:cNvGrpSpPr/>
          <p:nvPr/>
        </p:nvGrpSpPr>
        <p:grpSpPr>
          <a:xfrm>
            <a:off x="1002268" y="4664074"/>
            <a:ext cx="10351532" cy="2082874"/>
            <a:chOff x="1002268" y="4664074"/>
            <a:chExt cx="10351532" cy="2082874"/>
          </a:xfrm>
        </p:grpSpPr>
        <p:grpSp>
          <p:nvGrpSpPr>
            <p:cNvPr id="6" name="그룹 5">
              <a:extLst>
                <a:ext uri="{FF2B5EF4-FFF2-40B4-BE49-F238E27FC236}">
                  <a16:creationId xmlns:a16="http://schemas.microsoft.com/office/drawing/2014/main" id="{07B885C0-A7B0-4122-A1EA-37E4613EA964}"/>
                </a:ext>
              </a:extLst>
            </p:cNvPr>
            <p:cNvGrpSpPr/>
            <p:nvPr/>
          </p:nvGrpSpPr>
          <p:grpSpPr>
            <a:xfrm>
              <a:off x="2713078" y="4664075"/>
              <a:ext cx="1020728" cy="255181"/>
              <a:chOff x="1626781" y="4338084"/>
              <a:chExt cx="1020728" cy="255181"/>
            </a:xfrm>
          </p:grpSpPr>
          <p:sp>
            <p:nvSpPr>
              <p:cNvPr id="4" name="직사각형 3">
                <a:extLst>
                  <a:ext uri="{FF2B5EF4-FFF2-40B4-BE49-F238E27FC236}">
                    <a16:creationId xmlns:a16="http://schemas.microsoft.com/office/drawing/2014/main" id="{DF4A6619-52D6-4EED-89E5-AEFBE0F78B07}"/>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9" name="직사각형 8">
                <a:extLst>
                  <a:ext uri="{FF2B5EF4-FFF2-40B4-BE49-F238E27FC236}">
                    <a16:creationId xmlns:a16="http://schemas.microsoft.com/office/drawing/2014/main" id="{218425C2-C4C7-4E1B-981E-75D268DAB2FF}"/>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0" name="직사각형 9">
                <a:extLst>
                  <a:ext uri="{FF2B5EF4-FFF2-40B4-BE49-F238E27FC236}">
                    <a16:creationId xmlns:a16="http://schemas.microsoft.com/office/drawing/2014/main" id="{73CECA47-3C9E-4BEC-B11F-D1ED29FA6B09}"/>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1" name="직사각형 10">
                <a:extLst>
                  <a:ext uri="{FF2B5EF4-FFF2-40B4-BE49-F238E27FC236}">
                    <a16:creationId xmlns:a16="http://schemas.microsoft.com/office/drawing/2014/main" id="{FBAFA5A4-A353-4AAF-B0C1-6281B4A72724}"/>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grpSp>
        <p:grpSp>
          <p:nvGrpSpPr>
            <p:cNvPr id="12" name="그룹 11">
              <a:extLst>
                <a:ext uri="{FF2B5EF4-FFF2-40B4-BE49-F238E27FC236}">
                  <a16:creationId xmlns:a16="http://schemas.microsoft.com/office/drawing/2014/main" id="{3589FC05-2C63-4962-9C51-6D805DE2DE90}"/>
                </a:ext>
              </a:extLst>
            </p:cNvPr>
            <p:cNvGrpSpPr/>
            <p:nvPr/>
          </p:nvGrpSpPr>
          <p:grpSpPr>
            <a:xfrm>
              <a:off x="4031515" y="4664075"/>
              <a:ext cx="1020728" cy="255181"/>
              <a:chOff x="1626781" y="4338084"/>
              <a:chExt cx="1020728" cy="255181"/>
            </a:xfrm>
          </p:grpSpPr>
          <p:sp>
            <p:nvSpPr>
              <p:cNvPr id="13" name="직사각형 12">
                <a:extLst>
                  <a:ext uri="{FF2B5EF4-FFF2-40B4-BE49-F238E27FC236}">
                    <a16:creationId xmlns:a16="http://schemas.microsoft.com/office/drawing/2014/main" id="{510CBFD8-1FA5-44AD-BACA-1D9F4329ED24}"/>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 name="직사각형 13">
                <a:extLst>
                  <a:ext uri="{FF2B5EF4-FFF2-40B4-BE49-F238E27FC236}">
                    <a16:creationId xmlns:a16="http://schemas.microsoft.com/office/drawing/2014/main" id="{D1CD6C99-E422-4270-8D08-CEA2586048B5}"/>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 name="직사각형 14">
                <a:extLst>
                  <a:ext uri="{FF2B5EF4-FFF2-40B4-BE49-F238E27FC236}">
                    <a16:creationId xmlns:a16="http://schemas.microsoft.com/office/drawing/2014/main" id="{A13C7E8F-3D38-4CFD-AD18-178825FC938C}"/>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16" name="직사각형 15">
                <a:extLst>
                  <a:ext uri="{FF2B5EF4-FFF2-40B4-BE49-F238E27FC236}">
                    <a16:creationId xmlns:a16="http://schemas.microsoft.com/office/drawing/2014/main" id="{F5623C9D-F483-462A-8C30-A0B6BF19FB70}"/>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17" name="그룹 16">
              <a:extLst>
                <a:ext uri="{FF2B5EF4-FFF2-40B4-BE49-F238E27FC236}">
                  <a16:creationId xmlns:a16="http://schemas.microsoft.com/office/drawing/2014/main" id="{8611E163-72A1-4E67-8746-9E6838A1CF97}"/>
                </a:ext>
              </a:extLst>
            </p:cNvPr>
            <p:cNvGrpSpPr/>
            <p:nvPr/>
          </p:nvGrpSpPr>
          <p:grpSpPr>
            <a:xfrm>
              <a:off x="5286156" y="4664075"/>
              <a:ext cx="1020728" cy="255181"/>
              <a:chOff x="1626781" y="4338084"/>
              <a:chExt cx="1020728" cy="255181"/>
            </a:xfrm>
          </p:grpSpPr>
          <p:sp>
            <p:nvSpPr>
              <p:cNvPr id="18" name="직사각형 17">
                <a:extLst>
                  <a:ext uri="{FF2B5EF4-FFF2-40B4-BE49-F238E27FC236}">
                    <a16:creationId xmlns:a16="http://schemas.microsoft.com/office/drawing/2014/main" id="{3CF386AA-5BC4-46AB-9715-F9B0D36A3D43}"/>
                  </a:ext>
                </a:extLst>
              </p:cNvPr>
              <p:cNvSpPr/>
              <p:nvPr/>
            </p:nvSpPr>
            <p:spPr>
              <a:xfrm>
                <a:off x="1626781"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9" name="직사각형 18">
                <a:extLst>
                  <a:ext uri="{FF2B5EF4-FFF2-40B4-BE49-F238E27FC236}">
                    <a16:creationId xmlns:a16="http://schemas.microsoft.com/office/drawing/2014/main" id="{206A4F2C-4F65-4695-BCB9-F3EA1CDD62B2}"/>
                  </a:ext>
                </a:extLst>
              </p:cNvPr>
              <p:cNvSpPr/>
              <p:nvPr/>
            </p:nvSpPr>
            <p:spPr>
              <a:xfrm>
                <a:off x="1881963"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20" name="직사각형 19">
                <a:extLst>
                  <a:ext uri="{FF2B5EF4-FFF2-40B4-BE49-F238E27FC236}">
                    <a16:creationId xmlns:a16="http://schemas.microsoft.com/office/drawing/2014/main" id="{009C355E-8E59-43C7-9F78-A9CF50C00493}"/>
                  </a:ext>
                </a:extLst>
              </p:cNvPr>
              <p:cNvSpPr/>
              <p:nvPr/>
            </p:nvSpPr>
            <p:spPr>
              <a:xfrm>
                <a:off x="2137145"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1" name="직사각형 20">
                <a:extLst>
                  <a:ext uri="{FF2B5EF4-FFF2-40B4-BE49-F238E27FC236}">
                    <a16:creationId xmlns:a16="http://schemas.microsoft.com/office/drawing/2014/main" id="{E96E0528-FBD9-404E-8832-03F04B0C63FC}"/>
                  </a:ext>
                </a:extLst>
              </p:cNvPr>
              <p:cNvSpPr/>
              <p:nvPr/>
            </p:nvSpPr>
            <p:spPr>
              <a:xfrm>
                <a:off x="2392327" y="4338084"/>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27" name="그룹 26">
              <a:extLst>
                <a:ext uri="{FF2B5EF4-FFF2-40B4-BE49-F238E27FC236}">
                  <a16:creationId xmlns:a16="http://schemas.microsoft.com/office/drawing/2014/main" id="{205CF164-F3B2-43E4-BF89-3C74F6B840AE}"/>
                </a:ext>
              </a:extLst>
            </p:cNvPr>
            <p:cNvGrpSpPr/>
            <p:nvPr/>
          </p:nvGrpSpPr>
          <p:grpSpPr>
            <a:xfrm>
              <a:off x="8575160" y="4664074"/>
              <a:ext cx="1020728" cy="255181"/>
              <a:chOff x="1626781" y="4338084"/>
              <a:chExt cx="1020728" cy="255181"/>
            </a:xfrm>
          </p:grpSpPr>
          <p:sp>
            <p:nvSpPr>
              <p:cNvPr id="28" name="직사각형 27">
                <a:extLst>
                  <a:ext uri="{FF2B5EF4-FFF2-40B4-BE49-F238E27FC236}">
                    <a16:creationId xmlns:a16="http://schemas.microsoft.com/office/drawing/2014/main" id="{6FF2A025-EBB9-44A6-896E-4E492BB8F6F2}"/>
                  </a:ext>
                </a:extLst>
              </p:cNvPr>
              <p:cNvSpPr/>
              <p:nvPr/>
            </p:nvSpPr>
            <p:spPr>
              <a:xfrm>
                <a:off x="1626781"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9" name="직사각형 28">
                <a:extLst>
                  <a:ext uri="{FF2B5EF4-FFF2-40B4-BE49-F238E27FC236}">
                    <a16:creationId xmlns:a16="http://schemas.microsoft.com/office/drawing/2014/main" id="{934D070D-E3EE-4A44-8748-336EF6C3F3EE}"/>
                  </a:ext>
                </a:extLst>
              </p:cNvPr>
              <p:cNvSpPr/>
              <p:nvPr/>
            </p:nvSpPr>
            <p:spPr>
              <a:xfrm>
                <a:off x="1881963"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30" name="직사각형 29">
                <a:extLst>
                  <a:ext uri="{FF2B5EF4-FFF2-40B4-BE49-F238E27FC236}">
                    <a16:creationId xmlns:a16="http://schemas.microsoft.com/office/drawing/2014/main" id="{CCA6FC7F-954E-4090-BBAC-7BEE8A96F39C}"/>
                  </a:ext>
                </a:extLst>
              </p:cNvPr>
              <p:cNvSpPr/>
              <p:nvPr/>
            </p:nvSpPr>
            <p:spPr>
              <a:xfrm>
                <a:off x="2137145"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31" name="직사각형 30">
                <a:extLst>
                  <a:ext uri="{FF2B5EF4-FFF2-40B4-BE49-F238E27FC236}">
                    <a16:creationId xmlns:a16="http://schemas.microsoft.com/office/drawing/2014/main" id="{F58B0E72-873B-4BAF-9756-B8A2F2BBE4F9}"/>
                  </a:ext>
                </a:extLst>
              </p:cNvPr>
              <p:cNvSpPr/>
              <p:nvPr/>
            </p:nvSpPr>
            <p:spPr>
              <a:xfrm>
                <a:off x="2392327" y="4338084"/>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grpSp>
        <p:sp>
          <p:nvSpPr>
            <p:cNvPr id="32" name="직사각형 31">
              <a:extLst>
                <a:ext uri="{FF2B5EF4-FFF2-40B4-BE49-F238E27FC236}">
                  <a16:creationId xmlns:a16="http://schemas.microsoft.com/office/drawing/2014/main" id="{74CE4271-C98D-47BF-98B2-FA834532C7BB}"/>
                </a:ext>
              </a:extLst>
            </p:cNvPr>
            <p:cNvSpPr/>
            <p:nvPr/>
          </p:nvSpPr>
          <p:spPr>
            <a:xfrm>
              <a:off x="2713078" y="5216968"/>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3" name="직사각형 32">
              <a:extLst>
                <a:ext uri="{FF2B5EF4-FFF2-40B4-BE49-F238E27FC236}">
                  <a16:creationId xmlns:a16="http://schemas.microsoft.com/office/drawing/2014/main" id="{70FD61FC-7DD9-4378-BE7D-B5F3A9B1A444}"/>
                </a:ext>
              </a:extLst>
            </p:cNvPr>
            <p:cNvSpPr/>
            <p:nvPr/>
          </p:nvSpPr>
          <p:spPr>
            <a:xfrm>
              <a:off x="4031515" y="5216968"/>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4" name="직사각형 33">
              <a:extLst>
                <a:ext uri="{FF2B5EF4-FFF2-40B4-BE49-F238E27FC236}">
                  <a16:creationId xmlns:a16="http://schemas.microsoft.com/office/drawing/2014/main" id="{02BB3B1D-722C-49B4-BEB1-E4AF4861CA10}"/>
                </a:ext>
              </a:extLst>
            </p:cNvPr>
            <p:cNvSpPr/>
            <p:nvPr/>
          </p:nvSpPr>
          <p:spPr>
            <a:xfrm>
              <a:off x="5286157" y="5216968"/>
              <a:ext cx="1020728" cy="393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5" name="직사각형 34">
              <a:extLst>
                <a:ext uri="{FF2B5EF4-FFF2-40B4-BE49-F238E27FC236}">
                  <a16:creationId xmlns:a16="http://schemas.microsoft.com/office/drawing/2014/main" id="{08ECF999-90A5-41A6-A64B-87D869FD89BD}"/>
                </a:ext>
              </a:extLst>
            </p:cNvPr>
            <p:cNvSpPr/>
            <p:nvPr/>
          </p:nvSpPr>
          <p:spPr>
            <a:xfrm>
              <a:off x="8575160" y="5216968"/>
              <a:ext cx="1020728" cy="39340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RNN</a:t>
              </a:r>
              <a:endParaRPr lang="ko-KR" altLang="en-US" dirty="0"/>
            </a:p>
          </p:txBody>
        </p:sp>
        <p:sp>
          <p:nvSpPr>
            <p:cNvPr id="36" name="직사각형 35">
              <a:extLst>
                <a:ext uri="{FF2B5EF4-FFF2-40B4-BE49-F238E27FC236}">
                  <a16:creationId xmlns:a16="http://schemas.microsoft.com/office/drawing/2014/main" id="{775CD9D4-B621-47E6-BD14-2E20FEDBC951}"/>
                </a:ext>
              </a:extLst>
            </p:cNvPr>
            <p:cNvSpPr/>
            <p:nvPr/>
          </p:nvSpPr>
          <p:spPr>
            <a:xfrm>
              <a:off x="2713078" y="5908085"/>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37" name="직사각형 36">
              <a:extLst>
                <a:ext uri="{FF2B5EF4-FFF2-40B4-BE49-F238E27FC236}">
                  <a16:creationId xmlns:a16="http://schemas.microsoft.com/office/drawing/2014/main" id="{D2D112FC-7351-4DBD-A6BB-D5785E55C06C}"/>
                </a:ext>
              </a:extLst>
            </p:cNvPr>
            <p:cNvSpPr/>
            <p:nvPr/>
          </p:nvSpPr>
          <p:spPr>
            <a:xfrm>
              <a:off x="4031515" y="5908085"/>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38" name="직사각형 37">
              <a:extLst>
                <a:ext uri="{FF2B5EF4-FFF2-40B4-BE49-F238E27FC236}">
                  <a16:creationId xmlns:a16="http://schemas.microsoft.com/office/drawing/2014/main" id="{7C3CD1A6-74E4-456A-8C7C-F6E0196A67B6}"/>
                </a:ext>
              </a:extLst>
            </p:cNvPr>
            <p:cNvSpPr/>
            <p:nvPr/>
          </p:nvSpPr>
          <p:spPr>
            <a:xfrm>
              <a:off x="5286156" y="5908085"/>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39" name="직사각형 38">
              <a:extLst>
                <a:ext uri="{FF2B5EF4-FFF2-40B4-BE49-F238E27FC236}">
                  <a16:creationId xmlns:a16="http://schemas.microsoft.com/office/drawing/2014/main" id="{892E033C-3235-4569-BA60-B1A4ACDDDAB8}"/>
                </a:ext>
              </a:extLst>
            </p:cNvPr>
            <p:cNvSpPr/>
            <p:nvPr/>
          </p:nvSpPr>
          <p:spPr>
            <a:xfrm>
              <a:off x="8575160" y="5908085"/>
              <a:ext cx="1020728"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embedding</a:t>
              </a:r>
              <a:endParaRPr lang="ko-KR" altLang="en-US" sz="900" dirty="0">
                <a:solidFill>
                  <a:schemeClr val="tx1"/>
                </a:solidFill>
              </a:endParaRPr>
            </a:p>
          </p:txBody>
        </p:sp>
        <p:sp>
          <p:nvSpPr>
            <p:cNvPr id="40" name="TextBox 39">
              <a:extLst>
                <a:ext uri="{FF2B5EF4-FFF2-40B4-BE49-F238E27FC236}">
                  <a16:creationId xmlns:a16="http://schemas.microsoft.com/office/drawing/2014/main" id="{AFDEEE6A-5EBB-4491-90FF-CEF526F1F173}"/>
                </a:ext>
              </a:extLst>
            </p:cNvPr>
            <p:cNvSpPr txBox="1"/>
            <p:nvPr/>
          </p:nvSpPr>
          <p:spPr>
            <a:xfrm>
              <a:off x="2971610" y="6377616"/>
              <a:ext cx="503664" cy="369332"/>
            </a:xfrm>
            <a:prstGeom prst="rect">
              <a:avLst/>
            </a:prstGeom>
            <a:noFill/>
          </p:spPr>
          <p:txBody>
            <a:bodyPr wrap="none" rtlCol="0">
              <a:spAutoFit/>
            </a:bodyPr>
            <a:lstStyle/>
            <a:p>
              <a:pPr algn="ctr"/>
              <a:r>
                <a:rPr lang="en-US" altLang="ko-KR" dirty="0"/>
                <a:t>I’m</a:t>
              </a:r>
              <a:endParaRPr lang="ko-KR" altLang="en-US" dirty="0"/>
            </a:p>
          </p:txBody>
        </p:sp>
        <p:sp>
          <p:nvSpPr>
            <p:cNvPr id="41" name="TextBox 40">
              <a:extLst>
                <a:ext uri="{FF2B5EF4-FFF2-40B4-BE49-F238E27FC236}">
                  <a16:creationId xmlns:a16="http://schemas.microsoft.com/office/drawing/2014/main" id="{E5607AA5-A6D1-42D3-B70B-D6ED6E742987}"/>
                </a:ext>
              </a:extLst>
            </p:cNvPr>
            <p:cNvSpPr txBox="1"/>
            <p:nvPr/>
          </p:nvSpPr>
          <p:spPr>
            <a:xfrm>
              <a:off x="4389433" y="6377616"/>
              <a:ext cx="304892" cy="369332"/>
            </a:xfrm>
            <a:prstGeom prst="rect">
              <a:avLst/>
            </a:prstGeom>
            <a:noFill/>
          </p:spPr>
          <p:txBody>
            <a:bodyPr wrap="none" rtlCol="0">
              <a:spAutoFit/>
            </a:bodyPr>
            <a:lstStyle/>
            <a:p>
              <a:pPr algn="ctr"/>
              <a:r>
                <a:rPr lang="en-US" altLang="ko-KR" dirty="0"/>
                <a:t>a</a:t>
              </a:r>
              <a:endParaRPr lang="ko-KR" altLang="en-US" dirty="0"/>
            </a:p>
          </p:txBody>
        </p:sp>
        <p:sp>
          <p:nvSpPr>
            <p:cNvPr id="42" name="TextBox 41">
              <a:extLst>
                <a:ext uri="{FF2B5EF4-FFF2-40B4-BE49-F238E27FC236}">
                  <a16:creationId xmlns:a16="http://schemas.microsoft.com/office/drawing/2014/main" id="{9808EA1B-62DA-4958-AF52-92ED0CF729DC}"/>
                </a:ext>
              </a:extLst>
            </p:cNvPr>
            <p:cNvSpPr txBox="1"/>
            <p:nvPr/>
          </p:nvSpPr>
          <p:spPr>
            <a:xfrm>
              <a:off x="5309850" y="6377616"/>
              <a:ext cx="973343" cy="369332"/>
            </a:xfrm>
            <a:prstGeom prst="rect">
              <a:avLst/>
            </a:prstGeom>
            <a:noFill/>
          </p:spPr>
          <p:txBody>
            <a:bodyPr wrap="none" rtlCol="0">
              <a:spAutoFit/>
            </a:bodyPr>
            <a:lstStyle/>
            <a:p>
              <a:pPr algn="ctr"/>
              <a:r>
                <a:rPr lang="en-US" altLang="ko-KR" dirty="0"/>
                <a:t>student</a:t>
              </a:r>
              <a:endParaRPr lang="ko-KR" altLang="en-US" dirty="0"/>
            </a:p>
          </p:txBody>
        </p:sp>
        <p:cxnSp>
          <p:nvCxnSpPr>
            <p:cNvPr id="45" name="연결선: 꺾임 44">
              <a:extLst>
                <a:ext uri="{FF2B5EF4-FFF2-40B4-BE49-F238E27FC236}">
                  <a16:creationId xmlns:a16="http://schemas.microsoft.com/office/drawing/2014/main" id="{7DF3F519-E9FD-4D58-8FDF-DC2FC76E4033}"/>
                </a:ext>
              </a:extLst>
            </p:cNvPr>
            <p:cNvCxnSpPr>
              <a:stCxn id="11" idx="3"/>
              <a:endCxn id="33" idx="1"/>
            </p:cNvCxnSpPr>
            <p:nvPr/>
          </p:nvCxnSpPr>
          <p:spPr>
            <a:xfrm>
              <a:off x="3733806" y="4791666"/>
              <a:ext cx="297709" cy="622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연결선: 꺾임 46">
              <a:extLst>
                <a:ext uri="{FF2B5EF4-FFF2-40B4-BE49-F238E27FC236}">
                  <a16:creationId xmlns:a16="http://schemas.microsoft.com/office/drawing/2014/main" id="{0B240734-AAE9-40AC-BCC8-E42F4349CD11}"/>
                </a:ext>
              </a:extLst>
            </p:cNvPr>
            <p:cNvCxnSpPr>
              <a:stCxn id="16" idx="3"/>
              <a:endCxn id="34" idx="1"/>
            </p:cNvCxnSpPr>
            <p:nvPr/>
          </p:nvCxnSpPr>
          <p:spPr>
            <a:xfrm>
              <a:off x="5052243" y="4791666"/>
              <a:ext cx="233914" cy="622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연결선: 꺾임 48">
              <a:extLst>
                <a:ext uri="{FF2B5EF4-FFF2-40B4-BE49-F238E27FC236}">
                  <a16:creationId xmlns:a16="http://schemas.microsoft.com/office/drawing/2014/main" id="{52910F1E-61CB-420A-8208-22657209CF09}"/>
                </a:ext>
              </a:extLst>
            </p:cNvPr>
            <p:cNvCxnSpPr>
              <a:stCxn id="21" idx="3"/>
              <a:endCxn id="35" idx="1"/>
            </p:cNvCxnSpPr>
            <p:nvPr/>
          </p:nvCxnSpPr>
          <p:spPr>
            <a:xfrm>
              <a:off x="6306884" y="4791666"/>
              <a:ext cx="2268276" cy="62200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D3692B14-0F56-42BC-B5D5-264B86D27E84}"/>
                </a:ext>
              </a:extLst>
            </p:cNvPr>
            <p:cNvCxnSpPr>
              <a:stCxn id="40" idx="0"/>
              <a:endCxn id="36" idx="2"/>
            </p:cNvCxnSpPr>
            <p:nvPr/>
          </p:nvCxnSpPr>
          <p:spPr>
            <a:xfrm flipV="1">
              <a:off x="3223442" y="6104787"/>
              <a:ext cx="0"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A7D648C0-D47E-4DBE-9CE0-E3B590BE8C76}"/>
                </a:ext>
              </a:extLst>
            </p:cNvPr>
            <p:cNvCxnSpPr>
              <a:stCxn id="36" idx="0"/>
              <a:endCxn id="32" idx="2"/>
            </p:cNvCxnSpPr>
            <p:nvPr/>
          </p:nvCxnSpPr>
          <p:spPr>
            <a:xfrm flipV="1">
              <a:off x="3223442" y="5610373"/>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BB70E7A0-0D4A-441B-A486-C2CFBC42C72A}"/>
                </a:ext>
              </a:extLst>
            </p:cNvPr>
            <p:cNvCxnSpPr>
              <a:stCxn id="32" idx="0"/>
            </p:cNvCxnSpPr>
            <p:nvPr/>
          </p:nvCxnSpPr>
          <p:spPr>
            <a:xfrm flipV="1">
              <a:off x="3223442" y="4919255"/>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8A4C067-40AF-4CB2-A5C7-656DC6EDF90A}"/>
                </a:ext>
              </a:extLst>
            </p:cNvPr>
            <p:cNvCxnSpPr>
              <a:stCxn id="41" idx="0"/>
              <a:endCxn id="37" idx="2"/>
            </p:cNvCxnSpPr>
            <p:nvPr/>
          </p:nvCxnSpPr>
          <p:spPr>
            <a:xfrm flipV="1">
              <a:off x="4541879" y="6104787"/>
              <a:ext cx="0"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294BA0F5-A043-42E9-8D1A-D4582B09CCBE}"/>
                </a:ext>
              </a:extLst>
            </p:cNvPr>
            <p:cNvCxnSpPr>
              <a:stCxn id="37" idx="0"/>
              <a:endCxn id="33" idx="2"/>
            </p:cNvCxnSpPr>
            <p:nvPr/>
          </p:nvCxnSpPr>
          <p:spPr>
            <a:xfrm flipV="1">
              <a:off x="4541879" y="5610373"/>
              <a:ext cx="0"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43BE1913-415A-41FD-A43A-41363C5F3EDF}"/>
                </a:ext>
              </a:extLst>
            </p:cNvPr>
            <p:cNvCxnSpPr>
              <a:stCxn id="33" idx="0"/>
            </p:cNvCxnSpPr>
            <p:nvPr/>
          </p:nvCxnSpPr>
          <p:spPr>
            <a:xfrm flipV="1">
              <a:off x="4541879" y="4919255"/>
              <a:ext cx="0"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1232C181-7C59-4685-840A-0868430F1F51}"/>
                </a:ext>
              </a:extLst>
            </p:cNvPr>
            <p:cNvCxnSpPr>
              <a:stCxn id="42" idx="0"/>
              <a:endCxn id="38" idx="2"/>
            </p:cNvCxnSpPr>
            <p:nvPr/>
          </p:nvCxnSpPr>
          <p:spPr>
            <a:xfrm flipH="1" flipV="1">
              <a:off x="5796520" y="6104787"/>
              <a:ext cx="2"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27ED04-C852-4B8B-83C6-D2D634398B90}"/>
                </a:ext>
              </a:extLst>
            </p:cNvPr>
            <p:cNvCxnSpPr>
              <a:stCxn id="38" idx="0"/>
              <a:endCxn id="34" idx="2"/>
            </p:cNvCxnSpPr>
            <p:nvPr/>
          </p:nvCxnSpPr>
          <p:spPr>
            <a:xfrm flipV="1">
              <a:off x="5796520" y="5610373"/>
              <a:ext cx="1"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FBF5548A-9551-4E98-82DE-D475F581C265}"/>
                </a:ext>
              </a:extLst>
            </p:cNvPr>
            <p:cNvCxnSpPr>
              <a:stCxn id="34" idx="0"/>
            </p:cNvCxnSpPr>
            <p:nvPr/>
          </p:nvCxnSpPr>
          <p:spPr>
            <a:xfrm flipH="1" flipV="1">
              <a:off x="5796520" y="4919255"/>
              <a:ext cx="1"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ED474CBD-11FB-445D-B75D-DAC8B2C8FFD0}"/>
                </a:ext>
              </a:extLst>
            </p:cNvPr>
            <p:cNvSpPr txBox="1"/>
            <p:nvPr/>
          </p:nvSpPr>
          <p:spPr>
            <a:xfrm>
              <a:off x="8617287" y="6377616"/>
              <a:ext cx="936475" cy="369332"/>
            </a:xfrm>
            <a:prstGeom prst="rect">
              <a:avLst/>
            </a:prstGeom>
            <a:noFill/>
          </p:spPr>
          <p:txBody>
            <a:bodyPr wrap="none" rtlCol="0">
              <a:spAutoFit/>
            </a:bodyPr>
            <a:lstStyle/>
            <a:p>
              <a:pPr algn="ctr"/>
              <a:r>
                <a:rPr lang="en-US" altLang="ko-KR" dirty="0"/>
                <a:t>&lt;SOS&gt;</a:t>
              </a:r>
              <a:endParaRPr lang="ko-KR" altLang="en-US" dirty="0"/>
            </a:p>
          </p:txBody>
        </p:sp>
        <p:sp>
          <p:nvSpPr>
            <p:cNvPr id="78" name="TextBox 77">
              <a:extLst>
                <a:ext uri="{FF2B5EF4-FFF2-40B4-BE49-F238E27FC236}">
                  <a16:creationId xmlns:a16="http://schemas.microsoft.com/office/drawing/2014/main" id="{C9394383-06D2-4C6A-8A85-2DEF8C2430BD}"/>
                </a:ext>
              </a:extLst>
            </p:cNvPr>
            <p:cNvSpPr txBox="1"/>
            <p:nvPr/>
          </p:nvSpPr>
          <p:spPr>
            <a:xfrm>
              <a:off x="1002268" y="4676248"/>
              <a:ext cx="1667444" cy="230832"/>
            </a:xfrm>
            <a:prstGeom prst="rect">
              <a:avLst/>
            </a:prstGeom>
            <a:noFill/>
          </p:spPr>
          <p:txBody>
            <a:bodyPr wrap="none" rtlCol="0">
              <a:spAutoFit/>
            </a:bodyPr>
            <a:lstStyle/>
            <a:p>
              <a:r>
                <a:rPr lang="en-US" altLang="ko-KR" sz="900" dirty="0"/>
                <a:t>encoder hidden state vector</a:t>
              </a:r>
              <a:endParaRPr lang="ko-KR" altLang="en-US" sz="900" dirty="0"/>
            </a:p>
          </p:txBody>
        </p:sp>
        <p:sp>
          <p:nvSpPr>
            <p:cNvPr id="79" name="TextBox 78">
              <a:extLst>
                <a:ext uri="{FF2B5EF4-FFF2-40B4-BE49-F238E27FC236}">
                  <a16:creationId xmlns:a16="http://schemas.microsoft.com/office/drawing/2014/main" id="{CF404F9D-FF69-45B2-B5B7-10C6EB807AC7}"/>
                </a:ext>
              </a:extLst>
            </p:cNvPr>
            <p:cNvSpPr txBox="1"/>
            <p:nvPr/>
          </p:nvSpPr>
          <p:spPr>
            <a:xfrm>
              <a:off x="9686356" y="4676248"/>
              <a:ext cx="1667444" cy="230832"/>
            </a:xfrm>
            <a:prstGeom prst="rect">
              <a:avLst/>
            </a:prstGeom>
            <a:noFill/>
          </p:spPr>
          <p:txBody>
            <a:bodyPr wrap="none" rtlCol="0">
              <a:spAutoFit/>
            </a:bodyPr>
            <a:lstStyle/>
            <a:p>
              <a:r>
                <a:rPr lang="en-US" altLang="ko-KR" sz="900" dirty="0"/>
                <a:t>decoder hidden state vector</a:t>
              </a:r>
              <a:endParaRPr lang="ko-KR" altLang="en-US" sz="900" dirty="0"/>
            </a:p>
          </p:txBody>
        </p:sp>
        <p:cxnSp>
          <p:nvCxnSpPr>
            <p:cNvPr id="68" name="직선 화살표 연결선 67">
              <a:extLst>
                <a:ext uri="{FF2B5EF4-FFF2-40B4-BE49-F238E27FC236}">
                  <a16:creationId xmlns:a16="http://schemas.microsoft.com/office/drawing/2014/main" id="{F7CCC613-CC2D-40B7-80DD-7BC51C33280E}"/>
                </a:ext>
              </a:extLst>
            </p:cNvPr>
            <p:cNvCxnSpPr/>
            <p:nvPr/>
          </p:nvCxnSpPr>
          <p:spPr>
            <a:xfrm flipH="1" flipV="1">
              <a:off x="9082173" y="6104787"/>
              <a:ext cx="2" cy="272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직선 화살표 연결선 69">
              <a:extLst>
                <a:ext uri="{FF2B5EF4-FFF2-40B4-BE49-F238E27FC236}">
                  <a16:creationId xmlns:a16="http://schemas.microsoft.com/office/drawing/2014/main" id="{45E96DF4-D586-4809-A257-F2325763CA90}"/>
                </a:ext>
              </a:extLst>
            </p:cNvPr>
            <p:cNvCxnSpPr/>
            <p:nvPr/>
          </p:nvCxnSpPr>
          <p:spPr>
            <a:xfrm flipV="1">
              <a:off x="9082173" y="5610373"/>
              <a:ext cx="1" cy="29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직선 화살표 연결선 73">
              <a:extLst>
                <a:ext uri="{FF2B5EF4-FFF2-40B4-BE49-F238E27FC236}">
                  <a16:creationId xmlns:a16="http://schemas.microsoft.com/office/drawing/2014/main" id="{92A44891-CC22-4E49-A9EC-BDB31CDFE7B2}"/>
                </a:ext>
              </a:extLst>
            </p:cNvPr>
            <p:cNvCxnSpPr/>
            <p:nvPr/>
          </p:nvCxnSpPr>
          <p:spPr>
            <a:xfrm flipH="1" flipV="1">
              <a:off x="9082173" y="4919255"/>
              <a:ext cx="1"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24" name="직선 화살표 연결선 23">
            <a:extLst>
              <a:ext uri="{FF2B5EF4-FFF2-40B4-BE49-F238E27FC236}">
                <a16:creationId xmlns:a16="http://schemas.microsoft.com/office/drawing/2014/main" id="{68F26F55-1E1E-47A5-9F2C-34DD25DD7EAA}"/>
              </a:ext>
            </a:extLst>
          </p:cNvPr>
          <p:cNvCxnSpPr>
            <a:endCxn id="76" idx="2"/>
          </p:cNvCxnSpPr>
          <p:nvPr/>
        </p:nvCxnSpPr>
        <p:spPr>
          <a:xfrm flipV="1">
            <a:off x="3223442" y="4082054"/>
            <a:ext cx="0" cy="58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762548A7-B0DE-43F2-BE40-0BE2763342AA}"/>
              </a:ext>
            </a:extLst>
          </p:cNvPr>
          <p:cNvCxnSpPr>
            <a:endCxn id="76" idx="3"/>
          </p:cNvCxnSpPr>
          <p:nvPr/>
        </p:nvCxnSpPr>
        <p:spPr>
          <a:xfrm flipH="1" flipV="1">
            <a:off x="3475274" y="3983703"/>
            <a:ext cx="5606899" cy="68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8" name="그룹 47">
            <a:extLst>
              <a:ext uri="{FF2B5EF4-FFF2-40B4-BE49-F238E27FC236}">
                <a16:creationId xmlns:a16="http://schemas.microsoft.com/office/drawing/2014/main" id="{8EE6640D-D4EA-4A3C-9240-6516A326CE4B}"/>
              </a:ext>
            </a:extLst>
          </p:cNvPr>
          <p:cNvGrpSpPr/>
          <p:nvPr/>
        </p:nvGrpSpPr>
        <p:grpSpPr>
          <a:xfrm>
            <a:off x="2971610" y="3339160"/>
            <a:ext cx="1442678" cy="742894"/>
            <a:chOff x="2971610" y="3339160"/>
            <a:chExt cx="1442678" cy="742894"/>
          </a:xfrm>
        </p:grpSpPr>
        <p:sp>
          <p:nvSpPr>
            <p:cNvPr id="76" name="직사각형 75">
              <a:extLst>
                <a:ext uri="{FF2B5EF4-FFF2-40B4-BE49-F238E27FC236}">
                  <a16:creationId xmlns:a16="http://schemas.microsoft.com/office/drawing/2014/main" id="{9920BC18-9541-479C-BAA2-03836E84A392}"/>
                </a:ext>
              </a:extLst>
            </p:cNvPr>
            <p:cNvSpPr/>
            <p:nvPr/>
          </p:nvSpPr>
          <p:spPr>
            <a:xfrm>
              <a:off x="2971610" y="3885352"/>
              <a:ext cx="503664"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score</a:t>
              </a:r>
              <a:endParaRPr lang="ko-KR" altLang="en-US" sz="900" dirty="0">
                <a:solidFill>
                  <a:schemeClr val="tx1"/>
                </a:solidFill>
              </a:endParaRPr>
            </a:p>
          </p:txBody>
        </p:sp>
        <p:sp>
          <p:nvSpPr>
            <p:cNvPr id="88" name="직사각형 87">
              <a:extLst>
                <a:ext uri="{FF2B5EF4-FFF2-40B4-BE49-F238E27FC236}">
                  <a16:creationId xmlns:a16="http://schemas.microsoft.com/office/drawing/2014/main" id="{0CCAFA03-2C53-41B5-AE0A-C852B640D005}"/>
                </a:ext>
              </a:extLst>
            </p:cNvPr>
            <p:cNvSpPr/>
            <p:nvPr/>
          </p:nvSpPr>
          <p:spPr>
            <a:xfrm>
              <a:off x="4159106" y="3339160"/>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cxnSp>
          <p:nvCxnSpPr>
            <p:cNvPr id="46" name="직선 화살표 연결선 45">
              <a:extLst>
                <a:ext uri="{FF2B5EF4-FFF2-40B4-BE49-F238E27FC236}">
                  <a16:creationId xmlns:a16="http://schemas.microsoft.com/office/drawing/2014/main" id="{A2FD4A9F-AC36-483C-A4C0-72A848C76A85}"/>
                </a:ext>
              </a:extLst>
            </p:cNvPr>
            <p:cNvCxnSpPr>
              <a:cxnSpLocks/>
              <a:stCxn id="76" idx="0"/>
              <a:endCxn id="88" idx="2"/>
            </p:cNvCxnSpPr>
            <p:nvPr/>
          </p:nvCxnSpPr>
          <p:spPr>
            <a:xfrm flipV="1">
              <a:off x="3223442" y="3594341"/>
              <a:ext cx="1063255" cy="2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9" name="그룹 88">
            <a:extLst>
              <a:ext uri="{FF2B5EF4-FFF2-40B4-BE49-F238E27FC236}">
                <a16:creationId xmlns:a16="http://schemas.microsoft.com/office/drawing/2014/main" id="{59075629-DE90-4985-8949-92C69363E4B9}"/>
              </a:ext>
            </a:extLst>
          </p:cNvPr>
          <p:cNvGrpSpPr/>
          <p:nvPr/>
        </p:nvGrpSpPr>
        <p:grpSpPr>
          <a:xfrm>
            <a:off x="4295174" y="3339160"/>
            <a:ext cx="503664" cy="742894"/>
            <a:chOff x="2971610" y="3339160"/>
            <a:chExt cx="503664" cy="742894"/>
          </a:xfrm>
        </p:grpSpPr>
        <p:sp>
          <p:nvSpPr>
            <p:cNvPr id="90" name="직사각형 89">
              <a:extLst>
                <a:ext uri="{FF2B5EF4-FFF2-40B4-BE49-F238E27FC236}">
                  <a16:creationId xmlns:a16="http://schemas.microsoft.com/office/drawing/2014/main" id="{AC038F05-680C-4FA3-A2D5-1EA612C1E37E}"/>
                </a:ext>
              </a:extLst>
            </p:cNvPr>
            <p:cNvSpPr/>
            <p:nvPr/>
          </p:nvSpPr>
          <p:spPr>
            <a:xfrm>
              <a:off x="2971610" y="3885352"/>
              <a:ext cx="503664"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score</a:t>
              </a:r>
              <a:endParaRPr lang="ko-KR" altLang="en-US" sz="900" dirty="0">
                <a:solidFill>
                  <a:schemeClr val="tx1"/>
                </a:solidFill>
              </a:endParaRPr>
            </a:p>
          </p:txBody>
        </p:sp>
        <p:sp>
          <p:nvSpPr>
            <p:cNvPr id="91" name="직사각형 90">
              <a:extLst>
                <a:ext uri="{FF2B5EF4-FFF2-40B4-BE49-F238E27FC236}">
                  <a16:creationId xmlns:a16="http://schemas.microsoft.com/office/drawing/2014/main" id="{A4DB5A1F-0DF2-457B-ABF8-EAE6B8F58C64}"/>
                </a:ext>
              </a:extLst>
            </p:cNvPr>
            <p:cNvSpPr/>
            <p:nvPr/>
          </p:nvSpPr>
          <p:spPr>
            <a:xfrm>
              <a:off x="3095851" y="3339160"/>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cxnSp>
          <p:nvCxnSpPr>
            <p:cNvPr id="92" name="직선 화살표 연결선 91">
              <a:extLst>
                <a:ext uri="{FF2B5EF4-FFF2-40B4-BE49-F238E27FC236}">
                  <a16:creationId xmlns:a16="http://schemas.microsoft.com/office/drawing/2014/main" id="{20225FBA-688B-46BF-93AC-0D9A685C3C43}"/>
                </a:ext>
              </a:extLst>
            </p:cNvPr>
            <p:cNvCxnSpPr>
              <a:stCxn id="90" idx="0"/>
            </p:cNvCxnSpPr>
            <p:nvPr/>
          </p:nvCxnSpPr>
          <p:spPr>
            <a:xfrm flipV="1">
              <a:off x="3223442" y="3594341"/>
              <a:ext cx="0" cy="2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93" name="그룹 92">
            <a:extLst>
              <a:ext uri="{FF2B5EF4-FFF2-40B4-BE49-F238E27FC236}">
                <a16:creationId xmlns:a16="http://schemas.microsoft.com/office/drawing/2014/main" id="{1924FE75-0820-4DF5-83A3-FF6F4DE1EB85}"/>
              </a:ext>
            </a:extLst>
          </p:cNvPr>
          <p:cNvGrpSpPr/>
          <p:nvPr/>
        </p:nvGrpSpPr>
        <p:grpSpPr>
          <a:xfrm>
            <a:off x="4679724" y="3339160"/>
            <a:ext cx="1345790" cy="742894"/>
            <a:chOff x="2129484" y="3339160"/>
            <a:chExt cx="1345790" cy="742894"/>
          </a:xfrm>
        </p:grpSpPr>
        <p:sp>
          <p:nvSpPr>
            <p:cNvPr id="94" name="직사각형 93">
              <a:extLst>
                <a:ext uri="{FF2B5EF4-FFF2-40B4-BE49-F238E27FC236}">
                  <a16:creationId xmlns:a16="http://schemas.microsoft.com/office/drawing/2014/main" id="{F8973722-9C69-4BE8-BC12-40ED6FC2CFF8}"/>
                </a:ext>
              </a:extLst>
            </p:cNvPr>
            <p:cNvSpPr/>
            <p:nvPr/>
          </p:nvSpPr>
          <p:spPr>
            <a:xfrm>
              <a:off x="2971610" y="3885352"/>
              <a:ext cx="503664"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score</a:t>
              </a:r>
              <a:endParaRPr lang="ko-KR" altLang="en-US" sz="900" dirty="0">
                <a:solidFill>
                  <a:schemeClr val="tx1"/>
                </a:solidFill>
              </a:endParaRPr>
            </a:p>
          </p:txBody>
        </p:sp>
        <p:sp>
          <p:nvSpPr>
            <p:cNvPr id="95" name="직사각형 94">
              <a:extLst>
                <a:ext uri="{FF2B5EF4-FFF2-40B4-BE49-F238E27FC236}">
                  <a16:creationId xmlns:a16="http://schemas.microsoft.com/office/drawing/2014/main" id="{D72FCD68-96D1-4B62-935B-EA82AC428F04}"/>
                </a:ext>
              </a:extLst>
            </p:cNvPr>
            <p:cNvSpPr/>
            <p:nvPr/>
          </p:nvSpPr>
          <p:spPr>
            <a:xfrm>
              <a:off x="2129484" y="3339160"/>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cxnSp>
          <p:nvCxnSpPr>
            <p:cNvPr id="96" name="직선 화살표 연결선 95">
              <a:extLst>
                <a:ext uri="{FF2B5EF4-FFF2-40B4-BE49-F238E27FC236}">
                  <a16:creationId xmlns:a16="http://schemas.microsoft.com/office/drawing/2014/main" id="{22E8FCF7-8496-46CD-8898-58AF86B6738C}"/>
                </a:ext>
              </a:extLst>
            </p:cNvPr>
            <p:cNvCxnSpPr>
              <a:cxnSpLocks/>
              <a:stCxn id="94" idx="0"/>
              <a:endCxn id="95" idx="2"/>
            </p:cNvCxnSpPr>
            <p:nvPr/>
          </p:nvCxnSpPr>
          <p:spPr>
            <a:xfrm flipH="1" flipV="1">
              <a:off x="2257075" y="3594341"/>
              <a:ext cx="966367" cy="291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1" name="직선 화살표 연결선 50">
            <a:extLst>
              <a:ext uri="{FF2B5EF4-FFF2-40B4-BE49-F238E27FC236}">
                <a16:creationId xmlns:a16="http://schemas.microsoft.com/office/drawing/2014/main" id="{4125555A-60FC-4619-BED7-D790B296EEC6}"/>
              </a:ext>
            </a:extLst>
          </p:cNvPr>
          <p:cNvCxnSpPr>
            <a:endCxn id="90" idx="2"/>
          </p:cNvCxnSpPr>
          <p:nvPr/>
        </p:nvCxnSpPr>
        <p:spPr>
          <a:xfrm flipV="1">
            <a:off x="4541879" y="4082054"/>
            <a:ext cx="0" cy="58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C1820090-01BF-41F4-8EBA-0B5AD21CE233}"/>
              </a:ext>
            </a:extLst>
          </p:cNvPr>
          <p:cNvCxnSpPr>
            <a:endCxn id="94" idx="2"/>
          </p:cNvCxnSpPr>
          <p:nvPr/>
        </p:nvCxnSpPr>
        <p:spPr>
          <a:xfrm flipV="1">
            <a:off x="5773682" y="4082054"/>
            <a:ext cx="0" cy="582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8AA16EF7-8760-478F-A139-1D2F81503BAA}"/>
              </a:ext>
            </a:extLst>
          </p:cNvPr>
          <p:cNvCxnSpPr>
            <a:endCxn id="90" idx="3"/>
          </p:cNvCxnSpPr>
          <p:nvPr/>
        </p:nvCxnSpPr>
        <p:spPr>
          <a:xfrm flipH="1" flipV="1">
            <a:off x="4798838" y="3983703"/>
            <a:ext cx="4283335" cy="68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직선 화살표 연결선 96">
            <a:extLst>
              <a:ext uri="{FF2B5EF4-FFF2-40B4-BE49-F238E27FC236}">
                <a16:creationId xmlns:a16="http://schemas.microsoft.com/office/drawing/2014/main" id="{5D9674C0-21EF-45CC-8755-45D34AE110E0}"/>
              </a:ext>
            </a:extLst>
          </p:cNvPr>
          <p:cNvCxnSpPr>
            <a:endCxn id="94" idx="3"/>
          </p:cNvCxnSpPr>
          <p:nvPr/>
        </p:nvCxnSpPr>
        <p:spPr>
          <a:xfrm flipH="1" flipV="1">
            <a:off x="6025514" y="3983703"/>
            <a:ext cx="3056659" cy="680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직사각형 103">
            <a:extLst>
              <a:ext uri="{FF2B5EF4-FFF2-40B4-BE49-F238E27FC236}">
                <a16:creationId xmlns:a16="http://schemas.microsoft.com/office/drawing/2014/main" id="{B9AC83BA-EFCE-41EA-855C-BE8648C4438F}"/>
              </a:ext>
            </a:extLst>
          </p:cNvPr>
          <p:cNvSpPr/>
          <p:nvPr/>
        </p:nvSpPr>
        <p:spPr>
          <a:xfrm>
            <a:off x="4030513" y="2951070"/>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t>softmax</a:t>
            </a:r>
            <a:endParaRPr lang="ko-KR" altLang="en-US" sz="900" dirty="0"/>
          </a:p>
        </p:txBody>
      </p:sp>
      <p:cxnSp>
        <p:nvCxnSpPr>
          <p:cNvPr id="106" name="직선 화살표 연결선 105">
            <a:extLst>
              <a:ext uri="{FF2B5EF4-FFF2-40B4-BE49-F238E27FC236}">
                <a16:creationId xmlns:a16="http://schemas.microsoft.com/office/drawing/2014/main" id="{B8220D27-CFA6-4F2D-96C4-B92ECA1C8AB5}"/>
              </a:ext>
            </a:extLst>
          </p:cNvPr>
          <p:cNvCxnSpPr>
            <a:stCxn id="91" idx="0"/>
            <a:endCxn id="104" idx="2"/>
          </p:cNvCxnSpPr>
          <p:nvPr/>
        </p:nvCxnSpPr>
        <p:spPr>
          <a:xfrm flipH="1" flipV="1">
            <a:off x="4540877" y="3131825"/>
            <a:ext cx="6129" cy="207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직사각형 111">
            <a:extLst>
              <a:ext uri="{FF2B5EF4-FFF2-40B4-BE49-F238E27FC236}">
                <a16:creationId xmlns:a16="http://schemas.microsoft.com/office/drawing/2014/main" id="{082D7799-F027-40F6-9713-845B8E236485}"/>
              </a:ext>
            </a:extLst>
          </p:cNvPr>
          <p:cNvSpPr/>
          <p:nvPr/>
        </p:nvSpPr>
        <p:spPr>
          <a:xfrm>
            <a:off x="4927823" y="2563518"/>
            <a:ext cx="774780" cy="25518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0.09</a:t>
            </a:r>
            <a:endParaRPr lang="ko-KR" altLang="en-US" sz="900" dirty="0">
              <a:solidFill>
                <a:schemeClr val="tx1"/>
              </a:solidFill>
            </a:endParaRPr>
          </a:p>
        </p:txBody>
      </p:sp>
      <p:sp>
        <p:nvSpPr>
          <p:cNvPr id="114" name="직사각형 113">
            <a:extLst>
              <a:ext uri="{FF2B5EF4-FFF2-40B4-BE49-F238E27FC236}">
                <a16:creationId xmlns:a16="http://schemas.microsoft.com/office/drawing/2014/main" id="{91BC3849-EB0A-439E-B1D1-033F76F14FB6}"/>
              </a:ext>
            </a:extLst>
          </p:cNvPr>
          <p:cNvSpPr/>
          <p:nvPr/>
        </p:nvSpPr>
        <p:spPr>
          <a:xfrm>
            <a:off x="4154820" y="2563518"/>
            <a:ext cx="774780" cy="25518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0.2447</a:t>
            </a:r>
            <a:endParaRPr lang="ko-KR" altLang="en-US" sz="900" dirty="0">
              <a:solidFill>
                <a:schemeClr val="tx1"/>
              </a:solidFill>
            </a:endParaRPr>
          </a:p>
        </p:txBody>
      </p:sp>
      <p:sp>
        <p:nvSpPr>
          <p:cNvPr id="115" name="직사각형 114">
            <a:extLst>
              <a:ext uri="{FF2B5EF4-FFF2-40B4-BE49-F238E27FC236}">
                <a16:creationId xmlns:a16="http://schemas.microsoft.com/office/drawing/2014/main" id="{4AB72E23-C47B-4FC4-B019-938EE7D59A54}"/>
              </a:ext>
            </a:extLst>
          </p:cNvPr>
          <p:cNvSpPr/>
          <p:nvPr/>
        </p:nvSpPr>
        <p:spPr>
          <a:xfrm>
            <a:off x="3379152" y="2563518"/>
            <a:ext cx="774780" cy="255181"/>
          </a:xfrm>
          <a:prstGeom prst="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0.6652</a:t>
            </a:r>
            <a:endParaRPr lang="ko-KR" altLang="en-US" sz="900" dirty="0">
              <a:solidFill>
                <a:schemeClr val="tx1"/>
              </a:solidFill>
            </a:endParaRPr>
          </a:p>
        </p:txBody>
      </p:sp>
      <p:cxnSp>
        <p:nvCxnSpPr>
          <p:cNvPr id="118" name="직선 화살표 연결선 117">
            <a:extLst>
              <a:ext uri="{FF2B5EF4-FFF2-40B4-BE49-F238E27FC236}">
                <a16:creationId xmlns:a16="http://schemas.microsoft.com/office/drawing/2014/main" id="{71974D5C-FA3A-4DAA-8DAF-6BF95227D51D}"/>
              </a:ext>
            </a:extLst>
          </p:cNvPr>
          <p:cNvCxnSpPr>
            <a:stCxn id="104" idx="0"/>
            <a:endCxn id="114" idx="2"/>
          </p:cNvCxnSpPr>
          <p:nvPr/>
        </p:nvCxnSpPr>
        <p:spPr>
          <a:xfrm flipV="1">
            <a:off x="4540877" y="2818699"/>
            <a:ext cx="1333" cy="1323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5" name="그룹 134">
            <a:extLst>
              <a:ext uri="{FF2B5EF4-FFF2-40B4-BE49-F238E27FC236}">
                <a16:creationId xmlns:a16="http://schemas.microsoft.com/office/drawing/2014/main" id="{A422E39A-A6E0-42C3-B229-EFEE386B351F}"/>
              </a:ext>
            </a:extLst>
          </p:cNvPr>
          <p:cNvGrpSpPr/>
          <p:nvPr/>
        </p:nvGrpSpPr>
        <p:grpSpPr>
          <a:xfrm>
            <a:off x="2713521" y="4664516"/>
            <a:ext cx="1020728" cy="255181"/>
            <a:chOff x="2865478" y="4816475"/>
            <a:chExt cx="1020728" cy="255181"/>
          </a:xfrm>
        </p:grpSpPr>
        <p:sp>
          <p:nvSpPr>
            <p:cNvPr id="125" name="직사각형 124">
              <a:extLst>
                <a:ext uri="{FF2B5EF4-FFF2-40B4-BE49-F238E27FC236}">
                  <a16:creationId xmlns:a16="http://schemas.microsoft.com/office/drawing/2014/main" id="{DF1F2F6B-A52F-40CD-BFCD-A8ECC8AF9F6B}"/>
                </a:ext>
              </a:extLst>
            </p:cNvPr>
            <p:cNvSpPr/>
            <p:nvPr/>
          </p:nvSpPr>
          <p:spPr>
            <a:xfrm>
              <a:off x="2865478"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26" name="직사각형 125">
              <a:extLst>
                <a:ext uri="{FF2B5EF4-FFF2-40B4-BE49-F238E27FC236}">
                  <a16:creationId xmlns:a16="http://schemas.microsoft.com/office/drawing/2014/main" id="{9157EC8E-E490-48A3-8DDF-7DC4F3A510B0}"/>
                </a:ext>
              </a:extLst>
            </p:cNvPr>
            <p:cNvSpPr/>
            <p:nvPr/>
          </p:nvSpPr>
          <p:spPr>
            <a:xfrm>
              <a:off x="3120660"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27" name="직사각형 126">
              <a:extLst>
                <a:ext uri="{FF2B5EF4-FFF2-40B4-BE49-F238E27FC236}">
                  <a16:creationId xmlns:a16="http://schemas.microsoft.com/office/drawing/2014/main" id="{E83E08F2-6BC5-40F9-951B-9A63706DEFDE}"/>
                </a:ext>
              </a:extLst>
            </p:cNvPr>
            <p:cNvSpPr/>
            <p:nvPr/>
          </p:nvSpPr>
          <p:spPr>
            <a:xfrm>
              <a:off x="3375842"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28" name="직사각형 127">
              <a:extLst>
                <a:ext uri="{FF2B5EF4-FFF2-40B4-BE49-F238E27FC236}">
                  <a16:creationId xmlns:a16="http://schemas.microsoft.com/office/drawing/2014/main" id="{607E999F-DCA6-4A3D-B433-A3FD94D10BD2}"/>
                </a:ext>
              </a:extLst>
            </p:cNvPr>
            <p:cNvSpPr/>
            <p:nvPr/>
          </p:nvSpPr>
          <p:spPr>
            <a:xfrm>
              <a:off x="3631024"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1</a:t>
              </a:r>
              <a:endParaRPr lang="ko-KR" altLang="en-US" sz="900" dirty="0">
                <a:solidFill>
                  <a:schemeClr val="tx1"/>
                </a:solidFill>
              </a:endParaRPr>
            </a:p>
          </p:txBody>
        </p:sp>
      </p:grpSp>
      <p:grpSp>
        <p:nvGrpSpPr>
          <p:cNvPr id="136" name="그룹 135">
            <a:extLst>
              <a:ext uri="{FF2B5EF4-FFF2-40B4-BE49-F238E27FC236}">
                <a16:creationId xmlns:a16="http://schemas.microsoft.com/office/drawing/2014/main" id="{9DCAED3E-5F35-460E-B28B-7B5B8AEF7B0B}"/>
              </a:ext>
            </a:extLst>
          </p:cNvPr>
          <p:cNvGrpSpPr/>
          <p:nvPr/>
        </p:nvGrpSpPr>
        <p:grpSpPr>
          <a:xfrm>
            <a:off x="4032484" y="4664516"/>
            <a:ext cx="1020728" cy="255181"/>
            <a:chOff x="2865478" y="4816475"/>
            <a:chExt cx="1020728" cy="255181"/>
          </a:xfrm>
        </p:grpSpPr>
        <p:sp>
          <p:nvSpPr>
            <p:cNvPr id="137" name="직사각형 136">
              <a:extLst>
                <a:ext uri="{FF2B5EF4-FFF2-40B4-BE49-F238E27FC236}">
                  <a16:creationId xmlns:a16="http://schemas.microsoft.com/office/drawing/2014/main" id="{75A80C56-57FC-452D-BD04-CA21C6F7D8FC}"/>
                </a:ext>
              </a:extLst>
            </p:cNvPr>
            <p:cNvSpPr/>
            <p:nvPr/>
          </p:nvSpPr>
          <p:spPr>
            <a:xfrm>
              <a:off x="2865478"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0</a:t>
              </a:r>
              <a:endParaRPr lang="ko-KR" altLang="en-US" sz="900" dirty="0">
                <a:solidFill>
                  <a:schemeClr val="tx1"/>
                </a:solidFill>
              </a:endParaRPr>
            </a:p>
          </p:txBody>
        </p:sp>
        <p:sp>
          <p:nvSpPr>
            <p:cNvPr id="138" name="직사각형 137">
              <a:extLst>
                <a:ext uri="{FF2B5EF4-FFF2-40B4-BE49-F238E27FC236}">
                  <a16:creationId xmlns:a16="http://schemas.microsoft.com/office/drawing/2014/main" id="{1F712557-1AEA-46A5-864F-8FE92330EC2C}"/>
                </a:ext>
              </a:extLst>
            </p:cNvPr>
            <p:cNvSpPr/>
            <p:nvPr/>
          </p:nvSpPr>
          <p:spPr>
            <a:xfrm>
              <a:off x="3120660"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a:solidFill>
                    <a:schemeClr val="tx1"/>
                  </a:solidFill>
                </a:rPr>
                <a:t>0</a:t>
              </a:r>
              <a:endParaRPr lang="ko-KR" altLang="en-US" sz="900" dirty="0">
                <a:solidFill>
                  <a:schemeClr val="tx1"/>
                </a:solidFill>
              </a:endParaRPr>
            </a:p>
          </p:txBody>
        </p:sp>
        <p:sp>
          <p:nvSpPr>
            <p:cNvPr id="139" name="직사각형 138">
              <a:extLst>
                <a:ext uri="{FF2B5EF4-FFF2-40B4-BE49-F238E27FC236}">
                  <a16:creationId xmlns:a16="http://schemas.microsoft.com/office/drawing/2014/main" id="{B018A478-F0D6-43F9-9C78-8AE84C02077A}"/>
                </a:ext>
              </a:extLst>
            </p:cNvPr>
            <p:cNvSpPr/>
            <p:nvPr/>
          </p:nvSpPr>
          <p:spPr>
            <a:xfrm>
              <a:off x="3375842"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140" name="직사각형 139">
              <a:extLst>
                <a:ext uri="{FF2B5EF4-FFF2-40B4-BE49-F238E27FC236}">
                  <a16:creationId xmlns:a16="http://schemas.microsoft.com/office/drawing/2014/main" id="{F7F371DD-3489-4C6B-90EE-4F980B0D34F5}"/>
                </a:ext>
              </a:extLst>
            </p:cNvPr>
            <p:cNvSpPr/>
            <p:nvPr/>
          </p:nvSpPr>
          <p:spPr>
            <a:xfrm>
              <a:off x="3631024"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141" name="그룹 140">
            <a:extLst>
              <a:ext uri="{FF2B5EF4-FFF2-40B4-BE49-F238E27FC236}">
                <a16:creationId xmlns:a16="http://schemas.microsoft.com/office/drawing/2014/main" id="{47071CB3-950E-4C72-9859-EB2D24174AA1}"/>
              </a:ext>
            </a:extLst>
          </p:cNvPr>
          <p:cNvGrpSpPr/>
          <p:nvPr/>
        </p:nvGrpSpPr>
        <p:grpSpPr>
          <a:xfrm>
            <a:off x="5285451" y="4664516"/>
            <a:ext cx="1020728" cy="255181"/>
            <a:chOff x="2865478" y="4816475"/>
            <a:chExt cx="1020728" cy="255181"/>
          </a:xfrm>
        </p:grpSpPr>
        <p:sp>
          <p:nvSpPr>
            <p:cNvPr id="142" name="직사각형 141">
              <a:extLst>
                <a:ext uri="{FF2B5EF4-FFF2-40B4-BE49-F238E27FC236}">
                  <a16:creationId xmlns:a16="http://schemas.microsoft.com/office/drawing/2014/main" id="{C6B02A42-E174-4870-A767-8428BCB7CC8E}"/>
                </a:ext>
              </a:extLst>
            </p:cNvPr>
            <p:cNvSpPr/>
            <p:nvPr/>
          </p:nvSpPr>
          <p:spPr>
            <a:xfrm>
              <a:off x="2865478"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3" name="직사각형 142">
              <a:extLst>
                <a:ext uri="{FF2B5EF4-FFF2-40B4-BE49-F238E27FC236}">
                  <a16:creationId xmlns:a16="http://schemas.microsoft.com/office/drawing/2014/main" id="{AC70C9D5-7F0A-420D-9ACA-D20BB1E963BE}"/>
                </a:ext>
              </a:extLst>
            </p:cNvPr>
            <p:cNvSpPr/>
            <p:nvPr/>
          </p:nvSpPr>
          <p:spPr>
            <a:xfrm>
              <a:off x="3120660"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144" name="직사각형 143">
              <a:extLst>
                <a:ext uri="{FF2B5EF4-FFF2-40B4-BE49-F238E27FC236}">
                  <a16:creationId xmlns:a16="http://schemas.microsoft.com/office/drawing/2014/main" id="{F6620FEB-95FD-4434-9A7D-88838A285F71}"/>
                </a:ext>
              </a:extLst>
            </p:cNvPr>
            <p:cNvSpPr/>
            <p:nvPr/>
          </p:nvSpPr>
          <p:spPr>
            <a:xfrm>
              <a:off x="3375842"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45" name="직사각형 144">
              <a:extLst>
                <a:ext uri="{FF2B5EF4-FFF2-40B4-BE49-F238E27FC236}">
                  <a16:creationId xmlns:a16="http://schemas.microsoft.com/office/drawing/2014/main" id="{6DE0FEAF-E926-44C6-9172-39DBE5203F66}"/>
                </a:ext>
              </a:extLst>
            </p:cNvPr>
            <p:cNvSpPr/>
            <p:nvPr/>
          </p:nvSpPr>
          <p:spPr>
            <a:xfrm>
              <a:off x="3631024" y="4816475"/>
              <a:ext cx="255182"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187" name="그룹 186">
            <a:extLst>
              <a:ext uri="{FF2B5EF4-FFF2-40B4-BE49-F238E27FC236}">
                <a16:creationId xmlns:a16="http://schemas.microsoft.com/office/drawing/2014/main" id="{CB53E540-9044-4A6F-9770-4A6610CBE274}"/>
              </a:ext>
            </a:extLst>
          </p:cNvPr>
          <p:cNvGrpSpPr/>
          <p:nvPr/>
        </p:nvGrpSpPr>
        <p:grpSpPr>
          <a:xfrm>
            <a:off x="3275271" y="577453"/>
            <a:ext cx="2558001" cy="255181"/>
            <a:chOff x="3275271" y="577453"/>
            <a:chExt cx="2558001" cy="255181"/>
          </a:xfrm>
        </p:grpSpPr>
        <p:sp>
          <p:nvSpPr>
            <p:cNvPr id="155" name="직사각형 154">
              <a:extLst>
                <a:ext uri="{FF2B5EF4-FFF2-40B4-BE49-F238E27FC236}">
                  <a16:creationId xmlns:a16="http://schemas.microsoft.com/office/drawing/2014/main" id="{F630F9ED-E5A1-4DB8-8E6E-382FFA53E088}"/>
                </a:ext>
              </a:extLst>
            </p:cNvPr>
            <p:cNvSpPr/>
            <p:nvPr/>
          </p:nvSpPr>
          <p:spPr>
            <a:xfrm>
              <a:off x="3275271" y="577453"/>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6" name="직사각형 155">
              <a:extLst>
                <a:ext uri="{FF2B5EF4-FFF2-40B4-BE49-F238E27FC236}">
                  <a16:creationId xmlns:a16="http://schemas.microsoft.com/office/drawing/2014/main" id="{2D134C70-4840-4569-85FD-3ACED3512E11}"/>
                </a:ext>
              </a:extLst>
            </p:cNvPr>
            <p:cNvSpPr/>
            <p:nvPr/>
          </p:nvSpPr>
          <p:spPr>
            <a:xfrm>
              <a:off x="3915605" y="577453"/>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7" name="직사각형 156">
              <a:extLst>
                <a:ext uri="{FF2B5EF4-FFF2-40B4-BE49-F238E27FC236}">
                  <a16:creationId xmlns:a16="http://schemas.microsoft.com/office/drawing/2014/main" id="{0CFBDFBC-B42B-41E4-A29C-8F6F74555551}"/>
                </a:ext>
              </a:extLst>
            </p:cNvPr>
            <p:cNvSpPr/>
            <p:nvPr/>
          </p:nvSpPr>
          <p:spPr>
            <a:xfrm>
              <a:off x="4555939" y="577453"/>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58" name="직사각형 157">
              <a:extLst>
                <a:ext uri="{FF2B5EF4-FFF2-40B4-BE49-F238E27FC236}">
                  <a16:creationId xmlns:a16="http://schemas.microsoft.com/office/drawing/2014/main" id="{22D759DF-A71F-40CA-BAC9-8C94C929F117}"/>
                </a:ext>
              </a:extLst>
            </p:cNvPr>
            <p:cNvSpPr/>
            <p:nvPr/>
          </p:nvSpPr>
          <p:spPr>
            <a:xfrm>
              <a:off x="5196273" y="577453"/>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0.6652</a:t>
              </a:r>
              <a:endParaRPr lang="ko-KR" altLang="en-US" sz="900" dirty="0">
                <a:solidFill>
                  <a:schemeClr val="tx1"/>
                </a:solidFill>
              </a:endParaRPr>
            </a:p>
          </p:txBody>
        </p:sp>
      </p:grpSp>
      <p:grpSp>
        <p:nvGrpSpPr>
          <p:cNvPr id="188" name="그룹 187">
            <a:extLst>
              <a:ext uri="{FF2B5EF4-FFF2-40B4-BE49-F238E27FC236}">
                <a16:creationId xmlns:a16="http://schemas.microsoft.com/office/drawing/2014/main" id="{A3A92F28-534C-4D18-8C85-AF1DA95505BB}"/>
              </a:ext>
            </a:extLst>
          </p:cNvPr>
          <p:cNvGrpSpPr/>
          <p:nvPr/>
        </p:nvGrpSpPr>
        <p:grpSpPr>
          <a:xfrm>
            <a:off x="3275271" y="889709"/>
            <a:ext cx="2558001" cy="255181"/>
            <a:chOff x="3275271" y="889709"/>
            <a:chExt cx="2558001" cy="255181"/>
          </a:xfrm>
        </p:grpSpPr>
        <p:sp>
          <p:nvSpPr>
            <p:cNvPr id="159" name="직사각형 158">
              <a:extLst>
                <a:ext uri="{FF2B5EF4-FFF2-40B4-BE49-F238E27FC236}">
                  <a16:creationId xmlns:a16="http://schemas.microsoft.com/office/drawing/2014/main" id="{DA908437-0539-4F42-AD6A-006F83D7BD30}"/>
                </a:ext>
              </a:extLst>
            </p:cNvPr>
            <p:cNvSpPr/>
            <p:nvPr/>
          </p:nvSpPr>
          <p:spPr>
            <a:xfrm>
              <a:off x="3275271" y="889709"/>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0" name="직사각형 159">
              <a:extLst>
                <a:ext uri="{FF2B5EF4-FFF2-40B4-BE49-F238E27FC236}">
                  <a16:creationId xmlns:a16="http://schemas.microsoft.com/office/drawing/2014/main" id="{F34280D3-5167-4BFB-93F1-6C818A8F5F05}"/>
                </a:ext>
              </a:extLst>
            </p:cNvPr>
            <p:cNvSpPr/>
            <p:nvPr/>
          </p:nvSpPr>
          <p:spPr>
            <a:xfrm>
              <a:off x="3915605" y="889709"/>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1" name="직사각형 160">
              <a:extLst>
                <a:ext uri="{FF2B5EF4-FFF2-40B4-BE49-F238E27FC236}">
                  <a16:creationId xmlns:a16="http://schemas.microsoft.com/office/drawing/2014/main" id="{6928590C-CA06-4420-A4A4-3E3173B133EA}"/>
                </a:ext>
              </a:extLst>
            </p:cNvPr>
            <p:cNvSpPr/>
            <p:nvPr/>
          </p:nvSpPr>
          <p:spPr>
            <a:xfrm>
              <a:off x="4555939" y="889709"/>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0.2447</a:t>
              </a:r>
              <a:endParaRPr lang="ko-KR" altLang="en-US" sz="900" dirty="0">
                <a:solidFill>
                  <a:schemeClr val="tx1"/>
                </a:solidFill>
              </a:endParaRPr>
            </a:p>
          </p:txBody>
        </p:sp>
        <p:sp>
          <p:nvSpPr>
            <p:cNvPr id="162" name="직사각형 161">
              <a:extLst>
                <a:ext uri="{FF2B5EF4-FFF2-40B4-BE49-F238E27FC236}">
                  <a16:creationId xmlns:a16="http://schemas.microsoft.com/office/drawing/2014/main" id="{2FDEDF64-915A-46DE-BC54-0654BB96E38D}"/>
                </a:ext>
              </a:extLst>
            </p:cNvPr>
            <p:cNvSpPr/>
            <p:nvPr/>
          </p:nvSpPr>
          <p:spPr>
            <a:xfrm>
              <a:off x="5196273" y="889709"/>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189" name="그룹 188">
            <a:extLst>
              <a:ext uri="{FF2B5EF4-FFF2-40B4-BE49-F238E27FC236}">
                <a16:creationId xmlns:a16="http://schemas.microsoft.com/office/drawing/2014/main" id="{60B5C1CC-5325-4056-960F-015EE343E5A0}"/>
              </a:ext>
            </a:extLst>
          </p:cNvPr>
          <p:cNvGrpSpPr/>
          <p:nvPr/>
        </p:nvGrpSpPr>
        <p:grpSpPr>
          <a:xfrm>
            <a:off x="3275271" y="1233605"/>
            <a:ext cx="2558001" cy="255181"/>
            <a:chOff x="3275271" y="1233605"/>
            <a:chExt cx="2558001" cy="255181"/>
          </a:xfrm>
        </p:grpSpPr>
        <p:sp>
          <p:nvSpPr>
            <p:cNvPr id="163" name="직사각형 162">
              <a:extLst>
                <a:ext uri="{FF2B5EF4-FFF2-40B4-BE49-F238E27FC236}">
                  <a16:creationId xmlns:a16="http://schemas.microsoft.com/office/drawing/2014/main" id="{90AA6309-2EE7-4C6A-83C6-660EB31A7D1E}"/>
                </a:ext>
              </a:extLst>
            </p:cNvPr>
            <p:cNvSpPr/>
            <p:nvPr/>
          </p:nvSpPr>
          <p:spPr>
            <a:xfrm>
              <a:off x="3275271" y="1233605"/>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4" name="직사각형 163">
              <a:extLst>
                <a:ext uri="{FF2B5EF4-FFF2-40B4-BE49-F238E27FC236}">
                  <a16:creationId xmlns:a16="http://schemas.microsoft.com/office/drawing/2014/main" id="{D3F03699-62BB-44F4-8065-03B5C8CF63D7}"/>
                </a:ext>
              </a:extLst>
            </p:cNvPr>
            <p:cNvSpPr/>
            <p:nvPr/>
          </p:nvSpPr>
          <p:spPr>
            <a:xfrm>
              <a:off x="3915605" y="1233605"/>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0.09</a:t>
              </a:r>
              <a:endParaRPr lang="ko-KR" altLang="en-US" sz="900" dirty="0">
                <a:solidFill>
                  <a:schemeClr val="tx1"/>
                </a:solidFill>
              </a:endParaRPr>
            </a:p>
          </p:txBody>
        </p:sp>
        <p:sp>
          <p:nvSpPr>
            <p:cNvPr id="165" name="직사각형 164">
              <a:extLst>
                <a:ext uri="{FF2B5EF4-FFF2-40B4-BE49-F238E27FC236}">
                  <a16:creationId xmlns:a16="http://schemas.microsoft.com/office/drawing/2014/main" id="{FCC5FBA3-8164-421F-8635-21DFE2F27193}"/>
                </a:ext>
              </a:extLst>
            </p:cNvPr>
            <p:cNvSpPr/>
            <p:nvPr/>
          </p:nvSpPr>
          <p:spPr>
            <a:xfrm>
              <a:off x="4555939" y="1233605"/>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6" name="직사각형 165">
              <a:extLst>
                <a:ext uri="{FF2B5EF4-FFF2-40B4-BE49-F238E27FC236}">
                  <a16:creationId xmlns:a16="http://schemas.microsoft.com/office/drawing/2014/main" id="{040DF989-E71D-40BD-BA01-640E95F174E4}"/>
                </a:ext>
              </a:extLst>
            </p:cNvPr>
            <p:cNvSpPr/>
            <p:nvPr/>
          </p:nvSpPr>
          <p:spPr>
            <a:xfrm>
              <a:off x="5196273" y="1233605"/>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grpSp>
      <p:grpSp>
        <p:nvGrpSpPr>
          <p:cNvPr id="190" name="그룹 189">
            <a:extLst>
              <a:ext uri="{FF2B5EF4-FFF2-40B4-BE49-F238E27FC236}">
                <a16:creationId xmlns:a16="http://schemas.microsoft.com/office/drawing/2014/main" id="{CDE754E4-27B6-4EBC-9DC4-82B995D03ED2}"/>
              </a:ext>
            </a:extLst>
          </p:cNvPr>
          <p:cNvGrpSpPr/>
          <p:nvPr/>
        </p:nvGrpSpPr>
        <p:grpSpPr>
          <a:xfrm>
            <a:off x="3259209" y="1792501"/>
            <a:ext cx="2558001" cy="255181"/>
            <a:chOff x="3281217" y="1896577"/>
            <a:chExt cx="2558001" cy="255181"/>
          </a:xfrm>
        </p:grpSpPr>
        <p:sp>
          <p:nvSpPr>
            <p:cNvPr id="167" name="직사각형 166">
              <a:extLst>
                <a:ext uri="{FF2B5EF4-FFF2-40B4-BE49-F238E27FC236}">
                  <a16:creationId xmlns:a16="http://schemas.microsoft.com/office/drawing/2014/main" id="{5C687B43-BF43-412F-AC0B-5C9CC97A8C1D}"/>
                </a:ext>
              </a:extLst>
            </p:cNvPr>
            <p:cNvSpPr/>
            <p:nvPr/>
          </p:nvSpPr>
          <p:spPr>
            <a:xfrm>
              <a:off x="3281217"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168" name="직사각형 167">
              <a:extLst>
                <a:ext uri="{FF2B5EF4-FFF2-40B4-BE49-F238E27FC236}">
                  <a16:creationId xmlns:a16="http://schemas.microsoft.com/office/drawing/2014/main" id="{3A761171-2213-4F78-A514-F0D093EF1346}"/>
                </a:ext>
              </a:extLst>
            </p:cNvPr>
            <p:cNvSpPr/>
            <p:nvPr/>
          </p:nvSpPr>
          <p:spPr>
            <a:xfrm>
              <a:off x="3921551"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0.09</a:t>
              </a:r>
              <a:endParaRPr lang="ko-KR" altLang="en-US" sz="900" dirty="0">
                <a:solidFill>
                  <a:schemeClr val="tx1"/>
                </a:solidFill>
              </a:endParaRPr>
            </a:p>
          </p:txBody>
        </p:sp>
        <p:sp>
          <p:nvSpPr>
            <p:cNvPr id="169" name="직사각형 168">
              <a:extLst>
                <a:ext uri="{FF2B5EF4-FFF2-40B4-BE49-F238E27FC236}">
                  <a16:creationId xmlns:a16="http://schemas.microsoft.com/office/drawing/2014/main" id="{A8DBD31B-4B7D-421E-BDD4-C8A28E030AED}"/>
                </a:ext>
              </a:extLst>
            </p:cNvPr>
            <p:cNvSpPr/>
            <p:nvPr/>
          </p:nvSpPr>
          <p:spPr>
            <a:xfrm>
              <a:off x="4561885"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0.2447</a:t>
              </a:r>
              <a:endParaRPr lang="ko-KR" altLang="en-US" sz="900" dirty="0">
                <a:solidFill>
                  <a:schemeClr val="tx1"/>
                </a:solidFill>
              </a:endParaRPr>
            </a:p>
          </p:txBody>
        </p:sp>
        <p:sp>
          <p:nvSpPr>
            <p:cNvPr id="170" name="직사각형 169">
              <a:extLst>
                <a:ext uri="{FF2B5EF4-FFF2-40B4-BE49-F238E27FC236}">
                  <a16:creationId xmlns:a16="http://schemas.microsoft.com/office/drawing/2014/main" id="{0198D703-54E5-4983-B072-5FE29ECB5C22}"/>
                </a:ext>
              </a:extLst>
            </p:cNvPr>
            <p:cNvSpPr/>
            <p:nvPr/>
          </p:nvSpPr>
          <p:spPr>
            <a:xfrm>
              <a:off x="5202219"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0.6652</a:t>
              </a:r>
              <a:endParaRPr lang="ko-KR" altLang="en-US" sz="900" dirty="0">
                <a:solidFill>
                  <a:schemeClr val="tx1"/>
                </a:solidFill>
              </a:endParaRPr>
            </a:p>
          </p:txBody>
        </p:sp>
      </p:grpSp>
      <p:sp>
        <p:nvSpPr>
          <p:cNvPr id="175" name="직사각형 174">
            <a:extLst>
              <a:ext uri="{FF2B5EF4-FFF2-40B4-BE49-F238E27FC236}">
                <a16:creationId xmlns:a16="http://schemas.microsoft.com/office/drawing/2014/main" id="{C78B988B-B4D8-464F-B58B-7152789D33BA}"/>
              </a:ext>
            </a:extLst>
          </p:cNvPr>
          <p:cNvSpPr/>
          <p:nvPr/>
        </p:nvSpPr>
        <p:spPr>
          <a:xfrm>
            <a:off x="4148597" y="2233909"/>
            <a:ext cx="779226" cy="1967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900" dirty="0" err="1">
                <a:solidFill>
                  <a:schemeClr val="tx1"/>
                </a:solidFill>
              </a:rPr>
              <a:t>가중합</a:t>
            </a:r>
            <a:endParaRPr lang="ko-KR" altLang="en-US" sz="900" dirty="0">
              <a:solidFill>
                <a:schemeClr val="tx1"/>
              </a:solidFill>
            </a:endParaRPr>
          </a:p>
        </p:txBody>
      </p:sp>
      <p:cxnSp>
        <p:nvCxnSpPr>
          <p:cNvPr id="177" name="직선 화살표 연결선 176">
            <a:extLst>
              <a:ext uri="{FF2B5EF4-FFF2-40B4-BE49-F238E27FC236}">
                <a16:creationId xmlns:a16="http://schemas.microsoft.com/office/drawing/2014/main" id="{F4339329-47E6-4F6A-8B66-D1920B680C36}"/>
              </a:ext>
            </a:extLst>
          </p:cNvPr>
          <p:cNvCxnSpPr>
            <a:endCxn id="175" idx="1"/>
          </p:cNvCxnSpPr>
          <p:nvPr/>
        </p:nvCxnSpPr>
        <p:spPr>
          <a:xfrm flipV="1">
            <a:off x="3199767" y="2332260"/>
            <a:ext cx="948830" cy="2343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9" name="직선 화살표 연결선 178">
            <a:extLst>
              <a:ext uri="{FF2B5EF4-FFF2-40B4-BE49-F238E27FC236}">
                <a16:creationId xmlns:a16="http://schemas.microsoft.com/office/drawing/2014/main" id="{45A43403-B295-4C6F-A2B1-02247572C416}"/>
              </a:ext>
            </a:extLst>
          </p:cNvPr>
          <p:cNvCxnSpPr>
            <a:endCxn id="175" idx="1"/>
          </p:cNvCxnSpPr>
          <p:nvPr/>
        </p:nvCxnSpPr>
        <p:spPr>
          <a:xfrm flipH="1" flipV="1">
            <a:off x="4148597" y="2332260"/>
            <a:ext cx="371715" cy="233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직선 화살표 연결선 182">
            <a:extLst>
              <a:ext uri="{FF2B5EF4-FFF2-40B4-BE49-F238E27FC236}">
                <a16:creationId xmlns:a16="http://schemas.microsoft.com/office/drawing/2014/main" id="{410FDC30-B04C-4239-BFE5-529FC233E3B8}"/>
              </a:ext>
            </a:extLst>
          </p:cNvPr>
          <p:cNvCxnSpPr>
            <a:endCxn id="175" idx="1"/>
          </p:cNvCxnSpPr>
          <p:nvPr/>
        </p:nvCxnSpPr>
        <p:spPr>
          <a:xfrm flipH="1" flipV="1">
            <a:off x="4148597" y="2332260"/>
            <a:ext cx="1626355" cy="2331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5" name="직선 화살표 연결선 184">
            <a:extLst>
              <a:ext uri="{FF2B5EF4-FFF2-40B4-BE49-F238E27FC236}">
                <a16:creationId xmlns:a16="http://schemas.microsoft.com/office/drawing/2014/main" id="{FA80CD7E-42A9-4F82-AB57-598DD7E0AF54}"/>
              </a:ext>
            </a:extLst>
          </p:cNvPr>
          <p:cNvCxnSpPr>
            <a:stCxn id="114" idx="0"/>
            <a:endCxn id="175" idx="2"/>
          </p:cNvCxnSpPr>
          <p:nvPr/>
        </p:nvCxnSpPr>
        <p:spPr>
          <a:xfrm flipH="1" flipV="1">
            <a:off x="4538210" y="2430611"/>
            <a:ext cx="4000" cy="132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직선 화살표 연결선 193">
            <a:extLst>
              <a:ext uri="{FF2B5EF4-FFF2-40B4-BE49-F238E27FC236}">
                <a16:creationId xmlns:a16="http://schemas.microsoft.com/office/drawing/2014/main" id="{9EB81826-8819-4E14-8D26-ADA32DCC497A}"/>
              </a:ext>
            </a:extLst>
          </p:cNvPr>
          <p:cNvCxnSpPr>
            <a:stCxn id="175" idx="0"/>
          </p:cNvCxnSpPr>
          <p:nvPr/>
        </p:nvCxnSpPr>
        <p:spPr>
          <a:xfrm flipH="1" flipV="1">
            <a:off x="4536542" y="2047682"/>
            <a:ext cx="1668" cy="186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12" name="그룹 211">
            <a:extLst>
              <a:ext uri="{FF2B5EF4-FFF2-40B4-BE49-F238E27FC236}">
                <a16:creationId xmlns:a16="http://schemas.microsoft.com/office/drawing/2014/main" id="{B8C4B787-4E7A-484B-96A2-B2FEEA1DBC81}"/>
              </a:ext>
            </a:extLst>
          </p:cNvPr>
          <p:cNvGrpSpPr/>
          <p:nvPr/>
        </p:nvGrpSpPr>
        <p:grpSpPr>
          <a:xfrm>
            <a:off x="5817210" y="1761495"/>
            <a:ext cx="5055457" cy="2902138"/>
            <a:chOff x="5817210" y="1761495"/>
            <a:chExt cx="5055457" cy="2902138"/>
          </a:xfrm>
        </p:grpSpPr>
        <p:sp>
          <p:nvSpPr>
            <p:cNvPr id="195" name="직사각형 194">
              <a:extLst>
                <a:ext uri="{FF2B5EF4-FFF2-40B4-BE49-F238E27FC236}">
                  <a16:creationId xmlns:a16="http://schemas.microsoft.com/office/drawing/2014/main" id="{5EC18AE8-D24B-409F-840C-B10E7C97C590}"/>
                </a:ext>
              </a:extLst>
            </p:cNvPr>
            <p:cNvSpPr/>
            <p:nvPr/>
          </p:nvSpPr>
          <p:spPr>
            <a:xfrm>
              <a:off x="8575160" y="2280681"/>
              <a:ext cx="1020728" cy="1807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solidFill>
                    <a:schemeClr val="tx1"/>
                  </a:solidFill>
                </a:rPr>
                <a:t>concat</a:t>
              </a:r>
              <a:endParaRPr lang="ko-KR" altLang="en-US" sz="900" dirty="0">
                <a:solidFill>
                  <a:schemeClr val="tx1"/>
                </a:solidFill>
              </a:endParaRPr>
            </a:p>
          </p:txBody>
        </p:sp>
        <p:cxnSp>
          <p:nvCxnSpPr>
            <p:cNvPr id="197" name="직선 화살표 연결선 196">
              <a:extLst>
                <a:ext uri="{FF2B5EF4-FFF2-40B4-BE49-F238E27FC236}">
                  <a16:creationId xmlns:a16="http://schemas.microsoft.com/office/drawing/2014/main" id="{2876EFC9-23EB-49E0-A3B7-92E7776A22A2}"/>
                </a:ext>
              </a:extLst>
            </p:cNvPr>
            <p:cNvCxnSpPr>
              <a:stCxn id="170" idx="3"/>
              <a:endCxn id="195" idx="1"/>
            </p:cNvCxnSpPr>
            <p:nvPr/>
          </p:nvCxnSpPr>
          <p:spPr>
            <a:xfrm>
              <a:off x="5817210" y="1920092"/>
              <a:ext cx="2757950" cy="450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직선 화살표 연결선 198">
              <a:extLst>
                <a:ext uri="{FF2B5EF4-FFF2-40B4-BE49-F238E27FC236}">
                  <a16:creationId xmlns:a16="http://schemas.microsoft.com/office/drawing/2014/main" id="{515890A3-5522-4667-B5C9-6FCA8A3450C4}"/>
                </a:ext>
              </a:extLst>
            </p:cNvPr>
            <p:cNvCxnSpPr>
              <a:endCxn id="195" idx="2"/>
            </p:cNvCxnSpPr>
            <p:nvPr/>
          </p:nvCxnSpPr>
          <p:spPr>
            <a:xfrm flipV="1">
              <a:off x="9082173" y="2461436"/>
              <a:ext cx="3351" cy="220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09" name="그룹 208">
              <a:extLst>
                <a:ext uri="{FF2B5EF4-FFF2-40B4-BE49-F238E27FC236}">
                  <a16:creationId xmlns:a16="http://schemas.microsoft.com/office/drawing/2014/main" id="{96659675-9796-46C2-A6B6-CE9C4FA52273}"/>
                </a:ext>
              </a:extLst>
            </p:cNvPr>
            <p:cNvGrpSpPr/>
            <p:nvPr/>
          </p:nvGrpSpPr>
          <p:grpSpPr>
            <a:xfrm>
              <a:off x="7291678" y="1761495"/>
              <a:ext cx="3580989" cy="255181"/>
              <a:chOff x="6988979" y="1783208"/>
              <a:chExt cx="3580989" cy="255181"/>
            </a:xfrm>
          </p:grpSpPr>
          <p:grpSp>
            <p:nvGrpSpPr>
              <p:cNvPr id="200" name="그룹 199">
                <a:extLst>
                  <a:ext uri="{FF2B5EF4-FFF2-40B4-BE49-F238E27FC236}">
                    <a16:creationId xmlns:a16="http://schemas.microsoft.com/office/drawing/2014/main" id="{5AC9919D-C3DC-4EA9-ABB4-9D596F894BAB}"/>
                  </a:ext>
                </a:extLst>
              </p:cNvPr>
              <p:cNvGrpSpPr/>
              <p:nvPr/>
            </p:nvGrpSpPr>
            <p:grpSpPr>
              <a:xfrm>
                <a:off x="6988979" y="1783208"/>
                <a:ext cx="2558001" cy="255181"/>
                <a:chOff x="3281217" y="1896577"/>
                <a:chExt cx="2558001" cy="255181"/>
              </a:xfrm>
            </p:grpSpPr>
            <p:sp>
              <p:nvSpPr>
                <p:cNvPr id="201" name="직사각형 200">
                  <a:extLst>
                    <a:ext uri="{FF2B5EF4-FFF2-40B4-BE49-F238E27FC236}">
                      <a16:creationId xmlns:a16="http://schemas.microsoft.com/office/drawing/2014/main" id="{A4F3F1D9-11F3-4329-82A8-7635D8D43FD7}"/>
                    </a:ext>
                  </a:extLst>
                </p:cNvPr>
                <p:cNvSpPr/>
                <p:nvPr/>
              </p:nvSpPr>
              <p:spPr>
                <a:xfrm>
                  <a:off x="3281217"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02" name="직사각형 201">
                  <a:extLst>
                    <a:ext uri="{FF2B5EF4-FFF2-40B4-BE49-F238E27FC236}">
                      <a16:creationId xmlns:a16="http://schemas.microsoft.com/office/drawing/2014/main" id="{67EE7E96-66C0-4F30-901E-FFECCC0DCA41}"/>
                    </a:ext>
                  </a:extLst>
                </p:cNvPr>
                <p:cNvSpPr/>
                <p:nvPr/>
              </p:nvSpPr>
              <p:spPr>
                <a:xfrm>
                  <a:off x="3921551"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0.09</a:t>
                  </a:r>
                  <a:endParaRPr lang="ko-KR" altLang="en-US" sz="900" dirty="0">
                    <a:solidFill>
                      <a:schemeClr val="tx1"/>
                    </a:solidFill>
                  </a:endParaRPr>
                </a:p>
              </p:txBody>
            </p:sp>
            <p:sp>
              <p:nvSpPr>
                <p:cNvPr id="203" name="직사각형 202">
                  <a:extLst>
                    <a:ext uri="{FF2B5EF4-FFF2-40B4-BE49-F238E27FC236}">
                      <a16:creationId xmlns:a16="http://schemas.microsoft.com/office/drawing/2014/main" id="{FDCFD317-C513-4205-9068-186718671468}"/>
                    </a:ext>
                  </a:extLst>
                </p:cNvPr>
                <p:cNvSpPr/>
                <p:nvPr/>
              </p:nvSpPr>
              <p:spPr>
                <a:xfrm>
                  <a:off x="4561885"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0.2447</a:t>
                  </a:r>
                  <a:endParaRPr lang="ko-KR" altLang="en-US" sz="900" dirty="0">
                    <a:solidFill>
                      <a:schemeClr val="tx1"/>
                    </a:solidFill>
                  </a:endParaRPr>
                </a:p>
              </p:txBody>
            </p:sp>
            <p:sp>
              <p:nvSpPr>
                <p:cNvPr id="204" name="직사각형 203">
                  <a:extLst>
                    <a:ext uri="{FF2B5EF4-FFF2-40B4-BE49-F238E27FC236}">
                      <a16:creationId xmlns:a16="http://schemas.microsoft.com/office/drawing/2014/main" id="{C1E80B48-F515-4C4C-8A48-6DDE75D8D085}"/>
                    </a:ext>
                  </a:extLst>
                </p:cNvPr>
                <p:cNvSpPr/>
                <p:nvPr/>
              </p:nvSpPr>
              <p:spPr>
                <a:xfrm>
                  <a:off x="5202219" y="1896577"/>
                  <a:ext cx="636999" cy="255181"/>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0.6652</a:t>
                  </a:r>
                  <a:endParaRPr lang="ko-KR" altLang="en-US" sz="900" dirty="0">
                    <a:solidFill>
                      <a:schemeClr val="tx1"/>
                    </a:solidFill>
                  </a:endParaRPr>
                </a:p>
              </p:txBody>
            </p:sp>
          </p:grpSp>
          <p:sp>
            <p:nvSpPr>
              <p:cNvPr id="205" name="직사각형 204">
                <a:extLst>
                  <a:ext uri="{FF2B5EF4-FFF2-40B4-BE49-F238E27FC236}">
                    <a16:creationId xmlns:a16="http://schemas.microsoft.com/office/drawing/2014/main" id="{219BE4A7-82A4-4223-BBD0-457CB469FA5C}"/>
                  </a:ext>
                </a:extLst>
              </p:cNvPr>
              <p:cNvSpPr/>
              <p:nvPr/>
            </p:nvSpPr>
            <p:spPr>
              <a:xfrm>
                <a:off x="9549240" y="1783208"/>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06" name="직사각형 205">
                <a:extLst>
                  <a:ext uri="{FF2B5EF4-FFF2-40B4-BE49-F238E27FC236}">
                    <a16:creationId xmlns:a16="http://schemas.microsoft.com/office/drawing/2014/main" id="{7E686932-3246-4FE2-A3CD-9B71421F4C58}"/>
                  </a:ext>
                </a:extLst>
              </p:cNvPr>
              <p:cNvSpPr/>
              <p:nvPr/>
            </p:nvSpPr>
            <p:spPr>
              <a:xfrm>
                <a:off x="9804422" y="1783208"/>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0</a:t>
                </a:r>
                <a:endParaRPr lang="ko-KR" altLang="en-US" sz="900" dirty="0">
                  <a:solidFill>
                    <a:schemeClr val="tx1"/>
                  </a:solidFill>
                </a:endParaRPr>
              </a:p>
            </p:txBody>
          </p:sp>
          <p:sp>
            <p:nvSpPr>
              <p:cNvPr id="207" name="직사각형 206">
                <a:extLst>
                  <a:ext uri="{FF2B5EF4-FFF2-40B4-BE49-F238E27FC236}">
                    <a16:creationId xmlns:a16="http://schemas.microsoft.com/office/drawing/2014/main" id="{A7BDB384-BA93-4E70-87A6-C0057AF9895B}"/>
                  </a:ext>
                </a:extLst>
              </p:cNvPr>
              <p:cNvSpPr/>
              <p:nvPr/>
            </p:nvSpPr>
            <p:spPr>
              <a:xfrm>
                <a:off x="10059604" y="1783208"/>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1</a:t>
                </a:r>
                <a:endParaRPr lang="ko-KR" altLang="en-US" sz="900" dirty="0">
                  <a:solidFill>
                    <a:schemeClr val="tx1"/>
                  </a:solidFill>
                </a:endParaRPr>
              </a:p>
            </p:txBody>
          </p:sp>
          <p:sp>
            <p:nvSpPr>
              <p:cNvPr id="208" name="직사각형 207">
                <a:extLst>
                  <a:ext uri="{FF2B5EF4-FFF2-40B4-BE49-F238E27FC236}">
                    <a16:creationId xmlns:a16="http://schemas.microsoft.com/office/drawing/2014/main" id="{41121F07-25E8-4F82-9C47-763054F314EE}"/>
                  </a:ext>
                </a:extLst>
              </p:cNvPr>
              <p:cNvSpPr/>
              <p:nvPr/>
            </p:nvSpPr>
            <p:spPr>
              <a:xfrm>
                <a:off x="10314786" y="1783208"/>
                <a:ext cx="255182" cy="255181"/>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solidFill>
                      <a:schemeClr val="tx1"/>
                    </a:solidFill>
                  </a:rPr>
                  <a:t>2</a:t>
                </a:r>
                <a:endParaRPr lang="ko-KR" altLang="en-US" sz="900" dirty="0">
                  <a:solidFill>
                    <a:schemeClr val="tx1"/>
                  </a:solidFill>
                </a:endParaRPr>
              </a:p>
            </p:txBody>
          </p:sp>
        </p:grpSp>
        <p:cxnSp>
          <p:nvCxnSpPr>
            <p:cNvPr id="211" name="직선 화살표 연결선 210">
              <a:extLst>
                <a:ext uri="{FF2B5EF4-FFF2-40B4-BE49-F238E27FC236}">
                  <a16:creationId xmlns:a16="http://schemas.microsoft.com/office/drawing/2014/main" id="{2BBC5C4D-55AE-4D90-A1FB-8332169C2143}"/>
                </a:ext>
              </a:extLst>
            </p:cNvPr>
            <p:cNvCxnSpPr>
              <a:stCxn id="195" idx="0"/>
            </p:cNvCxnSpPr>
            <p:nvPr/>
          </p:nvCxnSpPr>
          <p:spPr>
            <a:xfrm flipH="1" flipV="1">
              <a:off x="9082173" y="2047682"/>
              <a:ext cx="3351" cy="232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5" name="그룹 214">
            <a:extLst>
              <a:ext uri="{FF2B5EF4-FFF2-40B4-BE49-F238E27FC236}">
                <a16:creationId xmlns:a16="http://schemas.microsoft.com/office/drawing/2014/main" id="{9857C20F-DE67-4596-B8B9-F27C48707E91}"/>
              </a:ext>
            </a:extLst>
          </p:cNvPr>
          <p:cNvGrpSpPr/>
          <p:nvPr/>
        </p:nvGrpSpPr>
        <p:grpSpPr>
          <a:xfrm>
            <a:off x="8575160" y="400822"/>
            <a:ext cx="1020728" cy="1360673"/>
            <a:chOff x="8575160" y="400822"/>
            <a:chExt cx="1020728" cy="1360673"/>
          </a:xfrm>
        </p:grpSpPr>
        <p:sp>
          <p:nvSpPr>
            <p:cNvPr id="83" name="직사각형 82">
              <a:extLst>
                <a:ext uri="{FF2B5EF4-FFF2-40B4-BE49-F238E27FC236}">
                  <a16:creationId xmlns:a16="http://schemas.microsoft.com/office/drawing/2014/main" id="{FAA615E6-FB6E-4553-AD30-C2F7FC7B8234}"/>
                </a:ext>
              </a:extLst>
            </p:cNvPr>
            <p:cNvSpPr/>
            <p:nvPr/>
          </p:nvSpPr>
          <p:spPr>
            <a:xfrm>
              <a:off x="8575160" y="1260953"/>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a:t>Dense</a:t>
              </a:r>
              <a:endParaRPr lang="ko-KR" altLang="en-US" sz="900" dirty="0"/>
            </a:p>
          </p:txBody>
        </p:sp>
        <p:sp>
          <p:nvSpPr>
            <p:cNvPr id="84" name="직사각형 83">
              <a:extLst>
                <a:ext uri="{FF2B5EF4-FFF2-40B4-BE49-F238E27FC236}">
                  <a16:creationId xmlns:a16="http://schemas.microsoft.com/office/drawing/2014/main" id="{9C50CF67-310D-4DD7-A6F4-81EF57DC2755}"/>
                </a:ext>
              </a:extLst>
            </p:cNvPr>
            <p:cNvSpPr/>
            <p:nvPr/>
          </p:nvSpPr>
          <p:spPr>
            <a:xfrm>
              <a:off x="8575160" y="1067867"/>
              <a:ext cx="1020728" cy="1807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00" dirty="0" err="1"/>
                <a:t>softmax</a:t>
              </a:r>
              <a:endParaRPr lang="ko-KR" altLang="en-US" sz="900" dirty="0"/>
            </a:p>
          </p:txBody>
        </p:sp>
        <p:sp>
          <p:nvSpPr>
            <p:cNvPr id="85" name="TextBox 84">
              <a:extLst>
                <a:ext uri="{FF2B5EF4-FFF2-40B4-BE49-F238E27FC236}">
                  <a16:creationId xmlns:a16="http://schemas.microsoft.com/office/drawing/2014/main" id="{E9699EE0-E925-466D-AA4D-BD0FC433F04A}"/>
                </a:ext>
              </a:extLst>
            </p:cNvPr>
            <p:cNvSpPr txBox="1"/>
            <p:nvPr/>
          </p:nvSpPr>
          <p:spPr>
            <a:xfrm>
              <a:off x="8762359" y="400822"/>
              <a:ext cx="646332" cy="369332"/>
            </a:xfrm>
            <a:prstGeom prst="rect">
              <a:avLst/>
            </a:prstGeom>
            <a:noFill/>
          </p:spPr>
          <p:txBody>
            <a:bodyPr wrap="none" rtlCol="0">
              <a:spAutoFit/>
            </a:bodyPr>
            <a:lstStyle/>
            <a:p>
              <a:pPr algn="ctr"/>
              <a:r>
                <a:rPr lang="ko-KR" altLang="en-US" dirty="0"/>
                <a:t>나는</a:t>
              </a:r>
            </a:p>
          </p:txBody>
        </p:sp>
        <p:cxnSp>
          <p:nvCxnSpPr>
            <p:cNvPr id="87" name="직선 화살표 연결선 86">
              <a:extLst>
                <a:ext uri="{FF2B5EF4-FFF2-40B4-BE49-F238E27FC236}">
                  <a16:creationId xmlns:a16="http://schemas.microsoft.com/office/drawing/2014/main" id="{E1CE023C-EA41-4D76-AEEC-C5FE328A5DB6}"/>
                </a:ext>
              </a:extLst>
            </p:cNvPr>
            <p:cNvCxnSpPr>
              <a:stCxn id="84" idx="0"/>
              <a:endCxn id="85" idx="2"/>
            </p:cNvCxnSpPr>
            <p:nvPr/>
          </p:nvCxnSpPr>
          <p:spPr>
            <a:xfrm flipV="1">
              <a:off x="9085524" y="770154"/>
              <a:ext cx="1" cy="297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4" name="직선 화살표 연결선 213">
              <a:extLst>
                <a:ext uri="{FF2B5EF4-FFF2-40B4-BE49-F238E27FC236}">
                  <a16:creationId xmlns:a16="http://schemas.microsoft.com/office/drawing/2014/main" id="{1C42D9A5-8717-4DDA-8491-DCE3F945121F}"/>
                </a:ext>
              </a:extLst>
            </p:cNvPr>
            <p:cNvCxnSpPr>
              <a:endCxn id="83" idx="2"/>
            </p:cNvCxnSpPr>
            <p:nvPr/>
          </p:nvCxnSpPr>
          <p:spPr>
            <a:xfrm flipV="1">
              <a:off x="9082173" y="1441708"/>
              <a:ext cx="3351" cy="319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16" name="TextBox 215">
            <a:extLst>
              <a:ext uri="{FF2B5EF4-FFF2-40B4-BE49-F238E27FC236}">
                <a16:creationId xmlns:a16="http://schemas.microsoft.com/office/drawing/2014/main" id="{9C3DA570-8546-4C87-B6D9-51878E31B4F3}"/>
              </a:ext>
            </a:extLst>
          </p:cNvPr>
          <p:cNvSpPr txBox="1"/>
          <p:nvPr/>
        </p:nvSpPr>
        <p:spPr>
          <a:xfrm>
            <a:off x="2624598" y="3879196"/>
            <a:ext cx="415498" cy="230832"/>
          </a:xfrm>
          <a:prstGeom prst="rect">
            <a:avLst/>
          </a:prstGeom>
          <a:noFill/>
        </p:spPr>
        <p:txBody>
          <a:bodyPr wrap="none" rtlCol="0">
            <a:spAutoFit/>
          </a:bodyPr>
          <a:lstStyle/>
          <a:p>
            <a:r>
              <a:rPr lang="ko-KR" altLang="en-US" sz="900" dirty="0"/>
              <a:t>내적</a:t>
            </a:r>
          </a:p>
        </p:txBody>
      </p:sp>
    </p:spTree>
    <p:extLst>
      <p:ext uri="{BB962C8B-B14F-4D97-AF65-F5344CB8AC3E}">
        <p14:creationId xmlns:p14="http://schemas.microsoft.com/office/powerpoint/2010/main" val="98580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down)">
                                      <p:cBhvr>
                                        <p:cTn id="7" dur="500"/>
                                        <p:tgtEl>
                                          <p:spTgt spid="22"/>
                                        </p:tgtEl>
                                      </p:cBhvr>
                                    </p:animEffect>
                                  </p:childTnLst>
                                </p:cTn>
                              </p:par>
                              <p:par>
                                <p:cTn id="8" presetID="22" presetClass="entr" presetSubtype="4" fill="hold" nodeType="with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wipe(down)">
                                      <p:cBhvr>
                                        <p:cTn id="10" dur="500"/>
                                        <p:tgtEl>
                                          <p:spTgt spid="135"/>
                                        </p:tgtEl>
                                      </p:cBhvr>
                                    </p:animEffect>
                                  </p:childTnLst>
                                </p:cTn>
                              </p:par>
                              <p:par>
                                <p:cTn id="11" presetID="22" presetClass="entr" presetSubtype="4"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animEffect transition="in" filter="wipe(down)">
                                      <p:cBhvr>
                                        <p:cTn id="13" dur="500"/>
                                        <p:tgtEl>
                                          <p:spTgt spid="136"/>
                                        </p:tgtEl>
                                      </p:cBhvr>
                                    </p:animEffect>
                                  </p:childTnLst>
                                </p:cTn>
                              </p:par>
                              <p:par>
                                <p:cTn id="14" presetID="22" presetClass="entr" presetSubtype="4" fill="hold" nodeType="withEffect">
                                  <p:stCondLst>
                                    <p:cond delay="0"/>
                                  </p:stCondLst>
                                  <p:childTnLst>
                                    <p:set>
                                      <p:cBhvr>
                                        <p:cTn id="15" dur="1" fill="hold">
                                          <p:stCondLst>
                                            <p:cond delay="0"/>
                                          </p:stCondLst>
                                        </p:cTn>
                                        <p:tgtEl>
                                          <p:spTgt spid="141"/>
                                        </p:tgtEl>
                                        <p:attrNameLst>
                                          <p:attrName>style.visibility</p:attrName>
                                        </p:attrNameLst>
                                      </p:cBhvr>
                                      <p:to>
                                        <p:strVal val="visible"/>
                                      </p:to>
                                    </p:set>
                                    <p:animEffect transition="in" filter="wipe(down)">
                                      <p:cBhvr>
                                        <p:cTn id="16" dur="500"/>
                                        <p:tgtEl>
                                          <p:spTgt spid="1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par>
                                <p:cTn id="22" presetID="22" presetClass="entr" presetSubtype="4"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wipe(down)">
                                      <p:cBhvr>
                                        <p:cTn id="36" dur="500"/>
                                        <p:tgtEl>
                                          <p:spTgt spid="51"/>
                                        </p:tgtEl>
                                      </p:cBhvr>
                                    </p:animEffect>
                                  </p:childTnLst>
                                </p:cTn>
                              </p:par>
                              <p:par>
                                <p:cTn id="37" presetID="22" presetClass="entr" presetSubtype="4"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down)">
                                      <p:cBhvr>
                                        <p:cTn id="39" dur="500"/>
                                        <p:tgtEl>
                                          <p:spTgt spid="58"/>
                                        </p:tgtEl>
                                      </p:cBhvr>
                                    </p:animEffect>
                                  </p:childTnLst>
                                </p:cTn>
                              </p:par>
                              <p:par>
                                <p:cTn id="40" presetID="22" presetClass="entr" presetSubtype="4" fill="hold" nodeType="withEffect">
                                  <p:stCondLst>
                                    <p:cond delay="0"/>
                                  </p:stCondLst>
                                  <p:childTnLst>
                                    <p:set>
                                      <p:cBhvr>
                                        <p:cTn id="41" dur="1" fill="hold">
                                          <p:stCondLst>
                                            <p:cond delay="0"/>
                                          </p:stCondLst>
                                        </p:cTn>
                                        <p:tgtEl>
                                          <p:spTgt spid="89"/>
                                        </p:tgtEl>
                                        <p:attrNameLst>
                                          <p:attrName>style.visibility</p:attrName>
                                        </p:attrNameLst>
                                      </p:cBhvr>
                                      <p:to>
                                        <p:strVal val="visible"/>
                                      </p:to>
                                    </p:set>
                                    <p:animEffect transition="in" filter="wipe(down)">
                                      <p:cBhvr>
                                        <p:cTn id="42" dur="500"/>
                                        <p:tgtEl>
                                          <p:spTgt spid="8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wipe(down)">
                                      <p:cBhvr>
                                        <p:cTn id="47" dur="500"/>
                                        <p:tgtEl>
                                          <p:spTgt spid="97"/>
                                        </p:tgtEl>
                                      </p:cBhvr>
                                    </p:animEffect>
                                  </p:childTnLst>
                                </p:cTn>
                              </p:par>
                              <p:par>
                                <p:cTn id="48" presetID="22" presetClass="entr" presetSubtype="4" fill="hold"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wipe(down)">
                                      <p:cBhvr>
                                        <p:cTn id="50" dur="500"/>
                                        <p:tgtEl>
                                          <p:spTgt spid="54"/>
                                        </p:tgtEl>
                                      </p:cBhvr>
                                    </p:animEffect>
                                  </p:childTnLst>
                                </p:cTn>
                              </p:par>
                              <p:par>
                                <p:cTn id="51" presetID="22" presetClass="entr" presetSubtype="4"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down)">
                                      <p:cBhvr>
                                        <p:cTn id="53" dur="500"/>
                                        <p:tgtEl>
                                          <p:spTgt spid="9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down)">
                                      <p:cBhvr>
                                        <p:cTn id="58" dur="500"/>
                                        <p:tgtEl>
                                          <p:spTgt spid="104"/>
                                        </p:tgtEl>
                                      </p:cBhvr>
                                    </p:animEffect>
                                  </p:childTnLst>
                                </p:cTn>
                              </p:par>
                              <p:par>
                                <p:cTn id="59" presetID="22" presetClass="entr" presetSubtype="4" fill="hold" nodeType="withEffect">
                                  <p:stCondLst>
                                    <p:cond delay="0"/>
                                  </p:stCondLst>
                                  <p:childTnLst>
                                    <p:set>
                                      <p:cBhvr>
                                        <p:cTn id="60" dur="1" fill="hold">
                                          <p:stCondLst>
                                            <p:cond delay="0"/>
                                          </p:stCondLst>
                                        </p:cTn>
                                        <p:tgtEl>
                                          <p:spTgt spid="106"/>
                                        </p:tgtEl>
                                        <p:attrNameLst>
                                          <p:attrName>style.visibility</p:attrName>
                                        </p:attrNameLst>
                                      </p:cBhvr>
                                      <p:to>
                                        <p:strVal val="visible"/>
                                      </p:to>
                                    </p:set>
                                    <p:animEffect transition="in" filter="wipe(down)">
                                      <p:cBhvr>
                                        <p:cTn id="61" dur="500"/>
                                        <p:tgtEl>
                                          <p:spTgt spid="10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wipe(down)">
                                      <p:cBhvr>
                                        <p:cTn id="66" dur="500"/>
                                        <p:tgtEl>
                                          <p:spTgt spid="11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animEffect transition="in" filter="wipe(down)">
                                      <p:cBhvr>
                                        <p:cTn id="69" dur="500"/>
                                        <p:tgtEl>
                                          <p:spTgt spid="115"/>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114"/>
                                        </p:tgtEl>
                                        <p:attrNameLst>
                                          <p:attrName>style.visibility</p:attrName>
                                        </p:attrNameLst>
                                      </p:cBhvr>
                                      <p:to>
                                        <p:strVal val="visible"/>
                                      </p:to>
                                    </p:set>
                                    <p:animEffect transition="in" filter="wipe(down)">
                                      <p:cBhvr>
                                        <p:cTn id="72" dur="500"/>
                                        <p:tgtEl>
                                          <p:spTgt spid="11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112"/>
                                        </p:tgtEl>
                                        <p:attrNameLst>
                                          <p:attrName>style.visibility</p:attrName>
                                        </p:attrNameLst>
                                      </p:cBhvr>
                                      <p:to>
                                        <p:strVal val="visible"/>
                                      </p:to>
                                    </p:set>
                                    <p:animEffect transition="in" filter="wipe(down)">
                                      <p:cBhvr>
                                        <p:cTn id="75" dur="500"/>
                                        <p:tgtEl>
                                          <p:spTgt spid="112"/>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nodeType="clickEffect">
                                  <p:stCondLst>
                                    <p:cond delay="0"/>
                                  </p:stCondLst>
                                  <p:childTnLst>
                                    <p:set>
                                      <p:cBhvr>
                                        <p:cTn id="79" dur="1" fill="hold">
                                          <p:stCondLst>
                                            <p:cond delay="0"/>
                                          </p:stCondLst>
                                        </p:cTn>
                                        <p:tgtEl>
                                          <p:spTgt spid="185"/>
                                        </p:tgtEl>
                                        <p:attrNameLst>
                                          <p:attrName>style.visibility</p:attrName>
                                        </p:attrNameLst>
                                      </p:cBhvr>
                                      <p:to>
                                        <p:strVal val="visible"/>
                                      </p:to>
                                    </p:set>
                                    <p:animEffect transition="in" filter="wipe(down)">
                                      <p:cBhvr>
                                        <p:cTn id="80" dur="500"/>
                                        <p:tgtEl>
                                          <p:spTgt spid="185"/>
                                        </p:tgtEl>
                                      </p:cBhvr>
                                    </p:animEffect>
                                  </p:childTnLst>
                                </p:cTn>
                              </p:par>
                              <p:par>
                                <p:cTn id="81" presetID="22" presetClass="entr" presetSubtype="4"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animEffect transition="in" filter="wipe(down)">
                                      <p:cBhvr>
                                        <p:cTn id="83" dur="500"/>
                                        <p:tgtEl>
                                          <p:spTgt spid="183"/>
                                        </p:tgtEl>
                                      </p:cBhvr>
                                    </p:animEffect>
                                  </p:childTnLst>
                                </p:cTn>
                              </p:par>
                              <p:par>
                                <p:cTn id="84" presetID="22" presetClass="entr" presetSubtype="4" fill="hold" nodeType="withEffect">
                                  <p:stCondLst>
                                    <p:cond delay="0"/>
                                  </p:stCondLst>
                                  <p:childTnLst>
                                    <p:set>
                                      <p:cBhvr>
                                        <p:cTn id="85" dur="1" fill="hold">
                                          <p:stCondLst>
                                            <p:cond delay="0"/>
                                          </p:stCondLst>
                                        </p:cTn>
                                        <p:tgtEl>
                                          <p:spTgt spid="179"/>
                                        </p:tgtEl>
                                        <p:attrNameLst>
                                          <p:attrName>style.visibility</p:attrName>
                                        </p:attrNameLst>
                                      </p:cBhvr>
                                      <p:to>
                                        <p:strVal val="visible"/>
                                      </p:to>
                                    </p:set>
                                    <p:animEffect transition="in" filter="wipe(down)">
                                      <p:cBhvr>
                                        <p:cTn id="86" dur="500"/>
                                        <p:tgtEl>
                                          <p:spTgt spid="179"/>
                                        </p:tgtEl>
                                      </p:cBhvr>
                                    </p:animEffect>
                                  </p:childTnLst>
                                </p:cTn>
                              </p:par>
                              <p:par>
                                <p:cTn id="87" presetID="22" presetClass="entr" presetSubtype="4" fill="hold" nodeType="withEffect">
                                  <p:stCondLst>
                                    <p:cond delay="0"/>
                                  </p:stCondLst>
                                  <p:childTnLst>
                                    <p:set>
                                      <p:cBhvr>
                                        <p:cTn id="88" dur="1" fill="hold">
                                          <p:stCondLst>
                                            <p:cond delay="0"/>
                                          </p:stCondLst>
                                        </p:cTn>
                                        <p:tgtEl>
                                          <p:spTgt spid="177"/>
                                        </p:tgtEl>
                                        <p:attrNameLst>
                                          <p:attrName>style.visibility</p:attrName>
                                        </p:attrNameLst>
                                      </p:cBhvr>
                                      <p:to>
                                        <p:strVal val="visible"/>
                                      </p:to>
                                    </p:set>
                                    <p:animEffect transition="in" filter="wipe(down)">
                                      <p:cBhvr>
                                        <p:cTn id="89" dur="500"/>
                                        <p:tgtEl>
                                          <p:spTgt spid="177"/>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Effect transition="in" filter="wipe(down)">
                                      <p:cBhvr>
                                        <p:cTn id="92" dur="500"/>
                                        <p:tgtEl>
                                          <p:spTgt spid="175"/>
                                        </p:tgtEl>
                                      </p:cBhvr>
                                    </p:animEffect>
                                  </p:childTnLst>
                                </p:cTn>
                              </p:par>
                            </p:childTnLst>
                          </p:cTn>
                        </p:par>
                      </p:childTnLst>
                    </p:cTn>
                  </p:par>
                  <p:par>
                    <p:cTn id="93" fill="hold">
                      <p:stCondLst>
                        <p:cond delay="indefinite"/>
                      </p:stCondLst>
                      <p:childTnLst>
                        <p:par>
                          <p:cTn id="94" fill="hold">
                            <p:stCondLst>
                              <p:cond delay="0"/>
                            </p:stCondLst>
                            <p:childTnLst>
                              <p:par>
                                <p:cTn id="95" presetID="32" presetClass="emph" presetSubtype="0" fill="hold" nodeType="clickEffect">
                                  <p:stCondLst>
                                    <p:cond delay="0"/>
                                  </p:stCondLst>
                                  <p:childTnLst>
                                    <p:animRot by="120000">
                                      <p:cBhvr>
                                        <p:cTn id="96" dur="100" fill="hold">
                                          <p:stCondLst>
                                            <p:cond delay="0"/>
                                          </p:stCondLst>
                                        </p:cTn>
                                        <p:tgtEl>
                                          <p:spTgt spid="135"/>
                                        </p:tgtEl>
                                        <p:attrNameLst>
                                          <p:attrName>r</p:attrName>
                                        </p:attrNameLst>
                                      </p:cBhvr>
                                    </p:animRot>
                                    <p:animRot by="-240000">
                                      <p:cBhvr>
                                        <p:cTn id="97" dur="200" fill="hold">
                                          <p:stCondLst>
                                            <p:cond delay="200"/>
                                          </p:stCondLst>
                                        </p:cTn>
                                        <p:tgtEl>
                                          <p:spTgt spid="135"/>
                                        </p:tgtEl>
                                        <p:attrNameLst>
                                          <p:attrName>r</p:attrName>
                                        </p:attrNameLst>
                                      </p:cBhvr>
                                    </p:animRot>
                                    <p:animRot by="240000">
                                      <p:cBhvr>
                                        <p:cTn id="98" dur="200" fill="hold">
                                          <p:stCondLst>
                                            <p:cond delay="400"/>
                                          </p:stCondLst>
                                        </p:cTn>
                                        <p:tgtEl>
                                          <p:spTgt spid="135"/>
                                        </p:tgtEl>
                                        <p:attrNameLst>
                                          <p:attrName>r</p:attrName>
                                        </p:attrNameLst>
                                      </p:cBhvr>
                                    </p:animRot>
                                    <p:animRot by="-240000">
                                      <p:cBhvr>
                                        <p:cTn id="99" dur="200" fill="hold">
                                          <p:stCondLst>
                                            <p:cond delay="600"/>
                                          </p:stCondLst>
                                        </p:cTn>
                                        <p:tgtEl>
                                          <p:spTgt spid="135"/>
                                        </p:tgtEl>
                                        <p:attrNameLst>
                                          <p:attrName>r</p:attrName>
                                        </p:attrNameLst>
                                      </p:cBhvr>
                                    </p:animRot>
                                    <p:animRot by="120000">
                                      <p:cBhvr>
                                        <p:cTn id="100" dur="200" fill="hold">
                                          <p:stCondLst>
                                            <p:cond delay="800"/>
                                          </p:stCondLst>
                                        </p:cTn>
                                        <p:tgtEl>
                                          <p:spTgt spid="135"/>
                                        </p:tgtEl>
                                        <p:attrNameLst>
                                          <p:attrName>r</p:attrName>
                                        </p:attrNameLst>
                                      </p:cBhvr>
                                    </p:animRot>
                                  </p:childTnLst>
                                </p:cTn>
                              </p:par>
                              <p:par>
                                <p:cTn id="101" presetID="32" presetClass="emph" presetSubtype="0" fill="hold" grpId="1" nodeType="withEffect">
                                  <p:stCondLst>
                                    <p:cond delay="0"/>
                                  </p:stCondLst>
                                  <p:childTnLst>
                                    <p:animRot by="120000">
                                      <p:cBhvr>
                                        <p:cTn id="102" dur="100" fill="hold">
                                          <p:stCondLst>
                                            <p:cond delay="0"/>
                                          </p:stCondLst>
                                        </p:cTn>
                                        <p:tgtEl>
                                          <p:spTgt spid="115"/>
                                        </p:tgtEl>
                                        <p:attrNameLst>
                                          <p:attrName>r</p:attrName>
                                        </p:attrNameLst>
                                      </p:cBhvr>
                                    </p:animRot>
                                    <p:animRot by="-240000">
                                      <p:cBhvr>
                                        <p:cTn id="103" dur="200" fill="hold">
                                          <p:stCondLst>
                                            <p:cond delay="200"/>
                                          </p:stCondLst>
                                        </p:cTn>
                                        <p:tgtEl>
                                          <p:spTgt spid="115"/>
                                        </p:tgtEl>
                                        <p:attrNameLst>
                                          <p:attrName>r</p:attrName>
                                        </p:attrNameLst>
                                      </p:cBhvr>
                                    </p:animRot>
                                    <p:animRot by="240000">
                                      <p:cBhvr>
                                        <p:cTn id="104" dur="200" fill="hold">
                                          <p:stCondLst>
                                            <p:cond delay="400"/>
                                          </p:stCondLst>
                                        </p:cTn>
                                        <p:tgtEl>
                                          <p:spTgt spid="115"/>
                                        </p:tgtEl>
                                        <p:attrNameLst>
                                          <p:attrName>r</p:attrName>
                                        </p:attrNameLst>
                                      </p:cBhvr>
                                    </p:animRot>
                                    <p:animRot by="-240000">
                                      <p:cBhvr>
                                        <p:cTn id="105" dur="200" fill="hold">
                                          <p:stCondLst>
                                            <p:cond delay="600"/>
                                          </p:stCondLst>
                                        </p:cTn>
                                        <p:tgtEl>
                                          <p:spTgt spid="115"/>
                                        </p:tgtEl>
                                        <p:attrNameLst>
                                          <p:attrName>r</p:attrName>
                                        </p:attrNameLst>
                                      </p:cBhvr>
                                    </p:animRot>
                                    <p:animRot by="120000">
                                      <p:cBhvr>
                                        <p:cTn id="106" dur="200" fill="hold">
                                          <p:stCondLst>
                                            <p:cond delay="800"/>
                                          </p:stCondLst>
                                        </p:cTn>
                                        <p:tgtEl>
                                          <p:spTgt spid="115"/>
                                        </p:tgtEl>
                                        <p:attrNameLst>
                                          <p:attrName>r</p:attrName>
                                        </p:attrNameLst>
                                      </p:cBhvr>
                                    </p:animRot>
                                  </p:childTnLst>
                                </p:cTn>
                              </p:par>
                              <p:par>
                                <p:cTn id="107" presetID="1" presetClass="entr" presetSubtype="0" fill="hold" nodeType="withEffect">
                                  <p:stCondLst>
                                    <p:cond delay="300"/>
                                  </p:stCondLst>
                                  <p:childTnLst>
                                    <p:set>
                                      <p:cBhvr>
                                        <p:cTn id="108" dur="1" fill="hold">
                                          <p:stCondLst>
                                            <p:cond delay="0"/>
                                          </p:stCondLst>
                                        </p:cTn>
                                        <p:tgtEl>
                                          <p:spTgt spid="18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32" presetClass="emph" presetSubtype="0" fill="hold" nodeType="clickEffect">
                                  <p:stCondLst>
                                    <p:cond delay="0"/>
                                  </p:stCondLst>
                                  <p:childTnLst>
                                    <p:animRot by="120000">
                                      <p:cBhvr>
                                        <p:cTn id="112" dur="100" fill="hold">
                                          <p:stCondLst>
                                            <p:cond delay="0"/>
                                          </p:stCondLst>
                                        </p:cTn>
                                        <p:tgtEl>
                                          <p:spTgt spid="136"/>
                                        </p:tgtEl>
                                        <p:attrNameLst>
                                          <p:attrName>r</p:attrName>
                                        </p:attrNameLst>
                                      </p:cBhvr>
                                    </p:animRot>
                                    <p:animRot by="-240000">
                                      <p:cBhvr>
                                        <p:cTn id="113" dur="200" fill="hold">
                                          <p:stCondLst>
                                            <p:cond delay="200"/>
                                          </p:stCondLst>
                                        </p:cTn>
                                        <p:tgtEl>
                                          <p:spTgt spid="136"/>
                                        </p:tgtEl>
                                        <p:attrNameLst>
                                          <p:attrName>r</p:attrName>
                                        </p:attrNameLst>
                                      </p:cBhvr>
                                    </p:animRot>
                                    <p:animRot by="240000">
                                      <p:cBhvr>
                                        <p:cTn id="114" dur="200" fill="hold">
                                          <p:stCondLst>
                                            <p:cond delay="400"/>
                                          </p:stCondLst>
                                        </p:cTn>
                                        <p:tgtEl>
                                          <p:spTgt spid="136"/>
                                        </p:tgtEl>
                                        <p:attrNameLst>
                                          <p:attrName>r</p:attrName>
                                        </p:attrNameLst>
                                      </p:cBhvr>
                                    </p:animRot>
                                    <p:animRot by="-240000">
                                      <p:cBhvr>
                                        <p:cTn id="115" dur="200" fill="hold">
                                          <p:stCondLst>
                                            <p:cond delay="600"/>
                                          </p:stCondLst>
                                        </p:cTn>
                                        <p:tgtEl>
                                          <p:spTgt spid="136"/>
                                        </p:tgtEl>
                                        <p:attrNameLst>
                                          <p:attrName>r</p:attrName>
                                        </p:attrNameLst>
                                      </p:cBhvr>
                                    </p:animRot>
                                    <p:animRot by="120000">
                                      <p:cBhvr>
                                        <p:cTn id="116" dur="200" fill="hold">
                                          <p:stCondLst>
                                            <p:cond delay="800"/>
                                          </p:stCondLst>
                                        </p:cTn>
                                        <p:tgtEl>
                                          <p:spTgt spid="136"/>
                                        </p:tgtEl>
                                        <p:attrNameLst>
                                          <p:attrName>r</p:attrName>
                                        </p:attrNameLst>
                                      </p:cBhvr>
                                    </p:animRot>
                                  </p:childTnLst>
                                </p:cTn>
                              </p:par>
                              <p:par>
                                <p:cTn id="117" presetID="32" presetClass="emph" presetSubtype="0" fill="hold" grpId="1" nodeType="withEffect">
                                  <p:stCondLst>
                                    <p:cond delay="0"/>
                                  </p:stCondLst>
                                  <p:childTnLst>
                                    <p:animRot by="120000">
                                      <p:cBhvr>
                                        <p:cTn id="118" dur="100" fill="hold">
                                          <p:stCondLst>
                                            <p:cond delay="0"/>
                                          </p:stCondLst>
                                        </p:cTn>
                                        <p:tgtEl>
                                          <p:spTgt spid="114"/>
                                        </p:tgtEl>
                                        <p:attrNameLst>
                                          <p:attrName>r</p:attrName>
                                        </p:attrNameLst>
                                      </p:cBhvr>
                                    </p:animRot>
                                    <p:animRot by="-240000">
                                      <p:cBhvr>
                                        <p:cTn id="119" dur="200" fill="hold">
                                          <p:stCondLst>
                                            <p:cond delay="200"/>
                                          </p:stCondLst>
                                        </p:cTn>
                                        <p:tgtEl>
                                          <p:spTgt spid="114"/>
                                        </p:tgtEl>
                                        <p:attrNameLst>
                                          <p:attrName>r</p:attrName>
                                        </p:attrNameLst>
                                      </p:cBhvr>
                                    </p:animRot>
                                    <p:animRot by="240000">
                                      <p:cBhvr>
                                        <p:cTn id="120" dur="200" fill="hold">
                                          <p:stCondLst>
                                            <p:cond delay="400"/>
                                          </p:stCondLst>
                                        </p:cTn>
                                        <p:tgtEl>
                                          <p:spTgt spid="114"/>
                                        </p:tgtEl>
                                        <p:attrNameLst>
                                          <p:attrName>r</p:attrName>
                                        </p:attrNameLst>
                                      </p:cBhvr>
                                    </p:animRot>
                                    <p:animRot by="-240000">
                                      <p:cBhvr>
                                        <p:cTn id="121" dur="200" fill="hold">
                                          <p:stCondLst>
                                            <p:cond delay="600"/>
                                          </p:stCondLst>
                                        </p:cTn>
                                        <p:tgtEl>
                                          <p:spTgt spid="114"/>
                                        </p:tgtEl>
                                        <p:attrNameLst>
                                          <p:attrName>r</p:attrName>
                                        </p:attrNameLst>
                                      </p:cBhvr>
                                    </p:animRot>
                                    <p:animRot by="120000">
                                      <p:cBhvr>
                                        <p:cTn id="122" dur="200" fill="hold">
                                          <p:stCondLst>
                                            <p:cond delay="800"/>
                                          </p:stCondLst>
                                        </p:cTn>
                                        <p:tgtEl>
                                          <p:spTgt spid="114"/>
                                        </p:tgtEl>
                                        <p:attrNameLst>
                                          <p:attrName>r</p:attrName>
                                        </p:attrNameLst>
                                      </p:cBhvr>
                                    </p:animRot>
                                  </p:childTnLst>
                                </p:cTn>
                              </p:par>
                              <p:par>
                                <p:cTn id="123" presetID="1" presetClass="entr" presetSubtype="0" fill="hold" nodeType="withEffect">
                                  <p:stCondLst>
                                    <p:cond delay="300"/>
                                  </p:stCondLst>
                                  <p:childTnLst>
                                    <p:set>
                                      <p:cBhvr>
                                        <p:cTn id="124" dur="1" fill="hold">
                                          <p:stCondLst>
                                            <p:cond delay="0"/>
                                          </p:stCondLst>
                                        </p:cTn>
                                        <p:tgtEl>
                                          <p:spTgt spid="18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32" presetClass="emph" presetSubtype="0" fill="hold" nodeType="clickEffect">
                                  <p:stCondLst>
                                    <p:cond delay="0"/>
                                  </p:stCondLst>
                                  <p:childTnLst>
                                    <p:animRot by="120000">
                                      <p:cBhvr>
                                        <p:cTn id="128" dur="100" fill="hold">
                                          <p:stCondLst>
                                            <p:cond delay="0"/>
                                          </p:stCondLst>
                                        </p:cTn>
                                        <p:tgtEl>
                                          <p:spTgt spid="141"/>
                                        </p:tgtEl>
                                        <p:attrNameLst>
                                          <p:attrName>r</p:attrName>
                                        </p:attrNameLst>
                                      </p:cBhvr>
                                    </p:animRot>
                                    <p:animRot by="-240000">
                                      <p:cBhvr>
                                        <p:cTn id="129" dur="200" fill="hold">
                                          <p:stCondLst>
                                            <p:cond delay="200"/>
                                          </p:stCondLst>
                                        </p:cTn>
                                        <p:tgtEl>
                                          <p:spTgt spid="141"/>
                                        </p:tgtEl>
                                        <p:attrNameLst>
                                          <p:attrName>r</p:attrName>
                                        </p:attrNameLst>
                                      </p:cBhvr>
                                    </p:animRot>
                                    <p:animRot by="240000">
                                      <p:cBhvr>
                                        <p:cTn id="130" dur="200" fill="hold">
                                          <p:stCondLst>
                                            <p:cond delay="400"/>
                                          </p:stCondLst>
                                        </p:cTn>
                                        <p:tgtEl>
                                          <p:spTgt spid="141"/>
                                        </p:tgtEl>
                                        <p:attrNameLst>
                                          <p:attrName>r</p:attrName>
                                        </p:attrNameLst>
                                      </p:cBhvr>
                                    </p:animRot>
                                    <p:animRot by="-240000">
                                      <p:cBhvr>
                                        <p:cTn id="131" dur="200" fill="hold">
                                          <p:stCondLst>
                                            <p:cond delay="600"/>
                                          </p:stCondLst>
                                        </p:cTn>
                                        <p:tgtEl>
                                          <p:spTgt spid="141"/>
                                        </p:tgtEl>
                                        <p:attrNameLst>
                                          <p:attrName>r</p:attrName>
                                        </p:attrNameLst>
                                      </p:cBhvr>
                                    </p:animRot>
                                    <p:animRot by="120000">
                                      <p:cBhvr>
                                        <p:cTn id="132" dur="200" fill="hold">
                                          <p:stCondLst>
                                            <p:cond delay="800"/>
                                          </p:stCondLst>
                                        </p:cTn>
                                        <p:tgtEl>
                                          <p:spTgt spid="141"/>
                                        </p:tgtEl>
                                        <p:attrNameLst>
                                          <p:attrName>r</p:attrName>
                                        </p:attrNameLst>
                                      </p:cBhvr>
                                    </p:animRot>
                                  </p:childTnLst>
                                </p:cTn>
                              </p:par>
                              <p:par>
                                <p:cTn id="133" presetID="32" presetClass="emph" presetSubtype="0" fill="hold" grpId="1" nodeType="withEffect">
                                  <p:stCondLst>
                                    <p:cond delay="0"/>
                                  </p:stCondLst>
                                  <p:childTnLst>
                                    <p:animRot by="120000">
                                      <p:cBhvr>
                                        <p:cTn id="134" dur="100" fill="hold">
                                          <p:stCondLst>
                                            <p:cond delay="0"/>
                                          </p:stCondLst>
                                        </p:cTn>
                                        <p:tgtEl>
                                          <p:spTgt spid="112"/>
                                        </p:tgtEl>
                                        <p:attrNameLst>
                                          <p:attrName>r</p:attrName>
                                        </p:attrNameLst>
                                      </p:cBhvr>
                                    </p:animRot>
                                    <p:animRot by="-240000">
                                      <p:cBhvr>
                                        <p:cTn id="135" dur="200" fill="hold">
                                          <p:stCondLst>
                                            <p:cond delay="200"/>
                                          </p:stCondLst>
                                        </p:cTn>
                                        <p:tgtEl>
                                          <p:spTgt spid="112"/>
                                        </p:tgtEl>
                                        <p:attrNameLst>
                                          <p:attrName>r</p:attrName>
                                        </p:attrNameLst>
                                      </p:cBhvr>
                                    </p:animRot>
                                    <p:animRot by="240000">
                                      <p:cBhvr>
                                        <p:cTn id="136" dur="200" fill="hold">
                                          <p:stCondLst>
                                            <p:cond delay="400"/>
                                          </p:stCondLst>
                                        </p:cTn>
                                        <p:tgtEl>
                                          <p:spTgt spid="112"/>
                                        </p:tgtEl>
                                        <p:attrNameLst>
                                          <p:attrName>r</p:attrName>
                                        </p:attrNameLst>
                                      </p:cBhvr>
                                    </p:animRot>
                                    <p:animRot by="-240000">
                                      <p:cBhvr>
                                        <p:cTn id="137" dur="200" fill="hold">
                                          <p:stCondLst>
                                            <p:cond delay="600"/>
                                          </p:stCondLst>
                                        </p:cTn>
                                        <p:tgtEl>
                                          <p:spTgt spid="112"/>
                                        </p:tgtEl>
                                        <p:attrNameLst>
                                          <p:attrName>r</p:attrName>
                                        </p:attrNameLst>
                                      </p:cBhvr>
                                    </p:animRot>
                                    <p:animRot by="120000">
                                      <p:cBhvr>
                                        <p:cTn id="138" dur="200" fill="hold">
                                          <p:stCondLst>
                                            <p:cond delay="800"/>
                                          </p:stCondLst>
                                        </p:cTn>
                                        <p:tgtEl>
                                          <p:spTgt spid="112"/>
                                        </p:tgtEl>
                                        <p:attrNameLst>
                                          <p:attrName>r</p:attrName>
                                        </p:attrNameLst>
                                      </p:cBhvr>
                                    </p:animRot>
                                  </p:childTnLst>
                                </p:cTn>
                              </p:par>
                              <p:par>
                                <p:cTn id="139" presetID="1" presetClass="entr" presetSubtype="0" fill="hold" nodeType="withEffect">
                                  <p:stCondLst>
                                    <p:cond delay="300"/>
                                  </p:stCondLst>
                                  <p:childTnLst>
                                    <p:set>
                                      <p:cBhvr>
                                        <p:cTn id="140" dur="1" fill="hold">
                                          <p:stCondLst>
                                            <p:cond delay="0"/>
                                          </p:stCondLst>
                                        </p:cTn>
                                        <p:tgtEl>
                                          <p:spTgt spid="18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nodeType="clickEffect">
                                  <p:stCondLst>
                                    <p:cond delay="0"/>
                                  </p:stCondLst>
                                  <p:childTnLst>
                                    <p:set>
                                      <p:cBhvr>
                                        <p:cTn id="144" dur="1" fill="hold">
                                          <p:stCondLst>
                                            <p:cond delay="0"/>
                                          </p:stCondLst>
                                        </p:cTn>
                                        <p:tgtEl>
                                          <p:spTgt spid="194"/>
                                        </p:tgtEl>
                                        <p:attrNameLst>
                                          <p:attrName>style.visibility</p:attrName>
                                        </p:attrNameLst>
                                      </p:cBhvr>
                                      <p:to>
                                        <p:strVal val="visible"/>
                                      </p:to>
                                    </p:set>
                                    <p:animEffect transition="in" filter="wipe(down)">
                                      <p:cBhvr>
                                        <p:cTn id="145" dur="500"/>
                                        <p:tgtEl>
                                          <p:spTgt spid="194"/>
                                        </p:tgtEl>
                                      </p:cBhvr>
                                    </p:animEffect>
                                  </p:childTnLst>
                                </p:cTn>
                              </p:par>
                              <p:par>
                                <p:cTn id="146" presetID="22" presetClass="entr" presetSubtype="4" fill="hold" nodeType="withEffect">
                                  <p:stCondLst>
                                    <p:cond delay="0"/>
                                  </p:stCondLst>
                                  <p:childTnLst>
                                    <p:set>
                                      <p:cBhvr>
                                        <p:cTn id="147" dur="1" fill="hold">
                                          <p:stCondLst>
                                            <p:cond delay="0"/>
                                          </p:stCondLst>
                                        </p:cTn>
                                        <p:tgtEl>
                                          <p:spTgt spid="190"/>
                                        </p:tgtEl>
                                        <p:attrNameLst>
                                          <p:attrName>style.visibility</p:attrName>
                                        </p:attrNameLst>
                                      </p:cBhvr>
                                      <p:to>
                                        <p:strVal val="visible"/>
                                      </p:to>
                                    </p:set>
                                    <p:animEffect transition="in" filter="wipe(down)">
                                      <p:cBhvr>
                                        <p:cTn id="148" dur="500"/>
                                        <p:tgtEl>
                                          <p:spTgt spid="190"/>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4" fill="hold" nodeType="clickEffect">
                                  <p:stCondLst>
                                    <p:cond delay="0"/>
                                  </p:stCondLst>
                                  <p:childTnLst>
                                    <p:set>
                                      <p:cBhvr>
                                        <p:cTn id="152" dur="1" fill="hold">
                                          <p:stCondLst>
                                            <p:cond delay="0"/>
                                          </p:stCondLst>
                                        </p:cTn>
                                        <p:tgtEl>
                                          <p:spTgt spid="212"/>
                                        </p:tgtEl>
                                        <p:attrNameLst>
                                          <p:attrName>style.visibility</p:attrName>
                                        </p:attrNameLst>
                                      </p:cBhvr>
                                      <p:to>
                                        <p:strVal val="visible"/>
                                      </p:to>
                                    </p:set>
                                    <p:animEffect transition="in" filter="wipe(down)">
                                      <p:cBhvr>
                                        <p:cTn id="153" dur="500"/>
                                        <p:tgtEl>
                                          <p:spTgt spid="212"/>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4" fill="hold" nodeType="clickEffect">
                                  <p:stCondLst>
                                    <p:cond delay="0"/>
                                  </p:stCondLst>
                                  <p:childTnLst>
                                    <p:set>
                                      <p:cBhvr>
                                        <p:cTn id="157" dur="1" fill="hold">
                                          <p:stCondLst>
                                            <p:cond delay="0"/>
                                          </p:stCondLst>
                                        </p:cTn>
                                        <p:tgtEl>
                                          <p:spTgt spid="215"/>
                                        </p:tgtEl>
                                        <p:attrNameLst>
                                          <p:attrName>style.visibility</p:attrName>
                                        </p:attrNameLst>
                                      </p:cBhvr>
                                      <p:to>
                                        <p:strVal val="visible"/>
                                      </p:to>
                                    </p:set>
                                    <p:animEffect transition="in" filter="wipe(down)">
                                      <p:cBhvr>
                                        <p:cTn id="158"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12" grpId="0" animBg="1"/>
      <p:bldP spid="112" grpId="1" animBg="1"/>
      <p:bldP spid="114" grpId="0" animBg="1"/>
      <p:bldP spid="114" grpId="1" animBg="1"/>
      <p:bldP spid="115" grpId="0" animBg="1"/>
      <p:bldP spid="115" grpId="1" animBg="1"/>
      <p:bldP spid="175" grpId="0" animBg="1"/>
      <p:bldP spid="2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2896256" cy="545435"/>
          </a:xfrm>
        </p:spPr>
        <p:txBody>
          <a:bodyPr>
            <a:normAutofit/>
          </a:bodyPr>
          <a:lstStyle/>
          <a:p>
            <a:pPr marL="0" indent="0">
              <a:lnSpc>
                <a:spcPct val="170000"/>
              </a:lnSpc>
              <a:buNone/>
            </a:pPr>
            <a:r>
              <a:rPr lang="en-US" altLang="ko-KR" sz="1500" b="1" dirty="0"/>
              <a:t>Attention mechanism</a:t>
            </a:r>
            <a:endParaRPr lang="ko-KR" altLang="en-US" sz="1500" b="1" dirty="0"/>
          </a:p>
        </p:txBody>
      </p:sp>
      <p:grpSp>
        <p:nvGrpSpPr>
          <p:cNvPr id="146" name="그룹 145">
            <a:extLst>
              <a:ext uri="{FF2B5EF4-FFF2-40B4-BE49-F238E27FC236}">
                <a16:creationId xmlns:a16="http://schemas.microsoft.com/office/drawing/2014/main" id="{C26C31E9-DD8F-466C-8FC1-2EF2387BC9B1}"/>
              </a:ext>
            </a:extLst>
          </p:cNvPr>
          <p:cNvGrpSpPr/>
          <p:nvPr/>
        </p:nvGrpSpPr>
        <p:grpSpPr>
          <a:xfrm>
            <a:off x="2999010" y="2619931"/>
            <a:ext cx="6193979" cy="3520519"/>
            <a:chOff x="1180214" y="2781780"/>
            <a:chExt cx="6193979" cy="3520519"/>
          </a:xfrm>
        </p:grpSpPr>
        <p:pic>
          <p:nvPicPr>
            <p:cNvPr id="147" name="그림 146" descr="전자기기, 잭, 스크린샷이(가) 표시된 사진&#10;&#10;자동 생성된 설명">
              <a:extLst>
                <a:ext uri="{FF2B5EF4-FFF2-40B4-BE49-F238E27FC236}">
                  <a16:creationId xmlns:a16="http://schemas.microsoft.com/office/drawing/2014/main" id="{7FDC5CC4-B856-4DB7-A491-ABFAF9FC36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214" y="2781780"/>
              <a:ext cx="6193979" cy="3151187"/>
            </a:xfrm>
            <a:prstGeom prst="rect">
              <a:avLst/>
            </a:prstGeom>
          </p:spPr>
        </p:pic>
        <p:sp>
          <p:nvSpPr>
            <p:cNvPr id="148" name="TextBox 147">
              <a:extLst>
                <a:ext uri="{FF2B5EF4-FFF2-40B4-BE49-F238E27FC236}">
                  <a16:creationId xmlns:a16="http://schemas.microsoft.com/office/drawing/2014/main" id="{32771024-5B38-46CB-A81B-BD3DB0E59B7C}"/>
                </a:ext>
              </a:extLst>
            </p:cNvPr>
            <p:cNvSpPr txBox="1"/>
            <p:nvPr/>
          </p:nvSpPr>
          <p:spPr>
            <a:xfrm>
              <a:off x="3275488" y="5932967"/>
              <a:ext cx="2003429" cy="369332"/>
            </a:xfrm>
            <a:prstGeom prst="rect">
              <a:avLst/>
            </a:prstGeom>
            <a:noFill/>
          </p:spPr>
          <p:txBody>
            <a:bodyPr wrap="square">
              <a:spAutoFit/>
            </a:bodyPr>
            <a:lstStyle/>
            <a:p>
              <a:pPr algn="ctr"/>
              <a:r>
                <a:rPr lang="ko-KR" altLang="en-US" sz="900" dirty="0">
                  <a:hlinkClick r:id="rId3"/>
                </a:rPr>
                <a:t>https://google.github.io/seq2seq/</a:t>
              </a:r>
              <a:endParaRPr lang="en-US" altLang="ko-KR" sz="900" dirty="0"/>
            </a:p>
            <a:p>
              <a:pPr algn="ctr"/>
              <a:endParaRPr lang="ko-KR" altLang="en-US" sz="900" dirty="0"/>
            </a:p>
          </p:txBody>
        </p:sp>
      </p:grpSp>
    </p:spTree>
    <p:extLst>
      <p:ext uri="{BB962C8B-B14F-4D97-AF65-F5344CB8AC3E}">
        <p14:creationId xmlns:p14="http://schemas.microsoft.com/office/powerpoint/2010/main" val="355399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4"/>
            <a:ext cx="10515600" cy="5346701"/>
          </a:xfrm>
        </p:spPr>
        <p:txBody>
          <a:bodyPr>
            <a:normAutofit/>
          </a:bodyPr>
          <a:lstStyle/>
          <a:p>
            <a:pPr>
              <a:lnSpc>
                <a:spcPct val="170000"/>
              </a:lnSpc>
            </a:pPr>
            <a:r>
              <a:rPr lang="en-US" altLang="ko-KR" sz="1500" dirty="0"/>
              <a:t>We propose a new simple network architecture, </a:t>
            </a:r>
            <a:r>
              <a:rPr lang="en-US" altLang="ko-KR" sz="1500" b="1" dirty="0">
                <a:solidFill>
                  <a:srgbClr val="FF0000"/>
                </a:solidFill>
              </a:rPr>
              <a:t>the Transformer</a:t>
            </a:r>
            <a:r>
              <a:rPr lang="en-US" altLang="ko-KR" sz="1500" dirty="0"/>
              <a:t>, based solely on attention mechanisms, dispensing with recurrence and convolutions entirely.</a:t>
            </a:r>
          </a:p>
          <a:p>
            <a:pPr>
              <a:lnSpc>
                <a:spcPct val="170000"/>
              </a:lnSpc>
            </a:pPr>
            <a:r>
              <a:rPr lang="ko-KR" altLang="en-US" sz="1500" dirty="0"/>
              <a:t>우리는 </a:t>
            </a:r>
            <a:r>
              <a:rPr lang="en-US" altLang="ko-KR" sz="1500" dirty="0"/>
              <a:t>RNN</a:t>
            </a:r>
            <a:r>
              <a:rPr lang="ko-KR" altLang="en-US" sz="1500" dirty="0"/>
              <a:t>과 </a:t>
            </a:r>
            <a:r>
              <a:rPr lang="en-US" altLang="ko-KR" sz="1500" dirty="0"/>
              <a:t>CNN</a:t>
            </a:r>
            <a:r>
              <a:rPr lang="ko-KR" altLang="en-US" sz="1500" dirty="0"/>
              <a:t>을 배제한 오직 </a:t>
            </a:r>
            <a:r>
              <a:rPr lang="en-US" altLang="ko-KR" sz="1500" dirty="0"/>
              <a:t>attention mechanism</a:t>
            </a:r>
            <a:r>
              <a:rPr lang="ko-KR" altLang="en-US" sz="1500" dirty="0"/>
              <a:t>을 기반으로 하는 새롭고 간단한 </a:t>
            </a:r>
            <a:r>
              <a:rPr lang="ko-KR" altLang="en-US" sz="1500" dirty="0" err="1"/>
              <a:t>아키텍쳐</a:t>
            </a:r>
            <a:r>
              <a:rPr lang="ko-KR" altLang="en-US" sz="1500" dirty="0"/>
              <a:t> </a:t>
            </a:r>
            <a:r>
              <a:rPr lang="en-US" altLang="ko-KR" sz="1500" b="1" dirty="0">
                <a:solidFill>
                  <a:srgbClr val="FF0000"/>
                </a:solidFill>
              </a:rPr>
              <a:t>Transformer</a:t>
            </a:r>
            <a:r>
              <a:rPr lang="ko-KR" altLang="en-US" sz="1500" dirty="0"/>
              <a:t>를 제안한다</a:t>
            </a:r>
            <a:r>
              <a:rPr lang="en-US" altLang="ko-KR" sz="1500" dirty="0"/>
              <a:t>.</a:t>
            </a:r>
          </a:p>
          <a:p>
            <a:pPr>
              <a:lnSpc>
                <a:spcPct val="170000"/>
              </a:lnSpc>
            </a:pPr>
            <a:r>
              <a:rPr lang="en-US" altLang="ko-KR" sz="1500" dirty="0"/>
              <a:t>Experiments on </a:t>
            </a:r>
            <a:r>
              <a:rPr lang="en-US" altLang="ko-KR" sz="1500" dirty="0">
                <a:solidFill>
                  <a:srgbClr val="FF0000"/>
                </a:solidFill>
              </a:rPr>
              <a:t>two machine translation tasks </a:t>
            </a:r>
            <a:r>
              <a:rPr lang="en-US" altLang="ko-KR" sz="1500" dirty="0"/>
              <a:t>show these models to be superior in quality while being </a:t>
            </a:r>
            <a:r>
              <a:rPr lang="en-US" altLang="ko-KR" sz="1500" dirty="0">
                <a:solidFill>
                  <a:srgbClr val="FF0000"/>
                </a:solidFill>
              </a:rPr>
              <a:t>more parallelizable</a:t>
            </a:r>
            <a:r>
              <a:rPr lang="en-US" altLang="ko-KR" sz="1500" dirty="0"/>
              <a:t> and requiring significantly </a:t>
            </a:r>
            <a:r>
              <a:rPr lang="en-US" altLang="ko-KR" sz="1500" dirty="0">
                <a:solidFill>
                  <a:srgbClr val="FF0000"/>
                </a:solidFill>
              </a:rPr>
              <a:t>less time to train</a:t>
            </a:r>
            <a:r>
              <a:rPr lang="en-US" altLang="ko-KR" sz="1500" dirty="0"/>
              <a:t>.</a:t>
            </a:r>
          </a:p>
          <a:p>
            <a:pPr>
              <a:lnSpc>
                <a:spcPct val="170000"/>
              </a:lnSpc>
            </a:pPr>
            <a:r>
              <a:rPr lang="ko-KR" altLang="en-US" sz="1500" dirty="0">
                <a:solidFill>
                  <a:srgbClr val="FF0000"/>
                </a:solidFill>
              </a:rPr>
              <a:t>두 가지의 기계 번역 작업</a:t>
            </a:r>
            <a:r>
              <a:rPr lang="ko-KR" altLang="en-US" sz="1500" dirty="0"/>
              <a:t>에 대한 실험에서 이 모델은 질적으로 우수하면서도 </a:t>
            </a:r>
            <a:r>
              <a:rPr lang="ko-KR" altLang="en-US" sz="1500" dirty="0">
                <a:solidFill>
                  <a:srgbClr val="FF0000"/>
                </a:solidFill>
              </a:rPr>
              <a:t>병렬화에 용이하고 학습 시간도 훨씬 적게 소요된다</a:t>
            </a:r>
            <a:r>
              <a:rPr lang="en-US" altLang="ko-KR" sz="1500" dirty="0"/>
              <a:t>.</a:t>
            </a:r>
          </a:p>
          <a:p>
            <a:pPr>
              <a:lnSpc>
                <a:spcPct val="100000"/>
              </a:lnSpc>
            </a:pPr>
            <a:r>
              <a:rPr lang="ko-KR" altLang="en-US" sz="1500" dirty="0">
                <a:solidFill>
                  <a:srgbClr val="7030A0"/>
                </a:solidFill>
              </a:rPr>
              <a:t>두 가지의 기계 번역 작업 </a:t>
            </a:r>
            <a:r>
              <a:rPr lang="en-US" altLang="ko-KR" sz="1500" dirty="0">
                <a:solidFill>
                  <a:srgbClr val="7030A0"/>
                </a:solidFill>
              </a:rPr>
              <a:t>: WMT 2014 English-to-German task, WMT 2014 English-to-French translation task</a:t>
            </a:r>
          </a:p>
          <a:p>
            <a:pPr>
              <a:lnSpc>
                <a:spcPct val="100000"/>
              </a:lnSpc>
            </a:pPr>
            <a:r>
              <a:rPr lang="ko-KR" altLang="en-US" sz="1500" dirty="0">
                <a:solidFill>
                  <a:srgbClr val="7030A0"/>
                </a:solidFill>
              </a:rPr>
              <a:t>장점 </a:t>
            </a:r>
            <a:r>
              <a:rPr lang="en-US" altLang="ko-KR" sz="1500" dirty="0">
                <a:solidFill>
                  <a:srgbClr val="7030A0"/>
                </a:solidFill>
              </a:rPr>
              <a:t>1 : </a:t>
            </a:r>
            <a:r>
              <a:rPr lang="ko-KR" altLang="en-US" sz="1500" dirty="0">
                <a:solidFill>
                  <a:srgbClr val="7030A0"/>
                </a:solidFill>
              </a:rPr>
              <a:t>병렬화에 용이하다</a:t>
            </a:r>
            <a:r>
              <a:rPr lang="en-US" altLang="ko-KR" sz="1500" dirty="0">
                <a:solidFill>
                  <a:srgbClr val="7030A0"/>
                </a:solidFill>
              </a:rPr>
              <a:t>.</a:t>
            </a:r>
          </a:p>
          <a:p>
            <a:pPr>
              <a:lnSpc>
                <a:spcPct val="100000"/>
              </a:lnSpc>
            </a:pPr>
            <a:r>
              <a:rPr lang="ko-KR" altLang="en-US" sz="1500" dirty="0">
                <a:solidFill>
                  <a:srgbClr val="7030A0"/>
                </a:solidFill>
              </a:rPr>
              <a:t>장점 </a:t>
            </a:r>
            <a:r>
              <a:rPr lang="en-US" altLang="ko-KR" sz="1500" dirty="0">
                <a:solidFill>
                  <a:srgbClr val="7030A0"/>
                </a:solidFill>
              </a:rPr>
              <a:t>2 : </a:t>
            </a:r>
            <a:r>
              <a:rPr lang="ko-KR" altLang="en-US" sz="1500" dirty="0">
                <a:solidFill>
                  <a:srgbClr val="7030A0"/>
                </a:solidFill>
              </a:rPr>
              <a:t>학습 시간이 적게 소요된다</a:t>
            </a:r>
            <a:r>
              <a:rPr lang="en-US" altLang="ko-KR" sz="1500" dirty="0">
                <a:solidFill>
                  <a:srgbClr val="7030A0"/>
                </a:solidFill>
              </a:rPr>
              <a:t>.</a:t>
            </a:r>
            <a:endParaRPr lang="ko-KR" altLang="en-US" sz="1500" dirty="0">
              <a:solidFill>
                <a:srgbClr val="7030A0"/>
              </a:solidFill>
            </a:endParaRPr>
          </a:p>
          <a:p>
            <a:pPr>
              <a:lnSpc>
                <a:spcPct val="170000"/>
              </a:lnSpc>
            </a:pPr>
            <a:endParaRPr lang="ko-KR" altLang="en-US" sz="1500" dirty="0"/>
          </a:p>
        </p:txBody>
      </p:sp>
    </p:spTree>
    <p:extLst>
      <p:ext uri="{BB962C8B-B14F-4D97-AF65-F5344CB8AC3E}">
        <p14:creationId xmlns:p14="http://schemas.microsoft.com/office/powerpoint/2010/main" val="333328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301DC64-2591-46C0-9805-39BA98F470A4}"/>
              </a:ext>
            </a:extLst>
          </p:cNvPr>
          <p:cNvSpPr>
            <a:spLocks noGrp="1"/>
          </p:cNvSpPr>
          <p:nvPr>
            <p:ph type="title"/>
          </p:nvPr>
        </p:nvSpPr>
        <p:spPr/>
        <p:txBody>
          <a:bodyPr/>
          <a:lstStyle/>
          <a:p>
            <a:r>
              <a:rPr lang="ko-KR" altLang="en-US" dirty="0"/>
              <a:t>초록</a:t>
            </a:r>
          </a:p>
        </p:txBody>
      </p:sp>
      <p:sp>
        <p:nvSpPr>
          <p:cNvPr id="3" name="내용 개체 틀 2">
            <a:extLst>
              <a:ext uri="{FF2B5EF4-FFF2-40B4-BE49-F238E27FC236}">
                <a16:creationId xmlns:a16="http://schemas.microsoft.com/office/drawing/2014/main" id="{9E328CD9-130D-4A3D-96AB-BF324A683139}"/>
              </a:ext>
            </a:extLst>
          </p:cNvPr>
          <p:cNvSpPr>
            <a:spLocks noGrp="1"/>
          </p:cNvSpPr>
          <p:nvPr>
            <p:ph idx="1"/>
          </p:nvPr>
        </p:nvSpPr>
        <p:spPr>
          <a:xfrm>
            <a:off x="838200" y="1825625"/>
            <a:ext cx="10515600" cy="3613150"/>
          </a:xfrm>
        </p:spPr>
        <p:txBody>
          <a:bodyPr>
            <a:normAutofit/>
          </a:bodyPr>
          <a:lstStyle/>
          <a:p>
            <a:pPr>
              <a:lnSpc>
                <a:spcPct val="170000"/>
              </a:lnSpc>
            </a:pPr>
            <a:r>
              <a:rPr lang="en-US" altLang="ko-KR" sz="1500" dirty="0"/>
              <a:t>Our model achieves 28.4 </a:t>
            </a:r>
            <a:r>
              <a:rPr lang="en-US" altLang="ko-KR" sz="1500" b="1" dirty="0">
                <a:solidFill>
                  <a:srgbClr val="FF0000"/>
                </a:solidFill>
              </a:rPr>
              <a:t>BLEU</a:t>
            </a:r>
            <a:r>
              <a:rPr lang="en-US" altLang="ko-KR" sz="1500" dirty="0"/>
              <a:t> on the </a:t>
            </a:r>
            <a:r>
              <a:rPr lang="en-US" altLang="ko-KR" sz="1500" dirty="0">
                <a:solidFill>
                  <a:srgbClr val="FF0000"/>
                </a:solidFill>
              </a:rPr>
              <a:t>WMT 2014 </a:t>
            </a:r>
            <a:r>
              <a:rPr lang="en-US" altLang="ko-KR" sz="1500" dirty="0" err="1">
                <a:solidFill>
                  <a:srgbClr val="FF0000"/>
                </a:solidFill>
              </a:rPr>
              <a:t>Englishto</a:t>
            </a:r>
            <a:r>
              <a:rPr lang="en-US" altLang="ko-KR" sz="1500" dirty="0">
                <a:solidFill>
                  <a:srgbClr val="FF0000"/>
                </a:solidFill>
              </a:rPr>
              <a:t>-German translation task</a:t>
            </a:r>
            <a:r>
              <a:rPr lang="en-US" altLang="ko-KR" sz="1500" dirty="0"/>
              <a:t>, improving over the existing best results, including ensembles, by over 2 BLEU. </a:t>
            </a:r>
          </a:p>
          <a:p>
            <a:pPr>
              <a:lnSpc>
                <a:spcPct val="170000"/>
              </a:lnSpc>
            </a:pPr>
            <a:r>
              <a:rPr lang="ko-KR" altLang="en-US" sz="1500" dirty="0"/>
              <a:t>우리 모델은 </a:t>
            </a:r>
            <a:r>
              <a:rPr lang="en-US" altLang="ko-KR" sz="1500" dirty="0">
                <a:solidFill>
                  <a:srgbClr val="FF0000"/>
                </a:solidFill>
              </a:rPr>
              <a:t>WMT 2014 English-to-German task</a:t>
            </a:r>
            <a:r>
              <a:rPr lang="ko-KR" altLang="en-US" sz="1500" dirty="0"/>
              <a:t>에서 </a:t>
            </a:r>
            <a:r>
              <a:rPr lang="en-US" altLang="ko-KR" sz="1500" dirty="0"/>
              <a:t>28.4 </a:t>
            </a:r>
            <a:r>
              <a:rPr lang="en-US" altLang="ko-KR" sz="1500" b="1" dirty="0">
                <a:solidFill>
                  <a:srgbClr val="FF0000"/>
                </a:solidFill>
              </a:rPr>
              <a:t>BLEU</a:t>
            </a:r>
            <a:r>
              <a:rPr lang="ko-KR" altLang="en-US" sz="1500" dirty="0"/>
              <a:t>를 달성했고</a:t>
            </a:r>
            <a:r>
              <a:rPr lang="en-US" altLang="ko-KR" sz="1500" dirty="0"/>
              <a:t>, </a:t>
            </a:r>
            <a:r>
              <a:rPr lang="ko-KR" altLang="en-US" sz="1500" dirty="0"/>
              <a:t>앙상블을 포함한 기존 최고 결과보다 </a:t>
            </a:r>
            <a:r>
              <a:rPr lang="en-US" altLang="ko-KR" sz="1500" dirty="0"/>
              <a:t>2 BLEU </a:t>
            </a:r>
            <a:r>
              <a:rPr lang="ko-KR" altLang="en-US" sz="1500" dirty="0"/>
              <a:t>이상 향상시켰다</a:t>
            </a:r>
            <a:r>
              <a:rPr lang="en-US" altLang="ko-KR" sz="1500" dirty="0"/>
              <a:t>.</a:t>
            </a:r>
          </a:p>
          <a:p>
            <a:pPr>
              <a:lnSpc>
                <a:spcPct val="170000"/>
              </a:lnSpc>
            </a:pPr>
            <a:r>
              <a:rPr lang="en-US" altLang="ko-KR" sz="1500" dirty="0">
                <a:solidFill>
                  <a:srgbClr val="7030A0"/>
                </a:solidFill>
              </a:rPr>
              <a:t>BLEU score : </a:t>
            </a:r>
            <a:r>
              <a:rPr lang="ko-KR" altLang="en-US" sz="1500" dirty="0">
                <a:solidFill>
                  <a:srgbClr val="7030A0"/>
                </a:solidFill>
              </a:rPr>
              <a:t>언어 모델</a:t>
            </a:r>
            <a:r>
              <a:rPr lang="en-US" altLang="ko-KR" sz="1500" dirty="0">
                <a:solidFill>
                  <a:srgbClr val="7030A0"/>
                </a:solidFill>
              </a:rPr>
              <a:t>(Language Model)</a:t>
            </a:r>
            <a:r>
              <a:rPr lang="ko-KR" altLang="en-US" sz="1500" dirty="0">
                <a:solidFill>
                  <a:srgbClr val="7030A0"/>
                </a:solidFill>
              </a:rPr>
              <a:t>의 성능 측정을 위한 평가 방법</a:t>
            </a:r>
            <a:endParaRPr lang="en-US" altLang="ko-KR" sz="1500" dirty="0">
              <a:solidFill>
                <a:srgbClr val="7030A0"/>
              </a:solidFill>
            </a:endParaRPr>
          </a:p>
          <a:p>
            <a:pPr>
              <a:lnSpc>
                <a:spcPct val="170000"/>
              </a:lnSpc>
            </a:pPr>
            <a:r>
              <a:rPr lang="en-US" altLang="ko-KR" sz="1500" dirty="0">
                <a:solidFill>
                  <a:srgbClr val="7030A0"/>
                </a:solidFill>
              </a:rPr>
              <a:t>WMT 2014 : </a:t>
            </a:r>
            <a:r>
              <a:rPr lang="en-US" altLang="ko-KR" sz="1500" dirty="0">
                <a:solidFill>
                  <a:srgbClr val="7030A0"/>
                </a:solidFill>
                <a:hlinkClick r:id="rId2">
                  <a:extLst>
                    <a:ext uri="{A12FA001-AC4F-418D-AE19-62706E023703}">
                      <ahyp:hlinkClr xmlns:ahyp="http://schemas.microsoft.com/office/drawing/2018/hyperlinkcolor" val="tx"/>
                    </a:ext>
                  </a:extLst>
                </a:hlinkClick>
              </a:rPr>
              <a:t>https://paperswithcode.com/dataset/wmt-2014</a:t>
            </a:r>
            <a:r>
              <a:rPr lang="en-US" altLang="ko-KR" sz="1500" dirty="0">
                <a:solidFill>
                  <a:srgbClr val="7030A0"/>
                </a:solidFill>
              </a:rPr>
              <a:t> </a:t>
            </a:r>
            <a:endParaRPr lang="ko-KR" altLang="en-US" sz="1500" dirty="0">
              <a:solidFill>
                <a:srgbClr val="7030A0"/>
              </a:solidFill>
            </a:endParaRPr>
          </a:p>
        </p:txBody>
      </p:sp>
    </p:spTree>
    <p:extLst>
      <p:ext uri="{BB962C8B-B14F-4D97-AF65-F5344CB8AC3E}">
        <p14:creationId xmlns:p14="http://schemas.microsoft.com/office/powerpoint/2010/main" val="384556844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904</TotalTime>
  <Words>2054</Words>
  <Application>Microsoft Office PowerPoint</Application>
  <PresentationFormat>와이드스크린</PresentationFormat>
  <Paragraphs>382</Paragraphs>
  <Slides>22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22</vt:i4>
      </vt:variant>
    </vt:vector>
  </HeadingPairs>
  <TitlesOfParts>
    <vt:vector size="28" baseType="lpstr">
      <vt:lpstr>HY중고딕</vt:lpstr>
      <vt:lpstr>Lucida Grande</vt:lpstr>
      <vt:lpstr>맑은 고딕</vt:lpstr>
      <vt:lpstr>Arial</vt:lpstr>
      <vt:lpstr>Cambria Math</vt:lpstr>
      <vt:lpstr>Office 테마</vt:lpstr>
      <vt:lpstr>Attention Is All You Need</vt:lpstr>
      <vt:lpstr>초록</vt:lpstr>
      <vt:lpstr>초록</vt:lpstr>
      <vt:lpstr>초록</vt:lpstr>
      <vt:lpstr>초록</vt:lpstr>
      <vt:lpstr>초록</vt:lpstr>
      <vt:lpstr>초록</vt:lpstr>
      <vt:lpstr>초록</vt:lpstr>
      <vt:lpstr>초록</vt:lpstr>
      <vt:lpstr>초록</vt:lpstr>
      <vt:lpstr>초록</vt:lpstr>
      <vt:lpstr>초록</vt:lpstr>
      <vt:lpstr>초록</vt:lpstr>
      <vt:lpstr>서론</vt:lpstr>
      <vt:lpstr>Transformer 모델 아키텍처</vt:lpstr>
      <vt:lpstr>Transformer 모델 아키텍처</vt:lpstr>
      <vt:lpstr>Positional Encoding</vt:lpstr>
      <vt:lpstr>Encoder Block</vt:lpstr>
      <vt:lpstr>Multi-Head Attention</vt:lpstr>
      <vt:lpstr>Multi-Head Attention : Scaled Dot-Product Attention</vt:lpstr>
      <vt:lpstr>Decoder Block</vt:lpstr>
      <vt:lpstr>Why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김 은란</dc:creator>
  <cp:lastModifiedBy>김 은란</cp:lastModifiedBy>
  <cp:revision>13</cp:revision>
  <dcterms:created xsi:type="dcterms:W3CDTF">2022-01-05T05:29:29Z</dcterms:created>
  <dcterms:modified xsi:type="dcterms:W3CDTF">2022-02-12T07:32:07Z</dcterms:modified>
</cp:coreProperties>
</file>