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2" r:id="rId8"/>
    <p:sldId id="260" r:id="rId9"/>
    <p:sldId id="261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733"/>
    <a:srgbClr val="1E1E1E"/>
    <a:srgbClr val="FF0000"/>
    <a:srgbClr val="002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8D65D-CE85-44E1-99AC-C347B82F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B99E74-94D8-41CD-AD24-B86F2DFA6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9D628-702F-4DE0-929C-4FFBC2E1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6C611-5DC4-43BC-9006-16DDE7A5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C83F1-3A65-447D-A3D0-C57B8ED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7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B82A-CEF0-4C6E-B87B-ACBAF86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E013E-1131-4A56-8F30-9AE9C4D1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493A5-7182-46E9-BC8A-FF9AB8A7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6DF09-67A5-4D5F-977C-C1324542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6C925-19B2-4155-8507-66B144E2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97F00-3CA7-4F3C-85FC-0A17BB6C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A4BCB-A923-4C16-B094-5F891678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A6D89-6C09-4BA2-A63F-52A537F5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24322-93BB-4487-BB37-EBC10CD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3DDF4-1C4C-408A-8021-6F687AEC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BAEA1-5981-483C-8A4F-FCA4C01A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98FF-E395-42B6-A62D-34E9A97BE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C500D-B3EB-4888-8DDF-DDC97EE4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453F7-7D2D-497E-837E-54A0D2FE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6E3AB-551B-4F55-9DC5-93A3A140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D47F-E981-4824-9DEC-E8B6C315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78F5F-E328-416B-8147-F7C66F67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5AFE0-AA08-4AEE-8800-59DA2FBB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56E45-3CC1-4C87-AD5B-F3CCB471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5E48-0D06-42F8-9D44-D24E96C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C807-BEE9-444F-B15E-EFB1E1DC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41288-C353-4F22-821C-AAF0A4989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2621FD-5D63-4F42-9327-07970AA2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28286-DB57-405D-AB87-4AD498A8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8C130-AFD4-4882-BC93-4D1AE79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E775B-82C9-4B7C-B055-781D6AC8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A17E-F9CE-48F4-B7BE-52F35CCB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1E37F-F501-4BB4-8CD9-E0F3DACB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7A872-CE8C-47D6-8588-8263C302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414E39-A129-48BD-A6B3-AC6C4C6E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7A9E4-DB54-44AF-941C-B172AC201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2FD72-577E-4432-A175-BB976E5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8D6E63-97F2-449A-9415-42A293FA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16478-023F-4EB9-8999-C972B945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031E9-30CB-49CE-BAB2-B5489CAB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6F9A5-DD59-443E-A24B-BB1809A0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EAEA5-A267-4A32-99E6-F7E57B82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A736F-D0F1-432C-AB0E-B4C39C23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1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8C8EF0-C037-4BEE-A75D-7447F71E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80B32-73A7-4053-8CC6-D5F99424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B4CC4-5B82-4176-9BE3-66204B19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489B5-1830-4BC5-B710-DA9EB801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02259-DBC7-4E7C-9B9F-D9F407BD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23BEF-395A-4E13-A481-BB6365A85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F777-F9B0-45E8-8605-F9629F00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19A94-6D73-4EE8-A20F-74FF6CD3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1F6C9-7687-4576-BDD5-3E87799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3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94831-86E9-407F-A1E9-2573ACF6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29E058-F4CB-45A5-AF2F-140ED666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E5BB2-8AD3-467C-B6FA-F00B9377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B6CEB-63DA-409A-A725-6CE45A0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6BA36-2841-40B3-912B-C64AEE87C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2A5E4-D6D1-499D-A87E-E0B37B89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2DF3FF-F445-403B-9474-041EA566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814CD-856D-4CF0-8D7E-D2DDEEE8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7AE80-DD61-4F46-8F63-88B675EB7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D63C4-A9FB-41C3-8A10-33E2B23350F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795FE-9FF8-4244-B26A-E3423968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A91F9-2C12-4F2F-9540-65872BB47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1E8D-1640-4BF1-88D5-7AC76D88C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youtube/v3/libraries?hl=ko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documentation?hl=k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youtube/v3/getting-started?hl=ko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developers.google.com/youtube/v3/docs?hl=k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cloud.google.com/apis/dashboar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ocs/commentThreads/list?hl=ko" TargetMode="External"/><Relationship Id="rId2" Type="http://schemas.openxmlformats.org/officeDocument/2006/relationships/hyperlink" Target="https://developers.google.com/youtube/v3/docs/videos/list?hl=ko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8290-47D3-4E05-A3FD-3D42DEF1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YouTube 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1903B7-3007-4E9C-9B7E-35505D97E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댓글 수집기 만들기</a:t>
            </a:r>
          </a:p>
        </p:txBody>
      </p:sp>
    </p:spTree>
    <p:extLst>
      <p:ext uri="{BB962C8B-B14F-4D97-AF65-F5344CB8AC3E}">
        <p14:creationId xmlns:p14="http://schemas.microsoft.com/office/powerpoint/2010/main" val="213990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EECD1-E7FB-4128-9860-6ADF01D5F57F}"/>
              </a:ext>
            </a:extLst>
          </p:cNvPr>
          <p:cNvSpPr txBox="1"/>
          <p:nvPr/>
        </p:nvSpPr>
        <p:spPr>
          <a:xfrm>
            <a:off x="916658" y="1169581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Python</a:t>
            </a:r>
            <a:r>
              <a:rPr lang="ko-KR" altLang="en-US" dirty="0"/>
              <a:t>으로 </a:t>
            </a:r>
            <a:r>
              <a:rPr lang="en-US" altLang="ko-KR" dirty="0" err="1"/>
              <a:t>Youtube</a:t>
            </a:r>
            <a:r>
              <a:rPr lang="ko-KR" altLang="en-US" dirty="0"/>
              <a:t> 댓글 수집하기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4E23D-A8D8-4E7F-BC6D-1234D92C9DB4}"/>
              </a:ext>
            </a:extLst>
          </p:cNvPr>
          <p:cNvSpPr txBox="1"/>
          <p:nvPr/>
        </p:nvSpPr>
        <p:spPr>
          <a:xfrm>
            <a:off x="3852372" y="238396"/>
            <a:ext cx="9448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언어 별 클라이언트 라이브러리</a:t>
            </a:r>
            <a:r>
              <a:rPr lang="ko-KR" altLang="en-US" sz="1400" dirty="0"/>
              <a:t>를 보면 </a:t>
            </a:r>
            <a:r>
              <a:rPr lang="en-US" altLang="ko-KR" sz="1400" dirty="0"/>
              <a:t>Python</a:t>
            </a:r>
            <a:r>
              <a:rPr lang="ko-KR" altLang="en-US" sz="1400" dirty="0"/>
              <a:t>에서 사용할 수 있는 라이브러리를 확인 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655E-800D-4249-B349-9EF19831DF88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1C272-7443-4EFD-8E46-42F5CDF249C9}"/>
              </a:ext>
            </a:extLst>
          </p:cNvPr>
          <p:cNvSpPr txBox="1"/>
          <p:nvPr/>
        </p:nvSpPr>
        <p:spPr>
          <a:xfrm>
            <a:off x="1364352" y="2332180"/>
            <a:ext cx="8800373" cy="1200329"/>
          </a:xfrm>
          <a:prstGeom prst="rect">
            <a:avLst/>
          </a:prstGeom>
          <a:solidFill>
            <a:srgbClr val="1E1E1E"/>
          </a:solidFill>
          <a:ln>
            <a:solidFill>
              <a:srgbClr val="1D27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googleapiclient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</a:p>
          <a:p>
            <a:endParaRPr lang="en-US" altLang="ko-KR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api_obj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youtube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"v3"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developerKey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221F9-8F08-440E-AA99-5A23A43B361B}"/>
              </a:ext>
            </a:extLst>
          </p:cNvPr>
          <p:cNvSpPr txBox="1"/>
          <p:nvPr/>
        </p:nvSpPr>
        <p:spPr>
          <a:xfrm>
            <a:off x="1364351" y="4087128"/>
            <a:ext cx="10554747" cy="2585323"/>
          </a:xfrm>
          <a:prstGeom prst="rect">
            <a:avLst/>
          </a:prstGeom>
          <a:solidFill>
            <a:srgbClr val="1E1E1E"/>
          </a:solidFill>
          <a:ln>
            <a:solidFill>
              <a:srgbClr val="1D27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most_popular_video_id_and_title_list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.videos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().list(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id,snippet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mostPopular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"items(id, snippet(title)),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nextPageToken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,).execute()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892A8-5172-47D9-84D9-B98C00344111}"/>
              </a:ext>
            </a:extLst>
          </p:cNvPr>
          <p:cNvSpPr txBox="1"/>
          <p:nvPr/>
        </p:nvSpPr>
        <p:spPr>
          <a:xfrm>
            <a:off x="1364351" y="3779351"/>
            <a:ext cx="989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영상 </a:t>
            </a:r>
            <a:r>
              <a:rPr lang="en-US" altLang="ko-KR" sz="1400" dirty="0"/>
              <a:t>ID List </a:t>
            </a:r>
            <a:r>
              <a:rPr lang="ko-KR" altLang="en-US" sz="1400" dirty="0"/>
              <a:t>구하기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동영상 </a:t>
            </a:r>
            <a:r>
              <a:rPr lang="en-US" altLang="ko-KR" sz="1400" dirty="0"/>
              <a:t>ID </a:t>
            </a:r>
            <a:r>
              <a:rPr lang="ko-KR" altLang="en-US" sz="1400" dirty="0"/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6741F-DBD8-4510-8644-0858C3E406BB}"/>
              </a:ext>
            </a:extLst>
          </p:cNvPr>
          <p:cNvSpPr txBox="1"/>
          <p:nvPr/>
        </p:nvSpPr>
        <p:spPr>
          <a:xfrm>
            <a:off x="1364351" y="2016151"/>
            <a:ext cx="308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Google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 객체 생성</a:t>
            </a:r>
          </a:p>
        </p:txBody>
      </p:sp>
    </p:spTree>
    <p:extLst>
      <p:ext uri="{BB962C8B-B14F-4D97-AF65-F5344CB8AC3E}">
        <p14:creationId xmlns:p14="http://schemas.microsoft.com/office/powerpoint/2010/main" val="34952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11C272-7443-4EFD-8E46-42F5CDF249C9}"/>
              </a:ext>
            </a:extLst>
          </p:cNvPr>
          <p:cNvSpPr txBox="1"/>
          <p:nvPr/>
        </p:nvSpPr>
        <p:spPr>
          <a:xfrm>
            <a:off x="1258027" y="821099"/>
            <a:ext cx="10161341" cy="5078313"/>
          </a:xfrm>
          <a:prstGeom prst="rect">
            <a:avLst/>
          </a:prstGeom>
          <a:solidFill>
            <a:srgbClr val="1E1E1E"/>
          </a:solidFill>
          <a:ln>
            <a:solidFill>
              <a:srgbClr val="1D27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"snippet"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most_popular_video_id_and_title_list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nextPageToken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.videos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().list(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id,snippet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regionCode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"KR"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mostPopular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"items(id, snippet(title)),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nextPageToken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pageToken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nextPageToken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]).execute()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6741F-DBD8-4510-8644-0858C3E406BB}"/>
              </a:ext>
            </a:extLst>
          </p:cNvPr>
          <p:cNvSpPr txBox="1"/>
          <p:nvPr/>
        </p:nvSpPr>
        <p:spPr>
          <a:xfrm>
            <a:off x="1258025" y="377479"/>
            <a:ext cx="547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영상 </a:t>
            </a:r>
            <a:r>
              <a:rPr lang="en-US" altLang="ko-KR" sz="1400" dirty="0"/>
              <a:t>ID List </a:t>
            </a:r>
            <a:r>
              <a:rPr lang="ko-KR" altLang="en-US" sz="1400" dirty="0"/>
              <a:t>구하기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응답</a:t>
            </a:r>
            <a:r>
              <a:rPr lang="en-US" altLang="ko-KR" sz="1400" dirty="0"/>
              <a:t>(response) </a:t>
            </a:r>
            <a:r>
              <a:rPr lang="ko-KR" altLang="en-US" sz="1400" dirty="0"/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46988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11C272-7443-4EFD-8E46-42F5CDF249C9}"/>
              </a:ext>
            </a:extLst>
          </p:cNvPr>
          <p:cNvSpPr txBox="1"/>
          <p:nvPr/>
        </p:nvSpPr>
        <p:spPr>
          <a:xfrm>
            <a:off x="1258027" y="821099"/>
            <a:ext cx="10161341" cy="2862322"/>
          </a:xfrm>
          <a:prstGeom prst="rect">
            <a:avLst/>
          </a:prstGeom>
          <a:solidFill>
            <a:srgbClr val="1E1E1E"/>
          </a:solidFill>
          <a:ln>
            <a:solidFill>
              <a:srgbClr val="1D27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api_obj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.commentThreads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().list(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snippet,replies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video_id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maxResults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"items(snippet(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totalReplyCount,topLevelComment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(snippet(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textOriginal,authorDisplayName,publishedAt,likeCount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))),replies(comments(snippet(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textOriginal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authorDisplayName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publishedAt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likeCount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)))),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nextPageToken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).execute()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6741F-DBD8-4510-8644-0858C3E406BB}"/>
              </a:ext>
            </a:extLst>
          </p:cNvPr>
          <p:cNvSpPr txBox="1"/>
          <p:nvPr/>
        </p:nvSpPr>
        <p:spPr>
          <a:xfrm>
            <a:off x="1258025" y="377479"/>
            <a:ext cx="547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영상 댓글</a:t>
            </a:r>
            <a:r>
              <a:rPr lang="en-US" altLang="ko-KR" sz="1400" dirty="0"/>
              <a:t> </a:t>
            </a:r>
            <a:r>
              <a:rPr lang="ko-KR" altLang="en-US" sz="1400" dirty="0"/>
              <a:t>구하기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댓글 검색 </a:t>
            </a:r>
          </a:p>
        </p:txBody>
      </p:sp>
    </p:spTree>
    <p:extLst>
      <p:ext uri="{BB962C8B-B14F-4D97-AF65-F5344CB8AC3E}">
        <p14:creationId xmlns:p14="http://schemas.microsoft.com/office/powerpoint/2010/main" val="380641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11C272-7443-4EFD-8E46-42F5CDF249C9}"/>
              </a:ext>
            </a:extLst>
          </p:cNvPr>
          <p:cNvSpPr txBox="1"/>
          <p:nvPr/>
        </p:nvSpPr>
        <p:spPr>
          <a:xfrm>
            <a:off x="1258027" y="821099"/>
            <a:ext cx="10161341" cy="5355312"/>
          </a:xfrm>
          <a:prstGeom prst="rect">
            <a:avLst/>
          </a:prstGeom>
          <a:solidFill>
            <a:srgbClr val="1E1E1E"/>
          </a:solidFill>
          <a:ln>
            <a:solidFill>
              <a:srgbClr val="1D27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"snippet"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topLevelComment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"snippet"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transaction_comments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textOriginal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authorDisplayName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publishedAt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likeCount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    ])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"snippet"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totalReplyCount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"replies"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  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"replies"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"comments"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"snippet"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transaction_comments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 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textOriginal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authorDisplayName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publishedAt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   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likeCount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            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6741F-DBD8-4510-8644-0858C3E406BB}"/>
              </a:ext>
            </a:extLst>
          </p:cNvPr>
          <p:cNvSpPr txBox="1"/>
          <p:nvPr/>
        </p:nvSpPr>
        <p:spPr>
          <a:xfrm>
            <a:off x="1258025" y="377479"/>
            <a:ext cx="547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영상 댓글</a:t>
            </a:r>
            <a:r>
              <a:rPr lang="en-US" altLang="ko-KR" sz="1400" dirty="0"/>
              <a:t> </a:t>
            </a:r>
            <a:r>
              <a:rPr lang="ko-KR" altLang="en-US" sz="1400" dirty="0"/>
              <a:t>구하기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응답</a:t>
            </a:r>
            <a:r>
              <a:rPr lang="en-US" altLang="ko-KR" sz="1400" dirty="0"/>
              <a:t>(response)</a:t>
            </a:r>
            <a:r>
              <a:rPr lang="ko-KR" altLang="en-US" sz="1400" dirty="0"/>
              <a:t> 파싱 </a:t>
            </a:r>
          </a:p>
        </p:txBody>
      </p:sp>
    </p:spTree>
    <p:extLst>
      <p:ext uri="{BB962C8B-B14F-4D97-AF65-F5344CB8AC3E}">
        <p14:creationId xmlns:p14="http://schemas.microsoft.com/office/powerpoint/2010/main" val="229039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19BA4F-85E7-436A-BEC3-5EE261AF1858}"/>
              </a:ext>
            </a:extLst>
          </p:cNvPr>
          <p:cNvSpPr txBox="1"/>
          <p:nvPr/>
        </p:nvSpPr>
        <p:spPr>
          <a:xfrm>
            <a:off x="1112849" y="1307806"/>
            <a:ext cx="8615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Youtube</a:t>
            </a:r>
            <a:r>
              <a:rPr lang="ko-KR" altLang="en-US" sz="1400" dirty="0"/>
              <a:t>에 관련된 기능을</a:t>
            </a:r>
            <a:r>
              <a:rPr lang="en-US" altLang="ko-KR" sz="1400" dirty="0"/>
              <a:t> </a:t>
            </a:r>
            <a:r>
              <a:rPr lang="ko-KR" altLang="en-US" sz="1400" dirty="0"/>
              <a:t>다른 개발자가 자신의 프로젝트에 추가할 수 있도록 제공하는 여러 </a:t>
            </a:r>
            <a:r>
              <a:rPr lang="en-US" altLang="ko-KR" sz="1400" dirty="0"/>
              <a:t>API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F48DBB-6B2B-4F0B-9E50-4337406D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08" y="1806969"/>
            <a:ext cx="8570530" cy="3836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C5E8CAC-6D96-40F3-9E3F-309B84D241A9}"/>
              </a:ext>
            </a:extLst>
          </p:cNvPr>
          <p:cNvSpPr txBox="1"/>
          <p:nvPr/>
        </p:nvSpPr>
        <p:spPr>
          <a:xfrm>
            <a:off x="1112849" y="6015669"/>
            <a:ext cx="5385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</a:t>
            </a:r>
            <a:r>
              <a:rPr lang="en-US" altLang="ko-KR" sz="1400" dirty="0"/>
              <a:t>API</a:t>
            </a:r>
            <a:r>
              <a:rPr lang="ko-KR" altLang="en-US" sz="1400" dirty="0"/>
              <a:t>들 중 </a:t>
            </a:r>
            <a:r>
              <a:rPr lang="en-US" altLang="ko-KR" sz="1400" b="1" dirty="0" err="1"/>
              <a:t>Youtube</a:t>
            </a:r>
            <a:r>
              <a:rPr lang="en-US" altLang="ko-KR" sz="1400" b="1" dirty="0"/>
              <a:t> Data API</a:t>
            </a:r>
            <a:r>
              <a:rPr lang="ko-KR" altLang="en-US" sz="1400" dirty="0"/>
              <a:t>를 활용해 댓글을 수집할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02F7F6-0AD7-4F82-90AD-30017D58E205}"/>
              </a:ext>
            </a:extLst>
          </p:cNvPr>
          <p:cNvSpPr/>
          <p:nvPr/>
        </p:nvSpPr>
        <p:spPr>
          <a:xfrm>
            <a:off x="1343245" y="4080087"/>
            <a:ext cx="942755" cy="204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4C7B19-9FD1-4673-81F3-49155E912905}"/>
              </a:ext>
            </a:extLst>
          </p:cNvPr>
          <p:cNvSpPr txBox="1"/>
          <p:nvPr/>
        </p:nvSpPr>
        <p:spPr>
          <a:xfrm>
            <a:off x="2466187" y="5643938"/>
            <a:ext cx="6097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hlinkClick r:id="rId3"/>
              </a:rPr>
              <a:t>https://developers.google.com/youtube/documentation?hl=ko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3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19BA4F-85E7-436A-BEC3-5EE261AF1858}"/>
              </a:ext>
            </a:extLst>
          </p:cNvPr>
          <p:cNvSpPr txBox="1"/>
          <p:nvPr/>
        </p:nvSpPr>
        <p:spPr>
          <a:xfrm>
            <a:off x="1112848" y="1307806"/>
            <a:ext cx="9785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Youtube</a:t>
            </a:r>
            <a:r>
              <a:rPr lang="en-US" altLang="ko-KR" sz="1400" b="1" dirty="0"/>
              <a:t> Data API</a:t>
            </a:r>
            <a:r>
              <a:rPr lang="ko-KR" altLang="en-US" sz="1400" dirty="0"/>
              <a:t>는 </a:t>
            </a:r>
            <a:r>
              <a:rPr lang="en-US" altLang="ko-KR" sz="1400" dirty="0"/>
              <a:t>REST API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다음 </a:t>
            </a:r>
            <a:r>
              <a:rPr lang="en-US" altLang="ko-KR" sz="1400" dirty="0"/>
              <a:t>URL</a:t>
            </a:r>
            <a:r>
              <a:rPr lang="ko-KR" altLang="en-US" sz="1400" dirty="0"/>
              <a:t>을 주소창에 입력하면</a:t>
            </a:r>
            <a:endParaRPr lang="en-US" altLang="ko-KR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5E8CAC-6D96-40F3-9E3F-309B84D241A9}"/>
              </a:ext>
            </a:extLst>
          </p:cNvPr>
          <p:cNvSpPr txBox="1"/>
          <p:nvPr/>
        </p:nvSpPr>
        <p:spPr>
          <a:xfrm>
            <a:off x="1112849" y="2846296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아래와 같은 응답을 확인할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F1BF6D-0F97-46D9-AE5E-BD891148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71" y="3195542"/>
            <a:ext cx="4373083" cy="3181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3B6875-3529-4F96-B9A7-243C0589B611}"/>
              </a:ext>
            </a:extLst>
          </p:cNvPr>
          <p:cNvSpPr txBox="1"/>
          <p:nvPr/>
        </p:nvSpPr>
        <p:spPr>
          <a:xfrm>
            <a:off x="1251071" y="1969329"/>
            <a:ext cx="9785524" cy="523220"/>
          </a:xfrm>
          <a:prstGeom prst="rect">
            <a:avLst/>
          </a:prstGeom>
          <a:noFill/>
          <a:ln>
            <a:solidFill>
              <a:srgbClr val="1D273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URL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https://www.googleapis.com/youtube/v3/videos?id=7lCDEYXw3mM&amp;key=YOUR_API_KEY</a:t>
            </a:r>
          </a:p>
          <a:p>
            <a:r>
              <a:rPr lang="en-US" altLang="ko-KR" sz="1400" dirty="0"/>
              <a:t>     &amp;fields=items(</a:t>
            </a:r>
            <a:r>
              <a:rPr lang="en-US" altLang="ko-KR" sz="1400" dirty="0" err="1"/>
              <a:t>id,snippet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channelId,title,categoryId</a:t>
            </a:r>
            <a:r>
              <a:rPr lang="en-US" altLang="ko-KR" sz="1400" dirty="0"/>
              <a:t>),statistics)&amp;part=</a:t>
            </a:r>
            <a:r>
              <a:rPr lang="en-US" altLang="ko-KR" sz="1400" dirty="0" err="1"/>
              <a:t>snippet,statistics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752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19BA4F-85E7-436A-BEC3-5EE261AF1858}"/>
              </a:ext>
            </a:extLst>
          </p:cNvPr>
          <p:cNvSpPr txBox="1"/>
          <p:nvPr/>
        </p:nvSpPr>
        <p:spPr>
          <a:xfrm>
            <a:off x="1112848" y="1307806"/>
            <a:ext cx="9785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Youtube</a:t>
            </a:r>
            <a:r>
              <a:rPr lang="en-US" altLang="ko-KR" sz="1400" dirty="0"/>
              <a:t> Data API </a:t>
            </a:r>
            <a:r>
              <a:rPr lang="ko-KR" altLang="en-US" sz="1400" dirty="0"/>
              <a:t>사용 방법 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2"/>
              </a:rPr>
              <a:t>https://developers.google.com/youtube/v3/getting-started?hl=ko</a:t>
            </a:r>
            <a:r>
              <a:rPr lang="en-US" altLang="ko-KR" sz="1400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617A79-0C66-40EB-9E1C-92C052C04360}"/>
              </a:ext>
            </a:extLst>
          </p:cNvPr>
          <p:cNvSpPr/>
          <p:nvPr/>
        </p:nvSpPr>
        <p:spPr>
          <a:xfrm>
            <a:off x="1222744" y="1892595"/>
            <a:ext cx="10419907" cy="7230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ysClr val="windowText" lastClr="000000"/>
                </a:solidFill>
              </a:rPr>
              <a:t>https://www.googleapis.com/youtube/v3/videos?id=7lCDEYXw3mM&amp;key=YOUR_API_KEY</a:t>
            </a:r>
          </a:p>
          <a:p>
            <a:r>
              <a:rPr lang="en-US" altLang="ko-KR" sz="1800" dirty="0">
                <a:solidFill>
                  <a:sysClr val="windowText" lastClr="000000"/>
                </a:solidFill>
              </a:rPr>
              <a:t>     &amp;fields=items(</a:t>
            </a:r>
            <a:r>
              <a:rPr lang="en-US" altLang="ko-KR" sz="1800" dirty="0" err="1">
                <a:solidFill>
                  <a:sysClr val="windowText" lastClr="000000"/>
                </a:solidFill>
              </a:rPr>
              <a:t>id,snippet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(</a:t>
            </a:r>
            <a:r>
              <a:rPr lang="en-US" altLang="ko-KR" sz="1800" dirty="0" err="1">
                <a:solidFill>
                  <a:sysClr val="windowText" lastClr="000000"/>
                </a:solidFill>
              </a:rPr>
              <a:t>channelId,title,categoryId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),statistics)&amp;part=</a:t>
            </a:r>
            <a:r>
              <a:rPr lang="en-US" altLang="ko-KR" sz="1800" dirty="0" err="1">
                <a:solidFill>
                  <a:sysClr val="windowText" lastClr="000000"/>
                </a:solidFill>
              </a:rPr>
              <a:t>snippet,statistics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0765BD-0D49-4402-804B-B7E57EEAC792}"/>
              </a:ext>
            </a:extLst>
          </p:cNvPr>
          <p:cNvGrpSpPr/>
          <p:nvPr/>
        </p:nvGrpSpPr>
        <p:grpSpPr>
          <a:xfrm>
            <a:off x="167463" y="2001420"/>
            <a:ext cx="6127012" cy="4856580"/>
            <a:chOff x="167463" y="2001420"/>
            <a:chExt cx="6127012" cy="48565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312D7BB-14E5-4F5E-B19F-EC0AB5781CD3}"/>
                </a:ext>
              </a:extLst>
            </p:cNvPr>
            <p:cNvGrpSpPr/>
            <p:nvPr/>
          </p:nvGrpSpPr>
          <p:grpSpPr>
            <a:xfrm>
              <a:off x="167463" y="2001420"/>
              <a:ext cx="6127012" cy="4856580"/>
              <a:chOff x="167463" y="2001420"/>
              <a:chExt cx="6127012" cy="485658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D0A5DF3-1C86-44CF-96BD-40A2F948A12C}"/>
                  </a:ext>
                </a:extLst>
              </p:cNvPr>
              <p:cNvSpPr/>
              <p:nvPr/>
            </p:nvSpPr>
            <p:spPr>
              <a:xfrm>
                <a:off x="5559043" y="2001420"/>
                <a:ext cx="735432" cy="2420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AFBAC98C-4ED5-47E8-84A5-61380A158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744" y="2652936"/>
                <a:ext cx="1763778" cy="3928065"/>
              </a:xfrm>
              <a:prstGeom prst="rect">
                <a:avLst/>
              </a:prstGeom>
              <a:ln>
                <a:solidFill>
                  <a:srgbClr val="1D2733"/>
                </a:solidFill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AEEBE-2C55-4CC5-A414-7E256BCCE2C9}"/>
                  </a:ext>
                </a:extLst>
              </p:cNvPr>
              <p:cNvSpPr txBox="1"/>
              <p:nvPr/>
            </p:nvSpPr>
            <p:spPr>
              <a:xfrm>
                <a:off x="167463" y="6581001"/>
                <a:ext cx="40323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hlinkClick r:id="rId4"/>
                  </a:rPr>
                  <a:t>https://developers.google.com/youtube/v3/docs?hl=ko</a:t>
                </a:r>
                <a:r>
                  <a:rPr lang="ko-KR" altLang="en-US" sz="1200" dirty="0"/>
                  <a:t> 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1DB52A-ED8D-4D0B-999B-0C62393ADA2C}"/>
                </a:ext>
              </a:extLst>
            </p:cNvPr>
            <p:cNvSpPr txBox="1"/>
            <p:nvPr/>
          </p:nvSpPr>
          <p:spPr>
            <a:xfrm>
              <a:off x="3163197" y="4433148"/>
              <a:ext cx="3131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수행할 작업은</a:t>
              </a:r>
              <a:r>
                <a:rPr lang="en-US" altLang="ko-KR" sz="1600" dirty="0"/>
                <a:t>?</a:t>
              </a:r>
            </a:p>
            <a:p>
              <a:r>
                <a:rPr lang="ko-KR" altLang="en-US" sz="1600" dirty="0"/>
                <a:t>어떤 리소스에 있는 데이터를 조작할 것인가</a:t>
              </a:r>
              <a:r>
                <a:rPr lang="en-US" altLang="ko-KR" sz="1600" dirty="0"/>
                <a:t>?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C2F39D-84B7-46C6-9655-7D5136EA5607}"/>
              </a:ext>
            </a:extLst>
          </p:cNvPr>
          <p:cNvGrpSpPr/>
          <p:nvPr/>
        </p:nvGrpSpPr>
        <p:grpSpPr>
          <a:xfrm>
            <a:off x="6868107" y="2271197"/>
            <a:ext cx="3618298" cy="1030791"/>
            <a:chOff x="6868107" y="2271197"/>
            <a:chExt cx="3618298" cy="103079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613D12B-CE6D-43C9-88ED-C83963231127}"/>
                </a:ext>
              </a:extLst>
            </p:cNvPr>
            <p:cNvSpPr/>
            <p:nvPr/>
          </p:nvSpPr>
          <p:spPr>
            <a:xfrm>
              <a:off x="8125034" y="2271197"/>
              <a:ext cx="2348036" cy="259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C6424D-972F-41E5-BD7F-F0823F5F8706}"/>
                </a:ext>
              </a:extLst>
            </p:cNvPr>
            <p:cNvSpPr txBox="1"/>
            <p:nvPr/>
          </p:nvSpPr>
          <p:spPr>
            <a:xfrm>
              <a:off x="6868107" y="2809545"/>
              <a:ext cx="36182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Part </a:t>
              </a:r>
              <a:r>
                <a:rPr lang="ko-KR" altLang="en-US" sz="1400" dirty="0"/>
                <a:t>매개변수의 의미</a:t>
              </a:r>
              <a:r>
                <a:rPr lang="en-US" altLang="ko-KR" sz="1400" dirty="0"/>
                <a:t>: </a:t>
              </a:r>
            </a:p>
            <a:p>
              <a:r>
                <a:rPr lang="ko-KR" altLang="en-US" sz="1200" dirty="0"/>
                <a:t>리소스 검색 결과 중 </a:t>
              </a:r>
              <a:r>
                <a:rPr lang="en-US" altLang="ko-KR" sz="1200" dirty="0"/>
                <a:t>snippet</a:t>
              </a:r>
              <a:r>
                <a:rPr lang="ko-KR" altLang="en-US" sz="1200" dirty="0"/>
                <a:t>과 </a:t>
              </a:r>
              <a:r>
                <a:rPr lang="en-US" altLang="ko-KR" sz="1200" dirty="0"/>
                <a:t>statistics</a:t>
              </a:r>
              <a:r>
                <a:rPr lang="ko-KR" altLang="en-US" sz="1200" dirty="0"/>
                <a:t>만 반환해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0A55AC-3C56-437E-8D38-7165D194A29F}"/>
              </a:ext>
            </a:extLst>
          </p:cNvPr>
          <p:cNvGrpSpPr/>
          <p:nvPr/>
        </p:nvGrpSpPr>
        <p:grpSpPr>
          <a:xfrm>
            <a:off x="1885482" y="2265001"/>
            <a:ext cx="8472683" cy="2646695"/>
            <a:chOff x="2573054" y="400759"/>
            <a:chExt cx="8472683" cy="264669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C14F2E-22BC-4919-BB93-927436845D70}"/>
                </a:ext>
              </a:extLst>
            </p:cNvPr>
            <p:cNvSpPr/>
            <p:nvPr/>
          </p:nvSpPr>
          <p:spPr>
            <a:xfrm>
              <a:off x="2573054" y="400759"/>
              <a:ext cx="6078304" cy="2655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2506A0-F596-4F2C-BB1C-ADCB2311C945}"/>
                </a:ext>
              </a:extLst>
            </p:cNvPr>
            <p:cNvSpPr txBox="1"/>
            <p:nvPr/>
          </p:nvSpPr>
          <p:spPr>
            <a:xfrm>
              <a:off x="7555679" y="1631682"/>
              <a:ext cx="3490058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fields </a:t>
              </a:r>
              <a:r>
                <a:rPr lang="ko-KR" altLang="en-US" sz="1400" dirty="0"/>
                <a:t>매개변수의 의미</a:t>
              </a:r>
              <a:r>
                <a:rPr lang="en-US" altLang="ko-KR" sz="1400" dirty="0"/>
                <a:t>: </a:t>
              </a:r>
            </a:p>
            <a:p>
              <a:r>
                <a:rPr lang="ko-KR" altLang="en-US" sz="1200" dirty="0"/>
                <a:t>결과를 반환 할 때 아래와 같은 형식으로 반환해</a:t>
              </a:r>
              <a:br>
                <a:rPr lang="en-US" altLang="ko-KR" sz="1400" dirty="0"/>
              </a:br>
              <a:r>
                <a:rPr lang="en-US" altLang="ko-KR" sz="1200" dirty="0"/>
                <a:t>{ </a:t>
              </a:r>
            </a:p>
            <a:p>
              <a:r>
                <a:rPr lang="en-US" altLang="ko-KR" sz="1200" dirty="0"/>
                <a:t>    “items”: [</a:t>
              </a:r>
            </a:p>
            <a:p>
              <a:r>
                <a:rPr lang="en-US" altLang="ko-KR" sz="1200" dirty="0"/>
                <a:t>        {</a:t>
              </a:r>
            </a:p>
            <a:p>
              <a:r>
                <a:rPr lang="en-US" altLang="ko-KR" sz="1200" dirty="0"/>
                <a:t>            “id” : …</a:t>
              </a:r>
            </a:p>
            <a:p>
              <a:r>
                <a:rPr lang="en-US" altLang="ko-KR" sz="1200" dirty="0"/>
                <a:t>            “snippet” : { …</a:t>
              </a:r>
              <a:endParaRPr lang="ko-KR" altLang="en-US" sz="1200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DE94E334-0725-4225-A282-38FDC3062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94" y="5061099"/>
            <a:ext cx="5833473" cy="1385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008100-4E3A-45FE-9F76-D2E85101E3C0}"/>
              </a:ext>
            </a:extLst>
          </p:cNvPr>
          <p:cNvSpPr txBox="1"/>
          <p:nvPr/>
        </p:nvSpPr>
        <p:spPr>
          <a:xfrm>
            <a:off x="6014395" y="6494544"/>
            <a:ext cx="601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주소창에 </a:t>
            </a:r>
            <a:r>
              <a:rPr lang="en-US" altLang="ko-KR" sz="1400" dirty="0"/>
              <a:t>URL</a:t>
            </a:r>
            <a:r>
              <a:rPr lang="ko-KR" altLang="en-US" sz="1400" dirty="0"/>
              <a:t>을 입력하는 것은 </a:t>
            </a:r>
            <a:r>
              <a:rPr lang="en-US" altLang="ko-KR" sz="1400" dirty="0"/>
              <a:t>GET </a:t>
            </a:r>
            <a:r>
              <a:rPr lang="ko-KR" altLang="en-US" sz="1400" dirty="0"/>
              <a:t>방식 이므로 </a:t>
            </a:r>
            <a:r>
              <a:rPr lang="en-US" altLang="ko-KR" sz="1400" dirty="0"/>
              <a:t>list(</a:t>
            </a:r>
            <a:r>
              <a:rPr lang="ko-KR" altLang="en-US" sz="1400" dirty="0"/>
              <a:t>목록 검색</a:t>
            </a:r>
            <a:r>
              <a:rPr lang="en-US" altLang="ko-KR" sz="1400" dirty="0"/>
              <a:t>)</a:t>
            </a:r>
            <a:r>
              <a:rPr lang="ko-KR" altLang="en-US" sz="1400" dirty="0"/>
              <a:t>작업이다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71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C41609-6842-4E15-8554-4D68C0F368BD}"/>
              </a:ext>
            </a:extLst>
          </p:cNvPr>
          <p:cNvSpPr txBox="1"/>
          <p:nvPr/>
        </p:nvSpPr>
        <p:spPr>
          <a:xfrm>
            <a:off x="916658" y="17395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https://console.cloud.google.com/apis/dashboard</a:t>
            </a:r>
            <a:r>
              <a:rPr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B19FF-B7D1-4458-B549-37A731068AFD}"/>
              </a:ext>
            </a:extLst>
          </p:cNvPr>
          <p:cNvSpPr txBox="1"/>
          <p:nvPr/>
        </p:nvSpPr>
        <p:spPr>
          <a:xfrm>
            <a:off x="916658" y="1169581"/>
            <a:ext cx="454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생성 혹은 기존 프로젝트 선택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6F5221-04C9-47B7-B835-493BFF1F845C}"/>
              </a:ext>
            </a:extLst>
          </p:cNvPr>
          <p:cNvGrpSpPr/>
          <p:nvPr/>
        </p:nvGrpSpPr>
        <p:grpSpPr>
          <a:xfrm>
            <a:off x="916658" y="2235337"/>
            <a:ext cx="8669057" cy="3982220"/>
            <a:chOff x="916658" y="2235337"/>
            <a:chExt cx="8669057" cy="398222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CF376D-B0A1-4537-B815-E57A4ACB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658" y="2235337"/>
              <a:ext cx="8669057" cy="3982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07F1AE-C9D6-46D4-AEAC-BB287DD7849A}"/>
                </a:ext>
              </a:extLst>
            </p:cNvPr>
            <p:cNvSpPr/>
            <p:nvPr/>
          </p:nvSpPr>
          <p:spPr>
            <a:xfrm>
              <a:off x="2424223" y="2245970"/>
              <a:ext cx="893135" cy="252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989443-285C-46A7-AFCF-6460B284D1AB}"/>
              </a:ext>
            </a:extLst>
          </p:cNvPr>
          <p:cNvGrpSpPr/>
          <p:nvPr/>
        </p:nvGrpSpPr>
        <p:grpSpPr>
          <a:xfrm>
            <a:off x="2870790" y="3054039"/>
            <a:ext cx="7160121" cy="2610620"/>
            <a:chOff x="2870790" y="3054039"/>
            <a:chExt cx="7160121" cy="261062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FDE368-A5DE-451D-B5D8-E63BC1AFC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0790" y="3054039"/>
              <a:ext cx="7160121" cy="2610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2B7D244-A19C-45A4-8E54-91E524D9A9E2}"/>
                </a:ext>
              </a:extLst>
            </p:cNvPr>
            <p:cNvSpPr/>
            <p:nvPr/>
          </p:nvSpPr>
          <p:spPr>
            <a:xfrm>
              <a:off x="8573385" y="3218850"/>
              <a:ext cx="893135" cy="252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E1061B-2F1D-4CB9-917A-E9D9CE7CDDEF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05370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8D46616D-7638-4C66-8ED3-C2C15E877A1C}"/>
              </a:ext>
            </a:extLst>
          </p:cNvPr>
          <p:cNvGrpSpPr/>
          <p:nvPr/>
        </p:nvGrpSpPr>
        <p:grpSpPr>
          <a:xfrm>
            <a:off x="916658" y="2235337"/>
            <a:ext cx="8669057" cy="3982220"/>
            <a:chOff x="916658" y="2235337"/>
            <a:chExt cx="8669057" cy="39822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D3F7F06-B545-4459-95AD-D7555E083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658" y="2235337"/>
              <a:ext cx="8669057" cy="3982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D95A34-8FD6-43BA-9AC4-5342E85F12F8}"/>
                </a:ext>
              </a:extLst>
            </p:cNvPr>
            <p:cNvSpPr/>
            <p:nvPr/>
          </p:nvSpPr>
          <p:spPr>
            <a:xfrm>
              <a:off x="916658" y="3048729"/>
              <a:ext cx="893135" cy="252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F4252A-8AB8-4D5B-9838-2CF0BE3F53F4}"/>
              </a:ext>
            </a:extLst>
          </p:cNvPr>
          <p:cNvSpPr txBox="1"/>
          <p:nvPr/>
        </p:nvSpPr>
        <p:spPr>
          <a:xfrm>
            <a:off x="916658" y="1169581"/>
            <a:ext cx="306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Youtube</a:t>
            </a:r>
            <a:r>
              <a:rPr lang="en-US" altLang="ko-KR" dirty="0"/>
              <a:t> Data API </a:t>
            </a:r>
            <a:r>
              <a:rPr lang="ko-KR" altLang="en-US" dirty="0"/>
              <a:t>활성화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8557AD9-9E1D-4133-8A04-8C900D5B249C}"/>
              </a:ext>
            </a:extLst>
          </p:cNvPr>
          <p:cNvGrpSpPr/>
          <p:nvPr/>
        </p:nvGrpSpPr>
        <p:grpSpPr>
          <a:xfrm>
            <a:off x="2661585" y="2672048"/>
            <a:ext cx="6318397" cy="2442679"/>
            <a:chOff x="3984099" y="935657"/>
            <a:chExt cx="6318397" cy="24426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A0C3EE-A0FA-4745-B22E-4EDAF473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4099" y="935657"/>
              <a:ext cx="6318397" cy="244267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088441-5C86-4076-84BA-90327C0D401F}"/>
                </a:ext>
              </a:extLst>
            </p:cNvPr>
            <p:cNvSpPr/>
            <p:nvPr/>
          </p:nvSpPr>
          <p:spPr>
            <a:xfrm>
              <a:off x="5192232" y="2354116"/>
              <a:ext cx="1229833" cy="3784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396E392-9129-431B-9B43-B43BB36E33B8}"/>
              </a:ext>
            </a:extLst>
          </p:cNvPr>
          <p:cNvGrpSpPr/>
          <p:nvPr/>
        </p:nvGrpSpPr>
        <p:grpSpPr>
          <a:xfrm>
            <a:off x="0" y="2322629"/>
            <a:ext cx="12192000" cy="3017375"/>
            <a:chOff x="-288852" y="1448307"/>
            <a:chExt cx="12192000" cy="30173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B77D37E-A285-4F22-89C7-7562F8AF5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88852" y="1448307"/>
              <a:ext cx="12192000" cy="3017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6B2B20-D3BF-424B-AD53-3025318C67D6}"/>
                </a:ext>
              </a:extLst>
            </p:cNvPr>
            <p:cNvSpPr/>
            <p:nvPr/>
          </p:nvSpPr>
          <p:spPr>
            <a:xfrm>
              <a:off x="1991368" y="3525010"/>
              <a:ext cx="6318397" cy="823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539F7E-CDC9-4011-955D-CB2062E936E4}"/>
              </a:ext>
            </a:extLst>
          </p:cNvPr>
          <p:cNvGrpSpPr/>
          <p:nvPr/>
        </p:nvGrpSpPr>
        <p:grpSpPr>
          <a:xfrm>
            <a:off x="2525287" y="187830"/>
            <a:ext cx="8861730" cy="6227161"/>
            <a:chOff x="1376283" y="3835226"/>
            <a:chExt cx="8861730" cy="622716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A1729DF-F8BF-4DA7-80F5-EF6D3B0C8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6283" y="3835226"/>
              <a:ext cx="8861730" cy="62271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7FF5CF-BB0D-43C5-A668-3A10C6D42417}"/>
                </a:ext>
              </a:extLst>
            </p:cNvPr>
            <p:cNvSpPr/>
            <p:nvPr/>
          </p:nvSpPr>
          <p:spPr>
            <a:xfrm>
              <a:off x="2754266" y="5661488"/>
              <a:ext cx="701315" cy="470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6EFA77F-1C4B-4683-89DB-F39A6CAB9EBB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5314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F4252A-8AB8-4D5B-9838-2CF0BE3F53F4}"/>
              </a:ext>
            </a:extLst>
          </p:cNvPr>
          <p:cNvSpPr txBox="1"/>
          <p:nvPr/>
        </p:nvSpPr>
        <p:spPr>
          <a:xfrm>
            <a:off x="916658" y="11695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API </a:t>
            </a:r>
            <a:r>
              <a:rPr lang="ko-KR" altLang="en-US" dirty="0"/>
              <a:t>키 발급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55C822-B863-413E-BB71-C2341F5643E5}"/>
              </a:ext>
            </a:extLst>
          </p:cNvPr>
          <p:cNvGrpSpPr/>
          <p:nvPr/>
        </p:nvGrpSpPr>
        <p:grpSpPr>
          <a:xfrm>
            <a:off x="646814" y="1743086"/>
            <a:ext cx="10898372" cy="5008589"/>
            <a:chOff x="646814" y="1849411"/>
            <a:chExt cx="10898372" cy="50085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C90BCB7-F87F-4047-AAA0-A5CB0FF25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814" y="1849411"/>
              <a:ext cx="10898372" cy="5008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D95A34-8FD6-43BA-9AC4-5342E85F12F8}"/>
                </a:ext>
              </a:extLst>
            </p:cNvPr>
            <p:cNvSpPr/>
            <p:nvPr/>
          </p:nvSpPr>
          <p:spPr>
            <a:xfrm>
              <a:off x="10050025" y="2733817"/>
              <a:ext cx="1252384" cy="3283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04E4043-9D28-4104-BEA3-624DEF2C6DE5}"/>
              </a:ext>
            </a:extLst>
          </p:cNvPr>
          <p:cNvGrpSpPr/>
          <p:nvPr/>
        </p:nvGrpSpPr>
        <p:grpSpPr>
          <a:xfrm>
            <a:off x="646814" y="1743085"/>
            <a:ext cx="4759506" cy="5008589"/>
            <a:chOff x="646814" y="1849410"/>
            <a:chExt cx="4759506" cy="50085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782E67-611B-4BC9-9529-A5BD7F60D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814" y="1849410"/>
              <a:ext cx="4759506" cy="50085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724A38-BB88-44CD-B046-A35A056A1A68}"/>
                </a:ext>
              </a:extLst>
            </p:cNvPr>
            <p:cNvSpPr/>
            <p:nvPr/>
          </p:nvSpPr>
          <p:spPr>
            <a:xfrm>
              <a:off x="1113767" y="3878589"/>
              <a:ext cx="1267925" cy="40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023D47-501C-427C-90A4-0FF20F6A3886}"/>
                </a:ext>
              </a:extLst>
            </p:cNvPr>
            <p:cNvSpPr/>
            <p:nvPr/>
          </p:nvSpPr>
          <p:spPr>
            <a:xfrm>
              <a:off x="1105998" y="5618979"/>
              <a:ext cx="861026" cy="21829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609217-79CE-4B43-82A0-9B35CD7C9789}"/>
                </a:ext>
              </a:extLst>
            </p:cNvPr>
            <p:cNvSpPr/>
            <p:nvPr/>
          </p:nvSpPr>
          <p:spPr>
            <a:xfrm>
              <a:off x="1105998" y="6238489"/>
              <a:ext cx="478253" cy="374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A5003D-C38A-4938-A018-DBC5FF77E59D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B1641E6-71D8-4BCA-8285-7A5C7B946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72" y="1768777"/>
            <a:ext cx="3327894" cy="49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B8F04657-AFCD-4836-BE14-78837949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2" y="2284603"/>
            <a:ext cx="10260776" cy="22887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7A6DBA-504C-4F9F-90B0-194F24C72342}"/>
              </a:ext>
            </a:extLst>
          </p:cNvPr>
          <p:cNvSpPr txBox="1"/>
          <p:nvPr/>
        </p:nvSpPr>
        <p:spPr>
          <a:xfrm>
            <a:off x="916658" y="1169581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API </a:t>
            </a:r>
            <a:r>
              <a:rPr lang="ko-KR" altLang="en-US" dirty="0"/>
              <a:t>키 제한사항 추가</a:t>
            </a:r>
            <a:r>
              <a:rPr lang="en-US" altLang="ko-KR" dirty="0"/>
              <a:t>(</a:t>
            </a:r>
            <a:r>
              <a:rPr lang="ko-KR" altLang="en-US" dirty="0"/>
              <a:t>도용방지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D8277A-0140-49FF-AC3E-CC9635521D4A}"/>
              </a:ext>
            </a:extLst>
          </p:cNvPr>
          <p:cNvGrpSpPr/>
          <p:nvPr/>
        </p:nvGrpSpPr>
        <p:grpSpPr>
          <a:xfrm>
            <a:off x="3602512" y="1169581"/>
            <a:ext cx="8242159" cy="5716853"/>
            <a:chOff x="3602512" y="1169581"/>
            <a:chExt cx="8242159" cy="571685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F5B60E0-CE44-4ADF-8AFA-36FBE0B7B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7079" y="1169581"/>
              <a:ext cx="4977841" cy="54013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5A803EA-E0A3-4140-8B42-E2CEB3C25A30}"/>
                </a:ext>
              </a:extLst>
            </p:cNvPr>
            <p:cNvSpPr/>
            <p:nvPr/>
          </p:nvSpPr>
          <p:spPr>
            <a:xfrm>
              <a:off x="3602512" y="4296802"/>
              <a:ext cx="811883" cy="2220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1827DF8-6A10-4FB0-836A-111CF340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9010" y="4502144"/>
              <a:ext cx="3465661" cy="2384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9D8066-B96A-4759-A8B8-AC2F575603B3}"/>
                </a:ext>
              </a:extLst>
            </p:cNvPr>
            <p:cNvSpPr/>
            <p:nvPr/>
          </p:nvSpPr>
          <p:spPr>
            <a:xfrm>
              <a:off x="8400276" y="6262580"/>
              <a:ext cx="1103349" cy="253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432270B-552A-49EC-AF27-888A2E0C0904}"/>
                </a:ext>
              </a:extLst>
            </p:cNvPr>
            <p:cNvSpPr/>
            <p:nvPr/>
          </p:nvSpPr>
          <p:spPr>
            <a:xfrm>
              <a:off x="3602512" y="5434486"/>
              <a:ext cx="1224669" cy="253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F32775-33E4-40C2-8367-415F31D429B0}"/>
                </a:ext>
              </a:extLst>
            </p:cNvPr>
            <p:cNvSpPr/>
            <p:nvPr/>
          </p:nvSpPr>
          <p:spPr>
            <a:xfrm>
              <a:off x="3721394" y="6178281"/>
              <a:ext cx="393405" cy="253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B57C55-893D-4ABE-BC0D-F0E764B37D78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7544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EECD1-E7FB-4128-9860-6ADF01D5F57F}"/>
              </a:ext>
            </a:extLst>
          </p:cNvPr>
          <p:cNvSpPr txBox="1"/>
          <p:nvPr/>
        </p:nvSpPr>
        <p:spPr>
          <a:xfrm>
            <a:off x="916658" y="1169581"/>
            <a:ext cx="411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Python</a:t>
            </a:r>
            <a:r>
              <a:rPr lang="ko-KR" altLang="en-US" dirty="0"/>
              <a:t>으로 </a:t>
            </a:r>
            <a:r>
              <a:rPr lang="en-US" altLang="ko-KR" dirty="0" err="1"/>
              <a:t>Youtube</a:t>
            </a:r>
            <a:r>
              <a:rPr lang="ko-KR" altLang="en-US" dirty="0"/>
              <a:t> 댓글 수집하기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1655E-800D-4249-B349-9EF19831DF88}"/>
              </a:ext>
            </a:extLst>
          </p:cNvPr>
          <p:cNvSpPr txBox="1"/>
          <p:nvPr/>
        </p:nvSpPr>
        <p:spPr>
          <a:xfrm>
            <a:off x="361507" y="3615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29683-2DF5-4277-A312-7AB35463C827}"/>
              </a:ext>
            </a:extLst>
          </p:cNvPr>
          <p:cNvSpPr txBox="1"/>
          <p:nvPr/>
        </p:nvSpPr>
        <p:spPr>
          <a:xfrm>
            <a:off x="1570959" y="2244598"/>
            <a:ext cx="80408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댓글을 수집 할 </a:t>
            </a:r>
            <a:r>
              <a:rPr lang="en-US" altLang="ko-KR" dirty="0"/>
              <a:t>Video ID </a:t>
            </a:r>
            <a:r>
              <a:rPr lang="ko-KR" altLang="en-US" dirty="0"/>
              <a:t>구하기</a:t>
            </a:r>
            <a:r>
              <a:rPr lang="ko-KR" altLang="en-US" dirty="0">
                <a:hlinkClick r:id="rId2"/>
              </a:rPr>
              <a:t>https://developers.google.com/youtube/v3/docs/videos/list?hl=ko</a:t>
            </a:r>
            <a:r>
              <a:rPr lang="ko-KR" alt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47A54-60D5-417B-915D-B36EC7921C25}"/>
              </a:ext>
            </a:extLst>
          </p:cNvPr>
          <p:cNvSpPr txBox="1"/>
          <p:nvPr/>
        </p:nvSpPr>
        <p:spPr>
          <a:xfrm>
            <a:off x="1570959" y="3596614"/>
            <a:ext cx="9019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Video ID</a:t>
            </a:r>
            <a:r>
              <a:rPr lang="ko-KR" altLang="en-US" dirty="0"/>
              <a:t>에 존재하는 댓글 수집</a:t>
            </a:r>
            <a:r>
              <a:rPr lang="en-US" altLang="ko-KR" dirty="0">
                <a:hlinkClick r:id="rId3"/>
              </a:rPr>
              <a:t>https://developers.google.com/youtube/v3/docs/commentThreads/list?hl=ko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882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YouTube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API</dc:title>
  <dc:creator>김 은란</dc:creator>
  <cp:lastModifiedBy>김 은란</cp:lastModifiedBy>
  <cp:revision>9</cp:revision>
  <dcterms:created xsi:type="dcterms:W3CDTF">2022-01-14T12:51:16Z</dcterms:created>
  <dcterms:modified xsi:type="dcterms:W3CDTF">2022-01-22T03:51:41Z</dcterms:modified>
</cp:coreProperties>
</file>