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520" userDrawn="1">
          <p15:clr>
            <a:srgbClr val="A4A3A4"/>
          </p15:clr>
        </p15:guide>
        <p15:guide id="2" orient="horz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12D"/>
    <a:srgbClr val="49382C"/>
    <a:srgbClr val="FFFFFF"/>
    <a:srgbClr val="353535"/>
    <a:srgbClr val="EFECE5"/>
    <a:srgbClr val="E6E6E6"/>
    <a:srgbClr val="FCE06A"/>
    <a:srgbClr val="FF9966"/>
    <a:srgbClr val="00000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5197" autoAdjust="0"/>
  </p:normalViewPr>
  <p:slideViewPr>
    <p:cSldViewPr snapToGrid="0">
      <p:cViewPr>
        <p:scale>
          <a:sx n="27" d="100"/>
          <a:sy n="27" d="100"/>
        </p:scale>
        <p:origin x="960" y="14"/>
      </p:cViewPr>
      <p:guideLst>
        <p:guide pos="11520"/>
        <p:guide orient="horz"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12A07-714E-E14E-B5BD-30529B1B6DB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7CFFB-3F04-A644-ABA1-96DE775D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1190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1pPr>
    <a:lvl2pPr marL="415595" algn="l" defTabSz="831190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2pPr>
    <a:lvl3pPr marL="831190" algn="l" defTabSz="831190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3pPr>
    <a:lvl4pPr marL="1246784" algn="l" defTabSz="831190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4pPr>
    <a:lvl5pPr marL="1662379" algn="l" defTabSz="831190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5pPr>
    <a:lvl6pPr marL="2077974" algn="l" defTabSz="831190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6pPr>
    <a:lvl7pPr marL="2493569" algn="l" defTabSz="831190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7pPr>
    <a:lvl8pPr marL="2909164" algn="l" defTabSz="831190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8pPr>
    <a:lvl9pPr marL="3324758" algn="l" defTabSz="831190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7CFFB-3F04-A644-ABA1-96DE775D1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5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5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3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7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9034-8C4C-43FC-992A-5C073EC8907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F9B-84F5-4604-A773-2B06FE69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doi.org/10.1145/3503250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A437C3-FDD4-42EF-AAA0-1D94BE803789}"/>
              </a:ext>
            </a:extLst>
          </p:cNvPr>
          <p:cNvSpPr/>
          <p:nvPr/>
        </p:nvSpPr>
        <p:spPr>
          <a:xfrm>
            <a:off x="1" y="2042627"/>
            <a:ext cx="36576000" cy="25389372"/>
          </a:xfrm>
          <a:prstGeom prst="rect">
            <a:avLst/>
          </a:prstGeom>
          <a:solidFill>
            <a:srgbClr val="EF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25" dirty="0">
              <a:latin typeface="Myriad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F945FE-DF64-4F9B-A388-73A7C9D3C844}"/>
              </a:ext>
            </a:extLst>
          </p:cNvPr>
          <p:cNvSpPr/>
          <p:nvPr/>
        </p:nvSpPr>
        <p:spPr>
          <a:xfrm>
            <a:off x="0" y="1"/>
            <a:ext cx="36576000" cy="2966031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25">
              <a:latin typeface="Myriad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C2AC8-C6A3-4155-BD51-69C5B76A5316}"/>
              </a:ext>
            </a:extLst>
          </p:cNvPr>
          <p:cNvSpPr/>
          <p:nvPr/>
        </p:nvSpPr>
        <p:spPr>
          <a:xfrm>
            <a:off x="-54744" y="404911"/>
            <a:ext cx="36576000" cy="109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546" b="1" kern="0" dirty="0" err="1">
                <a:solidFill>
                  <a:schemeClr val="bg1"/>
                </a:solidFill>
                <a:latin typeface="Myriad Pro" panose="020B0503030403020204" pitchFamily="34" charset="0"/>
                <a:ea typeface="Times New Roman" charset="0"/>
                <a:cs typeface="Times New Roman" charset="0"/>
              </a:rPr>
              <a:t>NeRF</a:t>
            </a:r>
            <a:r>
              <a:rPr lang="en-US" altLang="zh-CN" sz="6546" b="1" kern="0" dirty="0">
                <a:solidFill>
                  <a:schemeClr val="bg1"/>
                </a:solidFill>
                <a:latin typeface="Myriad Pro" panose="020B0503030403020204" pitchFamily="34" charset="0"/>
                <a:ea typeface="Times New Roman" charset="0"/>
                <a:cs typeface="Times New Roman" charset="0"/>
              </a:rPr>
              <a:t>: Representing Scenes as Neural Radiance Fields for View </a:t>
            </a:r>
            <a:r>
              <a:rPr lang="en-US" altLang="zh-CN" sz="6546" b="1" kern="0" dirty="0" smtClean="0">
                <a:solidFill>
                  <a:schemeClr val="bg1"/>
                </a:solidFill>
                <a:latin typeface="Myriad Pro" panose="020B0503030403020204" pitchFamily="34" charset="0"/>
                <a:ea typeface="Times New Roman" charset="0"/>
                <a:cs typeface="Times New Roman" charset="0"/>
              </a:rPr>
              <a:t>Synthesis</a:t>
            </a:r>
            <a:endParaRPr lang="en-US" sz="6546" b="1" kern="0" dirty="0">
              <a:solidFill>
                <a:schemeClr val="bg1"/>
              </a:solidFill>
              <a:latin typeface="Myriad Pro" panose="020B050303040302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F73B-90C8-4180-B8D4-90F7A18509D2}"/>
              </a:ext>
            </a:extLst>
          </p:cNvPr>
          <p:cNvSpPr txBox="1"/>
          <p:nvPr/>
        </p:nvSpPr>
        <p:spPr>
          <a:xfrm>
            <a:off x="0" y="1535817"/>
            <a:ext cx="36521255" cy="93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55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Jianxin</a:t>
            </a:r>
            <a:r>
              <a:rPr lang="en-US" altLang="zh-CN" sz="5455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5455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Gu</a:t>
            </a:r>
            <a:r>
              <a:rPr lang="en-US" altLang="zh-CN" sz="5455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, Ning Li</a:t>
            </a:r>
            <a:endParaRPr lang="en-US" sz="5455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2D06680-532E-4F0F-93C1-3FD9D403E1B9}"/>
              </a:ext>
            </a:extLst>
          </p:cNvPr>
          <p:cNvGrpSpPr/>
          <p:nvPr/>
        </p:nvGrpSpPr>
        <p:grpSpPr>
          <a:xfrm>
            <a:off x="461180" y="3460944"/>
            <a:ext cx="35653640" cy="23624973"/>
            <a:chOff x="564676" y="3807038"/>
            <a:chExt cx="39219004" cy="25987470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A8671E7A-CC61-41D7-86DA-604D48FB4E6B}"/>
                </a:ext>
              </a:extLst>
            </p:cNvPr>
            <p:cNvGrpSpPr/>
            <p:nvPr/>
          </p:nvGrpSpPr>
          <p:grpSpPr>
            <a:xfrm>
              <a:off x="607955" y="3807038"/>
              <a:ext cx="39094702" cy="7051382"/>
              <a:chOff x="607955" y="3807038"/>
              <a:chExt cx="39094702" cy="705138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61AF572-863E-44DC-B6E9-4C1DFBAE0E8F}"/>
                  </a:ext>
                </a:extLst>
              </p:cNvPr>
              <p:cNvGrpSpPr/>
              <p:nvPr/>
            </p:nvGrpSpPr>
            <p:grpSpPr>
              <a:xfrm>
                <a:off x="607955" y="3810239"/>
                <a:ext cx="12761890" cy="7044980"/>
                <a:chOff x="528371" y="3780336"/>
                <a:chExt cx="16235628" cy="704498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5541095-5A62-4AC5-8702-329303BF571D}"/>
                    </a:ext>
                  </a:extLst>
                </p:cNvPr>
                <p:cNvSpPr/>
                <p:nvPr/>
              </p:nvSpPr>
              <p:spPr>
                <a:xfrm>
                  <a:off x="528372" y="3785008"/>
                  <a:ext cx="16235627" cy="7040308"/>
                </a:xfrm>
                <a:prstGeom prst="rect">
                  <a:avLst/>
                </a:prstGeom>
                <a:solidFill>
                  <a:srgbClr val="F9F6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25" dirty="0">
                    <a:solidFill>
                      <a:schemeClr val="bg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32" name="Title 1">
                  <a:extLst>
                    <a:ext uri="{FF2B5EF4-FFF2-40B4-BE49-F238E27FC236}">
                      <a16:creationId xmlns:a16="http://schemas.microsoft.com/office/drawing/2014/main" id="{62B7F180-BE66-4621-A55E-204ED18582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8371" y="3780336"/>
                  <a:ext cx="16235627" cy="959241"/>
                </a:xfrm>
                <a:prstGeom prst="rect">
                  <a:avLst/>
                </a:prstGeom>
                <a:solidFill>
                  <a:srgbClr val="E7312D"/>
                </a:solidFill>
              </p:spPr>
              <p:txBody>
                <a:bodyPr anchor="ctr" anchorCtr="0"/>
                <a:lstStyle>
                  <a:lvl1pPr algn="l" defTabSz="1604681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7722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CA" sz="4364" b="1" dirty="0">
                      <a:solidFill>
                        <a:schemeClr val="bg1"/>
                      </a:solidFill>
                      <a:latin typeface="Myriad Pro" panose="020B0503030403020204" pitchFamily="34" charset="0"/>
                    </a:rPr>
                    <a:t>Motivation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E64387E-CA23-4EC6-97D8-9B3293C8E080}"/>
                  </a:ext>
                </a:extLst>
              </p:cNvPr>
              <p:cNvGrpSpPr/>
              <p:nvPr/>
            </p:nvGrpSpPr>
            <p:grpSpPr>
              <a:xfrm>
                <a:off x="13599291" y="3810239"/>
                <a:ext cx="13080488" cy="7044980"/>
                <a:chOff x="13500301" y="3780336"/>
                <a:chExt cx="13080488" cy="7044980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F38B3DE2-A0A3-4805-943B-B0A2F36EBB41}"/>
                    </a:ext>
                  </a:extLst>
                </p:cNvPr>
                <p:cNvGrpSpPr/>
                <p:nvPr/>
              </p:nvGrpSpPr>
              <p:grpSpPr>
                <a:xfrm>
                  <a:off x="13500301" y="3780336"/>
                  <a:ext cx="13080488" cy="7044980"/>
                  <a:chOff x="17811102" y="3780336"/>
                  <a:chExt cx="9488352" cy="7044980"/>
                </a:xfrm>
              </p:grpSpPr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9B2331AD-DCA8-491C-83E0-99DBF80E46F5}"/>
                      </a:ext>
                    </a:extLst>
                  </p:cNvPr>
                  <p:cNvSpPr/>
                  <p:nvPr/>
                </p:nvSpPr>
                <p:spPr>
                  <a:xfrm>
                    <a:off x="17811102" y="3785008"/>
                    <a:ext cx="9488352" cy="7040308"/>
                  </a:xfrm>
                  <a:prstGeom prst="rect">
                    <a:avLst/>
                  </a:prstGeom>
                  <a:solidFill>
                    <a:srgbClr val="F9F6E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25" dirty="0">
                      <a:solidFill>
                        <a:schemeClr val="bg1"/>
                      </a:solidFill>
                      <a:latin typeface="Myriad Pro" panose="020B0503030403020204" pitchFamily="34" charset="0"/>
                    </a:endParaRPr>
                  </a:p>
                </p:txBody>
              </p:sp>
              <p:sp>
                <p:nvSpPr>
                  <p:cNvPr id="327" name="Title 1">
                    <a:extLst>
                      <a:ext uri="{FF2B5EF4-FFF2-40B4-BE49-F238E27FC236}">
                        <a16:creationId xmlns:a16="http://schemas.microsoft.com/office/drawing/2014/main" id="{E4B0E8EC-F106-47EF-8CD5-47ED94FEC16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7811102" y="3780336"/>
                    <a:ext cx="9488352" cy="959241"/>
                  </a:xfrm>
                  <a:prstGeom prst="rect">
                    <a:avLst/>
                  </a:prstGeom>
                  <a:solidFill>
                    <a:srgbClr val="E7312D"/>
                  </a:solidFill>
                </p:spPr>
                <p:txBody>
                  <a:bodyPr anchor="ctr" anchorCtr="0"/>
                  <a:lstStyle>
                    <a:lvl1pPr algn="l" defTabSz="1604681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7722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CA" sz="4364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</a:rPr>
                      <a:t>Define the problem</a:t>
                    </a:r>
                  </a:p>
                </p:txBody>
              </p:sp>
            </p:grp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759AC739-EC08-4F69-9A19-E06337F00D37}"/>
                    </a:ext>
                  </a:extLst>
                </p:cNvPr>
                <p:cNvSpPr txBox="1"/>
                <p:nvPr/>
              </p:nvSpPr>
              <p:spPr>
                <a:xfrm>
                  <a:off x="13729359" y="4890944"/>
                  <a:ext cx="5259735" cy="5541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 smtClean="0">
                      <a:latin typeface="Myriad Pro" panose="020B0503030403020204" pitchFamily="34" charset="0"/>
                    </a:rPr>
                    <a:t>Problem Statement</a:t>
                  </a:r>
                  <a:r>
                    <a:rPr lang="en-US" sz="3200" b="1" dirty="0">
                      <a:latin typeface="Myriad Pro" panose="020B0503030403020204" pitchFamily="34" charset="0"/>
                    </a:rPr>
                    <a:t/>
                  </a:r>
                  <a:br>
                    <a:rPr lang="en-US" sz="3200" b="1" dirty="0">
                      <a:latin typeface="Myriad Pro" panose="020B0503030403020204" pitchFamily="34" charset="0"/>
                    </a:rPr>
                  </a:br>
                  <a:r>
                    <a:rPr lang="en-US" sz="3200" dirty="0" smtClean="0">
                      <a:latin typeface="Myriad Pro" panose="020B0503030403020204" pitchFamily="34" charset="0"/>
                    </a:rPr>
                    <a:t>The </a:t>
                  </a:r>
                  <a:r>
                    <a:rPr lang="en-US" sz="3200" dirty="0">
                      <a:latin typeface="Myriad Pro" panose="020B0503030403020204" pitchFamily="34" charset="0"/>
                    </a:rPr>
                    <a:t>p</a:t>
                  </a:r>
                  <a:r>
                    <a:rPr lang="en-US" sz="3200" dirty="0" smtClean="0">
                      <a:latin typeface="Myriad Pro" panose="020B0503030403020204" pitchFamily="34" charset="0"/>
                    </a:rPr>
                    <a:t>roblem </a:t>
                  </a:r>
                  <a:r>
                    <a:rPr lang="en-US" sz="3200" dirty="0" err="1" smtClean="0">
                      <a:latin typeface="Myriad Pro" panose="020B0503030403020204" pitchFamily="34" charset="0"/>
                    </a:rPr>
                    <a:t>NeRF</a:t>
                  </a:r>
                  <a:r>
                    <a:rPr lang="en-US" sz="3200" dirty="0" smtClean="0">
                      <a:latin typeface="Myriad Pro" panose="020B0503030403020204" pitchFamily="34" charset="0"/>
                    </a:rPr>
                    <a:t> attempts to solve is called Novel View Synthesis, which is trying to synthesize a target image with an arbitrary target camera pose from given source images and their camera pose.</a:t>
                  </a:r>
                  <a:endParaRPr lang="en-US" sz="3200" dirty="0">
                    <a:latin typeface="Myriad Pro" panose="020B050303040302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A8A223A-6F41-4106-B561-4B2B68E5632D}"/>
                  </a:ext>
                </a:extLst>
              </p:cNvPr>
              <p:cNvGrpSpPr/>
              <p:nvPr/>
            </p:nvGrpSpPr>
            <p:grpSpPr>
              <a:xfrm>
                <a:off x="26909225" y="3807038"/>
                <a:ext cx="12793432" cy="7051382"/>
                <a:chOff x="26909227" y="3773932"/>
                <a:chExt cx="12793432" cy="7051382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C5FB14EE-70FA-4E93-B0B1-896C316EC117}"/>
                    </a:ext>
                  </a:extLst>
                </p:cNvPr>
                <p:cNvGrpSpPr/>
                <p:nvPr/>
              </p:nvGrpSpPr>
              <p:grpSpPr>
                <a:xfrm>
                  <a:off x="26909227" y="3773932"/>
                  <a:ext cx="12793432" cy="7051382"/>
                  <a:chOff x="27634435" y="3773932"/>
                  <a:chExt cx="12068223" cy="7051382"/>
                </a:xfrm>
              </p:grpSpPr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8E0602D7-3FAD-4DDB-8FD8-5B9A523D9CA2}"/>
                      </a:ext>
                    </a:extLst>
                  </p:cNvPr>
                  <p:cNvSpPr/>
                  <p:nvPr/>
                </p:nvSpPr>
                <p:spPr>
                  <a:xfrm>
                    <a:off x="27634437" y="3780336"/>
                    <a:ext cx="12068221" cy="7044978"/>
                  </a:xfrm>
                  <a:prstGeom prst="rect">
                    <a:avLst/>
                  </a:prstGeom>
                  <a:solidFill>
                    <a:srgbClr val="F9F6E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25" dirty="0">
                      <a:solidFill>
                        <a:schemeClr val="bg1"/>
                      </a:solidFill>
                      <a:latin typeface="Myriad Pro" panose="020B0503030403020204" pitchFamily="34" charset="0"/>
                    </a:endParaRPr>
                  </a:p>
                </p:txBody>
              </p:sp>
              <p:sp>
                <p:nvSpPr>
                  <p:cNvPr id="371" name="Title 1">
                    <a:extLst>
                      <a:ext uri="{FF2B5EF4-FFF2-40B4-BE49-F238E27FC236}">
                        <a16:creationId xmlns:a16="http://schemas.microsoft.com/office/drawing/2014/main" id="{606F1E0F-32C3-4D92-9416-077B326E39D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7634435" y="3773932"/>
                    <a:ext cx="12068221" cy="959241"/>
                  </a:xfrm>
                  <a:prstGeom prst="rect">
                    <a:avLst/>
                  </a:prstGeom>
                  <a:solidFill>
                    <a:srgbClr val="E7312D"/>
                  </a:solidFill>
                </p:spPr>
                <p:txBody>
                  <a:bodyPr anchor="ctr" anchorCtr="0"/>
                  <a:lstStyle>
                    <a:lvl1pPr algn="l" defTabSz="1604681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7722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CA" sz="4364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</a:rPr>
                      <a:t>Goal</a:t>
                    </a:r>
                  </a:p>
                </p:txBody>
              </p:sp>
            </p:grp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759AC739-EC08-4F69-9A19-E06337F00D37}"/>
                    </a:ext>
                  </a:extLst>
                </p:cNvPr>
                <p:cNvSpPr txBox="1"/>
                <p:nvPr/>
              </p:nvSpPr>
              <p:spPr>
                <a:xfrm>
                  <a:off x="27200264" y="4888649"/>
                  <a:ext cx="12225775" cy="1726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latin typeface="Myriad Pro" panose="020B0503030403020204" pitchFamily="34" charset="0"/>
                    </a:rPr>
                    <a:t>State Goals</a:t>
                  </a:r>
                  <a:endParaRPr lang="en-US" sz="3200" dirty="0">
                    <a:latin typeface="Myriad Pro" panose="020B0503030403020204" pitchFamily="34" charset="0"/>
                  </a:endParaRPr>
                </a:p>
                <a:p>
                  <a:r>
                    <a:rPr lang="en-US" sz="3200" dirty="0" smtClean="0">
                      <a:latin typeface="Myriad Pro" panose="020B0503030403020204" pitchFamily="34" charset="0"/>
                    </a:rPr>
                    <a:t>Generate </a:t>
                  </a:r>
                  <a:r>
                    <a:rPr lang="en-US" sz="3200" dirty="0">
                      <a:latin typeface="Myriad Pro" panose="020B0503030403020204" pitchFamily="34" charset="0"/>
                    </a:rPr>
                    <a:t>novel views of complex 3D scenes, based on a partial set of 2D images.</a:t>
                  </a:r>
                  <a:endParaRPr lang="en-US" sz="3200" dirty="0">
                    <a:latin typeface="Myriad Pro" panose="020B0503030403020204" pitchFamily="34" charset="0"/>
                  </a:endParaRPr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36E9A23A-9DF0-49EF-9B30-A089660999E5}"/>
                </a:ext>
              </a:extLst>
            </p:cNvPr>
            <p:cNvGrpSpPr/>
            <p:nvPr/>
          </p:nvGrpSpPr>
          <p:grpSpPr>
            <a:xfrm>
              <a:off x="582048" y="11145815"/>
              <a:ext cx="39120608" cy="7535902"/>
              <a:chOff x="582048" y="11084855"/>
              <a:chExt cx="39120608" cy="753590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33E8542-A397-4657-AE37-12A9B76367F3}"/>
                  </a:ext>
                </a:extLst>
              </p:cNvPr>
              <p:cNvGrpSpPr/>
              <p:nvPr/>
            </p:nvGrpSpPr>
            <p:grpSpPr>
              <a:xfrm>
                <a:off x="582048" y="11108596"/>
                <a:ext cx="20622098" cy="7488421"/>
                <a:chOff x="528372" y="11796662"/>
                <a:chExt cx="39174286" cy="7974632"/>
              </a:xfrm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F436EEC6-8265-4E60-B4DA-26A5B39C4333}"/>
                    </a:ext>
                  </a:extLst>
                </p:cNvPr>
                <p:cNvSpPr/>
                <p:nvPr/>
              </p:nvSpPr>
              <p:spPr>
                <a:xfrm>
                  <a:off x="528372" y="11801334"/>
                  <a:ext cx="39174286" cy="7969960"/>
                </a:xfrm>
                <a:prstGeom prst="rect">
                  <a:avLst/>
                </a:prstGeom>
                <a:solidFill>
                  <a:srgbClr val="F9F6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25" dirty="0">
                    <a:solidFill>
                      <a:schemeClr val="bg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349" name="Title 1">
                  <a:extLst>
                    <a:ext uri="{FF2B5EF4-FFF2-40B4-BE49-F238E27FC236}">
                      <a16:creationId xmlns:a16="http://schemas.microsoft.com/office/drawing/2014/main" id="{11C58E2D-5B89-48C4-A7C1-6CAE60DE38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8372" y="11796662"/>
                  <a:ext cx="39174286" cy="959241"/>
                </a:xfrm>
                <a:prstGeom prst="rect">
                  <a:avLst/>
                </a:prstGeom>
                <a:solidFill>
                  <a:srgbClr val="E7312D"/>
                </a:solidFill>
              </p:spPr>
              <p:txBody>
                <a:bodyPr anchor="ctr" anchorCtr="0"/>
                <a:lstStyle>
                  <a:lvl1pPr algn="l" defTabSz="1604681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7722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CA" sz="4364" b="1" dirty="0">
                      <a:solidFill>
                        <a:schemeClr val="bg1"/>
                      </a:solidFill>
                      <a:latin typeface="Myriad Pro" panose="020B0503030403020204" pitchFamily="34" charset="0"/>
                    </a:rPr>
                    <a:t>What is the insight into the problem that leads to the solution?</a:t>
                  </a:r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A33E8542-A397-4657-AE37-12A9B76367F3}"/>
                  </a:ext>
                </a:extLst>
              </p:cNvPr>
              <p:cNvGrpSpPr/>
              <p:nvPr/>
            </p:nvGrpSpPr>
            <p:grpSpPr>
              <a:xfrm>
                <a:off x="21403752" y="11084855"/>
                <a:ext cx="18298904" cy="7535902"/>
                <a:chOff x="528372" y="11796662"/>
                <a:chExt cx="39174286" cy="7974632"/>
              </a:xfrm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F436EEC6-8265-4E60-B4DA-26A5B39C4333}"/>
                    </a:ext>
                  </a:extLst>
                </p:cNvPr>
                <p:cNvSpPr/>
                <p:nvPr/>
              </p:nvSpPr>
              <p:spPr>
                <a:xfrm>
                  <a:off x="528372" y="11801334"/>
                  <a:ext cx="39174286" cy="7969960"/>
                </a:xfrm>
                <a:prstGeom prst="rect">
                  <a:avLst/>
                </a:prstGeom>
                <a:solidFill>
                  <a:srgbClr val="F9F6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25" dirty="0">
                    <a:solidFill>
                      <a:schemeClr val="bg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223" name="Title 1">
                  <a:extLst>
                    <a:ext uri="{FF2B5EF4-FFF2-40B4-BE49-F238E27FC236}">
                      <a16:creationId xmlns:a16="http://schemas.microsoft.com/office/drawing/2014/main" id="{11C58E2D-5B89-48C4-A7C1-6CAE60DE38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8372" y="11796662"/>
                  <a:ext cx="39174286" cy="959241"/>
                </a:xfrm>
                <a:prstGeom prst="rect">
                  <a:avLst/>
                </a:prstGeom>
                <a:solidFill>
                  <a:srgbClr val="E7312D"/>
                </a:solidFill>
              </p:spPr>
              <p:txBody>
                <a:bodyPr anchor="ctr" anchorCtr="0"/>
                <a:lstStyle>
                  <a:lvl1pPr algn="l" defTabSz="1604681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7722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CA" sz="4364" b="1" dirty="0">
                      <a:solidFill>
                        <a:schemeClr val="bg1"/>
                      </a:solidFill>
                      <a:latin typeface="Myriad Pro" panose="020B0503030403020204" pitchFamily="34" charset="0"/>
                    </a:rPr>
                    <a:t>More details. Explain how it works.</a:t>
                  </a:r>
                </a:p>
              </p:txBody>
            </p:sp>
          </p:grp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7715A47-70DA-42DA-9359-3E594E0F3D10}"/>
                </a:ext>
              </a:extLst>
            </p:cNvPr>
            <p:cNvGrpSpPr/>
            <p:nvPr/>
          </p:nvGrpSpPr>
          <p:grpSpPr>
            <a:xfrm>
              <a:off x="564676" y="18863034"/>
              <a:ext cx="39219004" cy="8610069"/>
              <a:chOff x="564676" y="18771594"/>
              <a:chExt cx="39219004" cy="8610069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7690A7A-1C8C-41B5-A539-E20090549700}"/>
                  </a:ext>
                </a:extLst>
              </p:cNvPr>
              <p:cNvGrpSpPr/>
              <p:nvPr/>
            </p:nvGrpSpPr>
            <p:grpSpPr>
              <a:xfrm>
                <a:off x="564676" y="18777258"/>
                <a:ext cx="17165226" cy="8604405"/>
                <a:chOff x="446420" y="11895593"/>
                <a:chExt cx="29230204" cy="7144777"/>
              </a:xfrm>
            </p:grpSpPr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5B38BC69-F76E-49CC-A8E0-D28BAB158A45}"/>
                    </a:ext>
                  </a:extLst>
                </p:cNvPr>
                <p:cNvSpPr/>
                <p:nvPr/>
              </p:nvSpPr>
              <p:spPr>
                <a:xfrm>
                  <a:off x="477296" y="12000062"/>
                  <a:ext cx="29199328" cy="7040308"/>
                </a:xfrm>
                <a:prstGeom prst="rect">
                  <a:avLst/>
                </a:prstGeom>
                <a:solidFill>
                  <a:srgbClr val="F9F6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25" dirty="0">
                    <a:solidFill>
                      <a:schemeClr val="bg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355" name="Title 1">
                  <a:extLst>
                    <a:ext uri="{FF2B5EF4-FFF2-40B4-BE49-F238E27FC236}">
                      <a16:creationId xmlns:a16="http://schemas.microsoft.com/office/drawing/2014/main" id="{B362E064-4CC1-4A7C-9CA5-B46EBE5A1B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6420" y="11895593"/>
                  <a:ext cx="29230204" cy="974462"/>
                </a:xfrm>
                <a:prstGeom prst="rect">
                  <a:avLst/>
                </a:prstGeom>
                <a:solidFill>
                  <a:srgbClr val="E7312D"/>
                </a:solidFill>
              </p:spPr>
              <p:txBody>
                <a:bodyPr anchor="ctr" anchorCtr="0"/>
                <a:lstStyle>
                  <a:lvl1pPr algn="l" defTabSz="1604681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7722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CA" sz="4364" b="1" dirty="0">
                      <a:solidFill>
                        <a:schemeClr val="bg1"/>
                      </a:solidFill>
                      <a:latin typeface="Myriad Pro" panose="020B0503030403020204" pitchFamily="34" charset="0"/>
                    </a:rPr>
                    <a:t>Results (images/figures)</a:t>
                  </a:r>
                </a:p>
              </p:txBody>
            </p: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D6545E09-923C-491C-A467-D131844B4D59}"/>
                  </a:ext>
                </a:extLst>
              </p:cNvPr>
              <p:cNvGrpSpPr/>
              <p:nvPr/>
            </p:nvGrpSpPr>
            <p:grpSpPr>
              <a:xfrm>
                <a:off x="18066492" y="18771594"/>
                <a:ext cx="21717188" cy="8541002"/>
                <a:chOff x="528372" y="11796662"/>
                <a:chExt cx="39174286" cy="7044980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0A2471D0-7C20-44C8-9D39-1BE29C4D5AA8}"/>
                    </a:ext>
                  </a:extLst>
                </p:cNvPr>
                <p:cNvSpPr/>
                <p:nvPr/>
              </p:nvSpPr>
              <p:spPr>
                <a:xfrm>
                  <a:off x="528372" y="11801334"/>
                  <a:ext cx="39174286" cy="7040308"/>
                </a:xfrm>
                <a:prstGeom prst="rect">
                  <a:avLst/>
                </a:prstGeom>
                <a:solidFill>
                  <a:srgbClr val="F9F6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25" dirty="0">
                    <a:solidFill>
                      <a:schemeClr val="bg1"/>
                    </a:solidFill>
                    <a:latin typeface="Myriad Pro" panose="020B0503030403020204" pitchFamily="34" charset="0"/>
                  </a:endParaRPr>
                </a:p>
              </p:txBody>
            </p:sp>
            <p:sp>
              <p:nvSpPr>
                <p:cNvPr id="352" name="Title 1">
                  <a:extLst>
                    <a:ext uri="{FF2B5EF4-FFF2-40B4-BE49-F238E27FC236}">
                      <a16:creationId xmlns:a16="http://schemas.microsoft.com/office/drawing/2014/main" id="{625DC599-BE49-4C03-8C0E-BD80550F238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8372" y="11796662"/>
                  <a:ext cx="39174286" cy="959241"/>
                </a:xfrm>
                <a:prstGeom prst="rect">
                  <a:avLst/>
                </a:prstGeom>
                <a:solidFill>
                  <a:srgbClr val="E7312D"/>
                </a:solidFill>
              </p:spPr>
              <p:txBody>
                <a:bodyPr anchor="ctr" anchorCtr="0"/>
                <a:lstStyle>
                  <a:lvl1pPr algn="l" defTabSz="1604681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7722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CA" sz="4364" b="1" dirty="0">
                      <a:solidFill>
                        <a:schemeClr val="bg1"/>
                      </a:solidFill>
                      <a:latin typeface="Myriad Pro" panose="020B0503030403020204" pitchFamily="34" charset="0"/>
                    </a:rPr>
                    <a:t>More results</a:t>
                  </a: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1E1AE6B-C295-43E7-90D0-375DB7E61660}"/>
                </a:ext>
              </a:extLst>
            </p:cNvPr>
            <p:cNvGrpSpPr/>
            <p:nvPr/>
          </p:nvGrpSpPr>
          <p:grpSpPr>
            <a:xfrm>
              <a:off x="569637" y="27517263"/>
              <a:ext cx="39214043" cy="2277245"/>
              <a:chOff x="569637" y="27517263"/>
              <a:chExt cx="39214043" cy="2277245"/>
            </a:xfrm>
          </p:grpSpPr>
          <p:grpSp>
            <p:nvGrpSpPr>
              <p:cNvPr id="1040" name="Group 1039">
                <a:extLst>
                  <a:ext uri="{FF2B5EF4-FFF2-40B4-BE49-F238E27FC236}">
                    <a16:creationId xmlns:a16="http://schemas.microsoft.com/office/drawing/2014/main" id="{EDE9CA09-ED7F-4A4E-9D30-CEBCE23C2024}"/>
                  </a:ext>
                </a:extLst>
              </p:cNvPr>
              <p:cNvGrpSpPr/>
              <p:nvPr/>
            </p:nvGrpSpPr>
            <p:grpSpPr>
              <a:xfrm>
                <a:off x="569637" y="27517263"/>
                <a:ext cx="39214043" cy="2277245"/>
                <a:chOff x="488615" y="27436196"/>
                <a:chExt cx="39214043" cy="2277245"/>
              </a:xfrm>
            </p:grpSpPr>
            <p:grpSp>
              <p:nvGrpSpPr>
                <p:cNvPr id="1037" name="Group 1036">
                  <a:extLst>
                    <a:ext uri="{FF2B5EF4-FFF2-40B4-BE49-F238E27FC236}">
                      <a16:creationId xmlns:a16="http://schemas.microsoft.com/office/drawing/2014/main" id="{3A498BD5-2BE9-4762-BE9F-85A5AB2B7683}"/>
                    </a:ext>
                  </a:extLst>
                </p:cNvPr>
                <p:cNvGrpSpPr/>
                <p:nvPr/>
              </p:nvGrpSpPr>
              <p:grpSpPr>
                <a:xfrm>
                  <a:off x="488615" y="27502128"/>
                  <a:ext cx="21371375" cy="2163187"/>
                  <a:chOff x="488615" y="27502128"/>
                  <a:chExt cx="21371375" cy="2163187"/>
                </a:xfrm>
              </p:grpSpPr>
              <p:grpSp>
                <p:nvGrpSpPr>
                  <p:cNvPr id="356" name="Group 355">
                    <a:extLst>
                      <a:ext uri="{FF2B5EF4-FFF2-40B4-BE49-F238E27FC236}">
                        <a16:creationId xmlns:a16="http://schemas.microsoft.com/office/drawing/2014/main" id="{99FAF9FB-DE16-4CEA-9B77-3DDE0918B059}"/>
                      </a:ext>
                    </a:extLst>
                  </p:cNvPr>
                  <p:cNvGrpSpPr/>
                  <p:nvPr/>
                </p:nvGrpSpPr>
                <p:grpSpPr>
                  <a:xfrm>
                    <a:off x="488615" y="27502128"/>
                    <a:ext cx="21371375" cy="2163187"/>
                    <a:chOff x="455496" y="12342623"/>
                    <a:chExt cx="39174286" cy="2163187"/>
                  </a:xfrm>
                </p:grpSpPr>
                <p:sp>
                  <p:nvSpPr>
                    <p:cNvPr id="357" name="Rectangle 356">
                      <a:extLst>
                        <a:ext uri="{FF2B5EF4-FFF2-40B4-BE49-F238E27FC236}">
                          <a16:creationId xmlns:a16="http://schemas.microsoft.com/office/drawing/2014/main" id="{B9438DC0-1246-4266-82F7-2633542D1B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496" y="12342623"/>
                      <a:ext cx="39174286" cy="2163187"/>
                    </a:xfrm>
                    <a:prstGeom prst="rect">
                      <a:avLst/>
                    </a:prstGeom>
                    <a:solidFill>
                      <a:srgbClr val="F9F6E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4425" dirty="0">
                        <a:solidFill>
                          <a:schemeClr val="bg1"/>
                        </a:solidFill>
                        <a:latin typeface="Myriad Pro" panose="020B0503030403020204" pitchFamily="34" charset="0"/>
                      </a:endParaRPr>
                    </a:p>
                  </p:txBody>
                </p:sp>
                <p:sp>
                  <p:nvSpPr>
                    <p:cNvPr id="358" name="Title 1">
                      <a:extLst>
                        <a:ext uri="{FF2B5EF4-FFF2-40B4-BE49-F238E27FC236}">
                          <a16:creationId xmlns:a16="http://schemas.microsoft.com/office/drawing/2014/main" id="{17607228-51E6-4934-A821-4B4F148206F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55496" y="12353355"/>
                      <a:ext cx="39174286" cy="573288"/>
                    </a:xfrm>
                    <a:prstGeom prst="rect">
                      <a:avLst/>
                    </a:prstGeom>
                    <a:solidFill>
                      <a:srgbClr val="E7312D"/>
                    </a:solidFill>
                  </p:spPr>
                  <p:txBody>
                    <a:bodyPr anchor="ctr" anchorCtr="0"/>
                    <a:lstStyle>
                      <a:lvl1pPr algn="l" defTabSz="1604681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defRPr sz="7722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ctr"/>
                      <a:r>
                        <a:rPr lang="en-CA" sz="3273" b="1" dirty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  <a:t>References</a:t>
                      </a:r>
                    </a:p>
                  </p:txBody>
                </p:sp>
              </p:grp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9EECF50-FA55-4820-BEB5-EDEB078E94ED}"/>
                      </a:ext>
                    </a:extLst>
                  </p:cNvPr>
                  <p:cNvSpPr/>
                  <p:nvPr/>
                </p:nvSpPr>
                <p:spPr>
                  <a:xfrm>
                    <a:off x="655277" y="28367903"/>
                    <a:ext cx="21164651" cy="11172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CA" sz="1818" dirty="0">
                        <a:latin typeface="Myriad Pro" panose="020B0503030403020204" pitchFamily="34" charset="0"/>
                      </a:rPr>
                      <a:t>[1] </a:t>
                    </a:r>
                    <a:r>
                      <a:rPr lang="en-US" altLang="zh-CN" sz="2000" dirty="0"/>
                      <a:t>Ben </a:t>
                    </a:r>
                    <a:r>
                      <a:rPr lang="en-US" altLang="zh-CN" sz="2000" dirty="0" err="1"/>
                      <a:t>Mildenhall</a:t>
                    </a:r>
                    <a:r>
                      <a:rPr lang="en-US" altLang="zh-CN" sz="2000" dirty="0"/>
                      <a:t>, </a:t>
                    </a:r>
                    <a:r>
                      <a:rPr lang="en-US" altLang="zh-CN" sz="2000" dirty="0" err="1"/>
                      <a:t>Pratul</a:t>
                    </a:r>
                    <a:r>
                      <a:rPr lang="en-US" altLang="zh-CN" sz="2000" dirty="0"/>
                      <a:t> P. Srinivasan, Matthew </a:t>
                    </a:r>
                    <a:r>
                      <a:rPr lang="en-US" altLang="zh-CN" sz="2000" dirty="0" err="1"/>
                      <a:t>Tancik</a:t>
                    </a:r>
                    <a:r>
                      <a:rPr lang="en-US" altLang="zh-CN" sz="2000" dirty="0"/>
                      <a:t>, Jonathan T. Barron, Ravi </a:t>
                    </a:r>
                    <a:r>
                      <a:rPr lang="en-US" altLang="zh-CN" sz="2000" dirty="0" err="1"/>
                      <a:t>Ramamoorthi</a:t>
                    </a:r>
                    <a:r>
                      <a:rPr lang="en-US" altLang="zh-CN" sz="2000" dirty="0"/>
                      <a:t>, and Ren Ng. 2021. </a:t>
                    </a:r>
                    <a:r>
                      <a:rPr lang="en-US" altLang="zh-CN" sz="2000" dirty="0" err="1"/>
                      <a:t>NeRF</a:t>
                    </a:r>
                    <a:r>
                      <a:rPr lang="en-US" altLang="zh-CN" sz="2000" dirty="0"/>
                      <a:t>: representing scenes as neural radiance fields for view synthesis. </a:t>
                    </a:r>
                    <a:r>
                      <a:rPr lang="en-US" altLang="zh-CN" sz="2000" dirty="0" err="1"/>
                      <a:t>Commun</a:t>
                    </a:r>
                    <a:r>
                      <a:rPr lang="en-US" altLang="zh-CN" sz="2000" dirty="0"/>
                      <a:t>. ACM 65, 1 (January 2022), 99–106. </a:t>
                    </a:r>
                    <a:r>
                      <a:rPr lang="en-US" altLang="zh-CN" sz="2000" dirty="0">
                        <a:hlinkClick r:id="rId3"/>
                      </a:rPr>
                      <a:t>https://</a:t>
                    </a:r>
                    <a:r>
                      <a:rPr lang="en-US" altLang="zh-CN" sz="2000" dirty="0" smtClean="0">
                        <a:hlinkClick r:id="rId3"/>
                      </a:rPr>
                      <a:t>doi.org/10.1145/3503250</a:t>
                    </a:r>
                    <a:endParaRPr lang="en-US" altLang="zh-CN" sz="2000" dirty="0" smtClean="0"/>
                  </a:p>
                  <a:p>
                    <a:r>
                      <a:rPr lang="en-US" sz="2000" dirty="0" smtClean="0">
                        <a:latin typeface="Myriad Pro" panose="020B0503030403020204" pitchFamily="34" charset="0"/>
                      </a:rPr>
                      <a:t>[2] ….</a:t>
                    </a:r>
                    <a:endParaRPr lang="en-CA" sz="1818" dirty="0">
                      <a:latin typeface="Myriad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7A910EDC-9B32-4B03-9CBE-2378C050D32E}"/>
                    </a:ext>
                  </a:extLst>
                </p:cNvPr>
                <p:cNvGrpSpPr/>
                <p:nvPr/>
              </p:nvGrpSpPr>
              <p:grpSpPr>
                <a:xfrm>
                  <a:off x="22262122" y="27436196"/>
                  <a:ext cx="17440536" cy="2277245"/>
                  <a:chOff x="528370" y="12268944"/>
                  <a:chExt cx="31284739" cy="2277245"/>
                </a:xfrm>
              </p:grpSpPr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982D046A-EFDE-4298-8466-79476AD0DBB5}"/>
                      </a:ext>
                    </a:extLst>
                  </p:cNvPr>
                  <p:cNvSpPr/>
                  <p:nvPr/>
                </p:nvSpPr>
                <p:spPr>
                  <a:xfrm>
                    <a:off x="528370" y="12268944"/>
                    <a:ext cx="31284739" cy="2277245"/>
                  </a:xfrm>
                  <a:prstGeom prst="rect">
                    <a:avLst/>
                  </a:prstGeom>
                  <a:solidFill>
                    <a:srgbClr val="F9F6E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25" dirty="0">
                      <a:solidFill>
                        <a:schemeClr val="bg1"/>
                      </a:solidFill>
                      <a:latin typeface="Myriad Pro" panose="020B0503030403020204" pitchFamily="34" charset="0"/>
                    </a:endParaRPr>
                  </a:p>
                </p:txBody>
              </p:sp>
              <p:sp>
                <p:nvSpPr>
                  <p:cNvPr id="362" name="Title 1">
                    <a:extLst>
                      <a:ext uri="{FF2B5EF4-FFF2-40B4-BE49-F238E27FC236}">
                        <a16:creationId xmlns:a16="http://schemas.microsoft.com/office/drawing/2014/main" id="{947F6E37-4FA8-4C37-9AA9-71E81F39512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28372" y="12278434"/>
                    <a:ext cx="31284737" cy="573288"/>
                  </a:xfrm>
                  <a:prstGeom prst="rect">
                    <a:avLst/>
                  </a:prstGeom>
                  <a:solidFill>
                    <a:srgbClr val="E7312D"/>
                  </a:solidFill>
                </p:spPr>
                <p:txBody>
                  <a:bodyPr anchor="ctr" anchorCtr="0"/>
                  <a:lstStyle>
                    <a:lvl1pPr algn="l" defTabSz="1604681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7722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CA" sz="3273" b="1" dirty="0">
                        <a:solidFill>
                          <a:schemeClr val="bg1"/>
                        </a:solidFill>
                        <a:latin typeface="Myriad Pro" panose="020B0503030403020204" pitchFamily="34" charset="0"/>
                      </a:rPr>
                      <a:t>Acknowledgements</a:t>
                    </a:r>
                  </a:p>
                </p:txBody>
              </p:sp>
            </p:grp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4440D25-0B4F-4A34-BC7A-9A3A6609CA0F}"/>
                  </a:ext>
                </a:extLst>
              </p:cNvPr>
              <p:cNvSpPr/>
              <p:nvPr/>
            </p:nvSpPr>
            <p:spPr>
              <a:xfrm>
                <a:off x="22510648" y="28326717"/>
                <a:ext cx="17108456" cy="643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3200" dirty="0">
                    <a:latin typeface="Myriad Pro" panose="020B0503030403020204" pitchFamily="34" charset="0"/>
                  </a:rPr>
                  <a:t>We would like to </a:t>
                </a:r>
                <a:r>
                  <a:rPr lang="en-CA" sz="3200" dirty="0">
                    <a:latin typeface="Myriad Pro" panose="020B0503030403020204" pitchFamily="34" charset="0"/>
                  </a:rPr>
                  <a:t>thank </a:t>
                </a:r>
                <a:r>
                  <a:rPr lang="en-CA" sz="3200" dirty="0" smtClean="0">
                    <a:latin typeface="Myriad Pro" panose="020B0503030403020204" pitchFamily="34" charset="0"/>
                  </a:rPr>
                  <a:t>Professor </a:t>
                </a:r>
                <a:r>
                  <a:rPr lang="en-CA" sz="3200" dirty="0" err="1" smtClean="0">
                    <a:latin typeface="Myriad Pro" panose="020B0503030403020204" pitchFamily="34" charset="0"/>
                  </a:rPr>
                  <a:t>Srinath</a:t>
                </a:r>
                <a:r>
                  <a:rPr lang="en-CA" sz="3200" dirty="0" smtClean="0">
                    <a:latin typeface="Myriad Pro" panose="020B0503030403020204" pitchFamily="34" charset="0"/>
                  </a:rPr>
                  <a:t> and all TAs … </a:t>
                </a:r>
                <a:endParaRPr lang="en-CA" sz="3200" dirty="0">
                  <a:latin typeface="Myriad Pro" panose="020B0503030403020204" pitchFamily="34" charset="0"/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6BB111E-D6DA-4CF5-A1F6-22A1C922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0" y="83168"/>
            <a:ext cx="2317894" cy="269425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8974409-395F-496F-B367-3D382F2F7E2F}"/>
              </a:ext>
            </a:extLst>
          </p:cNvPr>
          <p:cNvSpPr txBox="1"/>
          <p:nvPr/>
        </p:nvSpPr>
        <p:spPr>
          <a:xfrm>
            <a:off x="1176212" y="10956622"/>
            <a:ext cx="74965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Myriad Pro" panose="020B0503030403020204" pitchFamily="34" charset="0"/>
              </a:rPr>
              <a:t>NeRF</a:t>
            </a:r>
            <a:r>
              <a:rPr lang="en-US" sz="4000" dirty="0" smtClean="0">
                <a:latin typeface="Myriad Pro" panose="020B0503030403020204" pitchFamily="34" charset="0"/>
              </a:rPr>
              <a:t> presents a method that represents a scene using a fully connected (Non-convolutional) deep network, whose input is 5D coordinate (spatial location (x, y, z) and view direction ()) and </a:t>
            </a:r>
            <a:r>
              <a:rPr lang="en-US" sz="4000" dirty="0">
                <a:latin typeface="Myriad Pro" panose="020B0503030403020204" pitchFamily="34" charset="0"/>
              </a:rPr>
              <a:t>whose output is the volume density and view-dependent emitted radiance at that spatial location.</a:t>
            </a:r>
            <a:endParaRPr lang="en-US" sz="4000" dirty="0">
              <a:latin typeface="Myriad Pro" panose="020B0503030403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20" y="11191308"/>
            <a:ext cx="10731752" cy="31847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363" y="14654131"/>
            <a:ext cx="7351844" cy="24145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77" y="18334589"/>
            <a:ext cx="5529627" cy="66653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5195" y="18405807"/>
            <a:ext cx="5961831" cy="65229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0435" y="6712904"/>
            <a:ext cx="11382175" cy="286867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43593" y="19305324"/>
            <a:ext cx="19219017" cy="3619166"/>
          </a:xfrm>
          <a:prstGeom prst="rect">
            <a:avLst/>
          </a:prstGeom>
        </p:spPr>
      </p:pic>
      <p:sp>
        <p:nvSpPr>
          <p:cNvPr id="79" name="TextBox 73">
            <a:extLst>
              <a:ext uri="{FF2B5EF4-FFF2-40B4-BE49-F238E27FC236}">
                <a16:creationId xmlns:a16="http://schemas.microsoft.com/office/drawing/2014/main" id="{38974409-395F-496F-B367-3D382F2F7E2F}"/>
              </a:ext>
            </a:extLst>
          </p:cNvPr>
          <p:cNvSpPr txBox="1"/>
          <p:nvPr/>
        </p:nvSpPr>
        <p:spPr>
          <a:xfrm>
            <a:off x="16541862" y="22990148"/>
            <a:ext cx="1987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Myriad Pro" panose="020B0503030403020204" pitchFamily="34" charset="0"/>
              </a:rPr>
              <a:t>NeRF</a:t>
            </a:r>
            <a:r>
              <a:rPr lang="en-US" sz="4000" dirty="0">
                <a:latin typeface="Myriad Pro" panose="020B0503030403020204" pitchFamily="34" charset="0"/>
              </a:rPr>
              <a:t> </a:t>
            </a:r>
            <a:r>
              <a:rPr lang="en-US" sz="4000" dirty="0" smtClean="0">
                <a:latin typeface="Myriad Pro" panose="020B0503030403020204" pitchFamily="34" charset="0"/>
              </a:rPr>
              <a:t>quantitatively </a:t>
            </a:r>
            <a:r>
              <a:rPr lang="en-US" sz="4000" dirty="0">
                <a:latin typeface="Myriad Pro" panose="020B0503030403020204" pitchFamily="34" charset="0"/>
              </a:rPr>
              <a:t>outperforms prior work on datasets </a:t>
            </a:r>
            <a:r>
              <a:rPr lang="en-US" sz="4000" dirty="0" smtClean="0">
                <a:latin typeface="Myriad Pro" panose="020B0503030403020204" pitchFamily="34" charset="0"/>
              </a:rPr>
              <a:t>of both </a:t>
            </a:r>
            <a:r>
              <a:rPr lang="en-US" sz="4000" dirty="0">
                <a:latin typeface="Myriad Pro" panose="020B0503030403020204" pitchFamily="34" charset="0"/>
              </a:rPr>
              <a:t>synthetic and real images.</a:t>
            </a:r>
            <a:endParaRPr lang="en-US" sz="4000" dirty="0">
              <a:latin typeface="Myriad Pro" panose="020B0503030403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526" y="11784274"/>
            <a:ext cx="15562521" cy="4072193"/>
          </a:xfrm>
          <a:prstGeom prst="rect">
            <a:avLst/>
          </a:prstGeom>
        </p:spPr>
      </p:pic>
      <p:sp>
        <p:nvSpPr>
          <p:cNvPr id="81" name="TextBox 219">
            <a:extLst>
              <a:ext uri="{FF2B5EF4-FFF2-40B4-BE49-F238E27FC236}">
                <a16:creationId xmlns:a16="http://schemas.microsoft.com/office/drawing/2014/main" id="{759AC739-EC08-4F69-9A19-E06337F00D37}"/>
              </a:ext>
            </a:extLst>
          </p:cNvPr>
          <p:cNvSpPr txBox="1"/>
          <p:nvPr/>
        </p:nvSpPr>
        <p:spPr>
          <a:xfrm>
            <a:off x="661651" y="4621653"/>
            <a:ext cx="49558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Myriad Pro" panose="020B0503030403020204" pitchFamily="34" charset="0"/>
              </a:rPr>
              <a:t>NeRF</a:t>
            </a:r>
            <a:r>
              <a:rPr lang="en-US" sz="3200" dirty="0" smtClean="0">
                <a:latin typeface="Myriad Pro" panose="020B0503030403020204" pitchFamily="34" charset="0"/>
              </a:rPr>
              <a:t> tries to find a method that achieve state-of-the-art results for synthesizing novel views of complex scenes by </a:t>
            </a:r>
            <a:r>
              <a:rPr lang="en-US" sz="3200" dirty="0" err="1" smtClean="0">
                <a:latin typeface="Myriad Pro" panose="020B0503030403020204" pitchFamily="34" charset="0"/>
              </a:rPr>
              <a:t>optimizating</a:t>
            </a:r>
            <a:r>
              <a:rPr lang="en-US" sz="3200" dirty="0" smtClean="0">
                <a:latin typeface="Myriad Pro" panose="020B0503030403020204" pitchFamily="34" charset="0"/>
              </a:rPr>
              <a:t> an underlying continuous volumetric scene function using a sparse set of input views</a:t>
            </a:r>
            <a:endParaRPr lang="en-US" sz="3200" dirty="0">
              <a:latin typeface="Myriad Pro" panose="020B05030304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877" y="4885134"/>
            <a:ext cx="6532406" cy="422824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5" y="4326135"/>
            <a:ext cx="3382278" cy="338227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6" y="4281171"/>
            <a:ext cx="3382278" cy="338227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666" y="6636800"/>
            <a:ext cx="3372509" cy="337250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763" y="6751174"/>
            <a:ext cx="3614206" cy="3614206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7498617" y="13531334"/>
            <a:ext cx="157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Srinath</a:t>
            </a:r>
            <a:r>
              <a:rPr lang="en-US" altLang="zh-CN" dirty="0"/>
              <a:t> Sridhar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07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279</Words>
  <Application>Microsoft Office PowerPoint</Application>
  <PresentationFormat>自定义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Myriad Pro</vt:lpstr>
      <vt:lpstr>等线</vt:lpstr>
      <vt:lpstr>Arial</vt:lpstr>
      <vt:lpstr>Calibri</vt:lpstr>
      <vt:lpstr>Calibri Light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Sridhar</dc:creator>
  <cp:lastModifiedBy>Ning Li</cp:lastModifiedBy>
  <cp:revision>209</cp:revision>
  <dcterms:created xsi:type="dcterms:W3CDTF">2017-09-13T18:27:54Z</dcterms:created>
  <dcterms:modified xsi:type="dcterms:W3CDTF">2022-12-07T01:28:12Z</dcterms:modified>
</cp:coreProperties>
</file>