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58" r:id="rId5"/>
    <p:sldId id="278" r:id="rId6"/>
    <p:sldId id="27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04" y="-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D181BCE-9B36-46B8-ABB1-7A09A0732E5A}" type="slidenum">
              <a:t>‹Nº›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92455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/>
          <a:p>
            <a:pPr lvl="0"/>
            <a:endParaRPr lang="es-ES"/>
          </a:p>
        </p:txBody>
      </p:sp>
      <p:sp>
        <p:nvSpPr>
          <p:cNvPr id="4" name="Marcador de encabezad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lvl="0" rtl="0" hangingPunct="0">
              <a:buNone/>
              <a:tabLst/>
              <a:defRPr lang="es-ES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lvl="0" rtl="0" hangingPunct="0">
              <a:buNone/>
              <a:tabLst/>
              <a:defRPr lang="es-ES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lvl1pPr lvl="0" rtl="0" hangingPunct="0">
              <a:buNone/>
              <a:tabLst/>
              <a:defRPr lang="es-ES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400" b="0" i="0" u="none" strike="noStrike" kern="1200" cap="none" spc="0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6A6D5956-4D66-44DB-B3C0-3B723C87735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79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rtl="0" hangingPunct="0">
      <a:buNone/>
      <a:tabLst/>
      <a:defRPr lang="es-E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Lucida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A406F07-8774-4200-B8A2-C79B4F8F70BB}" type="slidenum">
              <a:t>1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C766BC4-D84B-4844-914D-30518CB9EC42}" type="slidenum">
              <a:t>12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B48916-E803-4636-975B-CBDA30CB35CE}" type="slidenum">
              <a:t>13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17C92DB-B585-4198-837A-89E8AF927428}" type="slidenum">
              <a:t>14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C9FBA00-42A9-43F9-B0BF-E08A2C7B46A1}" type="slidenum">
              <a:t>15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C332F06-DB81-414F-9686-69432DD9704F}" type="slidenum">
              <a:t>16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D12ADDB-33F9-4398-8B21-2E01DBD5E9E7}" type="slidenum">
              <a:t>17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AFC36B7-A535-42CB-B67F-3BB0ED55ED6D}" type="slidenum">
              <a:t>18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26E8FBA-1C1A-40C6-8894-991A87F8961B}" type="slidenum">
              <a:t>19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DAB8603-78CC-4B77-ABD5-D3F099E92A15}" type="slidenum">
              <a:t>20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871779A-60D3-4110-8761-72875EB7E08F}" type="slidenum">
              <a:t>21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1909376-9800-4F85-810F-EB3DA51B74C6}" type="slidenum">
              <a:t>2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10F709E-4363-4AD6-8704-599C0A19FF22}" type="slidenum">
              <a:t>22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8ABDA92-2B52-4DB5-8E55-B083EC9041A6}" type="slidenum">
              <a:t>23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45EC378-7998-42C3-99EA-98B78ED560EE}" type="slidenum">
              <a:t>24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5175934-6858-4A81-AF6F-1B2B12CC0C08}" type="slidenum">
              <a:t>3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38835BD-624D-4FF0-B75F-5EAA9BB09B69}" type="slidenum">
              <a:t>6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0139C5B-55C6-491B-BB55-61F522200332}" type="slidenum">
              <a:t>7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566C977-0D74-4889-ACF7-068D85AAD887}" type="slidenum">
              <a:t>8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2618DCC-DF35-4789-B6AB-6889C7FDEBEA}" type="slidenum">
              <a:t>9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9156EEA-7E17-4CC2-9A2D-67C77578F91A}" type="slidenum">
              <a:t>10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1EDDB2F-0CBC-4CBA-BD95-48A2F3E6EC72}" type="slidenum">
              <a:t>11</a:t>
            </a:fld>
            <a:endParaRPr lang="es-E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rgbClr val="5B9BD5"/>
          </a:solidFill>
          <a:ln w="12600">
            <a:solidFill>
              <a:srgbClr val="41719C"/>
            </a:solidFill>
            <a:prstDash val="solid"/>
            <a:miter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260360" y="1236599"/>
            <a:ext cx="7559640" cy="263196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260360" y="3970440"/>
            <a:ext cx="7559640" cy="1825560"/>
          </a:xfrm>
        </p:spPr>
        <p:txBody>
          <a:bodyPr anchorCtr="1"/>
          <a:lstStyle>
            <a:lvl1pPr algn="ctr">
              <a:buNone/>
              <a:defRPr>
                <a:ln>
                  <a:noFill/>
                </a:ln>
                <a:highlight>
                  <a:scrgbClr r="0" g="0" b="0">
                    <a:alpha val="0"/>
                  </a:scrgbClr>
                </a:highlight>
                <a:cs typeface="Lucida Sans" pitchFamily="2"/>
              </a:defRPr>
            </a:lvl1pPr>
          </a:lstStyle>
          <a:p>
            <a:pPr lvl="0"/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1E78EF-499F-476B-BF9B-B5418723BE0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684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7DFCCA-D359-4793-8AC9-A61B62A0C95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00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7308720" y="301680"/>
            <a:ext cx="2266920" cy="6456240"/>
          </a:xfrm>
        </p:spPr>
        <p:txBody>
          <a:bodyPr vert="eaVer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503280" y="301680"/>
            <a:ext cx="6653159" cy="6456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F059A8-92B9-42FD-B53B-CD04A61DF26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78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260360" y="1236599"/>
            <a:ext cx="7559640" cy="263196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0" b="1" kern="0" spc="0" baseline="0">
                <a:solidFill>
                  <a:srgbClr val="333333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260360" y="3970440"/>
            <a:ext cx="7559640" cy="1825560"/>
          </a:xfrm>
        </p:spPr>
        <p:txBody>
          <a:bodyPr anchorCtr="1"/>
          <a:lstStyle>
            <a:lvl1pPr algn="ctr">
              <a:buNone/>
              <a:defRPr>
                <a:ln>
                  <a:noFill/>
                </a:ln>
                <a:highlight>
                  <a:scrgbClr r="0" g="0" b="0">
                    <a:alpha val="0"/>
                  </a:scrgbClr>
                </a:highlight>
                <a:ea typeface="Microsoft YaHei" pitchFamily="2"/>
              </a:defRPr>
            </a:lvl1pPr>
          </a:lstStyle>
          <a:p>
            <a:pPr lvl="0"/>
            <a:r>
              <a:rPr lang="es-ES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74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kern="0" spc="0" baseline="0">
                <a:solidFill>
                  <a:srgbClr val="333333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type="title" idx="4294967295"/>
          </p:nvPr>
        </p:nvSpPr>
        <p:spPr>
          <a:xfrm>
            <a:off x="740879" y="2101680"/>
            <a:ext cx="8607960" cy="4762440"/>
          </a:xfrm>
        </p:spPr>
        <p:txBody>
          <a:bodyPr anchor="t" anchorCtr="0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sz="2400" kern="0" spc="0" baseline="0">
                <a:solidFill>
                  <a:srgbClr val="000000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Editar el estilo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7185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87239" y="1884240"/>
            <a:ext cx="8694720" cy="3144959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0" b="1" kern="0" spc="0" baseline="0">
                <a:solidFill>
                  <a:srgbClr val="333333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687239" y="5059440"/>
            <a:ext cx="8694720" cy="1652760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9357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kern="0" spc="0" baseline="0">
                <a:solidFill>
                  <a:srgbClr val="333333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type="title" idx="4294967295"/>
          </p:nvPr>
        </p:nvSpPr>
        <p:spPr>
          <a:xfrm>
            <a:off x="741239" y="2101680"/>
            <a:ext cx="4227479" cy="4762440"/>
          </a:xfrm>
        </p:spPr>
        <p:txBody>
          <a:bodyPr anchor="t" anchorCtr="0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sz="2400" kern="0" spc="0" baseline="0">
                <a:solidFill>
                  <a:srgbClr val="000000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Editar el estilo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type="title" idx="4294967295"/>
          </p:nvPr>
        </p:nvSpPr>
        <p:spPr>
          <a:xfrm>
            <a:off x="5121360" y="2101680"/>
            <a:ext cx="4227479" cy="4762440"/>
          </a:xfrm>
        </p:spPr>
        <p:txBody>
          <a:bodyPr anchor="t" anchorCtr="0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sz="2400" kern="0" spc="0" baseline="0">
                <a:solidFill>
                  <a:srgbClr val="000000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Editar el estilo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4021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19" y="403200"/>
            <a:ext cx="8694720" cy="1460519"/>
          </a:xfrm>
        </p:spPr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kern="0" spc="0" baseline="0">
                <a:solidFill>
                  <a:srgbClr val="333333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693719" y="1852560"/>
            <a:ext cx="4265640" cy="907919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type="title" idx="4294967295"/>
          </p:nvPr>
        </p:nvSpPr>
        <p:spPr>
          <a:xfrm>
            <a:off x="693719" y="2760840"/>
            <a:ext cx="4265640" cy="4062239"/>
          </a:xfrm>
        </p:spPr>
        <p:txBody>
          <a:bodyPr anchor="t" anchorCtr="0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sz="2400" kern="0" spc="0" baseline="0">
                <a:solidFill>
                  <a:srgbClr val="000000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Editar el estilo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5" name="Marcador de texto 4"/>
          <p:cNvSpPr txBox="1">
            <a:spLocks noGrp="1"/>
          </p:cNvSpPr>
          <p:nvPr>
            <p:ph type="body" idx="3"/>
          </p:nvPr>
        </p:nvSpPr>
        <p:spPr>
          <a:xfrm>
            <a:off x="5103720" y="1852560"/>
            <a:ext cx="4284720" cy="907919"/>
          </a:xfrm>
        </p:spPr>
        <p:txBody>
          <a:bodyPr anchor="b"/>
          <a:lstStyle>
            <a:lvl1pPr>
              <a:buNone/>
              <a:defRPr b="1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 txBox="1">
            <a:spLocks noGrp="1"/>
          </p:cNvSpPr>
          <p:nvPr>
            <p:ph type="title" idx="4294967295"/>
          </p:nvPr>
        </p:nvSpPr>
        <p:spPr>
          <a:xfrm>
            <a:off x="5103720" y="2760840"/>
            <a:ext cx="4284720" cy="4062239"/>
          </a:xfrm>
        </p:spPr>
        <p:txBody>
          <a:bodyPr anchor="t" anchorCtr="0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sz="2400" kern="0" spc="0" baseline="0">
                <a:solidFill>
                  <a:srgbClr val="000000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Editar el estilo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9947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kern="0" spc="0" baseline="0">
                <a:solidFill>
                  <a:srgbClr val="333333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921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384080"/>
          </a:xfrm>
        </p:spPr>
        <p:txBody>
          <a:bodyPr/>
          <a:lstStyle>
            <a:lvl1pPr>
              <a:spcBef>
                <a:spcPts val="1417"/>
              </a:spcBef>
              <a:spcAft>
                <a:spcPts val="0"/>
              </a:spcAft>
              <a:defRPr sz="3200" kern="120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99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kern="0" spc="0" baseline="0">
                <a:solidFill>
                  <a:srgbClr val="333333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sz="3200" kern="0" spc="0" baseline="0">
                <a:solidFill>
                  <a:srgbClr val="000000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Editar el estilo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8571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type="title" idx="4294967295"/>
          </p:nvPr>
        </p:nvSpPr>
        <p:spPr>
          <a:xfrm>
            <a:off x="503999" y="1769040"/>
            <a:ext cx="9071640" cy="4989600"/>
          </a:xfrm>
        </p:spPr>
        <p:txBody>
          <a:bodyPr anchor="t" anchorCtr="0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sz="24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Editar el estilo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81EEEE-F9EB-4FB8-B248-11997C3E559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9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kern="0" spc="0" baseline="0">
                <a:solidFill>
                  <a:srgbClr val="333333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5001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kern="0" spc="0" baseline="0">
                <a:solidFill>
                  <a:srgbClr val="333333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837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7197840" y="555480"/>
            <a:ext cx="2151000" cy="6308640"/>
          </a:xfrm>
        </p:spPr>
        <p:txBody>
          <a:bodyPr vert="eaVer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kern="0" spc="0" baseline="0">
                <a:solidFill>
                  <a:srgbClr val="333333"/>
                </a:solidFill>
                <a:latin typeface="Albany" pitchFamily="34"/>
                <a:cs typeface="Tahoma" pitchFamily="2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741239" y="555480"/>
            <a:ext cx="6303960" cy="63086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5195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87239" y="1884240"/>
            <a:ext cx="8694720" cy="3144959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687239" y="5059440"/>
            <a:ext cx="8694720" cy="1652760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6DBA59-19C0-4776-BDFD-3E2E7320680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66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type="title" idx="4294967295"/>
          </p:nvPr>
        </p:nvSpPr>
        <p:spPr>
          <a:xfrm>
            <a:off x="503280" y="1768320"/>
            <a:ext cx="4459320" cy="4989600"/>
          </a:xfrm>
        </p:spPr>
        <p:txBody>
          <a:bodyPr anchor="t" anchorCtr="0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sz="24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Editar el estilo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type="title" idx="4294967295"/>
          </p:nvPr>
        </p:nvSpPr>
        <p:spPr>
          <a:xfrm>
            <a:off x="5114879" y="1768320"/>
            <a:ext cx="4460760" cy="4989600"/>
          </a:xfrm>
        </p:spPr>
        <p:txBody>
          <a:bodyPr anchor="t" anchorCtr="0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sz="24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Editar el estilo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A0AEEB-2569-4FF7-8D9F-9494E8257E3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06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19" y="403200"/>
            <a:ext cx="8694720" cy="1460519"/>
          </a:xfrm>
        </p:spPr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693719" y="1852560"/>
            <a:ext cx="4265640" cy="907919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type="title" idx="4294967295"/>
          </p:nvPr>
        </p:nvSpPr>
        <p:spPr>
          <a:xfrm>
            <a:off x="693719" y="2760840"/>
            <a:ext cx="4265640" cy="4062239"/>
          </a:xfrm>
        </p:spPr>
        <p:txBody>
          <a:bodyPr anchor="t" anchorCtr="0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sz="24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Editar el estilo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5" name="Marcador de texto 4"/>
          <p:cNvSpPr txBox="1">
            <a:spLocks noGrp="1"/>
          </p:cNvSpPr>
          <p:nvPr>
            <p:ph type="body" idx="3"/>
          </p:nvPr>
        </p:nvSpPr>
        <p:spPr>
          <a:xfrm>
            <a:off x="5103720" y="1852560"/>
            <a:ext cx="4284720" cy="907919"/>
          </a:xfrm>
        </p:spPr>
        <p:txBody>
          <a:bodyPr anchor="b"/>
          <a:lstStyle>
            <a:lvl1pPr>
              <a:buNone/>
              <a:defRPr b="1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 txBox="1">
            <a:spLocks noGrp="1"/>
          </p:cNvSpPr>
          <p:nvPr>
            <p:ph type="title" idx="4294967295"/>
          </p:nvPr>
        </p:nvSpPr>
        <p:spPr>
          <a:xfrm>
            <a:off x="5103720" y="2760840"/>
            <a:ext cx="4284720" cy="4062239"/>
          </a:xfrm>
        </p:spPr>
        <p:txBody>
          <a:bodyPr anchor="t" anchorCtr="0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sz="24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Editar el estilo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7" name="Marcador de fecha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8" name="Marcador de pie de página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Marcador de número de diapositiva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28A4A0-ADB9-4290-AFF2-A7AB3565B82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76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5F3BDC-7D76-4DE4-A01E-1EC2320C965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722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3" name="Marcador de pie de página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Marcador de número de diapositiva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97C6AF-D4B8-41E3-BA6D-0458E34FA04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41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defRPr sz="32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Editar el estilo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18C01A-44D3-4324-9294-E8531719A8A9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0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633998-3E64-41CF-ACD8-E890AB74471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54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endParaRPr lang="es-E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lvl="0" rtl="0" hangingPunct="0">
              <a:buNone/>
              <a:tabLst/>
              <a:defRPr lang="es-ES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1"/>
          <a:lstStyle>
            <a:lvl1pPr lvl="0" rtl="0" hangingPunct="0">
              <a:buNone/>
              <a:tabLst/>
              <a:defRPr lang="es-ES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400" b="0" i="0" u="none" strike="noStrike" kern="1200" cap="none" spc="0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BFBB6956-3D4D-4AA8-A746-F3DE2FFC3593}" type="slidenum"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ctr" rtl="0" hangingPunct="0">
        <a:buNone/>
        <a:tabLst/>
        <a:defRPr lang="es-E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Lucida Sans" pitchFamily="2"/>
        </a:defRPr>
      </a:lvl1pPr>
    </p:titleStyle>
    <p:bodyStyle>
      <a:lvl1pPr marL="0" marR="0" lvl="0" indent="0" rtl="0" hangingPunct="0">
        <a:lnSpc>
          <a:spcPct val="100000"/>
        </a:lnSpc>
        <a:spcBef>
          <a:spcPts val="0"/>
        </a:spcBef>
        <a:spcAft>
          <a:spcPts val="1414"/>
        </a:spcAft>
        <a:buSzPct val="45000"/>
        <a:buFont typeface="StarSymbol"/>
        <a:buChar char="●"/>
        <a:tabLst/>
        <a:defRPr lang="es-ES" sz="2400" b="0" i="0" u="none" strike="noStrike" kern="1200" cap="none" spc="0" baseline="0">
          <a:solidFill>
            <a:srgbClr val="000000"/>
          </a:solidFill>
          <a:latin typeface="Arial" pitchFamily="18"/>
          <a:ea typeface="Microsoft YaHei" pitchFamily="2"/>
        </a:defRPr>
      </a:lvl1pPr>
      <a:lvl2pPr marL="685799" marR="0" lvl="1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s-ES" sz="2400" b="0" i="0" u="none" strike="noStrike" kern="1200" cap="none" spc="0" baseline="0">
          <a:solidFill>
            <a:srgbClr val="000000"/>
          </a:solidFill>
          <a:latin typeface="Calibri"/>
        </a:defRPr>
      </a:lvl2pPr>
      <a:lvl3pPr marL="1143000" marR="0" lvl="2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solidFill>
            <a:srgbClr val="000000"/>
          </a:solidFill>
          <a:latin typeface="Calibri"/>
        </a:defRPr>
      </a:lvl3pPr>
      <a:lvl4pPr marL="1600200" marR="0" lvl="3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s-ES" sz="1800" b="0" i="0" u="none" strike="noStrike" kern="1200" cap="none" spc="0" baseline="0">
          <a:solidFill>
            <a:srgbClr val="000000"/>
          </a:solidFill>
          <a:latin typeface="Calibri"/>
        </a:defRPr>
      </a:lvl4pPr>
      <a:lvl5pPr marL="2057400" marR="0" lvl="4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s-ES" sz="1800" b="0" i="0" u="none" strike="noStrike" kern="1200" cap="none" spc="0" baseline="0">
          <a:solidFill>
            <a:srgbClr val="000000"/>
          </a:solidFill>
          <a:latin typeface="Calibri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5360" y="1893960"/>
            <a:ext cx="9674640" cy="5666040"/>
          </a:xfrm>
          <a:prstGeom prst="rect">
            <a:avLst/>
          </a:prstGeom>
          <a:solidFill>
            <a:srgbClr val="DDDDDD"/>
          </a:solidFill>
          <a:ln w="25560">
            <a:solidFill>
              <a:srgbClr val="C0C0C0"/>
            </a:solidFill>
            <a:prstDash val="solid"/>
            <a:miter/>
          </a:ln>
        </p:spPr>
        <p:txBody>
          <a:bodyPr vert="horz" wrap="square" lIns="0" tIns="0" rIns="0" bIns="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Marcador de título 2"/>
          <p:cNvSpPr txBox="1">
            <a:spLocks noGrp="1"/>
          </p:cNvSpPr>
          <p:nvPr>
            <p:ph type="title"/>
          </p:nvPr>
        </p:nvSpPr>
        <p:spPr>
          <a:xfrm>
            <a:off x="740879" y="55548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endParaRPr lang="es-ES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1"/>
          </p:nvPr>
        </p:nvSpPr>
        <p:spPr>
          <a:xfrm>
            <a:off x="740879" y="2101680"/>
            <a:ext cx="8607960" cy="4762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81440" cy="918359"/>
          </a:xfrm>
          <a:prstGeom prst="rect">
            <a:avLst/>
          </a:prstGeom>
          <a:solidFill>
            <a:srgbClr val="125C8D"/>
          </a:solidFill>
          <a:ln w="25560">
            <a:solidFill>
              <a:srgbClr val="41719C"/>
            </a:solidFill>
            <a:prstDash val="solid"/>
            <a:miter/>
          </a:ln>
        </p:spPr>
        <p:txBody>
          <a:bodyPr vert="horz" wrap="square" lIns="0" tIns="0" rIns="0" bIns="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2381399"/>
            <a:ext cx="181440" cy="918359"/>
          </a:xfrm>
          <a:prstGeom prst="rect">
            <a:avLst/>
          </a:prstGeom>
          <a:solidFill>
            <a:srgbClr val="125C8D"/>
          </a:solidFill>
          <a:ln w="25560">
            <a:solidFill>
              <a:srgbClr val="41719C"/>
            </a:solidFill>
            <a:prstDash val="solid"/>
            <a:miter/>
          </a:ln>
        </p:spPr>
        <p:txBody>
          <a:bodyPr vert="horz" wrap="square" lIns="0" tIns="0" rIns="0" bIns="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1168560"/>
            <a:ext cx="181440" cy="918359"/>
          </a:xfrm>
          <a:prstGeom prst="rect">
            <a:avLst/>
          </a:prstGeom>
          <a:solidFill>
            <a:srgbClr val="125C8D"/>
          </a:solidFill>
          <a:ln w="25560">
            <a:solidFill>
              <a:srgbClr val="41719C"/>
            </a:solidFill>
            <a:prstDash val="solid"/>
            <a:miter/>
          </a:ln>
        </p:spPr>
        <p:txBody>
          <a:bodyPr vert="horz" wrap="square" lIns="0" tIns="0" rIns="0" bIns="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ctr" rtl="0" hangingPunct="0">
        <a:buNone/>
        <a:tabLst/>
        <a:defRPr lang="es-E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Lucida Sans" pitchFamily="2"/>
        </a:defRPr>
      </a:lvl1pPr>
    </p:titleStyle>
    <p:bodyStyle>
      <a:lvl1pPr marL="0" marR="0" lvl="0" indent="0" algn="l" rtl="0" hangingPunct="0">
        <a:lnSpc>
          <a:spcPct val="100000"/>
        </a:lnSpc>
        <a:spcBef>
          <a:spcPts val="0"/>
        </a:spcBef>
        <a:spcAft>
          <a:spcPts val="1414"/>
        </a:spcAft>
        <a:buSzPct val="45000"/>
        <a:buFont typeface="StarSymbol"/>
        <a:buChar char="●"/>
        <a:tabLst/>
        <a:defRPr lang="es-ES" sz="2400" b="0" i="0" u="none" strike="noStrike" kern="0" cap="none" spc="0" baseline="0">
          <a:solidFill>
            <a:srgbClr val="000000"/>
          </a:solidFill>
          <a:latin typeface="Albany" pitchFamily="34"/>
          <a:cs typeface="Tahoma" pitchFamily="2"/>
        </a:defRPr>
      </a:lvl1pPr>
      <a:lvl2pPr marL="685799" marR="0" lvl="1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s-ES" sz="2400" b="0" i="0" u="none" strike="noStrike" kern="1200" cap="none" spc="0" baseline="0">
          <a:solidFill>
            <a:srgbClr val="000000"/>
          </a:solidFill>
          <a:latin typeface="Calibri"/>
        </a:defRPr>
      </a:lvl2pPr>
      <a:lvl3pPr marL="1143000" marR="0" lvl="2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solidFill>
            <a:srgbClr val="000000"/>
          </a:solidFill>
          <a:latin typeface="Calibri"/>
        </a:defRPr>
      </a:lvl3pPr>
      <a:lvl4pPr marL="1600200" marR="0" lvl="3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s-ES" sz="1800" b="0" i="0" u="none" strike="noStrike" kern="1200" cap="none" spc="0" baseline="0">
          <a:solidFill>
            <a:srgbClr val="000000"/>
          </a:solidFill>
          <a:latin typeface="Calibri"/>
        </a:defRPr>
      </a:lvl4pPr>
      <a:lvl5pPr marL="2057400" marR="0" lvl="4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s-ES" sz="1800" b="0" i="0" u="none" strike="noStrike" kern="1200" cap="none" spc="0" baseline="0">
          <a:solidFill>
            <a:srgbClr val="000000"/>
          </a:solidFill>
          <a:latin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40"/>
                </a:solidFill>
                <a:latin typeface="Albany" pitchFamily="34"/>
                <a:cs typeface="Tahoma" pitchFamily="2"/>
              </a:rPr>
              <a:t>Interfaz Gráficas.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703120"/>
          </a:xfrm>
        </p:spPr>
        <p:txBody>
          <a:bodyPr>
            <a:spAutoFit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Tahoma" pitchFamily="2"/>
              </a:rPr>
              <a:t>1. DEFINICIÓN DE GUI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kern="0">
                <a:latin typeface="Arial" pitchFamily="34"/>
                <a:cs typeface="Tahoma" pitchFamily="2"/>
              </a:rPr>
              <a:t>2. ÁRBOL DE SWING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kern="0">
                <a:latin typeface="Arial" pitchFamily="34"/>
                <a:cs typeface="Tahoma" pitchFamily="2"/>
              </a:rPr>
              <a:t>3. CÓDIGO ESTÁNDAR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kern="0">
                <a:latin typeface="Arial" pitchFamily="34"/>
                <a:cs typeface="Tahoma" pitchFamily="2"/>
              </a:rPr>
              <a:t>5. EJEMPLO DE UNA VENTANA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kern="0">
                <a:latin typeface="Arial" pitchFamily="34"/>
                <a:cs typeface="Tahoma" pitchFamily="2"/>
              </a:rPr>
              <a:t>6. COMPONENTES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kern="0">
                <a:latin typeface="Arial" pitchFamily="34"/>
                <a:cs typeface="Tahoma" pitchFamily="2"/>
              </a:rPr>
              <a:t>7. CONTENEDORES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kern="0">
                <a:latin typeface="Arial" pitchFamily="34"/>
                <a:cs typeface="Tahoma" pitchFamily="2"/>
              </a:rPr>
              <a:t>8. JPANEL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kern="0">
                <a:latin typeface="Arial" pitchFamily="34"/>
                <a:cs typeface="Tahoma" pitchFamily="2"/>
              </a:rPr>
              <a:t>9. RESUMEN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kern="0">
                <a:latin typeface="Arial" pitchFamily="34"/>
                <a:cs typeface="Tahoma" pitchFamily="2"/>
              </a:rPr>
              <a:t>10. LAYOUTS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40"/>
                </a:solidFill>
                <a:latin typeface="Albany" pitchFamily="34"/>
                <a:cs typeface="Tahoma" pitchFamily="2"/>
              </a:rPr>
              <a:t>Nuestra Primera Ventana. Métodos (2)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791840" y="424439"/>
            <a:ext cx="8778400" cy="7747885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457200" lvl="0" indent="-228600">
              <a:buNone/>
            </a:pPr>
            <a:endParaRPr lang="es-ES" sz="2400" b="1" kern="0" dirty="0">
              <a:latin typeface="Arial" pitchFamily="34"/>
              <a:cs typeface="Arial" pitchFamily="34"/>
            </a:endParaRPr>
          </a:p>
          <a:p>
            <a:pPr marL="457200" lvl="0" indent="-228600">
              <a:buNone/>
            </a:pPr>
            <a:endParaRPr lang="es-ES" sz="2400" b="1" kern="0" dirty="0">
              <a:latin typeface="Arial" pitchFamily="34"/>
              <a:cs typeface="Arial" pitchFamily="34"/>
            </a:endParaRPr>
          </a:p>
          <a:p>
            <a:pPr marL="457200" lvl="0" indent="-228600">
              <a:buNone/>
            </a:pPr>
            <a:endParaRPr lang="es-ES" sz="2400" b="1" kern="0" dirty="0">
              <a:latin typeface="Arial" pitchFamily="34"/>
              <a:cs typeface="Arial" pitchFamily="34"/>
            </a:endParaRPr>
          </a:p>
          <a:p>
            <a:pPr marL="457200" lvl="0" indent="-228600">
              <a:buNone/>
            </a:pPr>
            <a:endParaRPr lang="es-ES" sz="2400" b="1" kern="0" dirty="0">
              <a:latin typeface="Arial" pitchFamily="34"/>
              <a:cs typeface="Arial" pitchFamily="34"/>
            </a:endParaRPr>
          </a:p>
          <a:p>
            <a:pPr marL="457200" lvl="0" indent="-228600"/>
            <a:endParaRPr lang="es-ES" sz="2400" b="1" kern="0" dirty="0" smtClean="0">
              <a:latin typeface="Arial" pitchFamily="34"/>
              <a:cs typeface="Arial" pitchFamily="34"/>
            </a:endParaRPr>
          </a:p>
          <a:p>
            <a:pPr marL="457200" lvl="0" indent="-228600"/>
            <a:r>
              <a:rPr lang="es-ES" sz="2400" b="1" kern="0" dirty="0" err="1" smtClean="0">
                <a:latin typeface="Arial" pitchFamily="34"/>
                <a:cs typeface="Arial" pitchFamily="34"/>
              </a:rPr>
              <a:t>setBounds</a:t>
            </a:r>
            <a:r>
              <a:rPr lang="es-ES" sz="2400" b="1" kern="0" dirty="0" smtClean="0">
                <a:latin typeface="Arial" pitchFamily="34"/>
                <a:cs typeface="Arial" pitchFamily="34"/>
              </a:rPr>
              <a:t>(</a:t>
            </a:r>
            <a:r>
              <a:rPr lang="es-ES" sz="2400" b="1" kern="0" dirty="0" err="1" smtClean="0">
                <a:latin typeface="Arial" pitchFamily="34"/>
                <a:cs typeface="Arial" pitchFamily="34"/>
              </a:rPr>
              <a:t>int</a:t>
            </a:r>
            <a:r>
              <a:rPr lang="es-ES" sz="2400" b="1" kern="0" dirty="0" smtClean="0">
                <a:latin typeface="Arial" pitchFamily="34"/>
                <a:cs typeface="Arial" pitchFamily="34"/>
              </a:rPr>
              <a:t> </a:t>
            </a:r>
            <a:r>
              <a:rPr lang="es-ES" sz="2400" b="1" kern="0" dirty="0" err="1">
                <a:latin typeface="Arial" pitchFamily="34"/>
                <a:cs typeface="Arial" pitchFamily="34"/>
              </a:rPr>
              <a:t>x,int</a:t>
            </a:r>
            <a:r>
              <a:rPr lang="es-ES" sz="2400" b="1" kern="0" dirty="0">
                <a:latin typeface="Arial" pitchFamily="34"/>
                <a:cs typeface="Arial" pitchFamily="34"/>
              </a:rPr>
              <a:t> </a:t>
            </a:r>
            <a:r>
              <a:rPr lang="es-ES" sz="2400" b="1" kern="0" dirty="0" err="1">
                <a:latin typeface="Arial" pitchFamily="34"/>
                <a:cs typeface="Arial" pitchFamily="34"/>
              </a:rPr>
              <a:t>y,int</a:t>
            </a:r>
            <a:r>
              <a:rPr lang="es-ES" sz="2400" b="1" kern="0" dirty="0">
                <a:latin typeface="Arial" pitchFamily="34"/>
                <a:cs typeface="Arial" pitchFamily="34"/>
              </a:rPr>
              <a:t> </a:t>
            </a:r>
            <a:r>
              <a:rPr lang="es-ES" sz="2400" b="1" kern="0" dirty="0" err="1">
                <a:latin typeface="Arial" pitchFamily="34"/>
                <a:cs typeface="Arial" pitchFamily="34"/>
              </a:rPr>
              <a:t>ancho,int</a:t>
            </a:r>
            <a:r>
              <a:rPr lang="es-ES" sz="2400" b="1" kern="0" dirty="0">
                <a:latin typeface="Arial" pitchFamily="34"/>
                <a:cs typeface="Arial" pitchFamily="34"/>
              </a:rPr>
              <a:t> alto)</a:t>
            </a:r>
            <a:r>
              <a:rPr lang="es-ES" sz="2400" b="1" kern="0" dirty="0">
                <a:latin typeface="Arial" pitchFamily="34"/>
                <a:cs typeface="Tahoma" pitchFamily="2"/>
              </a:rPr>
              <a:t>  → </a:t>
            </a:r>
            <a:r>
              <a:rPr lang="es-ES" sz="2400" kern="0" dirty="0">
                <a:latin typeface="Arial" pitchFamily="34"/>
                <a:cs typeface="Tahoma" pitchFamily="2"/>
              </a:rPr>
              <a:t>Sitúa en la posición x, y con un ancho y un alto determinado.</a:t>
            </a:r>
          </a:p>
          <a:p>
            <a:pPr marL="457200" lvl="0" indent="-228600"/>
            <a:r>
              <a:rPr lang="es-ES" sz="2400" b="1" kern="0" dirty="0" err="1">
                <a:latin typeface="Arial" pitchFamily="34"/>
                <a:cs typeface="Arial" pitchFamily="34"/>
              </a:rPr>
              <a:t>setResizable</a:t>
            </a:r>
            <a:r>
              <a:rPr lang="es-ES" sz="2400" b="1" kern="0" dirty="0">
                <a:latin typeface="Arial" pitchFamily="34"/>
                <a:cs typeface="Arial" pitchFamily="34"/>
              </a:rPr>
              <a:t>(</a:t>
            </a:r>
            <a:r>
              <a:rPr lang="es-ES" sz="2400" b="1" kern="0" dirty="0" err="1">
                <a:latin typeface="Arial" pitchFamily="34"/>
                <a:cs typeface="Arial" pitchFamily="34"/>
              </a:rPr>
              <a:t>boolean</a:t>
            </a:r>
            <a:r>
              <a:rPr lang="es-ES" sz="2400" b="1" kern="0" dirty="0">
                <a:latin typeface="Arial" pitchFamily="34"/>
                <a:cs typeface="Arial" pitchFamily="34"/>
              </a:rPr>
              <a:t> </a:t>
            </a:r>
            <a:r>
              <a:rPr lang="es-ES" sz="2400" b="1" kern="0" dirty="0" err="1">
                <a:latin typeface="Arial" pitchFamily="34"/>
                <a:cs typeface="Arial" pitchFamily="34"/>
              </a:rPr>
              <a:t>opc</a:t>
            </a:r>
            <a:r>
              <a:rPr lang="es-ES" sz="2400" b="1" kern="0" dirty="0">
                <a:latin typeface="Arial" pitchFamily="34"/>
                <a:cs typeface="Arial" pitchFamily="34"/>
              </a:rPr>
              <a:t>) </a:t>
            </a:r>
            <a:r>
              <a:rPr lang="es-ES" sz="2400" b="1" kern="0" dirty="0">
                <a:latin typeface="Arial" pitchFamily="34"/>
                <a:cs typeface="Tahoma" pitchFamily="2"/>
              </a:rPr>
              <a:t> → </a:t>
            </a:r>
            <a:r>
              <a:rPr lang="es-ES" sz="2400" kern="0" dirty="0">
                <a:latin typeface="Arial" pitchFamily="34"/>
                <a:cs typeface="Tahoma" pitchFamily="2"/>
              </a:rPr>
              <a:t>Establece si el marco se puede redimensionar. Por omisión es true</a:t>
            </a:r>
            <a:r>
              <a:rPr lang="es-ES" sz="2400" kern="0" dirty="0" smtClean="0">
                <a:latin typeface="Arial" pitchFamily="34"/>
                <a:cs typeface="Tahoma" pitchFamily="2"/>
              </a:rPr>
              <a:t>.</a:t>
            </a:r>
            <a:endParaRPr lang="es-ES" sz="2400" b="1" kern="0" dirty="0">
              <a:latin typeface="Arial" pitchFamily="34"/>
              <a:cs typeface="Arial" pitchFamily="34"/>
            </a:endParaRPr>
          </a:p>
          <a:p>
            <a:pPr marL="457200" lvl="0" indent="-228600"/>
            <a:r>
              <a:rPr lang="es-ES" sz="2400" b="1" kern="0" dirty="0" err="1">
                <a:latin typeface="Arial" pitchFamily="34"/>
                <a:cs typeface="Arial" pitchFamily="34"/>
              </a:rPr>
              <a:t>setLocationRelativeTo</a:t>
            </a:r>
            <a:r>
              <a:rPr lang="es-ES" sz="2400" b="1" kern="0" dirty="0">
                <a:latin typeface="Arial" pitchFamily="34"/>
                <a:cs typeface="Arial" pitchFamily="34"/>
              </a:rPr>
              <a:t>(</a:t>
            </a:r>
            <a:r>
              <a:rPr lang="es-ES" sz="2400" b="1" kern="0" dirty="0" err="1">
                <a:latin typeface="Arial" pitchFamily="34"/>
                <a:cs typeface="Arial" pitchFamily="34"/>
              </a:rPr>
              <a:t>null</a:t>
            </a:r>
            <a:r>
              <a:rPr lang="es-ES" sz="2400" b="1" kern="0" dirty="0">
                <a:latin typeface="Arial" pitchFamily="34"/>
                <a:cs typeface="Arial" pitchFamily="34"/>
              </a:rPr>
              <a:t>); </a:t>
            </a:r>
            <a:r>
              <a:rPr lang="es-ES" sz="2400" b="1" kern="0" dirty="0">
                <a:latin typeface="Arial" pitchFamily="34"/>
                <a:cs typeface="Tahoma" pitchFamily="2"/>
              </a:rPr>
              <a:t> → </a:t>
            </a:r>
            <a:r>
              <a:rPr lang="es-ES" sz="2400" kern="0" dirty="0">
                <a:latin typeface="Arial" pitchFamily="34"/>
                <a:cs typeface="Tahoma" pitchFamily="2"/>
              </a:rPr>
              <a:t>nos pone la ventana en el centro</a:t>
            </a:r>
          </a:p>
          <a:p>
            <a:pPr marL="457200" lvl="0" indent="-228600"/>
            <a:r>
              <a:rPr lang="es-ES" sz="2400" b="1" kern="0" dirty="0" err="1">
                <a:latin typeface="Arial" pitchFamily="34"/>
                <a:cs typeface="Arial" pitchFamily="34"/>
              </a:rPr>
              <a:t>setSize</a:t>
            </a:r>
            <a:r>
              <a:rPr lang="es-ES" sz="2400" b="1" kern="0" dirty="0">
                <a:latin typeface="Arial" pitchFamily="34"/>
                <a:cs typeface="Arial" pitchFamily="34"/>
              </a:rPr>
              <a:t>(420,450)</a:t>
            </a:r>
            <a:r>
              <a:rPr lang="es-ES" sz="2400" b="1" kern="0" dirty="0">
                <a:latin typeface="Arial" pitchFamily="34"/>
                <a:cs typeface="Tahoma" pitchFamily="2"/>
              </a:rPr>
              <a:t>;  → </a:t>
            </a:r>
            <a:r>
              <a:rPr lang="es-ES" sz="2400" kern="0" dirty="0">
                <a:latin typeface="Arial" pitchFamily="34"/>
                <a:cs typeface="Tahoma" pitchFamily="2"/>
              </a:rPr>
              <a:t> tamaño de la ventana</a:t>
            </a:r>
          </a:p>
          <a:p>
            <a:pPr marL="457200" lvl="0" indent="-228600"/>
            <a:r>
              <a:rPr lang="es-ES" sz="2400" b="1" kern="0" dirty="0" err="1">
                <a:latin typeface="Arial" pitchFamily="34"/>
                <a:cs typeface="Arial" pitchFamily="34"/>
              </a:rPr>
              <a:t>setLocation</a:t>
            </a:r>
            <a:r>
              <a:rPr lang="es-ES" sz="2400" b="1" kern="0" dirty="0">
                <a:latin typeface="Arial" pitchFamily="34"/>
                <a:cs typeface="Arial" pitchFamily="34"/>
              </a:rPr>
              <a:t>(50,50);</a:t>
            </a:r>
            <a:r>
              <a:rPr lang="es-ES" sz="2400" b="1" kern="0" dirty="0">
                <a:latin typeface="Arial" pitchFamily="34"/>
                <a:cs typeface="Tahoma" pitchFamily="2"/>
              </a:rPr>
              <a:t> →  </a:t>
            </a:r>
            <a:r>
              <a:rPr lang="es-ES" sz="2400" kern="0" dirty="0">
                <a:latin typeface="Arial" pitchFamily="34"/>
                <a:cs typeface="Tahoma" pitchFamily="2"/>
              </a:rPr>
              <a:t>posición de la esquina superior izquierda de la </a:t>
            </a:r>
            <a:r>
              <a:rPr lang="es-ES" sz="2400" kern="0" dirty="0" smtClean="0">
                <a:latin typeface="Arial" pitchFamily="34"/>
                <a:cs typeface="Tahoma" pitchFamily="2"/>
              </a:rPr>
              <a:t>ventana</a:t>
            </a:r>
            <a:endParaRPr lang="es-ES" sz="2400" b="1" kern="0" dirty="0">
              <a:latin typeface="Arial" pitchFamily="34"/>
              <a:cs typeface="Arial" pitchFamily="34"/>
            </a:endParaRPr>
          </a:p>
          <a:p>
            <a:pPr marL="457200" lvl="0" indent="-228600"/>
            <a:r>
              <a:rPr lang="es-ES" sz="2400" b="1" kern="0" dirty="0" err="1">
                <a:latin typeface="Arial" pitchFamily="34"/>
                <a:cs typeface="Arial" pitchFamily="34"/>
              </a:rPr>
              <a:t>setTitle</a:t>
            </a:r>
            <a:r>
              <a:rPr lang="es-ES" sz="2400" b="1" kern="0" dirty="0">
                <a:latin typeface="Arial" pitchFamily="34"/>
                <a:cs typeface="Arial" pitchFamily="34"/>
              </a:rPr>
              <a:t>("Operadores de Java");</a:t>
            </a:r>
            <a:r>
              <a:rPr lang="es-ES" sz="2400" b="1" kern="0" dirty="0">
                <a:latin typeface="Arial" pitchFamily="34"/>
                <a:cs typeface="Tahoma" pitchFamily="2"/>
              </a:rPr>
              <a:t> →  </a:t>
            </a:r>
            <a:r>
              <a:rPr lang="es-ES" sz="2400" kern="0" dirty="0">
                <a:latin typeface="Arial" pitchFamily="34"/>
                <a:cs typeface="Tahoma" pitchFamily="2"/>
              </a:rPr>
              <a:t>pone texto en el título de la ventana</a:t>
            </a:r>
          </a:p>
          <a:p>
            <a:pPr marL="457200" lvl="0" indent="-228600"/>
            <a:r>
              <a:rPr lang="es-ES" sz="2400" b="1" kern="0" dirty="0" err="1">
                <a:latin typeface="Arial" pitchFamily="34"/>
                <a:cs typeface="Arial" pitchFamily="34"/>
              </a:rPr>
              <a:t>setVisible</a:t>
            </a:r>
            <a:r>
              <a:rPr lang="es-ES" sz="2400" b="1" kern="0" dirty="0">
                <a:latin typeface="Arial" pitchFamily="34"/>
                <a:cs typeface="Arial" pitchFamily="34"/>
              </a:rPr>
              <a:t>( true );  →</a:t>
            </a:r>
            <a:r>
              <a:rPr lang="es-ES" sz="2400" kern="0" dirty="0">
                <a:latin typeface="Arial" pitchFamily="34"/>
                <a:cs typeface="Arial" pitchFamily="34"/>
              </a:rPr>
              <a:t> </a:t>
            </a:r>
            <a:r>
              <a:rPr lang="es-ES" sz="2400" kern="0" dirty="0">
                <a:latin typeface="Arial" pitchFamily="34"/>
                <a:cs typeface="Tahoma" pitchFamily="2"/>
              </a:rPr>
              <a:t>hace visible o invisible la ventana</a:t>
            </a:r>
          </a:p>
          <a:p>
            <a:pPr marL="457200" lvl="0" indent="-228600">
              <a:buNone/>
            </a:pPr>
            <a:endParaRPr lang="es-ES" sz="2400" b="1" kern="0" dirty="0">
              <a:latin typeface="Arial" pitchFamily="34"/>
              <a:cs typeface="Arial" pitchFamily="34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2400" b="1" kern="0" dirty="0">
              <a:latin typeface="Arial" pitchFamily="34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3600" b="1" kern="0" dirty="0">
              <a:latin typeface="Arial" pitchFamily="34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680040" y="465840"/>
            <a:ext cx="8607960" cy="126216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80"/>
                </a:solidFill>
                <a:latin typeface="Albany" pitchFamily="34"/>
                <a:cs typeface="Tahoma" pitchFamily="2"/>
              </a:rPr>
              <a:t>Componentes. </a:t>
            </a:r>
            <a:r>
              <a:rPr lang="es-ES" sz="2400" b="1" u="sng" kern="0">
                <a:solidFill>
                  <a:srgbClr val="000080"/>
                </a:solidFill>
                <a:latin typeface="Albany" pitchFamily="34"/>
                <a:cs typeface="Tahoma" pitchFamily="2"/>
              </a:rPr>
              <a:t>.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8607960" cy="4960800"/>
          </a:xfrm>
        </p:spPr>
        <p:txBody>
          <a:bodyPr>
            <a:spAutoFit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1414"/>
              </a:spcAft>
              <a:buClr>
                <a:srgbClr val="0E594D"/>
              </a:buClr>
            </a:pPr>
            <a:r>
              <a:rPr lang="es-ES" sz="2600" kern="0">
                <a:latin typeface="Arial" pitchFamily="34"/>
                <a:cs typeface="Tahoma" pitchFamily="2"/>
              </a:rPr>
              <a:t>Cada elemento gráfico de GUI es un componente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Clr>
                <a:srgbClr val="0E594D"/>
              </a:buClr>
            </a:pPr>
            <a:endParaRPr lang="es-ES" sz="2600" kern="0">
              <a:latin typeface="Arial" pitchFamily="34"/>
              <a:cs typeface="Tahoma" pitchFamily="2"/>
            </a:endParaRP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Clr>
                <a:srgbClr val="0E594D"/>
              </a:buClr>
            </a:pPr>
            <a:r>
              <a:rPr lang="es-ES" sz="2600" kern="0">
                <a:latin typeface="Arial" pitchFamily="34"/>
                <a:cs typeface="Tahoma" pitchFamily="2"/>
              </a:rPr>
              <a:t>Cada componente es una instancia de una clase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Clr>
                <a:srgbClr val="0E594D"/>
              </a:buClr>
            </a:pPr>
            <a:endParaRPr lang="es-ES" sz="2600" kern="0">
              <a:latin typeface="Arial" pitchFamily="34"/>
              <a:cs typeface="Tahoma" pitchFamily="2"/>
            </a:endParaRP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Clr>
                <a:srgbClr val="0E594D"/>
              </a:buClr>
            </a:pPr>
            <a:r>
              <a:rPr lang="es-ES" sz="2600" kern="0">
                <a:latin typeface="Arial" pitchFamily="34"/>
                <a:cs typeface="Tahoma" pitchFamily="2"/>
              </a:rPr>
              <a:t>Un componente se crea como cualquier otro objeto Java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Tahoma" pitchFamily="2"/>
              </a:rPr>
              <a:t>    Algunos componentes pueden contener a otros componentes (</a:t>
            </a:r>
            <a:r>
              <a:rPr lang="es-ES" sz="2600" b="1" kern="0">
                <a:latin typeface="Arial" pitchFamily="34"/>
                <a:cs typeface="Tahoma" pitchFamily="2"/>
              </a:rPr>
              <a:t>son contenedores</a:t>
            </a:r>
            <a:r>
              <a:rPr lang="es-ES" sz="2600" kern="0">
                <a:latin typeface="Arial" pitchFamily="34"/>
                <a:cs typeface="Tahoma" pitchFamily="2"/>
              </a:rPr>
              <a:t>)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endParaRPr lang="es-ES" sz="2600" kern="0">
              <a:latin typeface="Albany" pitchFamily="34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80"/>
                </a:solidFill>
                <a:latin typeface="Albany" pitchFamily="34"/>
                <a:cs typeface="Tahoma" pitchFamily="2"/>
              </a:rPr>
              <a:t>Componentes Swing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000" y="1872000"/>
            <a:ext cx="9648720" cy="568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740879" y="263231"/>
            <a:ext cx="8607960" cy="1846659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 dirty="0" smtClean="0">
                <a:solidFill>
                  <a:srgbClr val="000040"/>
                </a:solidFill>
                <a:latin typeface="Albany" pitchFamily="34"/>
                <a:cs typeface="Tahoma" pitchFamily="2"/>
              </a:rPr>
              <a:t>Contenedores</a:t>
            </a:r>
            <a:br>
              <a:rPr lang="es-ES" sz="4000" b="1" u="sng" kern="0" dirty="0" smtClean="0">
                <a:solidFill>
                  <a:srgbClr val="000040"/>
                </a:solidFill>
                <a:latin typeface="Albany" pitchFamily="34"/>
                <a:cs typeface="Tahoma" pitchFamily="2"/>
              </a:rPr>
            </a:br>
            <a:r>
              <a:rPr lang="es-ES" sz="4000" b="1" u="sng" kern="0" dirty="0">
                <a:solidFill>
                  <a:srgbClr val="000040"/>
                </a:solidFill>
                <a:latin typeface="Albany" pitchFamily="34"/>
                <a:cs typeface="Tahoma" pitchFamily="2"/>
              </a:rPr>
              <a:t/>
            </a:r>
            <a:br>
              <a:rPr lang="es-ES" sz="4000" b="1" u="sng" kern="0" dirty="0">
                <a:solidFill>
                  <a:srgbClr val="000040"/>
                </a:solidFill>
                <a:latin typeface="Albany" pitchFamily="34"/>
                <a:cs typeface="Tahoma" pitchFamily="2"/>
              </a:rPr>
            </a:br>
            <a:endParaRPr lang="es-ES" sz="4000" b="1" u="sng" kern="0" dirty="0">
              <a:solidFill>
                <a:srgbClr val="000040"/>
              </a:solidFill>
              <a:latin typeface="Albany" pitchFamily="34"/>
              <a:cs typeface="Tahoma" pitchFamily="2"/>
            </a:endParaRP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9405"/>
          </a:xfrm>
        </p:spPr>
        <p:txBody>
          <a:bodyPr>
            <a:spAutoFit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1414"/>
              </a:spcAft>
              <a:buClr>
                <a:srgbClr val="0E594D"/>
              </a:buClr>
              <a:buNone/>
            </a:pPr>
            <a:r>
              <a:rPr lang="es-ES" sz="2800" dirty="0"/>
              <a:t>L</a:t>
            </a:r>
            <a:r>
              <a:rPr lang="es-ES" sz="2800" dirty="0" smtClean="0"/>
              <a:t>os </a:t>
            </a:r>
            <a:r>
              <a:rPr lang="es-ES" sz="2800" dirty="0"/>
              <a:t>contenedores son componentes que permiten almacenar, alojar o contener otros elementos gráficos</a:t>
            </a:r>
            <a:endParaRPr lang="es-ES" sz="2600" kern="0" dirty="0">
              <a:solidFill>
                <a:srgbClr val="FF0000"/>
              </a:solidFill>
              <a:latin typeface="Arial" pitchFamily="34"/>
              <a:cs typeface="Times New Roman" pitchFamily="18"/>
            </a:endParaRP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Clr>
                <a:srgbClr val="0E594D"/>
              </a:buClr>
            </a:pPr>
            <a:r>
              <a:rPr lang="es-ES" sz="2600" kern="0" dirty="0" smtClean="0">
                <a:solidFill>
                  <a:srgbClr val="FF0000"/>
                </a:solidFill>
                <a:latin typeface="Arial" pitchFamily="34"/>
                <a:cs typeface="Times New Roman" pitchFamily="18"/>
              </a:rPr>
              <a:t>Contenedores </a:t>
            </a:r>
            <a:r>
              <a:rPr lang="es-ES" sz="2600" kern="0" dirty="0">
                <a:solidFill>
                  <a:srgbClr val="FF0000"/>
                </a:solidFill>
                <a:latin typeface="Arial" pitchFamily="34"/>
                <a:cs typeface="Times New Roman" pitchFamily="18"/>
              </a:rPr>
              <a:t>de alto nivel: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 dirty="0" err="1">
                <a:latin typeface="Arial" pitchFamily="34"/>
                <a:cs typeface="Times New Roman" pitchFamily="18"/>
              </a:rPr>
              <a:t>Jframe</a:t>
            </a:r>
            <a:r>
              <a:rPr lang="es-ES" sz="2600" b="1" kern="0" dirty="0">
                <a:latin typeface="Arial" pitchFamily="34"/>
                <a:cs typeface="Times New Roman" pitchFamily="18"/>
              </a:rPr>
              <a:t> → </a:t>
            </a:r>
            <a:r>
              <a:rPr lang="es-ES" sz="2600" kern="0" dirty="0">
                <a:latin typeface="Arial" pitchFamily="34"/>
                <a:ea typeface="Verdana" pitchFamily="34"/>
                <a:cs typeface="Verdana" pitchFamily="34"/>
              </a:rPr>
              <a:t>Habitualmente la clase </a:t>
            </a:r>
            <a:r>
              <a:rPr lang="es-ES" sz="2600" kern="0" dirty="0" err="1">
                <a:latin typeface="Arial" pitchFamily="34"/>
                <a:cs typeface="Courier New" pitchFamily="17"/>
              </a:rPr>
              <a:t>JFrame</a:t>
            </a:r>
            <a:r>
              <a:rPr lang="es-ES" sz="2600" kern="0" dirty="0">
                <a:latin typeface="Arial" pitchFamily="34"/>
                <a:cs typeface="Courier New" pitchFamily="17"/>
              </a:rPr>
              <a:t> </a:t>
            </a:r>
            <a:r>
              <a:rPr lang="es-ES" sz="2600" kern="0" dirty="0">
                <a:latin typeface="Arial" pitchFamily="34"/>
                <a:ea typeface="Verdana" pitchFamily="34"/>
                <a:cs typeface="Verdana" pitchFamily="34"/>
              </a:rPr>
              <a:t>se emplea para crear </a:t>
            </a:r>
            <a:r>
              <a:rPr lang="es-ES" sz="2600" kern="0" dirty="0">
                <a:latin typeface="Arial" pitchFamily="34"/>
                <a:cs typeface="Times New Roman" pitchFamily="18"/>
              </a:rPr>
              <a:t>la ventana principal de una aplicación en Swing.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 dirty="0" err="1">
                <a:latin typeface="Arial" pitchFamily="34"/>
                <a:cs typeface="Times New Roman" pitchFamily="18"/>
              </a:rPr>
              <a:t>Jdialog</a:t>
            </a:r>
            <a:r>
              <a:rPr lang="es-ES" sz="2600" b="1" kern="0" dirty="0">
                <a:latin typeface="Arial" pitchFamily="34"/>
                <a:cs typeface="Times New Roman" pitchFamily="18"/>
              </a:rPr>
              <a:t> → </a:t>
            </a:r>
            <a:r>
              <a:rPr lang="es-ES" sz="2600" kern="0" dirty="0">
                <a:latin typeface="Arial" pitchFamily="34"/>
                <a:cs typeface="Times New Roman" pitchFamily="18"/>
              </a:rPr>
              <a:t>Ventanas de interacción con el usuario.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Clr>
                <a:srgbClr val="0E594D"/>
              </a:buClr>
            </a:pPr>
            <a:r>
              <a:rPr lang="es-ES" sz="2600" kern="0" dirty="0">
                <a:solidFill>
                  <a:srgbClr val="FF0000"/>
                </a:solidFill>
                <a:latin typeface="Arial" pitchFamily="34"/>
                <a:cs typeface="Times New Roman" pitchFamily="18"/>
              </a:rPr>
              <a:t>Contenedores intermedios: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 dirty="0" err="1">
                <a:latin typeface="Arial" pitchFamily="34"/>
                <a:cs typeface="Times New Roman" pitchFamily="18"/>
              </a:rPr>
              <a:t>Jpanel</a:t>
            </a:r>
            <a:r>
              <a:rPr lang="es-ES" sz="2600" b="1" kern="0" dirty="0">
                <a:latin typeface="Arial" pitchFamily="34"/>
                <a:cs typeface="Times New Roman" pitchFamily="18"/>
              </a:rPr>
              <a:t> →</a:t>
            </a:r>
            <a:r>
              <a:rPr lang="es-ES" sz="2600" kern="0" dirty="0">
                <a:latin typeface="Arial" pitchFamily="34"/>
                <a:cs typeface="Times New Roman" pitchFamily="18"/>
              </a:rPr>
              <a:t> Agrupa a otros componentes.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 dirty="0" err="1">
                <a:latin typeface="Arial" pitchFamily="34"/>
                <a:cs typeface="Times New Roman" pitchFamily="18"/>
              </a:rPr>
              <a:t>JscrollPane</a:t>
            </a:r>
            <a:r>
              <a:rPr lang="es-ES" sz="2600" b="1" kern="0" dirty="0">
                <a:latin typeface="Arial" pitchFamily="34"/>
                <a:cs typeface="Times New Roman" pitchFamily="18"/>
              </a:rPr>
              <a:t> →</a:t>
            </a:r>
            <a:r>
              <a:rPr lang="es-ES" sz="2600" kern="0" dirty="0">
                <a:latin typeface="Arial" pitchFamily="34"/>
                <a:cs typeface="Times New Roman" pitchFamily="18"/>
              </a:rPr>
              <a:t> Incluye barras de desplazamiento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 dirty="0" err="1">
                <a:latin typeface="Arial" pitchFamily="34"/>
                <a:cs typeface="Times New Roman" pitchFamily="18"/>
              </a:rPr>
              <a:t>JMenuBar</a:t>
            </a:r>
            <a:r>
              <a:rPr lang="es-ES" sz="2600" kern="0" dirty="0">
                <a:latin typeface="Arial" pitchFamily="34"/>
                <a:cs typeface="Times New Roman" pitchFamily="18"/>
              </a:rPr>
              <a:t> →  Una barra de donde cuelgan los </a:t>
            </a:r>
            <a:r>
              <a:rPr lang="es-ES" sz="2600" kern="0" dirty="0" err="1">
                <a:latin typeface="Arial" pitchFamily="34"/>
                <a:cs typeface="Times New Roman" pitchFamily="18"/>
              </a:rPr>
              <a:t>menus</a:t>
            </a:r>
            <a:r>
              <a:rPr lang="es-ES" sz="2600" kern="0" dirty="0" smtClean="0">
                <a:latin typeface="Arial" pitchFamily="34"/>
                <a:cs typeface="Times New Roman" pitchFamily="18"/>
              </a:rPr>
              <a:t>.</a:t>
            </a:r>
            <a:endParaRPr lang="es-ES" sz="2600" kern="0" dirty="0">
              <a:latin typeface="Arial" pitchFamily="34"/>
              <a:cs typeface="Times New Roman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32000" y="1296000"/>
            <a:ext cx="8856000" cy="540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26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4000" b="1" i="0" u="sng" strike="noStrike" kern="1200" cap="none" spc="0" baseline="0">
              <a:ln>
                <a:noFill/>
              </a:ln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26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Emplearemos PANELES DE CONTENIDO: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				</a:t>
            </a:r>
            <a:r>
              <a:rPr lang="es-ES" sz="26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JPanel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Son contenedores de nivel intermedio: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26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26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	• Simplifican la organización de la ventana.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	• Un panel puede contener a otros paneles.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655999" y="648000"/>
            <a:ext cx="5616000" cy="79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4000" b="1" i="0" u="sng" strike="noStrike" kern="0" cap="none">
                <a:ln>
                  <a:noFill/>
                </a:ln>
                <a:solidFill>
                  <a:srgbClr val="000040"/>
                </a:solidFill>
                <a:uFillTx/>
                <a:latin typeface="Albany" pitchFamily="34"/>
                <a:ea typeface="Microsoft YaHei" pitchFamily="2"/>
                <a:cs typeface="Tahoma" pitchFamily="2"/>
              </a:rPr>
              <a:t>JPANEL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80"/>
                </a:solidFill>
                <a:latin typeface="Albany" pitchFamily="34"/>
                <a:cs typeface="Tahoma" pitchFamily="2"/>
              </a:rPr>
              <a:t>Pasos básicos en la construcción de una interfaz. Resumiendo lo visto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503999" y="1436759"/>
            <a:ext cx="9000000" cy="5452919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21600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1400" b="1" kern="0">
              <a:latin typeface="Arial" pitchFamily="34"/>
              <a:cs typeface="Tahoma" pitchFamily="2"/>
            </a:endParaRPr>
          </a:p>
          <a:p>
            <a:pPr marL="216000" lvl="0" indent="-21600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400" kern="0">
              <a:latin typeface="Thorndale" pitchFamily="18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Tahoma" pitchFamily="2"/>
              </a:rPr>
              <a:t>1. Crear una nueva clase para nuestra ventana (o directamente instancia Jframe)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Tahoma" pitchFamily="2"/>
              </a:rPr>
              <a:t>2. Crear los componentes de nuestra interfaz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Tahoma" pitchFamily="2"/>
              </a:rPr>
              <a:t>3. Crear uno o varios contenedores intermedios(JPanel por ejemplo)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Tahoma" pitchFamily="2"/>
              </a:rPr>
              <a:t>4. Asociar los componentes  al Contenedor y luego  a la ventana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Tahoma" pitchFamily="2"/>
              </a:rPr>
              <a:t>5.  Hacer visible la ventana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40"/>
                </a:solidFill>
                <a:latin typeface="Albany" pitchFamily="34"/>
                <a:cs typeface="Tahoma" pitchFamily="2"/>
              </a:rPr>
              <a:t>Interfaz Gráficas.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504359" y="1352880"/>
            <a:ext cx="9071640" cy="5703120"/>
          </a:xfrm>
        </p:spPr>
        <p:txBody>
          <a:bodyPr>
            <a:spAutoFit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endParaRPr lang="es-ES" sz="2400" kern="0">
              <a:latin typeface="Arial" pitchFamily="34"/>
              <a:cs typeface="Tahoma" pitchFamily="2"/>
            </a:endParaRP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kern="0">
                <a:latin typeface="Arial" pitchFamily="34"/>
                <a:cs typeface="Tahoma" pitchFamily="2"/>
              </a:rPr>
              <a:t>¿ COMO COLOCAR LOS COMPONENTES Y LOS JPANEL EN LA VENTANA ?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endParaRPr lang="es-ES" sz="2400" kern="0">
              <a:latin typeface="Arial" pitchFamily="34"/>
              <a:cs typeface="Tahoma" pitchFamily="2"/>
            </a:endParaRP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Tahoma" pitchFamily="2"/>
              </a:rPr>
              <a:t>DEBEREMOS USAR:</a:t>
            </a:r>
          </a:p>
          <a:p>
            <a:pPr marL="0" lvl="0" indent="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4000" kern="0">
              <a:solidFill>
                <a:srgbClr val="B80047"/>
              </a:solidFill>
              <a:latin typeface="Arial" pitchFamily="34"/>
              <a:cs typeface="Tahoma" pitchFamily="2"/>
            </a:endParaRPr>
          </a:p>
          <a:p>
            <a:pPr marL="0" lvl="0" indent="0" algn="ctr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6000" b="1" i="1" u="sng" kern="0">
                <a:solidFill>
                  <a:srgbClr val="B80047"/>
                </a:solidFill>
                <a:latin typeface="Arial" pitchFamily="34"/>
                <a:cs typeface="Tahoma" pitchFamily="2"/>
              </a:rPr>
              <a:t>LAYOUTS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endParaRPr lang="es-ES" sz="2600" kern="0">
              <a:latin typeface="Arial" pitchFamily="34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40"/>
                </a:solidFill>
                <a:latin typeface="Albany" pitchFamily="34"/>
                <a:cs typeface="Tahoma" pitchFamily="2"/>
              </a:rPr>
              <a:t>Layouts</a:t>
            </a:r>
            <a:r>
              <a:rPr lang="es-ES" sz="4000" u="sng" kern="0">
                <a:solidFill>
                  <a:srgbClr val="333333"/>
                </a:solidFill>
                <a:latin typeface="Albany" pitchFamily="34"/>
                <a:cs typeface="Tahoma" pitchFamily="2"/>
              </a:rPr>
              <a:t/>
            </a:r>
            <a:br>
              <a:rPr lang="es-ES" sz="4000" u="sng" kern="0">
                <a:solidFill>
                  <a:srgbClr val="333333"/>
                </a:solidFill>
                <a:latin typeface="Albany" pitchFamily="34"/>
                <a:cs typeface="Tahoma" pitchFamily="2"/>
              </a:rPr>
            </a:br>
            <a:endParaRPr lang="es-ES" sz="4000" u="sng" kern="0">
              <a:solidFill>
                <a:srgbClr val="333333"/>
              </a:solidFill>
              <a:latin typeface="Albany" pitchFamily="34"/>
              <a:cs typeface="Tahoma" pitchFamily="2"/>
            </a:endParaRP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648000" y="864000"/>
            <a:ext cx="9071640" cy="523656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343080" lvl="0" indent="-343080">
              <a:spcBef>
                <a:spcPts val="0"/>
              </a:spcBef>
              <a:spcAft>
                <a:spcPts val="1414"/>
              </a:spcAft>
              <a:buNone/>
            </a:pPr>
            <a:endParaRPr lang="es-ES" sz="2600" kern="0">
              <a:latin typeface="Arial" pitchFamily="34"/>
              <a:cs typeface="Arial" pitchFamily="34"/>
            </a:endParaRPr>
          </a:p>
          <a:p>
            <a:pPr marL="343080" lvl="0" indent="-343080">
              <a:spcBef>
                <a:spcPts val="0"/>
              </a:spcBef>
              <a:spcAft>
                <a:spcPts val="1414"/>
              </a:spcAft>
              <a:buNone/>
            </a:pPr>
            <a:endParaRPr lang="es-ES" sz="2600" kern="0">
              <a:latin typeface="Arial" pitchFamily="34"/>
              <a:cs typeface="Arial" pitchFamily="34"/>
            </a:endParaRPr>
          </a:p>
          <a:p>
            <a:pPr marL="343080" lvl="0" indent="-34308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Arial" pitchFamily="34"/>
              </a:rPr>
              <a:t>Son los elementos encargados de determinar el tamaño y la posición de los componentes dentro de un contenedor.</a:t>
            </a:r>
          </a:p>
          <a:p>
            <a:pPr marL="343080" lvl="0" indent="-343080">
              <a:spcBef>
                <a:spcPts val="0"/>
              </a:spcBef>
              <a:spcAft>
                <a:spcPts val="1414"/>
              </a:spcAft>
              <a:buNone/>
            </a:pPr>
            <a:endParaRPr lang="es-ES" sz="2600" kern="0">
              <a:latin typeface="Arial" pitchFamily="34"/>
              <a:cs typeface="Arial" pitchFamily="34"/>
            </a:endParaRPr>
          </a:p>
          <a:p>
            <a:pPr marL="343080" lvl="0" indent="-34308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Arial" pitchFamily="34"/>
              </a:rPr>
              <a:t>Normalmente se asocia a un contenedor intermedio como es el JPanel</a:t>
            </a:r>
          </a:p>
          <a:p>
            <a:pPr marL="343080" lvl="0" indent="-34308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>
                <a:latin typeface="Arial" pitchFamily="34"/>
                <a:cs typeface="Arial" pitchFamily="34"/>
              </a:rPr>
              <a:t>Swing</a:t>
            </a:r>
            <a:r>
              <a:rPr lang="es-ES" sz="2600" kern="0">
                <a:latin typeface="Arial" pitchFamily="34"/>
                <a:cs typeface="Arial" pitchFamily="34"/>
              </a:rPr>
              <a:t> provee varios layouts:</a:t>
            </a:r>
          </a:p>
          <a:p>
            <a:pPr marL="762120" lvl="0" indent="-228600">
              <a:spcBef>
                <a:spcPts val="0"/>
              </a:spcBef>
              <a:spcAft>
                <a:spcPts val="1414"/>
              </a:spcAft>
            </a:pPr>
            <a:r>
              <a:rPr lang="es-ES" sz="2600" i="1" kern="0">
                <a:latin typeface="Arial" pitchFamily="34"/>
                <a:cs typeface="Arial" pitchFamily="34"/>
              </a:rPr>
              <a:t>FlowLayout.</a:t>
            </a:r>
          </a:p>
          <a:p>
            <a:pPr marL="762120" lvl="0" indent="-228600">
              <a:spcBef>
                <a:spcPts val="0"/>
              </a:spcBef>
              <a:spcAft>
                <a:spcPts val="1414"/>
              </a:spcAft>
            </a:pPr>
            <a:r>
              <a:rPr lang="es-ES" sz="2600" i="1" kern="0">
                <a:latin typeface="Arial" pitchFamily="34"/>
                <a:cs typeface="Arial" pitchFamily="34"/>
              </a:rPr>
              <a:t>BorderLayout.</a:t>
            </a:r>
          </a:p>
          <a:p>
            <a:pPr marL="762120" lvl="0" indent="-228600">
              <a:spcBef>
                <a:spcPts val="0"/>
              </a:spcBef>
              <a:spcAft>
                <a:spcPts val="1414"/>
              </a:spcAft>
            </a:pPr>
            <a:r>
              <a:rPr lang="es-ES" sz="2600" i="1" kern="0">
                <a:latin typeface="Arial" pitchFamily="34"/>
                <a:cs typeface="Arial" pitchFamily="34"/>
              </a:rPr>
              <a:t>GridLayout.</a:t>
            </a:r>
          </a:p>
          <a:p>
            <a:pPr marL="762120" lvl="0" indent="-228600">
              <a:spcBef>
                <a:spcPts val="0"/>
              </a:spcBef>
              <a:spcAft>
                <a:spcPts val="1414"/>
              </a:spcAft>
            </a:pPr>
            <a:r>
              <a:rPr lang="es-ES" sz="2600" i="1" kern="0">
                <a:latin typeface="Arial" pitchFamily="34"/>
                <a:cs typeface="Arial" pitchFamily="34"/>
              </a:rPr>
              <a:t>BoxLayout.</a:t>
            </a:r>
          </a:p>
          <a:p>
            <a:pPr marL="905399" lvl="0" indent="-228600" algn="ctr">
              <a:buNone/>
            </a:pPr>
            <a:endParaRPr lang="es-ES" sz="2600" i="1" kern="0"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40"/>
                </a:solidFill>
                <a:latin typeface="Albany" pitchFamily="34"/>
                <a:cs typeface="Tahoma" pitchFamily="2"/>
              </a:rPr>
              <a:t>FLOWLAYOUT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740879" y="2101680"/>
            <a:ext cx="8607960" cy="1426320"/>
          </a:xfrm>
        </p:spPr>
        <p:txBody>
          <a:bodyPr anchor="ctr" anchorCtr="1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000" b="1">
                <a:latin typeface="Arial" pitchFamily="34"/>
                <a:cs typeface="Arial" pitchFamily="34"/>
              </a:rPr>
              <a:t>Permite organizar los componentes en un arreglo horizontal.</a:t>
            </a: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000" b="1"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000" b="1">
              <a:latin typeface="Arial" pitchFamily="34"/>
              <a:cs typeface="Arial" pitchFamily="34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80000" y="3043080"/>
            <a:ext cx="7848000" cy="1852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40"/>
                </a:solidFill>
                <a:latin typeface="Albany" pitchFamily="34"/>
                <a:cs typeface="Tahoma" pitchFamily="2"/>
              </a:rPr>
              <a:t>GRIDLAYOUT</a:t>
            </a:r>
            <a:r>
              <a:rPr lang="es-ES" sz="2400" b="1" kern="0">
                <a:solidFill>
                  <a:srgbClr val="333333"/>
                </a:solidFill>
                <a:latin typeface="Albany" pitchFamily="34"/>
                <a:cs typeface="Tahoma" pitchFamily="2"/>
              </a:rPr>
              <a:t/>
            </a:r>
            <a:br>
              <a:rPr lang="es-ES" sz="2400" b="1" kern="0">
                <a:solidFill>
                  <a:srgbClr val="333333"/>
                </a:solidFill>
                <a:latin typeface="Albany" pitchFamily="34"/>
                <a:cs typeface="Tahoma" pitchFamily="2"/>
              </a:rPr>
            </a:br>
            <a:endParaRPr lang="es-ES" sz="2400" b="1" kern="0">
              <a:solidFill>
                <a:srgbClr val="333333"/>
              </a:solidFill>
              <a:latin typeface="Albany" pitchFamily="34"/>
              <a:cs typeface="Tahoma" pitchFamily="2"/>
            </a:endParaRP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740879" y="2256480"/>
            <a:ext cx="8607960" cy="445248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000" b="1"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000" b="1"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000" b="1"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000" b="1"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000" b="1"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000" b="1"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000" b="1">
                <a:latin typeface="Arial" pitchFamily="34"/>
                <a:cs typeface="Arial" pitchFamily="34"/>
              </a:rPr>
              <a:t>Permite organizar los componentes en una “tabla”, especificando el número de columnas o filas que el componente usa</a:t>
            </a:r>
            <a:r>
              <a:rPr lang="es-ES" sz="2000" b="1">
                <a:solidFill>
                  <a:srgbClr val="0000CC"/>
                </a:solidFill>
                <a:latin typeface="Arial" pitchFamily="34"/>
                <a:cs typeface="Arial" pitchFamily="34"/>
              </a:rPr>
              <a:t>.</a:t>
            </a: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000" b="1">
              <a:solidFill>
                <a:srgbClr val="0000CC"/>
              </a:solidFill>
              <a:latin typeface="Arial" pitchFamily="34"/>
              <a:cs typeface="Arial" pitchFamily="34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600" b="1">
                <a:latin typeface="Arial" pitchFamily="34"/>
                <a:cs typeface="Courier New" pitchFamily="17"/>
              </a:rPr>
              <a:t>setLayout(new GridLayout(Filas,Columnas,EspacioEntreFilas,EspacioEntreColumnas));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60000" y="2232000"/>
            <a:ext cx="1823760" cy="27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23000" y="2268000"/>
            <a:ext cx="1773000" cy="265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80"/>
                </a:solidFill>
                <a:latin typeface="Albany" pitchFamily="34"/>
                <a:cs typeface="Tahoma" pitchFamily="2"/>
              </a:rPr>
              <a:t>Interfaz Gráficas.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575816" y="1979637"/>
            <a:ext cx="8999823" cy="5594352"/>
          </a:xfrm>
        </p:spPr>
        <p:txBody>
          <a:bodyPr wrap="square">
            <a:spAutoFit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b="1" kern="0" dirty="0">
                <a:latin typeface="Arial" pitchFamily="34"/>
                <a:cs typeface="Tahoma" pitchFamily="2"/>
              </a:rPr>
              <a:t>GUI → </a:t>
            </a:r>
            <a:r>
              <a:rPr lang="es-ES" sz="2400" dirty="0">
                <a:latin typeface="Arial" pitchFamily="34"/>
                <a:cs typeface="Tahoma" pitchFamily="2"/>
              </a:rPr>
              <a:t>es la parte del programa que permite al usuario interaccionar con él</a:t>
            </a:r>
            <a:r>
              <a:rPr lang="es-ES" sz="2400" dirty="0" smtClean="0">
                <a:latin typeface="Arial" pitchFamily="34"/>
                <a:cs typeface="Tahoma" pitchFamily="2"/>
              </a:rPr>
              <a:t>. (</a:t>
            </a:r>
            <a:r>
              <a:rPr lang="es-ES" sz="2400" dirty="0" err="1" smtClean="0">
                <a:latin typeface="Arial" pitchFamily="34"/>
                <a:cs typeface="Tahoma" pitchFamily="2"/>
              </a:rPr>
              <a:t>Graphical</a:t>
            </a:r>
            <a:r>
              <a:rPr lang="es-ES" sz="2400" dirty="0" smtClean="0">
                <a:latin typeface="Arial" pitchFamily="34"/>
                <a:cs typeface="Tahoma" pitchFamily="2"/>
              </a:rPr>
              <a:t> </a:t>
            </a:r>
            <a:r>
              <a:rPr lang="es-ES" sz="2400" dirty="0" err="1" smtClean="0">
                <a:latin typeface="Arial" pitchFamily="34"/>
                <a:cs typeface="Tahoma" pitchFamily="2"/>
              </a:rPr>
              <a:t>User</a:t>
            </a:r>
            <a:r>
              <a:rPr lang="es-ES" sz="2400" dirty="0" smtClean="0">
                <a:latin typeface="Arial" pitchFamily="34"/>
                <a:cs typeface="Tahoma" pitchFamily="2"/>
              </a:rPr>
              <a:t> Interface)</a:t>
            </a:r>
            <a:endParaRPr lang="es-ES" sz="2400" dirty="0">
              <a:latin typeface="Arial" pitchFamily="34"/>
              <a:cs typeface="Tahoma" pitchFamily="2"/>
            </a:endParaRP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kern="0" dirty="0">
                <a:latin typeface="Arial" pitchFamily="34"/>
                <a:cs typeface="Tahoma" pitchFamily="2"/>
              </a:rPr>
              <a:t>La API de Java proporciona una biblioteca de clases para el desarrollo de Interfaces gráficas de usuario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Clr>
                <a:srgbClr val="0E594D"/>
              </a:buClr>
            </a:pPr>
            <a:r>
              <a:rPr lang="es-ES" sz="2400" b="1" kern="0" dirty="0">
                <a:latin typeface="Arial" pitchFamily="34"/>
                <a:cs typeface="Tahoma" pitchFamily="2"/>
              </a:rPr>
              <a:t>Swing</a:t>
            </a:r>
            <a:r>
              <a:rPr lang="es-ES" sz="2600" b="1" i="1" kern="0" dirty="0">
                <a:latin typeface="Arial" pitchFamily="34"/>
                <a:cs typeface="Tahoma" pitchFamily="2"/>
              </a:rPr>
              <a:t>  </a:t>
            </a:r>
            <a:r>
              <a:rPr lang="es-ES" sz="2600" b="1" kern="0" dirty="0">
                <a:latin typeface="Arial" pitchFamily="34"/>
                <a:cs typeface="Tahoma" pitchFamily="2"/>
              </a:rPr>
              <a:t>y  </a:t>
            </a:r>
            <a:r>
              <a:rPr lang="es-ES" sz="2600" b="1" kern="0" dirty="0" smtClean="0">
                <a:latin typeface="Arial" pitchFamily="34"/>
                <a:cs typeface="Tahoma" pitchFamily="2"/>
              </a:rPr>
              <a:t>AWT</a:t>
            </a: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Clr>
                <a:srgbClr val="0E594D"/>
              </a:buClr>
            </a:pPr>
            <a:endParaRPr lang="es-ES" sz="2600" b="1" kern="0" dirty="0">
              <a:latin typeface="Arial" pitchFamily="34"/>
              <a:cs typeface="Tahoma" pitchFamily="2"/>
            </a:endParaRP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 dirty="0">
                <a:latin typeface="Arial" pitchFamily="34"/>
                <a:cs typeface="Tahoma" pitchFamily="2"/>
              </a:rPr>
              <a:t> Paquetes:</a:t>
            </a:r>
          </a:p>
          <a:p>
            <a:pPr marL="0" lvl="6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1414"/>
              </a:spcAft>
            </a:pPr>
            <a:r>
              <a:rPr lang="es-ES" sz="2600" b="1" dirty="0" err="1">
                <a:solidFill>
                  <a:srgbClr val="000000"/>
                </a:solidFill>
                <a:latin typeface="Arial" pitchFamily="34"/>
              </a:rPr>
              <a:t>javax.swing</a:t>
            </a:r>
            <a:endParaRPr lang="es-ES" sz="2600" b="1" dirty="0">
              <a:solidFill>
                <a:srgbClr val="000000"/>
              </a:solidFill>
              <a:latin typeface="Arial" pitchFamily="34"/>
            </a:endParaRPr>
          </a:p>
          <a:p>
            <a:pPr marL="0" lvl="6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1414"/>
              </a:spcAft>
            </a:pPr>
            <a:r>
              <a:rPr lang="es-ES" sz="2600" dirty="0" err="1">
                <a:solidFill>
                  <a:srgbClr val="000000"/>
                </a:solidFill>
                <a:latin typeface="Arial" pitchFamily="34"/>
              </a:rPr>
              <a:t>java.awt</a:t>
            </a:r>
            <a:endParaRPr lang="es-ES" sz="2600" dirty="0">
              <a:solidFill>
                <a:srgbClr val="000000"/>
              </a:solidFill>
              <a:latin typeface="Arial" pitchFamily="34"/>
            </a:endParaRPr>
          </a:p>
          <a:p>
            <a:pPr marL="0" lvl="6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1414"/>
              </a:spcAft>
            </a:pPr>
            <a:r>
              <a:rPr lang="es-ES" sz="2600" dirty="0" err="1">
                <a:solidFill>
                  <a:srgbClr val="000000"/>
                </a:solidFill>
                <a:latin typeface="Arial" pitchFamily="34"/>
              </a:rPr>
              <a:t>java.awt.event</a:t>
            </a:r>
            <a:endParaRPr lang="es-ES" sz="2600" dirty="0">
              <a:solidFill>
                <a:srgbClr val="000000"/>
              </a:solidFill>
              <a:latin typeface="Arial" pitchFamily="34"/>
            </a:endParaRP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endParaRPr lang="es-ES" sz="2600" kern="0" dirty="0">
              <a:latin typeface="Arial" pitchFamily="34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80"/>
                </a:solidFill>
                <a:latin typeface="Albany" pitchFamily="34"/>
                <a:cs typeface="Tahoma" pitchFamily="2"/>
              </a:rPr>
              <a:t>BORDERLAYOUT</a:t>
            </a:r>
            <a:r>
              <a:rPr lang="es-ES" sz="2400" b="1" kern="0">
                <a:solidFill>
                  <a:srgbClr val="333333"/>
                </a:solidFill>
                <a:latin typeface="Albany" pitchFamily="34"/>
                <a:cs typeface="Tahoma" pitchFamily="2"/>
              </a:rPr>
              <a:t/>
            </a:r>
            <a:br>
              <a:rPr lang="es-ES" sz="2400" b="1" kern="0">
                <a:solidFill>
                  <a:srgbClr val="333333"/>
                </a:solidFill>
                <a:latin typeface="Albany" pitchFamily="34"/>
                <a:cs typeface="Tahoma" pitchFamily="2"/>
              </a:rPr>
            </a:br>
            <a:endParaRPr lang="es-ES" sz="2400" b="1" kern="0">
              <a:solidFill>
                <a:srgbClr val="333333"/>
              </a:solidFill>
              <a:latin typeface="Albany" pitchFamily="34"/>
              <a:cs typeface="Tahoma" pitchFamily="2"/>
            </a:endParaRP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740879" y="1694520"/>
            <a:ext cx="8607960" cy="5577120"/>
          </a:xfrm>
        </p:spPr>
        <p:txBody>
          <a:bodyPr anchor="ctr" anchorCtr="1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600" b="1">
              <a:solidFill>
                <a:srgbClr val="0000CC"/>
              </a:solidFill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600" b="1">
              <a:solidFill>
                <a:srgbClr val="0000CC"/>
              </a:solidFill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600" b="1">
              <a:solidFill>
                <a:srgbClr val="0000CC"/>
              </a:solidFill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600" b="1">
              <a:solidFill>
                <a:srgbClr val="0000CC"/>
              </a:solidFill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600" b="1">
              <a:solidFill>
                <a:srgbClr val="0000CC"/>
              </a:solidFill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600" b="1">
              <a:solidFill>
                <a:srgbClr val="0000CC"/>
              </a:solidFill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>
                <a:latin typeface="Arial" pitchFamily="34"/>
                <a:cs typeface="Arial" pitchFamily="34"/>
              </a:rPr>
              <a:t>Permite organizar los componentes en 5 áreas</a:t>
            </a: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600" b="1">
              <a:latin typeface="Arial" pitchFamily="34"/>
              <a:cs typeface="Arial" pitchFamily="34"/>
            </a:endParaRPr>
          </a:p>
          <a:p>
            <a:pPr marL="216000" lvl="0" indent="-216000" algn="ctr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>
                <a:latin typeface="Arial" pitchFamily="34"/>
                <a:cs typeface="Courier New" pitchFamily="17"/>
              </a:rPr>
              <a:t>setLayout(</a:t>
            </a:r>
            <a:r>
              <a:rPr lang="es-ES" sz="2600" b="1">
                <a:solidFill>
                  <a:srgbClr val="33339B"/>
                </a:solidFill>
                <a:latin typeface="Arial" pitchFamily="34"/>
                <a:cs typeface="Courier New" pitchFamily="17"/>
              </a:rPr>
              <a:t>new </a:t>
            </a:r>
            <a:r>
              <a:rPr lang="es-ES" sz="2600" b="1">
                <a:latin typeface="Arial" pitchFamily="34"/>
                <a:cs typeface="Courier New" pitchFamily="17"/>
              </a:rPr>
              <a:t>BorderLayout());</a:t>
            </a:r>
          </a:p>
          <a:p>
            <a:pPr marL="216000" lvl="0" indent="-216000" algn="ctr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>
                <a:latin typeface="Arial" pitchFamily="34"/>
                <a:cs typeface="Courier New" pitchFamily="17"/>
              </a:rPr>
              <a:t>add(</a:t>
            </a:r>
            <a:r>
              <a:rPr lang="es-ES" sz="2600" b="1">
                <a:solidFill>
                  <a:srgbClr val="33339B"/>
                </a:solidFill>
                <a:latin typeface="Arial" pitchFamily="34"/>
                <a:cs typeface="Courier New" pitchFamily="17"/>
              </a:rPr>
              <a:t>new </a:t>
            </a:r>
            <a:r>
              <a:rPr lang="es-ES" sz="2600" b="1">
                <a:latin typeface="Arial" pitchFamily="34"/>
                <a:cs typeface="Courier New" pitchFamily="17"/>
              </a:rPr>
              <a:t>JButton("1"), BorderLayout.EAST);</a:t>
            </a:r>
            <a:r>
              <a:rPr lang="es-ES" sz="2600" b="1">
                <a:latin typeface="Arial" pitchFamily="34"/>
                <a:cs typeface="Arial" pitchFamily="34"/>
              </a:rPr>
              <a:t>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48000" y="1944000"/>
            <a:ext cx="5447880" cy="302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40"/>
                </a:solidFill>
                <a:latin typeface="Albany" pitchFamily="34"/>
                <a:cs typeface="Tahoma" pitchFamily="2"/>
              </a:rPr>
              <a:t>BOXLAYOUT</a:t>
            </a:r>
            <a:r>
              <a:rPr lang="es-ES" sz="2400" b="1" kern="0">
                <a:solidFill>
                  <a:srgbClr val="333333"/>
                </a:solidFill>
                <a:latin typeface="Albany" pitchFamily="34"/>
                <a:cs typeface="Tahoma" pitchFamily="2"/>
              </a:rPr>
              <a:t/>
            </a:r>
            <a:br>
              <a:rPr lang="es-ES" sz="2400" b="1" kern="0">
                <a:solidFill>
                  <a:srgbClr val="333333"/>
                </a:solidFill>
                <a:latin typeface="Albany" pitchFamily="34"/>
                <a:cs typeface="Tahoma" pitchFamily="2"/>
              </a:rPr>
            </a:br>
            <a:endParaRPr lang="es-ES" sz="2400" b="1" kern="0">
              <a:solidFill>
                <a:srgbClr val="333333"/>
              </a:solidFill>
              <a:latin typeface="Albany" pitchFamily="34"/>
              <a:cs typeface="Tahoma" pitchFamily="2"/>
            </a:endParaRP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600" b="1">
              <a:solidFill>
                <a:srgbClr val="0000CC"/>
              </a:solidFill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600" b="1">
              <a:solidFill>
                <a:srgbClr val="0000CC"/>
              </a:solidFill>
              <a:latin typeface="Arial" pitchFamily="34"/>
              <a:cs typeface="Arial" pitchFamily="34"/>
            </a:endParaRPr>
          </a:p>
          <a:p>
            <a:pPr marL="343080" lvl="0" indent="-34308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2600" b="1">
              <a:solidFill>
                <a:srgbClr val="0000CC"/>
              </a:solidFill>
              <a:latin typeface="Arial" pitchFamily="34"/>
              <a:cs typeface="Arial" pitchFamily="34"/>
            </a:endParaRPr>
          </a:p>
          <a:p>
            <a:pPr marL="0" lvl="0" indent="0">
              <a:buNone/>
            </a:pPr>
            <a:endParaRPr lang="es-ES" sz="2200" b="1">
              <a:latin typeface="Arial" pitchFamily="34"/>
              <a:cs typeface="Arial" pitchFamily="34"/>
            </a:endParaRPr>
          </a:p>
          <a:p>
            <a:pPr marL="0" lvl="0" indent="0">
              <a:buNone/>
            </a:pPr>
            <a:endParaRPr lang="es-ES" sz="2200" b="1">
              <a:latin typeface="Arial" pitchFamily="34"/>
              <a:cs typeface="Arial" pitchFamily="34"/>
            </a:endParaRPr>
          </a:p>
          <a:p>
            <a:pPr marL="0" lvl="0" indent="0">
              <a:buNone/>
            </a:pPr>
            <a:r>
              <a:rPr lang="es-ES" sz="2200" b="1">
                <a:latin typeface="Arial" pitchFamily="34"/>
                <a:cs typeface="Arial" pitchFamily="34"/>
              </a:rPr>
              <a:t>setLayout(new BoxLayout(contenedor,BoxLayout.Y_AXIS));</a:t>
            </a:r>
          </a:p>
          <a:p>
            <a:pPr marL="0" lvl="0" indent="0">
              <a:buNone/>
            </a:pPr>
            <a:r>
              <a:rPr lang="es-ES" sz="2200" b="1">
                <a:latin typeface="Arial" pitchFamily="34"/>
                <a:cs typeface="Arial" pitchFamily="34"/>
              </a:rPr>
              <a:t>setLayout(new BoxLayout(contenedor,BoxLayout.X_AXIS));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97240" y="1993680"/>
            <a:ext cx="2030760" cy="304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57240" y="2015999"/>
            <a:ext cx="2030760" cy="304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40"/>
                </a:solidFill>
                <a:latin typeface="Albany" pitchFamily="34"/>
                <a:cs typeface="Tahoma" pitchFamily="2"/>
              </a:rPr>
              <a:t>AÑADIR COMPONENTES EN LA VENTANA + LAYOUTS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503999" y="1436759"/>
            <a:ext cx="9000000" cy="5452919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21600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1400" b="1" kern="0">
              <a:latin typeface="Arial" pitchFamily="34"/>
              <a:cs typeface="Tahoma" pitchFamily="2"/>
            </a:endParaRPr>
          </a:p>
          <a:p>
            <a:pPr marL="216000" lvl="0" indent="-21600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1400" kern="0">
              <a:latin typeface="Thorndale" pitchFamily="18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>
                <a:latin typeface="Arial" pitchFamily="34"/>
                <a:cs typeface="Tahoma" pitchFamily="2"/>
              </a:rPr>
              <a:t>Modo 1: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Tahoma" pitchFamily="2"/>
              </a:rPr>
              <a:t>1. Obtenemos el panel de contenido del </a:t>
            </a:r>
            <a:r>
              <a:rPr lang="es-ES" sz="2600" i="1" kern="0">
                <a:latin typeface="Arial" pitchFamily="34"/>
                <a:ea typeface="Verdana" pitchFamily="34"/>
                <a:cs typeface="Verdana" pitchFamily="34"/>
              </a:rPr>
              <a:t>frame</a:t>
            </a:r>
            <a:r>
              <a:rPr lang="es-ES" sz="2600" kern="0">
                <a:latin typeface="Arial" pitchFamily="34"/>
                <a:cs typeface="Tahoma" pitchFamily="2"/>
              </a:rPr>
              <a:t>: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>
                <a:latin typeface="Arial" pitchFamily="34"/>
                <a:cs typeface="Tahoma" pitchFamily="2"/>
              </a:rPr>
              <a:t>	Jpanel  panel = new Jpanel();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>
                <a:latin typeface="Arial" pitchFamily="34"/>
                <a:cs typeface="Tahoma" pitchFamily="2"/>
              </a:rPr>
              <a:t>2. Añadimos componentes a dicho panel: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>
                <a:latin typeface="Arial" pitchFamily="34"/>
                <a:cs typeface="Courier New" pitchFamily="17"/>
              </a:rPr>
              <a:t>	panel.add(</a:t>
            </a:r>
            <a:r>
              <a:rPr lang="es-ES" sz="2600" b="1" i="1" kern="0">
                <a:solidFill>
                  <a:srgbClr val="FF0000"/>
                </a:solidFill>
                <a:latin typeface="Arial" pitchFamily="34"/>
                <a:cs typeface="Courier New" pitchFamily="17"/>
              </a:rPr>
              <a:t>unComponente</a:t>
            </a:r>
            <a:r>
              <a:rPr lang="es-ES" sz="2600" b="1" kern="0">
                <a:latin typeface="Arial" pitchFamily="34"/>
                <a:cs typeface="Courier New" pitchFamily="17"/>
              </a:rPr>
              <a:t>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>
                <a:latin typeface="Arial" pitchFamily="34"/>
                <a:cs typeface="Courier New" pitchFamily="17"/>
              </a:rPr>
              <a:t>  add(panel)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>
                <a:latin typeface="Arial" pitchFamily="34"/>
                <a:cs typeface="Tahoma" pitchFamily="2"/>
              </a:rPr>
              <a:t>Modo 2: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Tahoma" pitchFamily="2"/>
              </a:rPr>
              <a:t>A partir de 1.5 también se puede hacer directamente sobre el Jframe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>
                <a:latin typeface="Arial" pitchFamily="34"/>
                <a:cs typeface="Courier New" pitchFamily="17"/>
              </a:rPr>
              <a:t>	add(</a:t>
            </a:r>
            <a:r>
              <a:rPr lang="es-ES" sz="2600" b="1" i="1" kern="0">
                <a:solidFill>
                  <a:srgbClr val="FF0000"/>
                </a:solidFill>
                <a:latin typeface="Arial" pitchFamily="34"/>
                <a:cs typeface="Courier New" pitchFamily="17"/>
              </a:rPr>
              <a:t>unComponente</a:t>
            </a:r>
            <a:r>
              <a:rPr lang="es-ES" sz="2600" b="1" kern="0">
                <a:latin typeface="Arial" pitchFamily="34"/>
                <a:cs typeface="Courier New" pitchFamily="17"/>
              </a:rPr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80"/>
                </a:solidFill>
                <a:latin typeface="Albany" pitchFamily="34"/>
                <a:cs typeface="Tahoma" pitchFamily="2"/>
              </a:rPr>
              <a:t>AÑADIR COMPONENTES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503999" y="558360"/>
            <a:ext cx="9000000" cy="720972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21600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1400" b="1" kern="0">
              <a:latin typeface="Arial" pitchFamily="34"/>
              <a:cs typeface="Tahoma" pitchFamily="2"/>
            </a:endParaRPr>
          </a:p>
          <a:p>
            <a:pPr marL="216000" lvl="0" indent="-21600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1400" kern="0">
              <a:latin typeface="Thorndale" pitchFamily="18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2600" b="1" kern="0">
              <a:solidFill>
                <a:srgbClr val="B80047"/>
              </a:solidFill>
              <a:latin typeface="Arial" pitchFamily="34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>
                <a:solidFill>
                  <a:srgbClr val="B80047"/>
                </a:solidFill>
                <a:latin typeface="Arial" pitchFamily="34"/>
                <a:cs typeface="Tahoma" pitchFamily="2"/>
              </a:rPr>
              <a:t>Modo 1: VENTANA con PANEL ( donde ponemos los componentes)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>
                <a:latin typeface="Arial" pitchFamily="34"/>
                <a:cs typeface="Courier New" pitchFamily="17"/>
              </a:rPr>
              <a:t>public class ventana extends JFrame {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>
                <a:latin typeface="Arial" pitchFamily="34"/>
                <a:cs typeface="Courier New" pitchFamily="17"/>
              </a:rPr>
              <a:t>private JButton miboton;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>
                <a:latin typeface="Arial" pitchFamily="34"/>
                <a:cs typeface="Courier New" pitchFamily="17"/>
              </a:rPr>
              <a:t>	public ventana() {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>
                <a:latin typeface="Arial" pitchFamily="34"/>
                <a:cs typeface="Courier New" pitchFamily="17"/>
              </a:rPr>
              <a:t>		super("Ejemplo 01 con botón");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>
                <a:latin typeface="Arial" pitchFamily="34"/>
                <a:cs typeface="Courier New" pitchFamily="17"/>
              </a:rPr>
              <a:t> </a:t>
            </a:r>
            <a:r>
              <a:rPr lang="es-ES" sz="1400" b="1" kern="0">
                <a:solidFill>
                  <a:srgbClr val="B80047"/>
                </a:solidFill>
                <a:latin typeface="Arial" pitchFamily="34"/>
                <a:cs typeface="Tahoma" pitchFamily="2"/>
              </a:rPr>
              <a:t>	</a:t>
            </a:r>
            <a:r>
              <a:rPr lang="es-ES" sz="1400" b="1" kern="0">
                <a:latin typeface="Arial" pitchFamily="34"/>
                <a:cs typeface="Tahoma" pitchFamily="2"/>
              </a:rPr>
              <a:t>	InitComponents();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>
                <a:latin typeface="Arial" pitchFamily="34"/>
                <a:cs typeface="Courier New" pitchFamily="17"/>
              </a:rPr>
              <a:t>// Configurar componentes 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>
                <a:latin typeface="Arial" pitchFamily="34"/>
                <a:cs typeface="Courier New" pitchFamily="17"/>
              </a:rPr>
              <a:t>		miboton = new JButton("Aceptar");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>
                <a:latin typeface="Arial" pitchFamily="34"/>
                <a:cs typeface="Courier New" pitchFamily="17"/>
              </a:rPr>
              <a:t>		Jpanel panel=new Jpanel();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>
                <a:latin typeface="Arial" pitchFamily="34"/>
                <a:cs typeface="Courier New" pitchFamily="17"/>
              </a:rPr>
              <a:t>		</a:t>
            </a:r>
            <a:r>
              <a:rPr lang="es-ES" sz="1400" b="1" kern="0">
                <a:solidFill>
                  <a:srgbClr val="FF0000"/>
                </a:solidFill>
                <a:latin typeface="Arial" pitchFamily="34"/>
                <a:cs typeface="Courier New" pitchFamily="17"/>
              </a:rPr>
              <a:t>setLayout(new FlowLayout(FlowLayout.CENTER, 0, 100));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>
                <a:latin typeface="Arial" pitchFamily="34"/>
                <a:cs typeface="Courier New" pitchFamily="17"/>
              </a:rPr>
              <a:t>		</a:t>
            </a:r>
            <a:r>
              <a:rPr lang="es-ES" sz="1400" b="1" kern="0">
                <a:solidFill>
                  <a:srgbClr val="FF3366"/>
                </a:solidFill>
                <a:latin typeface="Arial" pitchFamily="34"/>
                <a:cs typeface="Courier New" pitchFamily="17"/>
              </a:rPr>
              <a:t>panel.add(miboton);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>
                <a:solidFill>
                  <a:srgbClr val="FF3366"/>
                </a:solidFill>
                <a:latin typeface="Arial" pitchFamily="34"/>
                <a:cs typeface="Courier New" pitchFamily="17"/>
              </a:rPr>
              <a:t>		add(panel);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>
                <a:latin typeface="Arial" pitchFamily="34"/>
                <a:cs typeface="Courier New" pitchFamily="17"/>
              </a:rPr>
              <a:t>		setSize(200,100);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400" b="1" kern="0">
                <a:latin typeface="Arial" pitchFamily="34"/>
                <a:cs typeface="Courier New" pitchFamily="17"/>
              </a:rPr>
              <a:t>		setVisible(true);		setDefaultCloseOperation(EXIT_ON_CLOSE);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2600" b="1" kern="0">
              <a:latin typeface="Arial" pitchFamily="34"/>
              <a:cs typeface="Courier New" pitchFamily="1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80"/>
                </a:solidFill>
                <a:latin typeface="Albany" pitchFamily="34"/>
                <a:cs typeface="Tahoma" pitchFamily="2"/>
              </a:rPr>
              <a:t>AÑADIR COMPONENTES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503999" y="936360"/>
            <a:ext cx="9000000" cy="645372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21600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1400" b="1" kern="0">
              <a:latin typeface="Arial" pitchFamily="34"/>
              <a:cs typeface="Tahoma" pitchFamily="2"/>
            </a:endParaRPr>
          </a:p>
          <a:p>
            <a:pPr marL="216000" lvl="0" indent="-21600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1400" kern="0">
              <a:latin typeface="Thorndale" pitchFamily="18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800" b="1" kern="0">
                <a:solidFill>
                  <a:srgbClr val="B80047"/>
                </a:solidFill>
                <a:latin typeface="Arial" pitchFamily="34"/>
                <a:cs typeface="Tahoma" pitchFamily="2"/>
              </a:rPr>
              <a:t>Modo 2: VENTANA  sin PANEL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800" b="1" kern="0">
                <a:latin typeface="Arial" pitchFamily="34"/>
                <a:cs typeface="Courier New" pitchFamily="17"/>
              </a:rPr>
              <a:t>public class Gui01 extends JFrame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800" b="1" kern="0">
                <a:latin typeface="Arial" pitchFamily="34"/>
                <a:cs typeface="Courier New" pitchFamily="17"/>
              </a:rPr>
              <a:t>private JButton miboton;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800" b="1" kern="0">
                <a:latin typeface="Arial" pitchFamily="34"/>
                <a:cs typeface="Courier New" pitchFamily="17"/>
              </a:rPr>
              <a:t>public Gui01() {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800" b="1" kern="0">
                <a:latin typeface="Arial" pitchFamily="34"/>
                <a:cs typeface="Courier New" pitchFamily="17"/>
              </a:rPr>
              <a:t>  super("Ejemplo 01 con botón");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800" b="1" kern="0">
                <a:latin typeface="Arial" pitchFamily="34"/>
                <a:cs typeface="Courier New" pitchFamily="17"/>
              </a:rPr>
              <a:t>     initComponents();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800" b="1" kern="0">
                <a:latin typeface="Arial" pitchFamily="34"/>
                <a:cs typeface="Courier New" pitchFamily="17"/>
              </a:rPr>
              <a:t>setLayout(new FlowLayout(FlowLayout.LEFT, 10, 20));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800" b="1" kern="0">
                <a:latin typeface="Arial" pitchFamily="34"/>
                <a:cs typeface="Courier New" pitchFamily="17"/>
              </a:rPr>
              <a:t>miboton = new JButton("Aceptar");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800" b="1" kern="0">
                <a:solidFill>
                  <a:srgbClr val="FF0000"/>
                </a:solidFill>
                <a:latin typeface="Arial" pitchFamily="34"/>
                <a:cs typeface="Courier New" pitchFamily="17"/>
              </a:rPr>
              <a:t>add(miboton);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800" b="1" kern="0">
                <a:solidFill>
                  <a:srgbClr val="FF0000"/>
                </a:solidFill>
                <a:latin typeface="Arial" pitchFamily="34"/>
                <a:cs typeface="Courier New" pitchFamily="17"/>
              </a:rPr>
              <a:t>setSize(400,100);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800" b="1" kern="0">
                <a:solidFill>
                  <a:srgbClr val="FF0000"/>
                </a:solidFill>
                <a:latin typeface="Arial" pitchFamily="34"/>
                <a:cs typeface="Courier New" pitchFamily="17"/>
              </a:rPr>
              <a:t>setVisible(true);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800" b="1" kern="0">
                <a:latin typeface="Arial" pitchFamily="34"/>
                <a:cs typeface="Courier New" pitchFamily="17"/>
              </a:rPr>
              <a:t>setDefaultCloseOperation(EXIT_ON_CLOSE);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800" b="1" kern="0">
                <a:latin typeface="Arial" pitchFamily="34"/>
                <a:cs typeface="Courier New" pitchFamily="17"/>
              </a:rPr>
              <a:t>}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2600" b="1" kern="0">
              <a:latin typeface="Arial" pitchFamily="34"/>
              <a:cs typeface="Courier New" pitchFamily="1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80"/>
                </a:solidFill>
                <a:latin typeface="Albany" pitchFamily="34"/>
                <a:cs typeface="Tahoma" pitchFamily="2"/>
              </a:rPr>
              <a:t>Interfaz Gráficas</a:t>
            </a:r>
            <a:r>
              <a:rPr lang="es-ES" sz="2400" b="1" kern="0">
                <a:solidFill>
                  <a:srgbClr val="000080"/>
                </a:solidFill>
                <a:latin typeface="Albany" pitchFamily="34"/>
                <a:cs typeface="Tahoma" pitchFamily="2"/>
              </a:rPr>
              <a:t>.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703120"/>
          </a:xfrm>
        </p:spPr>
        <p:txBody>
          <a:bodyPr>
            <a:spAutoFit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endParaRPr lang="es-ES" sz="2600" kern="0">
              <a:latin typeface="Arial" pitchFamily="34"/>
              <a:cs typeface="Tahoma" pitchFamily="2"/>
            </a:endParaRPr>
          </a:p>
          <a:p>
            <a:pPr marL="0" lvl="0" indent="0">
              <a:spcBef>
                <a:spcPts val="0"/>
              </a:spcBef>
              <a:spcAft>
                <a:spcPts val="1414"/>
              </a:spcAft>
              <a:buNone/>
            </a:pPr>
            <a:endParaRPr lang="es-ES" sz="2600" kern="0">
              <a:latin typeface="Arial" pitchFamily="34"/>
              <a:cs typeface="Tahoma" pitchFamily="2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9792" y="1863000"/>
            <a:ext cx="9504000" cy="53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Árbol de Swing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4294967295"/>
          </p:nvPr>
        </p:nvSpPr>
        <p:spPr>
          <a:xfrm>
            <a:off x="503999" y="1768679"/>
            <a:ext cx="9072000" cy="5323525"/>
          </a:xfrm>
        </p:spPr>
        <p:txBody>
          <a:bodyPr/>
          <a:lstStyle/>
          <a:p>
            <a:r>
              <a:rPr lang="es-ES" dirty="0" err="1" smtClean="0"/>
              <a:t>JDialog</a:t>
            </a:r>
            <a:r>
              <a:rPr lang="es-ES" dirty="0" smtClean="0"/>
              <a:t>, </a:t>
            </a:r>
            <a:r>
              <a:rPr lang="es-ES" dirty="0" err="1" smtClean="0"/>
              <a:t>JFrame</a:t>
            </a:r>
            <a:r>
              <a:rPr lang="es-ES" dirty="0" smtClean="0"/>
              <a:t> y </a:t>
            </a:r>
            <a:r>
              <a:rPr lang="es-ES" dirty="0" err="1" smtClean="0"/>
              <a:t>JComponent</a:t>
            </a:r>
            <a:r>
              <a:rPr lang="es-ES" dirty="0" smtClean="0"/>
              <a:t> son los padres de Swing.</a:t>
            </a:r>
          </a:p>
          <a:p>
            <a:r>
              <a:rPr lang="es-ES" dirty="0" smtClean="0"/>
              <a:t>Todos los componentes de Swing, heredan de </a:t>
            </a:r>
            <a:r>
              <a:rPr lang="es-ES" dirty="0" err="1" smtClean="0"/>
              <a:t>JComponent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JDialog</a:t>
            </a:r>
            <a:r>
              <a:rPr lang="es-ES" dirty="0"/>
              <a:t> </a:t>
            </a:r>
            <a:r>
              <a:rPr lang="es-ES" dirty="0" smtClean="0"/>
              <a:t>y </a:t>
            </a:r>
            <a:r>
              <a:rPr lang="es-ES" dirty="0" err="1" smtClean="0"/>
              <a:t>JFrame</a:t>
            </a:r>
            <a:r>
              <a:rPr lang="es-ES" dirty="0" smtClean="0"/>
              <a:t>  se consideran componentes “pesados” porque son componentes que toman del sistema operativo las propiedades de su ambiente gráfico para dibujar la ventana con sus bordes, colores e iconos de maximizar, minimizar y cerrar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534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dirty="0"/>
              <a:t>Árbol de </a:t>
            </a:r>
            <a:r>
              <a:rPr lang="es-ES" dirty="0" smtClean="0"/>
              <a:t>Swing (II)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 dirty="0" err="1" smtClean="0"/>
              <a:t>JComponent</a:t>
            </a:r>
            <a:r>
              <a:rPr lang="es-ES" dirty="0" smtClean="0"/>
              <a:t>  y sus componentes son “componentes ligeros” porque no dependen de la plataforma o sistema operativo, sino que se sirve de los propios componentes para dibujarlos en la interfaz.</a:t>
            </a:r>
          </a:p>
          <a:p>
            <a:r>
              <a:rPr lang="es-ES" dirty="0" smtClean="0"/>
              <a:t>Son independientes del SO.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128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80"/>
                </a:solidFill>
                <a:latin typeface="Albany" pitchFamily="34"/>
                <a:cs typeface="Tahoma" pitchFamily="2"/>
              </a:rPr>
              <a:t>Ventanas. Métodos Iniciales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432000" y="936000"/>
            <a:ext cx="9071640" cy="61920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2600" b="1" kern="0">
              <a:latin typeface="Arial" pitchFamily="34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>
                <a:latin typeface="Arial" pitchFamily="34"/>
                <a:cs typeface="Tahoma" pitchFamily="2"/>
              </a:rPr>
              <a:t>Constructores: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Tahoma" pitchFamily="2"/>
              </a:rPr>
              <a:t>	JFrame()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Tahoma" pitchFamily="2"/>
              </a:rPr>
              <a:t>	JFrame(String titulo)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b="1" kern="0">
                <a:latin typeface="Arial" pitchFamily="34"/>
                <a:cs typeface="Tahoma" pitchFamily="2"/>
              </a:rPr>
              <a:t>Acciones de cierre: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Tahoma" pitchFamily="2"/>
              </a:rPr>
              <a:t>		JFrame.EXIT_ON_CLOSE: Abandona aplicación.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Tahoma" pitchFamily="2"/>
              </a:rPr>
              <a:t> 		JFrame.DISPOSE_ON_CLOSE: Libera los recursos       asociados a la ventana.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Tahoma" pitchFamily="2"/>
              </a:rPr>
              <a:t> 		JFrame.DO_NOTHING_ON_CLOSE: No hace nada.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>
                <a:latin typeface="Arial" pitchFamily="34"/>
                <a:cs typeface="Tahoma" pitchFamily="2"/>
              </a:rPr>
              <a:t> 		JFrame.HIDE_ON_CLOSE: Cierra la ventana, sin liberar sus recursos.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80"/>
                </a:solidFill>
                <a:latin typeface="Albany" pitchFamily="34"/>
                <a:cs typeface="Tahoma" pitchFamily="2"/>
              </a:rPr>
              <a:t>Donde lo debemos escribir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503999" y="1080000"/>
            <a:ext cx="9071640" cy="567828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3600" b="1" kern="0" dirty="0">
              <a:solidFill>
                <a:srgbClr val="0000E7"/>
              </a:solidFill>
              <a:latin typeface="Arial" pitchFamily="34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2400" b="1" kern="0" dirty="0" smtClean="0">
              <a:latin typeface="Arial" pitchFamily="34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2400" b="1" kern="0" dirty="0">
              <a:latin typeface="Arial" pitchFamily="34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2400" b="1" kern="0" dirty="0" smtClean="0">
              <a:latin typeface="Arial" pitchFamily="34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b="1" kern="0" dirty="0" err="1" smtClean="0">
                <a:latin typeface="Arial" pitchFamily="34"/>
                <a:cs typeface="Tahoma" pitchFamily="2"/>
              </a:rPr>
              <a:t>public</a:t>
            </a:r>
            <a:r>
              <a:rPr lang="es-ES" sz="2400" b="1" kern="0" dirty="0" smtClean="0">
                <a:latin typeface="Arial" pitchFamily="34"/>
                <a:cs typeface="Tahoma" pitchFamily="2"/>
              </a:rPr>
              <a:t> </a:t>
            </a:r>
            <a:r>
              <a:rPr lang="es-ES" sz="2400" b="1" kern="0" dirty="0" err="1">
                <a:latin typeface="Arial" pitchFamily="34"/>
                <a:cs typeface="Tahoma" pitchFamily="2"/>
              </a:rPr>
              <a:t>class</a:t>
            </a:r>
            <a:r>
              <a:rPr lang="es-ES" sz="2400" b="1" kern="0" dirty="0">
                <a:latin typeface="Arial" pitchFamily="34"/>
                <a:cs typeface="Tahoma" pitchFamily="2"/>
              </a:rPr>
              <a:t> ventana </a:t>
            </a:r>
            <a:r>
              <a:rPr lang="es-ES" sz="2400" b="1" kern="0" dirty="0" err="1">
                <a:latin typeface="Arial" pitchFamily="34"/>
                <a:cs typeface="Tahoma" pitchFamily="2"/>
              </a:rPr>
              <a:t>extends</a:t>
            </a:r>
            <a:r>
              <a:rPr lang="es-ES" sz="2400" b="1" kern="0" dirty="0">
                <a:latin typeface="Arial" pitchFamily="34"/>
                <a:cs typeface="Tahoma" pitchFamily="2"/>
              </a:rPr>
              <a:t> </a:t>
            </a:r>
            <a:r>
              <a:rPr lang="es-ES" sz="2400" b="1" kern="0" dirty="0" err="1">
                <a:latin typeface="Arial" pitchFamily="34"/>
                <a:cs typeface="Tahoma" pitchFamily="2"/>
              </a:rPr>
              <a:t>javax.swing.JFrame</a:t>
            </a:r>
            <a:r>
              <a:rPr lang="es-ES" sz="2400" b="1" kern="0" dirty="0">
                <a:latin typeface="Arial" pitchFamily="34"/>
                <a:cs typeface="Tahoma" pitchFamily="2"/>
              </a:rPr>
              <a:t>   {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b="1" kern="0" dirty="0">
                <a:latin typeface="Arial" pitchFamily="34"/>
                <a:cs typeface="Tahoma" pitchFamily="2"/>
              </a:rPr>
              <a:t>   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b="1" kern="0" dirty="0">
                <a:latin typeface="Arial" pitchFamily="34"/>
                <a:cs typeface="Tahoma" pitchFamily="2"/>
              </a:rPr>
              <a:t>       </a:t>
            </a:r>
            <a:r>
              <a:rPr lang="es-ES" sz="2400" b="1" kern="0" dirty="0" err="1">
                <a:latin typeface="Arial" pitchFamily="34"/>
                <a:cs typeface="Tahoma" pitchFamily="2"/>
              </a:rPr>
              <a:t>public</a:t>
            </a:r>
            <a:r>
              <a:rPr lang="es-ES" sz="2400" b="1" kern="0" dirty="0">
                <a:latin typeface="Arial" pitchFamily="34"/>
                <a:cs typeface="Tahoma" pitchFamily="2"/>
              </a:rPr>
              <a:t> ventana() {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2400" b="1" kern="0" dirty="0">
              <a:latin typeface="Arial" pitchFamily="34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b="1" kern="0" dirty="0">
                <a:latin typeface="Arial" pitchFamily="34"/>
                <a:cs typeface="Tahoma" pitchFamily="2"/>
              </a:rPr>
              <a:t>		…..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b="1" kern="0" dirty="0" smtClean="0">
                <a:solidFill>
                  <a:srgbClr val="C5000B"/>
                </a:solidFill>
                <a:latin typeface="Arial" pitchFamily="34"/>
                <a:cs typeface="Tahoma" pitchFamily="2"/>
              </a:rPr>
              <a:t>CUERPO </a:t>
            </a:r>
            <a:r>
              <a:rPr lang="es-ES" sz="2400" b="1" kern="0" dirty="0">
                <a:solidFill>
                  <a:srgbClr val="C5000B"/>
                </a:solidFill>
                <a:latin typeface="Arial" pitchFamily="34"/>
                <a:cs typeface="Tahoma" pitchFamily="2"/>
              </a:rPr>
              <a:t>DE NUESTRO PROGRAMA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b="1" kern="0" dirty="0">
                <a:latin typeface="Arial" pitchFamily="34"/>
                <a:cs typeface="Tahoma" pitchFamily="2"/>
              </a:rPr>
              <a:t>		….....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2400" b="1" kern="0" dirty="0">
              <a:latin typeface="Arial" pitchFamily="34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2400" b="1" kern="0" dirty="0">
              <a:latin typeface="Arial" pitchFamily="34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400" b="1" kern="0" dirty="0">
                <a:latin typeface="Arial" pitchFamily="34"/>
                <a:cs typeface="Tahoma" pitchFamily="2"/>
              </a:rPr>
              <a:t> }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3600" b="1" kern="0" dirty="0">
              <a:latin typeface="Arial" pitchFamily="34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40"/>
                </a:solidFill>
                <a:latin typeface="Albany" pitchFamily="34"/>
                <a:cs typeface="Tahoma" pitchFamily="2"/>
              </a:rPr>
              <a:t>Pasos básicos para crear una ventana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503999" y="1436759"/>
            <a:ext cx="9000000" cy="5452919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21600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1400" b="1" kern="0" dirty="0">
              <a:latin typeface="Arial" pitchFamily="34"/>
              <a:cs typeface="Tahoma" pitchFamily="2"/>
            </a:endParaRPr>
          </a:p>
          <a:p>
            <a:pPr marL="216000" lvl="0" indent="-216000" algn="ctr">
              <a:spcBef>
                <a:spcPts val="0"/>
              </a:spcBef>
              <a:spcAft>
                <a:spcPts val="1414"/>
              </a:spcAft>
              <a:buNone/>
            </a:pPr>
            <a:endParaRPr lang="es-ES" sz="1400" kern="0" dirty="0">
              <a:latin typeface="Thorndale" pitchFamily="18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 dirty="0">
                <a:latin typeface="Arial" pitchFamily="34"/>
                <a:cs typeface="Tahoma" pitchFamily="2"/>
              </a:rPr>
              <a:t>1. Crear una nueva clase para nuestra ventana (o directamente instancia </a:t>
            </a:r>
            <a:r>
              <a:rPr lang="es-ES" sz="2600" kern="0" dirty="0" err="1">
                <a:latin typeface="Arial" pitchFamily="34"/>
                <a:cs typeface="Tahoma" pitchFamily="2"/>
              </a:rPr>
              <a:t>Jframe</a:t>
            </a:r>
            <a:r>
              <a:rPr lang="es-ES" sz="2600" kern="0" dirty="0">
                <a:latin typeface="Arial" pitchFamily="34"/>
                <a:cs typeface="Tahoma" pitchFamily="2"/>
              </a:rPr>
              <a:t>)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 dirty="0">
                <a:latin typeface="Arial" pitchFamily="34"/>
                <a:cs typeface="Tahoma" pitchFamily="2"/>
              </a:rPr>
              <a:t>2. Añadir un tamaño a nuestra ventana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 dirty="0">
                <a:latin typeface="Arial" pitchFamily="34"/>
                <a:cs typeface="Tahoma" pitchFamily="2"/>
              </a:rPr>
              <a:t>3. Añadir </a:t>
            </a:r>
            <a:r>
              <a:rPr lang="es-ES" sz="2600" kern="0" dirty="0" err="1">
                <a:latin typeface="Arial" pitchFamily="34"/>
                <a:cs typeface="Tahoma" pitchFamily="2"/>
              </a:rPr>
              <a:t>Jframe.EXIT_ON_CLOSE</a:t>
            </a:r>
            <a:r>
              <a:rPr lang="es-ES" sz="2600" kern="0" dirty="0">
                <a:latin typeface="Arial" pitchFamily="34"/>
                <a:cs typeface="Tahoma" pitchFamily="2"/>
              </a:rPr>
              <a:t> para poder  Abandona aplicación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 dirty="0">
                <a:latin typeface="Arial" pitchFamily="34"/>
                <a:cs typeface="Tahoma" pitchFamily="2"/>
              </a:rPr>
              <a:t>4. Hacer visible nuestra ventana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2600" kern="0" dirty="0">
                <a:latin typeface="Arial" pitchFamily="34"/>
                <a:cs typeface="Tahoma" pitchFamily="2"/>
              </a:rPr>
              <a:t>5. Crear una </a:t>
            </a:r>
            <a:r>
              <a:rPr lang="es-ES" sz="2600" kern="0" dirty="0" err="1">
                <a:latin typeface="Arial" pitchFamily="34"/>
                <a:cs typeface="Tahoma" pitchFamily="2"/>
              </a:rPr>
              <a:t>main</a:t>
            </a:r>
            <a:r>
              <a:rPr lang="es-ES" sz="2600" kern="0" dirty="0">
                <a:latin typeface="Arial" pitchFamily="34"/>
                <a:cs typeface="Tahoma" pitchFamily="2"/>
              </a:rPr>
              <a:t> </a:t>
            </a:r>
            <a:r>
              <a:rPr lang="es-ES" sz="2600" kern="0" dirty="0" err="1">
                <a:latin typeface="Arial" pitchFamily="34"/>
                <a:cs typeface="Tahoma" pitchFamily="2"/>
              </a:rPr>
              <a:t>class</a:t>
            </a:r>
            <a:r>
              <a:rPr lang="es-ES" sz="2600" kern="0" dirty="0">
                <a:latin typeface="Arial" pitchFamily="34"/>
                <a:cs typeface="Tahoma" pitchFamily="2"/>
              </a:rPr>
              <a:t> para poder ejecutar nuestra ventana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sz="4000" b="1" u="sng" kern="0">
                <a:solidFill>
                  <a:srgbClr val="000080"/>
                </a:solidFill>
                <a:latin typeface="Albany" pitchFamily="34"/>
                <a:cs typeface="Tahoma" pitchFamily="2"/>
              </a:rPr>
              <a:t>Nuestra Primera Ventana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869399" y="1872000"/>
            <a:ext cx="8706240" cy="533556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600" b="1" kern="0" dirty="0" err="1">
                <a:latin typeface="Arial" pitchFamily="34"/>
                <a:cs typeface="Tahoma" pitchFamily="2"/>
              </a:rPr>
              <a:t>import</a:t>
            </a:r>
            <a:r>
              <a:rPr lang="es-ES" sz="1600" b="1" kern="0" dirty="0">
                <a:latin typeface="Arial" pitchFamily="34"/>
                <a:cs typeface="Tahoma" pitchFamily="2"/>
              </a:rPr>
              <a:t> </a:t>
            </a:r>
            <a:r>
              <a:rPr lang="es-ES" sz="1600" b="1" kern="0" dirty="0" err="1">
                <a:latin typeface="Arial" pitchFamily="34"/>
                <a:cs typeface="Tahoma" pitchFamily="2"/>
              </a:rPr>
              <a:t>javax.swing</a:t>
            </a:r>
            <a:r>
              <a:rPr lang="es-ES" sz="1600" b="1" kern="0" dirty="0">
                <a:latin typeface="Arial" pitchFamily="34"/>
                <a:cs typeface="Tahoma" pitchFamily="2"/>
              </a:rPr>
              <a:t>.*;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600" b="1" kern="0" dirty="0" err="1">
                <a:latin typeface="Arial" pitchFamily="34"/>
                <a:cs typeface="Tahoma" pitchFamily="2"/>
              </a:rPr>
              <a:t>public</a:t>
            </a:r>
            <a:r>
              <a:rPr lang="es-ES" sz="1600" b="1" kern="0" dirty="0">
                <a:latin typeface="Arial" pitchFamily="34"/>
                <a:cs typeface="Tahoma" pitchFamily="2"/>
              </a:rPr>
              <a:t> </a:t>
            </a:r>
            <a:r>
              <a:rPr lang="es-ES" sz="1600" b="1" kern="0" dirty="0" err="1">
                <a:latin typeface="Arial" pitchFamily="34"/>
                <a:cs typeface="Tahoma" pitchFamily="2"/>
              </a:rPr>
              <a:t>class</a:t>
            </a:r>
            <a:r>
              <a:rPr lang="es-ES" sz="1600" b="1" kern="0" dirty="0">
                <a:latin typeface="Arial" pitchFamily="34"/>
                <a:cs typeface="Tahoma" pitchFamily="2"/>
              </a:rPr>
              <a:t> ventana </a:t>
            </a:r>
            <a:r>
              <a:rPr lang="es-ES" sz="1600" b="1" kern="0" dirty="0" err="1">
                <a:latin typeface="Arial" pitchFamily="34"/>
                <a:cs typeface="Tahoma" pitchFamily="2"/>
              </a:rPr>
              <a:t>extends</a:t>
            </a:r>
            <a:r>
              <a:rPr lang="es-ES" sz="1600" b="1" kern="0" dirty="0">
                <a:latin typeface="Arial" pitchFamily="34"/>
                <a:cs typeface="Tahoma" pitchFamily="2"/>
              </a:rPr>
              <a:t> </a:t>
            </a:r>
            <a:r>
              <a:rPr lang="es-ES" sz="1600" b="1" kern="0" dirty="0" err="1">
                <a:latin typeface="Arial" pitchFamily="34"/>
                <a:cs typeface="Tahoma" pitchFamily="2"/>
              </a:rPr>
              <a:t>javax.swing.JFrame</a:t>
            </a:r>
            <a:r>
              <a:rPr lang="es-ES" sz="1600" b="1" kern="0" dirty="0">
                <a:latin typeface="Arial" pitchFamily="34"/>
                <a:cs typeface="Tahoma" pitchFamily="2"/>
              </a:rPr>
              <a:t>  {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600" b="1" kern="0" dirty="0">
                <a:latin typeface="Arial" pitchFamily="34"/>
                <a:cs typeface="Tahoma" pitchFamily="2"/>
              </a:rPr>
              <a:t>     </a:t>
            </a:r>
            <a:r>
              <a:rPr lang="es-ES" sz="1600" b="1" kern="0" dirty="0" err="1">
                <a:latin typeface="Arial" pitchFamily="34"/>
                <a:cs typeface="Tahoma" pitchFamily="2"/>
              </a:rPr>
              <a:t>public</a:t>
            </a:r>
            <a:r>
              <a:rPr lang="es-ES" sz="1600" b="1" kern="0" dirty="0">
                <a:latin typeface="Arial" pitchFamily="34"/>
                <a:cs typeface="Tahoma" pitchFamily="2"/>
              </a:rPr>
              <a:t> ventana() {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600" b="1" kern="0" dirty="0">
                <a:latin typeface="Arial" pitchFamily="34"/>
                <a:cs typeface="Tahoma" pitchFamily="2"/>
              </a:rPr>
              <a:t>        </a:t>
            </a:r>
            <a:r>
              <a:rPr lang="es-ES" sz="1600" b="1" kern="0" dirty="0" err="1">
                <a:latin typeface="Arial" pitchFamily="34"/>
                <a:cs typeface="Tahoma" pitchFamily="2"/>
              </a:rPr>
              <a:t>super</a:t>
            </a:r>
            <a:r>
              <a:rPr lang="es-ES" sz="1600" b="1" kern="0" dirty="0">
                <a:latin typeface="Arial" pitchFamily="34"/>
                <a:cs typeface="Tahoma" pitchFamily="2"/>
              </a:rPr>
              <a:t>("nueva Ventana");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1600" b="1" kern="0" dirty="0" smtClean="0">
              <a:latin typeface="Arial" pitchFamily="34"/>
              <a:cs typeface="Tahoma" pitchFamily="2"/>
            </a:endParaRP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600" b="1" kern="0" dirty="0">
                <a:latin typeface="Arial" pitchFamily="34"/>
                <a:cs typeface="Tahoma" pitchFamily="2"/>
              </a:rPr>
              <a:t>	</a:t>
            </a:r>
            <a:r>
              <a:rPr lang="es-ES" sz="1600" b="1" kern="0" dirty="0" err="1">
                <a:solidFill>
                  <a:srgbClr val="FF0000"/>
                </a:solidFill>
                <a:latin typeface="Arial" pitchFamily="34"/>
                <a:cs typeface="Tahoma" pitchFamily="2"/>
              </a:rPr>
              <a:t>setSize</a:t>
            </a:r>
            <a:r>
              <a:rPr lang="es-ES" sz="1600" b="1" kern="0" dirty="0">
                <a:solidFill>
                  <a:srgbClr val="FF0000"/>
                </a:solidFill>
                <a:latin typeface="Arial" pitchFamily="34"/>
                <a:cs typeface="Tahoma" pitchFamily="2"/>
              </a:rPr>
              <a:t>(400, 300);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600" b="1" kern="0" dirty="0">
                <a:solidFill>
                  <a:srgbClr val="FF0000"/>
                </a:solidFill>
                <a:latin typeface="Arial" pitchFamily="34"/>
                <a:cs typeface="Tahoma" pitchFamily="2"/>
              </a:rPr>
              <a:t>	</a:t>
            </a:r>
            <a:r>
              <a:rPr lang="es-ES" sz="1600" b="1" kern="0" dirty="0" err="1">
                <a:solidFill>
                  <a:srgbClr val="FF0000"/>
                </a:solidFill>
                <a:latin typeface="Arial" pitchFamily="34"/>
                <a:cs typeface="Tahoma" pitchFamily="2"/>
              </a:rPr>
              <a:t>setDefaultCloseOperation</a:t>
            </a:r>
            <a:r>
              <a:rPr lang="es-ES" sz="1600" b="1" kern="0" dirty="0">
                <a:solidFill>
                  <a:srgbClr val="FF0000"/>
                </a:solidFill>
                <a:latin typeface="Arial" pitchFamily="34"/>
                <a:cs typeface="Tahoma" pitchFamily="2"/>
              </a:rPr>
              <a:t>(</a:t>
            </a:r>
            <a:r>
              <a:rPr lang="es-ES" sz="1600" b="1" kern="0" dirty="0" err="1">
                <a:solidFill>
                  <a:srgbClr val="FF0000"/>
                </a:solidFill>
                <a:latin typeface="Arial" pitchFamily="34"/>
                <a:cs typeface="Tahoma" pitchFamily="2"/>
              </a:rPr>
              <a:t>JFrame.EXIT_ON_CLOSE</a:t>
            </a:r>
            <a:r>
              <a:rPr lang="es-ES" sz="1600" b="1" kern="0" dirty="0">
                <a:solidFill>
                  <a:srgbClr val="FF0000"/>
                </a:solidFill>
                <a:latin typeface="Arial" pitchFamily="34"/>
                <a:cs typeface="Tahoma" pitchFamily="2"/>
              </a:rPr>
              <a:t>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600" b="1" kern="0" dirty="0">
                <a:solidFill>
                  <a:srgbClr val="FF0000"/>
                </a:solidFill>
                <a:latin typeface="Arial" pitchFamily="34"/>
                <a:cs typeface="Tahoma" pitchFamily="2"/>
              </a:rPr>
              <a:t>	</a:t>
            </a:r>
            <a:r>
              <a:rPr lang="es-ES" sz="1600" b="1" kern="0" dirty="0" err="1">
                <a:solidFill>
                  <a:srgbClr val="FF0000"/>
                </a:solidFill>
                <a:latin typeface="Arial" pitchFamily="34"/>
                <a:cs typeface="Tahoma" pitchFamily="2"/>
              </a:rPr>
              <a:t>setVisible</a:t>
            </a:r>
            <a:r>
              <a:rPr lang="es-ES" sz="1600" b="1" kern="0" dirty="0">
                <a:solidFill>
                  <a:srgbClr val="FF0000"/>
                </a:solidFill>
                <a:latin typeface="Arial" pitchFamily="34"/>
                <a:cs typeface="Tahoma" pitchFamily="2"/>
              </a:rPr>
              <a:t>(true);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600" b="1" kern="0" dirty="0">
                <a:latin typeface="Arial" pitchFamily="34"/>
                <a:cs typeface="Tahoma" pitchFamily="2"/>
              </a:rPr>
              <a:t>	}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600" b="1" kern="0" dirty="0">
                <a:latin typeface="Arial" pitchFamily="34"/>
                <a:cs typeface="Tahoma" pitchFamily="2"/>
              </a:rPr>
              <a:t>}</a:t>
            </a:r>
            <a:r>
              <a:rPr lang="es-ES" sz="1600" b="1" kern="0" dirty="0" err="1">
                <a:latin typeface="Arial" pitchFamily="34"/>
                <a:cs typeface="Tahoma" pitchFamily="2"/>
              </a:rPr>
              <a:t>public</a:t>
            </a:r>
            <a:r>
              <a:rPr lang="es-ES" sz="1600" b="1" kern="0" dirty="0">
                <a:latin typeface="Arial" pitchFamily="34"/>
                <a:cs typeface="Tahoma" pitchFamily="2"/>
              </a:rPr>
              <a:t> </a:t>
            </a:r>
            <a:r>
              <a:rPr lang="es-ES" sz="1600" b="1" kern="0" dirty="0" err="1">
                <a:latin typeface="Arial" pitchFamily="34"/>
                <a:cs typeface="Tahoma" pitchFamily="2"/>
              </a:rPr>
              <a:t>static</a:t>
            </a:r>
            <a:r>
              <a:rPr lang="es-ES" sz="1600" b="1" kern="0" dirty="0">
                <a:latin typeface="Arial" pitchFamily="34"/>
                <a:cs typeface="Tahoma" pitchFamily="2"/>
              </a:rPr>
              <a:t> </a:t>
            </a:r>
            <a:r>
              <a:rPr lang="es-ES" sz="1600" b="1" kern="0" dirty="0" err="1">
                <a:latin typeface="Arial" pitchFamily="34"/>
                <a:cs typeface="Tahoma" pitchFamily="2"/>
              </a:rPr>
              <a:t>void</a:t>
            </a:r>
            <a:r>
              <a:rPr lang="es-ES" sz="1600" b="1" kern="0" dirty="0">
                <a:latin typeface="Arial" pitchFamily="34"/>
                <a:cs typeface="Tahoma" pitchFamily="2"/>
              </a:rPr>
              <a:t> </a:t>
            </a:r>
            <a:r>
              <a:rPr lang="es-ES" sz="1600" b="1" kern="0" dirty="0" err="1">
                <a:latin typeface="Arial" pitchFamily="34"/>
                <a:cs typeface="Tahoma" pitchFamily="2"/>
              </a:rPr>
              <a:t>main</a:t>
            </a:r>
            <a:r>
              <a:rPr lang="es-ES" sz="1600" b="1" kern="0" dirty="0">
                <a:latin typeface="Arial" pitchFamily="34"/>
                <a:cs typeface="Tahoma" pitchFamily="2"/>
              </a:rPr>
              <a:t>(</a:t>
            </a:r>
            <a:r>
              <a:rPr lang="es-ES" sz="1600" b="1" kern="0" dirty="0" err="1">
                <a:latin typeface="Arial" pitchFamily="34"/>
                <a:cs typeface="Tahoma" pitchFamily="2"/>
              </a:rPr>
              <a:t>String</a:t>
            </a:r>
            <a:r>
              <a:rPr lang="es-ES" sz="1600" b="1" kern="0" dirty="0">
                <a:latin typeface="Arial" pitchFamily="34"/>
                <a:cs typeface="Tahoma" pitchFamily="2"/>
              </a:rPr>
              <a:t>[] </a:t>
            </a:r>
            <a:r>
              <a:rPr lang="es-ES" sz="1600" b="1" kern="0" dirty="0" err="1">
                <a:latin typeface="Arial" pitchFamily="34"/>
                <a:cs typeface="Tahoma" pitchFamily="2"/>
              </a:rPr>
              <a:t>args</a:t>
            </a:r>
            <a:r>
              <a:rPr lang="es-ES" sz="1600" b="1" kern="0" dirty="0">
                <a:latin typeface="Arial" pitchFamily="34"/>
                <a:cs typeface="Tahoma" pitchFamily="2"/>
              </a:rPr>
              <a:t>) {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600" b="1" kern="0" dirty="0">
                <a:latin typeface="Arial" pitchFamily="34"/>
                <a:cs typeface="Tahoma" pitchFamily="2"/>
              </a:rPr>
              <a:t>	ventana v= new ventana();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r>
              <a:rPr lang="es-ES" sz="1600" b="1" kern="0" dirty="0">
                <a:latin typeface="Arial" pitchFamily="34"/>
                <a:cs typeface="Tahoma" pitchFamily="2"/>
              </a:rPr>
              <a:t>    }</a:t>
            </a:r>
          </a:p>
          <a:p>
            <a:pPr marL="216000" lvl="0" indent="-216000">
              <a:spcBef>
                <a:spcPts val="0"/>
              </a:spcBef>
              <a:spcAft>
                <a:spcPts val="1414"/>
              </a:spcAft>
              <a:buNone/>
            </a:pPr>
            <a:endParaRPr lang="es-ES" sz="3600" b="1" kern="0" dirty="0">
              <a:latin typeface="Arial" pitchFamily="34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determin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yt coo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769</Words>
  <Application>Microsoft Office PowerPoint</Application>
  <PresentationFormat>Personalizado</PresentationFormat>
  <Paragraphs>241</Paragraphs>
  <Slides>24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26" baseType="lpstr">
      <vt:lpstr>Predeterminado</vt:lpstr>
      <vt:lpstr>lyt cool</vt:lpstr>
      <vt:lpstr>Interfaz Gráficas.</vt:lpstr>
      <vt:lpstr>Interfaz Gráficas.</vt:lpstr>
      <vt:lpstr>Interfaz Gráficas.</vt:lpstr>
      <vt:lpstr>Árbol de Swing</vt:lpstr>
      <vt:lpstr>Árbol de Swing (II)</vt:lpstr>
      <vt:lpstr>Ventanas. Métodos Iniciales</vt:lpstr>
      <vt:lpstr>Donde lo debemos escribir</vt:lpstr>
      <vt:lpstr>Pasos básicos para crear una ventana</vt:lpstr>
      <vt:lpstr>Nuestra Primera Ventana</vt:lpstr>
      <vt:lpstr>Nuestra Primera Ventana. Métodos (2)</vt:lpstr>
      <vt:lpstr>Componentes. .</vt:lpstr>
      <vt:lpstr>Componentes Swing</vt:lpstr>
      <vt:lpstr>Contenedores  </vt:lpstr>
      <vt:lpstr>Presentación de PowerPoint</vt:lpstr>
      <vt:lpstr>Pasos básicos en la construcción de una interfaz. Resumiendo lo visto</vt:lpstr>
      <vt:lpstr>Interfaz Gráficas.</vt:lpstr>
      <vt:lpstr>Layouts </vt:lpstr>
      <vt:lpstr>FLOWLAYOUT</vt:lpstr>
      <vt:lpstr>GRIDLAYOUT </vt:lpstr>
      <vt:lpstr>BORDERLAYOUT </vt:lpstr>
      <vt:lpstr>BOXLAYOUT </vt:lpstr>
      <vt:lpstr>AÑADIR COMPONENTES EN LA VENTANA + LAYOUTS</vt:lpstr>
      <vt:lpstr>AÑADIR COMPONENTES</vt:lpstr>
      <vt:lpstr>AÑADIR COMPONENTES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 Gráficas.</dc:title>
  <dc:creator>rafbergamino</dc:creator>
  <cp:lastModifiedBy>rafbergamino</cp:lastModifiedBy>
  <cp:revision>81</cp:revision>
  <dcterms:created xsi:type="dcterms:W3CDTF">2015-04-06T20:12:35Z</dcterms:created>
  <dcterms:modified xsi:type="dcterms:W3CDTF">2018-09-13T12:42:12Z</dcterms:modified>
</cp:coreProperties>
</file>