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5" r:id="rId1"/>
    <p:sldMasterId id="2147483648" r:id="rId2"/>
    <p:sldMasterId id="2147483961" r:id="rId3"/>
  </p:sldMasterIdLst>
  <p:notesMasterIdLst>
    <p:notesMasterId r:id="rId33"/>
  </p:notesMasterIdLst>
  <p:handoutMasterIdLst>
    <p:handoutMasterId r:id="rId34"/>
  </p:handoutMasterIdLst>
  <p:sldIdLst>
    <p:sldId id="25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5" r:id="rId14"/>
    <p:sldId id="410" r:id="rId15"/>
    <p:sldId id="406" r:id="rId16"/>
    <p:sldId id="414" r:id="rId17"/>
    <p:sldId id="409" r:id="rId18"/>
    <p:sldId id="420" r:id="rId19"/>
    <p:sldId id="419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3" r:id="rId31"/>
    <p:sldId id="431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070">
          <p15:clr>
            <a:srgbClr val="A4A3A4"/>
          </p15:clr>
        </p15:guide>
        <p15:guide id="3">
          <p15:clr>
            <a:srgbClr val="A4A3A4"/>
          </p15:clr>
        </p15:guide>
        <p15:guide id="4" orient="horz" pos="42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preview2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7CB"/>
    <a:srgbClr val="5E6167"/>
    <a:srgbClr val="808080"/>
    <a:srgbClr val="FFECE7"/>
    <a:srgbClr val="E6E6E6"/>
    <a:srgbClr val="F7F7F7"/>
    <a:srgbClr val="3366CC"/>
    <a:srgbClr val="FFFFF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9" autoAdjust="0"/>
    <p:restoredTop sz="92210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990" y="108"/>
      </p:cViewPr>
      <p:guideLst>
        <p:guide orient="horz"/>
        <p:guide pos="2070"/>
        <p:guide/>
        <p:guide orient="horz" pos="42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89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A7B9FD-89C2-4345-B7B6-33F22CD954FF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45AB47-665D-3246-8911-4A3254DF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6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5DDA4-882F-E545-9694-BA606A17D087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704CEA-B884-9A4E-9A2D-855FE9D89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Slides a little heavy on info but don’t worry, have slides and examples up on </a:t>
            </a:r>
            <a:r>
              <a:rPr lang="en-US" baseline="0" dirty="0" err="1"/>
              <a:t>github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2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14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/>
              <a:t> But you need to be aware of the gotchas!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5"/>
          <p:cNvSpPr>
            <a:spLocks/>
          </p:cNvSpPr>
          <p:nvPr userDrawn="1"/>
        </p:nvSpPr>
        <p:spPr bwMode="auto">
          <a:xfrm>
            <a:off x="317500" y="2223083"/>
            <a:ext cx="8509000" cy="1919460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65" y="2617238"/>
            <a:ext cx="5029201" cy="713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64465" y="3304359"/>
            <a:ext cx="5029201" cy="386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64465" y="3632200"/>
            <a:ext cx="50292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 userDrawn="1"/>
        </p:nvCxnSpPr>
        <p:spPr>
          <a:xfrm>
            <a:off x="5715000" y="2305276"/>
            <a:ext cx="0" cy="1755075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1026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24" y="261723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3966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59118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3910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4421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947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9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626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314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408" y="2523068"/>
            <a:ext cx="2371344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dirty="0" smtClean="0"/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74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17220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842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8480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176264" y="4639734"/>
            <a:ext cx="2369312" cy="1346201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0202" y="1950160"/>
            <a:ext cx="2368550" cy="533400"/>
          </a:xfr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89630" y="1950160"/>
            <a:ext cx="2368550" cy="533400"/>
          </a:xfr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181090" y="1950160"/>
            <a:ext cx="2368550" cy="533400"/>
          </a:xfr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300827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7941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ectangle 15"/>
          <p:cNvSpPr/>
          <p:nvPr userDrawn="1"/>
        </p:nvSpPr>
        <p:spPr>
          <a:xfrm>
            <a:off x="338296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7" name="Rectangle 16"/>
          <p:cNvSpPr/>
          <p:nvPr userDrawn="1"/>
        </p:nvSpPr>
        <p:spPr>
          <a:xfrm>
            <a:off x="6384926" y="4472518"/>
            <a:ext cx="2373313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397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280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2163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0999" y="4516436"/>
            <a:ext cx="2373789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280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2163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9575127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27"/>
          <p:cNvSpPr>
            <a:spLocks/>
          </p:cNvSpPr>
          <p:nvPr userDrawn="1"/>
        </p:nvSpPr>
        <p:spPr bwMode="auto">
          <a:xfrm>
            <a:off x="381078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378697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3384391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6382433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20" name="Freeform 227"/>
          <p:cNvSpPr>
            <a:spLocks/>
          </p:cNvSpPr>
          <p:nvPr userDrawn="1"/>
        </p:nvSpPr>
        <p:spPr bwMode="auto">
          <a:xfrm>
            <a:off x="3386772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reeform 227"/>
          <p:cNvSpPr>
            <a:spLocks/>
          </p:cNvSpPr>
          <p:nvPr userDrawn="1"/>
        </p:nvSpPr>
        <p:spPr bwMode="auto">
          <a:xfrm>
            <a:off x="6384814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626347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475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121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8847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913" y="4516436"/>
            <a:ext cx="2373233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121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8847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27"/>
          </p:nvPr>
        </p:nvSpPr>
        <p:spPr>
          <a:xfrm>
            <a:off x="3632041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28"/>
          </p:nvPr>
        </p:nvSpPr>
        <p:spPr>
          <a:xfrm>
            <a:off x="6630083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67718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 userDrawn="1"/>
        </p:nvSpPr>
        <p:spPr bwMode="auto">
          <a:xfrm>
            <a:off x="1847892" y="1612754"/>
            <a:ext cx="2925637" cy="2923211"/>
          </a:xfrm>
          <a:prstGeom prst="ellipse">
            <a:avLst/>
          </a:prstGeom>
          <a:solidFill>
            <a:srgbClr val="636363">
              <a:alpha val="73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19"/>
          <p:cNvSpPr/>
          <p:nvPr userDrawn="1"/>
        </p:nvSpPr>
        <p:spPr bwMode="auto">
          <a:xfrm>
            <a:off x="1135284" y="3256302"/>
            <a:ext cx="2925637" cy="2923211"/>
          </a:xfrm>
          <a:prstGeom prst="ellipse">
            <a:avLst/>
          </a:prstGeom>
          <a:solidFill>
            <a:srgbClr val="C6C6C6">
              <a:alpha val="71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21"/>
          <p:cNvSpPr/>
          <p:nvPr userDrawn="1"/>
        </p:nvSpPr>
        <p:spPr bwMode="auto">
          <a:xfrm>
            <a:off x="424192" y="1612754"/>
            <a:ext cx="2925637" cy="2923211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092575" y="2254251"/>
            <a:ext cx="266426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092575" y="3666067"/>
            <a:ext cx="2664266" cy="0"/>
          </a:xfrm>
          <a:prstGeom prst="line">
            <a:avLst/>
          </a:prstGeom>
          <a:ln w="57150" cmpd="sng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092575" y="5156200"/>
            <a:ext cx="2664266" cy="0"/>
          </a:xfrm>
          <a:prstGeom prst="line">
            <a:avLst/>
          </a:prstGeom>
          <a:ln w="57150" cmpd="sng">
            <a:solidFill>
              <a:srgbClr val="B1B1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 userDrawn="1"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977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5093720" y="2254251"/>
            <a:ext cx="2663121" cy="0"/>
          </a:xfrm>
          <a:prstGeom prst="line">
            <a:avLst/>
          </a:prstGeom>
          <a:ln w="57150" cmpd="sng">
            <a:solidFill>
              <a:srgbClr val="06CF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093720" y="3666067"/>
            <a:ext cx="2663121" cy="0"/>
          </a:xfrm>
          <a:prstGeom prst="line">
            <a:avLst/>
          </a:prstGeom>
          <a:ln w="57150" cmpd="sng">
            <a:solidFill>
              <a:srgbClr val="516A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5093720" y="5156200"/>
            <a:ext cx="2663121" cy="0"/>
          </a:xfrm>
          <a:prstGeom prst="line">
            <a:avLst/>
          </a:prstGeom>
          <a:ln w="57150" cmpd="sng">
            <a:solidFill>
              <a:srgbClr val="00C0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37490" y="1628775"/>
            <a:ext cx="4325010" cy="4541213"/>
            <a:chOff x="513690" y="1704975"/>
            <a:chExt cx="4091257" cy="4295775"/>
          </a:xfrm>
        </p:grpSpPr>
        <p:sp>
          <p:nvSpPr>
            <p:cNvPr id="16" name="Oval 15"/>
            <p:cNvSpPr/>
            <p:nvPr userDrawn="1"/>
          </p:nvSpPr>
          <p:spPr bwMode="auto">
            <a:xfrm>
              <a:off x="1852912" y="1704975"/>
              <a:ext cx="2752035" cy="2749752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16"/>
            <p:cNvSpPr/>
            <p:nvPr userDrawn="1"/>
          </p:nvSpPr>
          <p:spPr bwMode="auto">
            <a:xfrm>
              <a:off x="1182588" y="3250998"/>
              <a:ext cx="2752035" cy="2749752"/>
            </a:xfrm>
            <a:prstGeom prst="ellipse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17"/>
            <p:cNvSpPr/>
            <p:nvPr userDrawn="1"/>
          </p:nvSpPr>
          <p:spPr bwMode="auto">
            <a:xfrm>
              <a:off x="513690" y="1704975"/>
              <a:ext cx="2752035" cy="27497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7525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457200" y="2220384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457200" y="3689351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200" y="5156200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427" y="252590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001" y="209410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84427" y="3561651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384427" y="5029200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381001" y="148733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0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8"/>
          </p:nvPr>
        </p:nvSpPr>
        <p:spPr>
          <a:xfrm>
            <a:off x="384427" y="399345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9"/>
          </p:nvPr>
        </p:nvSpPr>
        <p:spPr>
          <a:xfrm>
            <a:off x="384427" y="5461000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0957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sz="half" idx="11"/>
          </p:nvPr>
        </p:nvSpPr>
        <p:spPr>
          <a:xfrm>
            <a:off x="727965" y="5054600"/>
            <a:ext cx="5181601" cy="508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FF790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740664" y="2412563"/>
            <a:ext cx="5202936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"/>
          </p:nvPr>
        </p:nvSpPr>
        <p:spPr>
          <a:xfrm>
            <a:off x="740664" y="3326963"/>
            <a:ext cx="5202936" cy="609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06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412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329160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8332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5008628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4706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5008627"/>
            <a:ext cx="7010400" cy="864640"/>
          </a:xfrm>
          <a:noFill/>
        </p:spPr>
        <p:txBody>
          <a:bodyPr>
            <a:normAutofit/>
          </a:bodyPr>
          <a:lstStyle>
            <a:lvl1pPr marL="0" indent="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800" kern="1200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9510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tlow\Documents\CreativeCircle\ShoreTel\ShoreTel_PPT\new_icons\business_s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3" y="402007"/>
            <a:ext cx="718947" cy="7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C:\Users\tlow\Documents\CreativeCircle\ShoreTel\ShoreTel_PPT\new_icons\business_m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1" y="444298"/>
            <a:ext cx="634365" cy="6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tlow\Documents\CreativeCircle\ShoreTel\ShoreTel_PPT\new_icons\business_lg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465443"/>
            <a:ext cx="592074" cy="5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Telewo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C:\Users\tlow\Documents\CreativeCircle\ShoreTel\ShoreTel_PPT\new_icons\telework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1" y="469158"/>
            <a:ext cx="584645" cy="58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66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ontac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tlow\Documents\CreativeCircle\ShoreTel\ShoreTel_PPT\new_icons\contact_cen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820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ideo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6956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tlow\Documents\CreativeCircle\ShoreTel\ShoreTel_PPT\new_icons\video_colla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2" y="427771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93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Enterprise Mo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tlow\Documents\CreativeCircle\ShoreTel\ShoreTel_PPT\new_icons\enterprise_mobility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6" y="404833"/>
            <a:ext cx="713294" cy="7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tlow\Documents\CreativeCircle\ShoreTel\ShoreTel_PPT\new_icons\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6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72653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48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0059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O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1901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42" name="Picture 2" descr="C:\Users\tlow\Documents\CreativeCircle\ShoreTel\ShoreTel_PPT\new_icons\vo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544" y="405282"/>
            <a:ext cx="701101" cy="7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9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Onsite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C:\Users\tlow\Documents\CreativeCircle\ShoreTel\ShoreTel_PPT\new_icons\onsite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472" y="429219"/>
            <a:ext cx="664522" cy="6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38214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lou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2105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tlow\Documents\CreativeCircle\ShoreTel\ShoreTel_PPT\new_icons\clou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28" y="399385"/>
            <a:ext cx="658425" cy="6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Hybri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:\Users\tlow\Documents\CreativeCircle\ShoreTel\ShoreTel_PPT\new_icons\hybri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178" y="400264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079443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App Integ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C:\Users\tlow\Documents\CreativeCircle\ShoreTel\ShoreTel_PPT\new_icons\app_i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019" y="435316"/>
            <a:ext cx="652329" cy="6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059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770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11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48032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6096000" y="2421738"/>
            <a:ext cx="0" cy="1312063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82" y="2646940"/>
            <a:ext cx="2014552" cy="9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766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1682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479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1397000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2413001"/>
            <a:ext cx="8255864" cy="375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3525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Title &amp; Content w/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879259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95260"/>
            <a:ext cx="8255864" cy="42769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3127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635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711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6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9" r:id="rId2"/>
    <p:sldLayoutId id="2147483958" r:id="rId3"/>
    <p:sldLayoutId id="2147483957" r:id="rId4"/>
    <p:sldLayoutId id="2147483983" r:id="rId5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13690" y="329160"/>
            <a:ext cx="7010400" cy="8646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HERE FOR PAGE TITLES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7046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6" r:id="rId2"/>
    <p:sldLayoutId id="2147483978" r:id="rId3"/>
    <p:sldLayoutId id="2147483909" r:id="rId4"/>
    <p:sldLayoutId id="2147483897" r:id="rId5"/>
    <p:sldLayoutId id="2147483979" r:id="rId6"/>
    <p:sldLayoutId id="2147483980" r:id="rId7"/>
    <p:sldLayoutId id="2147483967" r:id="rId8"/>
    <p:sldLayoutId id="2147483902" r:id="rId9"/>
    <p:sldLayoutId id="2147483913" r:id="rId10"/>
    <p:sldLayoutId id="2147483920" r:id="rId11"/>
    <p:sldLayoutId id="2147483917" r:id="rId12"/>
    <p:sldLayoutId id="2147483918" r:id="rId13"/>
    <p:sldLayoutId id="2147483904" r:id="rId14"/>
    <p:sldLayoutId id="2147483911" r:id="rId15"/>
    <p:sldLayoutId id="2147483960" r:id="rId16"/>
    <p:sldLayoutId id="2147483968" r:id="rId17"/>
    <p:sldLayoutId id="2147483969" r:id="rId18"/>
    <p:sldLayoutId id="2147483970" r:id="rId19"/>
    <p:sldLayoutId id="2147483977" r:id="rId20"/>
    <p:sldLayoutId id="2147483972" r:id="rId21"/>
    <p:sldLayoutId id="2147483951" r:id="rId22"/>
    <p:sldLayoutId id="2147483953" r:id="rId23"/>
    <p:sldLayoutId id="2147483952" r:id="rId24"/>
    <p:sldLayoutId id="2147483973" r:id="rId25"/>
    <p:sldLayoutId id="2147483976" r:id="rId26"/>
    <p:sldLayoutId id="2147483971" r:id="rId27"/>
    <p:sldLayoutId id="2147483975" r:id="rId28"/>
    <p:sldLayoutId id="2147483954" r:id="rId29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95000"/>
        </a:lnSpc>
        <a:spcBef>
          <a:spcPts val="1200"/>
        </a:spcBef>
        <a:spcAft>
          <a:spcPts val="0"/>
        </a:spcAft>
        <a:buClr>
          <a:srgbClr val="FF7900"/>
        </a:buClr>
        <a:buFont typeface="Arial" charset="0"/>
        <a:buNone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lnSpc>
          <a:spcPct val="95000"/>
        </a:lnSpc>
        <a:spcBef>
          <a:spcPts val="400"/>
        </a:spcBef>
        <a:spcAft>
          <a:spcPts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8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3" r:id="rId2"/>
    <p:sldLayoutId id="2147483964" r:id="rId3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ataStax/understanding-how-cql3-maps-to-cassandras-internal-data-struc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539931" y="2721497"/>
            <a:ext cx="8064138" cy="7477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Intro to Cassandra and 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897" y="4588403"/>
            <a:ext cx="2229395" cy="5409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latin typeface="Arial"/>
                <a:cs typeface="Arial"/>
              </a:rPr>
              <a:t>Erik Davidson</a:t>
            </a:r>
          </a:p>
        </p:txBody>
      </p:sp>
      <p:pic>
        <p:nvPicPr>
          <p:cNvPr id="1026" name="Picture 2" descr="https://upload.wikimedia.org/wikipedia/commons/thumb/9/91/Octicons-mark-github.svg/2000px-Octicons-mark-githu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4553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07579" y="5036013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@aphistic</a:t>
            </a:r>
          </a:p>
        </p:txBody>
      </p:sp>
      <p:pic>
        <p:nvPicPr>
          <p:cNvPr id="1030" name="Picture 6" descr="http://www.newztrack.com/english/wp-content/uploads/2016/01/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071461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07579" y="5419928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aphistic</a:t>
            </a:r>
          </a:p>
        </p:txBody>
      </p:sp>
    </p:spTree>
    <p:extLst>
      <p:ext uri="{BB962C8B-B14F-4D97-AF65-F5344CB8AC3E}">
        <p14:creationId xmlns:p14="http://schemas.microsoft.com/office/powerpoint/2010/main" val="39839377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– Column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903" y="262998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22" name="Straight Arrow Connector 21"/>
            <p:cNvCxnSpPr>
              <a:stCxn id="20" idx="0"/>
              <a:endCxn id="1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  <a:endCxn id="16" idx="2"/>
            </p:cNvCxnSpPr>
            <p:nvPr/>
          </p:nvCxnSpPr>
          <p:spPr>
            <a:xfrm flipH="1" flipV="1">
              <a:off x="5704115" y="2891246"/>
              <a:ext cx="627016" cy="56778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0"/>
              <a:endCxn id="1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0"/>
              <a:endCxn id="1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0903" y="2629990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0"/>
              <a:endCxn id="46" idx="2"/>
            </p:cNvCxnSpPr>
            <p:nvPr/>
          </p:nvCxnSpPr>
          <p:spPr>
            <a:xfrm flipH="1" flipV="1">
              <a:off x="5704115" y="2891247"/>
              <a:ext cx="627016" cy="56778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0"/>
              <a:endCxn id="4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0"/>
              <a:endCxn id="4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8951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358537"/>
            <a:ext cx="8325510" cy="438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ascii</a:t>
            </a:r>
            <a:r>
              <a:rPr lang="en-US" dirty="0"/>
              <a:t>,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bigint</a:t>
            </a:r>
            <a:r>
              <a:rPr lang="en-US" dirty="0"/>
              <a:t>, decimal, double, float, </a:t>
            </a:r>
            <a:r>
              <a:rPr lang="en-US" dirty="0" err="1"/>
              <a:t>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(includes date and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list, map,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And More!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508436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438002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to retrieve data from a table and can use a wildcard match: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Or specific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And can also be filtered by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3" y="3434310"/>
            <a:ext cx="4554640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key1, col2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1767660"/>
            <a:ext cx="3056708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  <a:p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903" y="5071523"/>
            <a:ext cx="4781006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1;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23406" y="2112466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64717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6083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5957638"/>
                    </a:ext>
                  </a:extLst>
                </a:gridCol>
              </a:tblGrid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58052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09860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1146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23406" y="378265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70244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2821268"/>
                    </a:ext>
                  </a:extLst>
                </a:gridCol>
              </a:tblGrid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74633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85139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1558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23406" y="5437283"/>
          <a:ext cx="6096000" cy="62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8545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8674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0443866"/>
                    </a:ext>
                  </a:extLst>
                </a:gridCol>
              </a:tblGrid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66301"/>
                  </a:ext>
                </a:extLst>
              </a:tr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8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24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Should look familiar if you’ve worked with SQL:</a:t>
            </a: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Would insert the following row into table </a:t>
            </a:r>
            <a:r>
              <a:rPr lang="en-US" sz="1800" dirty="0" err="1">
                <a:solidFill>
                  <a:schemeClr val="accent1"/>
                </a:solidFill>
              </a:rPr>
              <a:t>my_table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INSERT query with the same primary key as existing data would result in updating the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INSERT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2894"/>
              </p:ext>
            </p:extLst>
          </p:nvPr>
        </p:nvGraphicFramePr>
        <p:xfrm>
          <a:off x="513691" y="4118792"/>
          <a:ext cx="8325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170">
                  <a:extLst>
                    <a:ext uri="{9D8B030D-6E8A-4147-A177-3AD203B41FA5}">
                      <a16:colId xmlns:a16="http://schemas.microsoft.com/office/drawing/2014/main" val="1396110911"/>
                    </a:ext>
                  </a:extLst>
                </a:gridCol>
                <a:gridCol w="2775170">
                  <a:extLst>
                    <a:ext uri="{9D8B030D-6E8A-4147-A177-3AD203B41FA5}">
                      <a16:colId xmlns:a16="http://schemas.microsoft.com/office/drawing/2014/main" val="3898461407"/>
                    </a:ext>
                  </a:extLst>
                </a:gridCol>
                <a:gridCol w="2775170">
                  <a:extLst>
                    <a:ext uri="{9D8B030D-6E8A-4147-A177-3AD203B41FA5}">
                      <a16:colId xmlns:a16="http://schemas.microsoft.com/office/drawing/2014/main" val="67411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0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579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177" y="2438400"/>
            <a:ext cx="4746171" cy="7750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8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VALUES (1, ‘My data 1’, ‘My data 2’);</a:t>
            </a:r>
          </a:p>
          <a:p>
            <a:pPr algn="ctr"/>
            <a:endParaRPr lang="en-US" sz="180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0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first Cassandra-ism…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UPDATE is the same as an INSERT!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following CQL UPDATE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identical to the following CQL INSERT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777" y="3825786"/>
            <a:ext cx="4728754" cy="8507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n-lt"/>
              </a:rPr>
              <a:t>UPDATE 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my_table</a:t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SET col1 = ‘my update 1’, col2 = ‘my update 2’</a:t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WHERE key1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777" y="5104677"/>
            <a:ext cx="4328160" cy="6705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VALUES (1, ‘my update 1’, ‘my update2’);</a:t>
            </a:r>
          </a:p>
          <a:p>
            <a:endParaRPr lang="en-US" sz="1600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853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data for removal from a table. Unlike SQL, it MUST contain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Wait, what do you mean “marks data for removal”?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isn’t removed from disk right away, it’s removed later through a process called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on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/>
              <a:t> later!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194" y="2264229"/>
            <a:ext cx="4450080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DELETE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2;</a:t>
            </a:r>
          </a:p>
        </p:txBody>
      </p:sp>
    </p:spTree>
    <p:extLst>
      <p:ext uri="{BB962C8B-B14F-4D97-AF65-F5344CB8AC3E}">
        <p14:creationId xmlns:p14="http://schemas.microsoft.com/office/powerpoint/2010/main" val="230712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stored across multiple nodes and multiple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Cassandra know which nodes to put data on, though?</a:t>
            </a:r>
          </a:p>
        </p:txBody>
      </p:sp>
      <p:sp>
        <p:nvSpPr>
          <p:cNvPr id="2" name="Oval 1"/>
          <p:cNvSpPr/>
          <p:nvPr/>
        </p:nvSpPr>
        <p:spPr>
          <a:xfrm>
            <a:off x="2987040" y="2360839"/>
            <a:ext cx="1879419" cy="1879419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Distributing Data in the Cluster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29640" y="2286000"/>
            <a:ext cx="2255520" cy="2011680"/>
            <a:chOff x="929640" y="2286000"/>
            <a:chExt cx="2255520" cy="2011680"/>
          </a:xfrm>
        </p:grpSpPr>
        <p:sp>
          <p:nvSpPr>
            <p:cNvPr id="7" name="Rounded Rectangle 6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4817" y="2285999"/>
            <a:ext cx="2255520" cy="2011680"/>
            <a:chOff x="929640" y="2286000"/>
            <a:chExt cx="2255520" cy="2011680"/>
          </a:xfrm>
        </p:grpSpPr>
        <p:sp>
          <p:nvSpPr>
            <p:cNvPr id="16" name="Rounded Rectangle 15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684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402080"/>
            <a:ext cx="8325510" cy="4363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Cassandra uses the primary key of a row to determine where to store data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 of a table can be a simple key with one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 composite key with multiple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Sounds like any other RDBMS so far, right?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Primary Keys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85979"/>
              </p:ext>
            </p:extLst>
          </p:nvPr>
        </p:nvGraphicFramePr>
        <p:xfrm>
          <a:off x="970890" y="2601510"/>
          <a:ext cx="7868310" cy="6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70">
                  <a:extLst>
                    <a:ext uri="{9D8B030D-6E8A-4147-A177-3AD203B41FA5}">
                      <a16:colId xmlns:a16="http://schemas.microsoft.com/office/drawing/2014/main" val="1676652257"/>
                    </a:ext>
                  </a:extLst>
                </a:gridCol>
                <a:gridCol w="2622770">
                  <a:extLst>
                    <a:ext uri="{9D8B030D-6E8A-4147-A177-3AD203B41FA5}">
                      <a16:colId xmlns:a16="http://schemas.microsoft.com/office/drawing/2014/main" val="3482521795"/>
                    </a:ext>
                  </a:extLst>
                </a:gridCol>
                <a:gridCol w="2622770">
                  <a:extLst>
                    <a:ext uri="{9D8B030D-6E8A-4147-A177-3AD203B41FA5}">
                      <a16:colId xmlns:a16="http://schemas.microsoft.com/office/drawing/2014/main" val="96166018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col1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col2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480331"/>
                  </a:ext>
                </a:extLst>
              </a:tr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 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</a:t>
                      </a:r>
                      <a:r>
                        <a:rPr lang="en-US" sz="1400" baseline="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chemeClr val="dk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6939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24480"/>
              </p:ext>
            </p:extLst>
          </p:nvPr>
        </p:nvGraphicFramePr>
        <p:xfrm>
          <a:off x="970890" y="3988164"/>
          <a:ext cx="7868310" cy="62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62">
                  <a:extLst>
                    <a:ext uri="{9D8B030D-6E8A-4147-A177-3AD203B41FA5}">
                      <a16:colId xmlns:a16="http://schemas.microsoft.com/office/drawing/2014/main" val="910458641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val="360042748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val="1408828761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val="1238282970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val="2331699429"/>
                    </a:ext>
                  </a:extLst>
                </a:gridCol>
              </a:tblGrid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playgrounds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golf_courses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23246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Waukesha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0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378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portion (or all) of the primary key used to partition different rows on to different nodes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690" y="2194560"/>
            <a:ext cx="3518262" cy="56968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(state, city)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state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64215"/>
              </p:ext>
            </p:extLst>
          </p:nvPr>
        </p:nvGraphicFramePr>
        <p:xfrm>
          <a:off x="513690" y="3034211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4258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690" y="2764244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40855"/>
              </p:ext>
            </p:extLst>
          </p:nvPr>
        </p:nvGraphicFramePr>
        <p:xfrm>
          <a:off x="513690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0694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689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6286" y="2194560"/>
            <a:ext cx="3518262" cy="4920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((state, city))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(state, city)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231"/>
              </p:ext>
            </p:extLst>
          </p:nvPr>
        </p:nvGraphicFramePr>
        <p:xfrm>
          <a:off x="5116286" y="3038563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425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16286" y="2768596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17843"/>
              </p:ext>
            </p:extLst>
          </p:nvPr>
        </p:nvGraphicFramePr>
        <p:xfrm>
          <a:off x="5116286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649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6285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37166" y="3038563"/>
            <a:ext cx="0" cy="284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Looks similar to SQL CREATE: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 looks a little different, though…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default the partition key is the first column of a composite 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– CREATE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7004" y="2142309"/>
            <a:ext cx="4123567" cy="12540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CREATE TABLE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state_theater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 (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state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city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theaters INT,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PRIMARY KEY ((state), city)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04" y="4389485"/>
            <a:ext cx="3361509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((part1, part2), pk3)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95748" y="4372070"/>
            <a:ext cx="8969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482" y="4114805"/>
            <a:ext cx="1088572" cy="23984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7004" y="5347794"/>
            <a:ext cx="5155474" cy="399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(state, city) = PRIMARY KEY ((state), city)</a:t>
            </a:r>
          </a:p>
        </p:txBody>
      </p:sp>
    </p:spTree>
    <p:extLst>
      <p:ext uri="{BB962C8B-B14F-4D97-AF65-F5344CB8AC3E}">
        <p14:creationId xmlns:p14="http://schemas.microsoft.com/office/powerpoint/2010/main" val="3893941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46217"/>
            <a:ext cx="8325510" cy="3919584"/>
          </a:xfrm>
        </p:spPr>
        <p:txBody>
          <a:bodyPr/>
          <a:lstStyle/>
          <a:p>
            <a:pPr marL="742950" lvl="1" indent="-285750">
              <a:buFont typeface="Arial"/>
              <a:buChar char="•"/>
            </a:pPr>
            <a:r>
              <a:rPr lang="en-US" sz="1800" dirty="0"/>
              <a:t>Engineer on </a:t>
            </a:r>
            <a:r>
              <a:rPr lang="en-US" sz="1800" dirty="0" err="1"/>
              <a:t>ShoreTel’s</a:t>
            </a:r>
            <a:r>
              <a:rPr lang="en-US" sz="1800" dirty="0"/>
              <a:t> Summit Platform team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Implementing a scalable unified communications platform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Use neat tech such as Cassandra, Docker, </a:t>
            </a:r>
            <a:r>
              <a:rPr lang="en-US" sz="1800" dirty="0" err="1"/>
              <a:t>Mesos</a:t>
            </a:r>
            <a:r>
              <a:rPr lang="en-US" sz="1800" dirty="0"/>
              <a:t>, Go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 LOVE learning new tech and languages!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Am 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6583680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449" y="6607534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6514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Beware of the “</a:t>
            </a:r>
            <a:r>
              <a:rPr lang="en-US" sz="4800" dirty="0" err="1"/>
              <a:t>Gotchas</a:t>
            </a:r>
            <a:r>
              <a:rPr lang="en-US" sz="4800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20814177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275907"/>
            <a:ext cx="8325510" cy="4489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“hot node” is a node that is working harder than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careful of using partition keys that have an abnormally high amount of data compared to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Example, partition key of (city):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York has an abnormally high amount of shows leading to Node 1 handling more queries than Node 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Partitioning Hot Nodes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1505"/>
              </p:ext>
            </p:extLst>
          </p:nvPr>
        </p:nvGraphicFramePr>
        <p:xfrm>
          <a:off x="986072" y="3099531"/>
          <a:ext cx="36577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94">
                  <a:extLst>
                    <a:ext uri="{9D8B030D-6E8A-4147-A177-3AD203B41FA5}">
                      <a16:colId xmlns:a16="http://schemas.microsoft.com/office/drawing/2014/main" val="2630582495"/>
                    </a:ext>
                  </a:extLst>
                </a:gridCol>
                <a:gridCol w="1810418">
                  <a:extLst>
                    <a:ext uri="{9D8B030D-6E8A-4147-A177-3AD203B41FA5}">
                      <a16:colId xmlns:a16="http://schemas.microsoft.com/office/drawing/2014/main" val="2519242843"/>
                    </a:ext>
                  </a:extLst>
                </a:gridCol>
                <a:gridCol w="726004">
                  <a:extLst>
                    <a:ext uri="{9D8B030D-6E8A-4147-A177-3AD203B41FA5}">
                      <a16:colId xmlns:a16="http://schemas.microsoft.com/office/drawing/2014/main" val="4194484055"/>
                    </a:ext>
                  </a:extLst>
                </a:gridCol>
              </a:tblGrid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24905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29502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78473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4555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187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93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1093"/>
              </p:ext>
            </p:extLst>
          </p:nvPr>
        </p:nvGraphicFramePr>
        <p:xfrm>
          <a:off x="4938762" y="3099531"/>
          <a:ext cx="3605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93">
                  <a:extLst>
                    <a:ext uri="{9D8B030D-6E8A-4147-A177-3AD203B41FA5}">
                      <a16:colId xmlns:a16="http://schemas.microsoft.com/office/drawing/2014/main" val="445282192"/>
                    </a:ext>
                  </a:extLst>
                </a:gridCol>
                <a:gridCol w="1863634">
                  <a:extLst>
                    <a:ext uri="{9D8B030D-6E8A-4147-A177-3AD203B41FA5}">
                      <a16:colId xmlns:a16="http://schemas.microsoft.com/office/drawing/2014/main" val="2531270040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37738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6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587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607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1 - Table: shows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876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2 - Table: shows</a:t>
            </a:r>
          </a:p>
        </p:txBody>
      </p:sp>
    </p:spTree>
    <p:extLst>
      <p:ext uri="{BB962C8B-B14F-4D97-AF65-F5344CB8AC3E}">
        <p14:creationId xmlns:p14="http://schemas.microsoft.com/office/powerpoint/2010/main" val="190291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573619"/>
            <a:ext cx="8325510" cy="14308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clauses can only contain primary key or indexed columns and the partition key must be included in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Limitations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10473"/>
              </p:ext>
            </p:extLst>
          </p:nvPr>
        </p:nvGraphicFramePr>
        <p:xfrm>
          <a:off x="2882536" y="2793094"/>
          <a:ext cx="56866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2">
                  <a:extLst>
                    <a:ext uri="{9D8B030D-6E8A-4147-A177-3AD203B41FA5}">
                      <a16:colId xmlns:a16="http://schemas.microsoft.com/office/drawing/2014/main" val="2106198040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val="3116302786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val="4171397258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val="1385986381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val="3744537734"/>
                    </a:ext>
                  </a:extLst>
                </a:gridCol>
              </a:tblGrid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6463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40431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76472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927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9782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882536" y="2455817"/>
            <a:ext cx="460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82536" y="2638697"/>
            <a:ext cx="2259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5016" y="2312125"/>
            <a:ext cx="124547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2410" y="2466701"/>
            <a:ext cx="234260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690" y="4537166"/>
            <a:ext cx="805545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‘WI’;  </a:t>
            </a:r>
            <a:r>
              <a:rPr lang="en-US" sz="1200" dirty="0">
                <a:latin typeface="Arial"/>
                <a:cs typeface="Arial"/>
              </a:rPr>
              <a:t>-- Invalid, missing ‘city’ from partition 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91" y="4932726"/>
            <a:ext cx="8216797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‘Milwaukee’;  </a:t>
            </a:r>
            <a:r>
              <a:rPr lang="en-US" sz="1200" dirty="0">
                <a:latin typeface="Arial"/>
                <a:cs typeface="Arial"/>
              </a:rPr>
              <a:t>-- Returns 2 rows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691" y="5328287"/>
            <a:ext cx="832551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section = 2;  </a:t>
            </a:r>
            <a:r>
              <a:rPr lang="en-US" sz="1200" dirty="0">
                <a:latin typeface="Arial"/>
                <a:cs typeface="Arial"/>
              </a:rPr>
              <a:t>-- Invalid, must include ‘area’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690" y="5712643"/>
            <a:ext cx="832551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area = 1 AND section = 2;  </a:t>
            </a:r>
            <a:r>
              <a:rPr lang="en-US" sz="1200" dirty="0">
                <a:latin typeface="Arial"/>
                <a:cs typeface="Arial"/>
              </a:rPr>
              <a:t>-- Returns 1 row</a:t>
            </a:r>
          </a:p>
        </p:txBody>
      </p:sp>
    </p:spTree>
    <p:extLst>
      <p:ext uri="{BB962C8B-B14F-4D97-AF65-F5344CB8AC3E}">
        <p14:creationId xmlns:p14="http://schemas.microsoft.com/office/powerpoint/2010/main" val="47883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89320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query limitations you should consider how you will use your data when designing the schema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De-normalization isn’t bad!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Can’t decide on a good single table schema? Add the data you need to an additional table!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Queries When Designing Schemas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5485"/>
              </p:ext>
            </p:extLst>
          </p:nvPr>
        </p:nvGraphicFramePr>
        <p:xfrm>
          <a:off x="2466587" y="3916773"/>
          <a:ext cx="4437133" cy="82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104">
                  <a:extLst>
                    <a:ext uri="{9D8B030D-6E8A-4147-A177-3AD203B41FA5}">
                      <a16:colId xmlns:a16="http://schemas.microsoft.com/office/drawing/2014/main" val="3877402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919633485"/>
                    </a:ext>
                  </a:extLst>
                </a:gridCol>
              </a:tblGrid>
              <a:tr h="2765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3054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7346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354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4727"/>
              </p:ext>
            </p:extLst>
          </p:nvPr>
        </p:nvGraphicFramePr>
        <p:xfrm>
          <a:off x="2466587" y="5168677"/>
          <a:ext cx="4437134" cy="84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33">
                  <a:extLst>
                    <a:ext uri="{9D8B030D-6E8A-4147-A177-3AD203B41FA5}">
                      <a16:colId xmlns:a16="http://schemas.microsoft.com/office/drawing/2014/main" val="2864110811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925390038"/>
                    </a:ext>
                  </a:extLst>
                </a:gridCol>
              </a:tblGrid>
              <a:tr h="280367"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76629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81980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7294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6587" y="3642453"/>
            <a:ext cx="10972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6587" y="4878389"/>
            <a:ext cx="155012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user_id_lookup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148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really neat and powerful!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they grow too large they can degrade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Older versions of the protocol only allow access to 64k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fetched as a whole when retrieving them so the larger they are the more data needs to be fetched.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Collections</a:t>
            </a:r>
          </a:p>
        </p:txBody>
      </p:sp>
    </p:spTree>
    <p:extLst>
      <p:ext uri="{BB962C8B-B14F-4D97-AF65-F5344CB8AC3E}">
        <p14:creationId xmlns:p14="http://schemas.microsoft.com/office/powerpoint/2010/main" val="23877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data is deleted a </a:t>
            </a:r>
            <a:r>
              <a:rPr lang="en-US" dirty="0">
                <a:solidFill>
                  <a:schemeClr val="accent1"/>
                </a:solidFill>
              </a:rPr>
              <a:t>tombstone</a:t>
            </a:r>
            <a:r>
              <a:rPr lang="en-US" dirty="0">
                <a:solidFill>
                  <a:schemeClr val="tx1"/>
                </a:solidFill>
              </a:rPr>
              <a:t> is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During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>
                <a:solidFill>
                  <a:schemeClr val="tx1"/>
                </a:solidFill>
              </a:rPr>
              <a:t>, files on disk are optimized and space is reclaimed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more DELETEs happen the more data needs to be compacted.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Tombstones can only be deleted if all values for a specific row are all being compacted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>
                <a:solidFill>
                  <a:schemeClr val="accent1"/>
                </a:solidFill>
              </a:rPr>
              <a:t>major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minor</a:t>
            </a:r>
            <a:r>
              <a:rPr lang="en-US" dirty="0">
                <a:solidFill>
                  <a:schemeClr val="tx1"/>
                </a:solidFill>
              </a:rPr>
              <a:t> compactions, </a:t>
            </a:r>
            <a:r>
              <a:rPr lang="en-US" dirty="0">
                <a:solidFill>
                  <a:schemeClr val="accent1"/>
                </a:solidFill>
              </a:rPr>
              <a:t>minor </a:t>
            </a:r>
            <a:r>
              <a:rPr lang="en-US" dirty="0">
                <a:solidFill>
                  <a:schemeClr val="tx1"/>
                </a:solidFill>
              </a:rPr>
              <a:t>compactions may not remove all </a:t>
            </a:r>
            <a:r>
              <a:rPr lang="en-US" dirty="0" err="1">
                <a:solidFill>
                  <a:schemeClr val="tx1"/>
                </a:solidFill>
              </a:rPr>
              <a:t>tombstoned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Major </a:t>
            </a:r>
            <a:r>
              <a:rPr lang="en-US" dirty="0">
                <a:solidFill>
                  <a:schemeClr val="tx1"/>
                </a:solidFill>
              </a:rPr>
              <a:t>compactions are started manually so they aren’t run often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too Many DELETEs</a:t>
            </a:r>
          </a:p>
        </p:txBody>
      </p:sp>
    </p:spTree>
    <p:extLst>
      <p:ext uri="{BB962C8B-B14F-4D97-AF65-F5344CB8AC3E}">
        <p14:creationId xmlns:p14="http://schemas.microsoft.com/office/powerpoint/2010/main" val="89912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not stored on all replication nodes atomically, it will </a:t>
            </a:r>
            <a:r>
              <a:rPr lang="en-US" sz="1600" dirty="0">
                <a:solidFill>
                  <a:schemeClr val="accent1"/>
                </a:solidFill>
              </a:rPr>
              <a:t>eventually</a:t>
            </a:r>
            <a:r>
              <a:rPr lang="en-US" sz="1600" dirty="0"/>
              <a:t> be replicated to other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Replication is typically on the order of milliseconds but in the case of a write collision, </a:t>
            </a:r>
            <a:r>
              <a:rPr lang="en-US" sz="1600" dirty="0">
                <a:solidFill>
                  <a:schemeClr val="accent1"/>
                </a:solidFill>
              </a:rPr>
              <a:t>last write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factor</a:t>
            </a:r>
            <a:r>
              <a:rPr lang="en-US" sz="1600" dirty="0"/>
              <a:t> can be specified when creating a </a:t>
            </a:r>
            <a:r>
              <a:rPr lang="en-US" sz="1600" dirty="0" err="1"/>
              <a:t>Keyspace</a:t>
            </a:r>
            <a:r>
              <a:rPr lang="en-US" sz="1600" dirty="0"/>
              <a:t> to define how many times data will be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strategy</a:t>
            </a:r>
            <a:r>
              <a:rPr lang="en-US" sz="1600" dirty="0"/>
              <a:t> determines how data will be replicated to the replication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>
                <a:solidFill>
                  <a:schemeClr val="accent1"/>
                </a:solidFill>
              </a:rPr>
              <a:t>NetworkTopologyStrategy</a:t>
            </a:r>
            <a:r>
              <a:rPr lang="en-US" sz="1600" dirty="0"/>
              <a:t> if you have more than one data center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126363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3102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read and write query can specify a </a:t>
            </a:r>
            <a:r>
              <a:rPr lang="en-US" sz="1600" dirty="0">
                <a:solidFill>
                  <a:schemeClr val="accent1"/>
                </a:solidFill>
              </a:rPr>
              <a:t>consistency level</a:t>
            </a:r>
            <a:r>
              <a:rPr lang="en-US" sz="1600" dirty="0">
                <a:solidFill>
                  <a:schemeClr val="tx1"/>
                </a:solidFill>
              </a:rPr>
              <a:t> to allow better control over availability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Common consistency levels: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Configurable Read/Write Consistency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2" y="3361508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ALL </a:t>
            </a:r>
            <a:r>
              <a:rPr lang="en-US" sz="1400" dirty="0">
                <a:latin typeface="Arial"/>
                <a:cs typeface="Arial"/>
              </a:rPr>
              <a:t>– All nodes in the cluster must confirm (even non-local nodes)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3688079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QUORUM </a:t>
            </a:r>
            <a:r>
              <a:rPr lang="en-US" sz="1400" dirty="0">
                <a:latin typeface="Arial"/>
                <a:cs typeface="Arial"/>
              </a:rPr>
              <a:t>– A quorum of nodes (half the replication factor plus one) in the cluster must confirm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903" y="4010296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ONE / TWO / THREE </a:t>
            </a:r>
            <a:r>
              <a:rPr lang="en-US" sz="1400" dirty="0">
                <a:latin typeface="Arial"/>
                <a:cs typeface="Arial"/>
              </a:rPr>
              <a:t>– One, two or three nodes in the cluster must confirm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903" y="4332513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LOCAL_QUORUM </a:t>
            </a:r>
            <a:r>
              <a:rPr lang="en-US" sz="1400" dirty="0">
                <a:latin typeface="Arial"/>
                <a:cs typeface="Arial"/>
              </a:rPr>
              <a:t>– A quorum of nodes in the local data center must confirm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8903" y="4654730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LOCAL_ONE </a:t>
            </a:r>
            <a:r>
              <a:rPr lang="en-US" sz="1400" dirty="0">
                <a:latin typeface="Arial"/>
                <a:cs typeface="Arial"/>
              </a:rPr>
              <a:t>– One node in the local data center must confirm</a:t>
            </a:r>
          </a:p>
        </p:txBody>
      </p:sp>
    </p:spTree>
    <p:extLst>
      <p:ext uri="{BB962C8B-B14F-4D97-AF65-F5344CB8AC3E}">
        <p14:creationId xmlns:p14="http://schemas.microsoft.com/office/powerpoint/2010/main" val="2042755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690" y="1537426"/>
            <a:ext cx="8325510" cy="44279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Cassandra doesn’t have foreign keys how would I model a parent / child relationship between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this is how you could model a number of companies and their employees: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schema would allow you to query the employee table using the </a:t>
            </a:r>
            <a:r>
              <a:rPr lang="en-US" dirty="0" err="1">
                <a:solidFill>
                  <a:schemeClr val="accent1"/>
                </a:solidFill>
              </a:rPr>
              <a:t>company_id</a:t>
            </a:r>
            <a:r>
              <a:rPr lang="en-US" dirty="0"/>
              <a:t> to retrieve all the employees for a specific company.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Practical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34211"/>
              </p:ext>
            </p:extLst>
          </p:nvPr>
        </p:nvGraphicFramePr>
        <p:xfrm>
          <a:off x="831549" y="2719072"/>
          <a:ext cx="75635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48">
                  <a:extLst>
                    <a:ext uri="{9D8B030D-6E8A-4147-A177-3AD203B41FA5}">
                      <a16:colId xmlns:a16="http://schemas.microsoft.com/office/drawing/2014/main" val="1106948951"/>
                    </a:ext>
                  </a:extLst>
                </a:gridCol>
                <a:gridCol w="5956662">
                  <a:extLst>
                    <a:ext uri="{9D8B030D-6E8A-4147-A177-3AD203B41FA5}">
                      <a16:colId xmlns:a16="http://schemas.microsoft.com/office/drawing/2014/main" val="4240686773"/>
                    </a:ext>
                  </a:extLst>
                </a:gridCol>
              </a:tblGrid>
              <a:tr h="2803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88195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ShoreTel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20416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Erik’s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2822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51" y="2444752"/>
            <a:ext cx="4188823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company, Primary Key: 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06619"/>
              </p:ext>
            </p:extLst>
          </p:nvPr>
        </p:nvGraphicFramePr>
        <p:xfrm>
          <a:off x="831551" y="4002400"/>
          <a:ext cx="75635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77">
                  <a:extLst>
                    <a:ext uri="{9D8B030D-6E8A-4147-A177-3AD203B41FA5}">
                      <a16:colId xmlns:a16="http://schemas.microsoft.com/office/drawing/2014/main" val="2564240984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val="249696590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val="761659361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val="2771449575"/>
                    </a:ext>
                  </a:extLst>
                </a:gridCol>
              </a:tblGrid>
              <a:tr h="265212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8753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65216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15691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41755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068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49" y="3728080"/>
            <a:ext cx="5155474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employee, Primary Key: ((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),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employee_id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90994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2111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Slides and a few example CQL files from this presentation are available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I’ll tweet the URL above and also try to answer questions via Twitter: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Thanks for Coming!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690" y="2351314"/>
            <a:ext cx="8325510" cy="4488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https://github.com/aphistic/intro-to-cassandra-and-cql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8317" y="3436626"/>
            <a:ext cx="1576251" cy="397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@aphistic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3106" y="4685209"/>
            <a:ext cx="3326675" cy="8098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6125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Learned the ins and outs of Cassandra over the last couple years while using it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Came across a few “</a:t>
            </a:r>
            <a:r>
              <a:rPr lang="en-US" sz="1800" dirty="0" err="1"/>
              <a:t>gotchas</a:t>
            </a:r>
            <a:r>
              <a:rPr lang="en-US" sz="1800" dirty="0"/>
              <a:t>” that are good to know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is extremely powerful if you know 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a “quick start” to introduce you to Cassandra and give you an idea of where to look for more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Am I Here?</a:t>
            </a:r>
          </a:p>
        </p:txBody>
      </p:sp>
    </p:spTree>
    <p:extLst>
      <p:ext uri="{BB962C8B-B14F-4D97-AF65-F5344CB8AC3E}">
        <p14:creationId xmlns:p14="http://schemas.microsoft.com/office/powerpoint/2010/main" val="847742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Cassandra?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Created by Facebook and open sourced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Became an Apache Incubator project in 2009 and a top-level project in 2010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Highly-available, decentralized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Scalable and fault-tolerant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2" name="Picture 4" descr="https://upload.wikimedia.org/wikipedia/commons/thumb/5/5e/Cassandra_logo.svg/2000px-Cassandr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21" y="1976845"/>
            <a:ext cx="3430823" cy="22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10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Thrift protocol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Families – Data grows sideways to billions of columns</a:t>
            </a:r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schema, do whatever!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no longer the recommended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“Old” Cassandra Usage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1414"/>
              </p:ext>
            </p:extLst>
          </p:nvPr>
        </p:nvGraphicFramePr>
        <p:xfrm>
          <a:off x="870857" y="3336654"/>
          <a:ext cx="79683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28">
                  <a:extLst>
                    <a:ext uri="{9D8B030D-6E8A-4147-A177-3AD203B41FA5}">
                      <a16:colId xmlns:a16="http://schemas.microsoft.com/office/drawing/2014/main" val="3539026141"/>
                    </a:ext>
                  </a:extLst>
                </a:gridCol>
                <a:gridCol w="1387082">
                  <a:extLst>
                    <a:ext uri="{9D8B030D-6E8A-4147-A177-3AD203B41FA5}">
                      <a16:colId xmlns:a16="http://schemas.microsoft.com/office/drawing/2014/main" val="1368720432"/>
                    </a:ext>
                  </a:extLst>
                </a:gridCol>
                <a:gridCol w="1180495">
                  <a:extLst>
                    <a:ext uri="{9D8B030D-6E8A-4147-A177-3AD203B41FA5}">
                      <a16:colId xmlns:a16="http://schemas.microsoft.com/office/drawing/2014/main" val="562328369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3922095088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35022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housewares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Employees:Department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97686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43154" y="3164840"/>
            <a:ext cx="3196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92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Concepts closer to a traditional relational database with tables, columns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New native protocol to replace Thrift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Query Language (CQL) – Best-practices language similar 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Still the same data underneath, just abstracted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Great presentation on how data maps between the two can be found at</a:t>
            </a:r>
            <a:br>
              <a:rPr lang="en-US" sz="1400" dirty="0"/>
            </a:br>
            <a:r>
              <a:rPr lang="en-US" dirty="0">
                <a:hlinkClick r:id="rId3"/>
              </a:rPr>
              <a:t>http://www.slideshare.net/DataStax/understanding-how-cql3-maps-to-cassandras-internal-data-structure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“New” Cassandra Usage</a:t>
            </a:r>
          </a:p>
        </p:txBody>
      </p:sp>
    </p:spTree>
    <p:extLst>
      <p:ext uri="{BB962C8B-B14F-4D97-AF65-F5344CB8AC3E}">
        <p14:creationId xmlns:p14="http://schemas.microsoft.com/office/powerpoint/2010/main" val="133770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accent1"/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Keyspace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6344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6137" y="2189851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923314" y="2189850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137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506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s and Divider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ShoreTel 3-10-15">
      <a:dk1>
        <a:srgbClr val="808080"/>
      </a:dk1>
      <a:lt1>
        <a:srgbClr val="FFFFFF"/>
      </a:lt1>
      <a:dk2>
        <a:srgbClr val="282828"/>
      </a:dk2>
      <a:lt2>
        <a:srgbClr val="FFFFFF"/>
      </a:lt2>
      <a:accent1>
        <a:srgbClr val="FF7900"/>
      </a:accent1>
      <a:accent2>
        <a:srgbClr val="33CC99"/>
      </a:accent2>
      <a:accent3>
        <a:srgbClr val="33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normAutofit/>
      </a:bodyPr>
      <a:lstStyle>
        <a:defPPr algn="ctr">
          <a:defRPr sz="14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41953</TotalTime>
  <Words>1798</Words>
  <Application>Microsoft Office PowerPoint</Application>
  <PresentationFormat>On-screen Show (4:3)</PresentationFormat>
  <Paragraphs>519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Lucida Grande</vt:lpstr>
      <vt:lpstr>Titles and Dividers</vt:lpstr>
      <vt:lpstr>Content</vt:lpstr>
      <vt:lpstr>Blanks</vt:lpstr>
      <vt:lpstr>  </vt:lpstr>
      <vt:lpstr>Who Am I?</vt:lpstr>
      <vt:lpstr>Why Am I Here?</vt:lpstr>
      <vt:lpstr>What is Cassandra?</vt:lpstr>
      <vt:lpstr>“Old” Cassandra Usage</vt:lpstr>
      <vt:lpstr>“New” Cassandra Usage</vt:lpstr>
      <vt:lpstr>Cassandra / CQL Terminology</vt:lpstr>
      <vt:lpstr>Cassandra / CQL Terminology</vt:lpstr>
      <vt:lpstr>Cassandra / CQL Terminology</vt:lpstr>
      <vt:lpstr>Cassandra / CQL Terminology</vt:lpstr>
      <vt:lpstr>Data Types</vt:lpstr>
      <vt:lpstr>CQL - SELECT</vt:lpstr>
      <vt:lpstr>CQL - INSERT</vt:lpstr>
      <vt:lpstr>CQL - UPDATE</vt:lpstr>
      <vt:lpstr>CQL - DELETE</vt:lpstr>
      <vt:lpstr>Distributing Data in the Cluster</vt:lpstr>
      <vt:lpstr>Table Primary Keys</vt:lpstr>
      <vt:lpstr>Partition Key</vt:lpstr>
      <vt:lpstr>CQL – CREATE TABLE</vt:lpstr>
      <vt:lpstr>Beware of the “Gotchas”!</vt:lpstr>
      <vt:lpstr>Partitioning Hot Nodes</vt:lpstr>
      <vt:lpstr>Query Limitations</vt:lpstr>
      <vt:lpstr>Consider Queries When Designing Schemas</vt:lpstr>
      <vt:lpstr>Be Careful of Collections</vt:lpstr>
      <vt:lpstr>Be Careful of too Many DELETEs</vt:lpstr>
      <vt:lpstr>Eventual Consistency</vt:lpstr>
      <vt:lpstr>Configurable Read/Write Consistency</vt:lpstr>
      <vt:lpstr>A Practical Example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Diiullo</dc:creator>
  <cp:lastModifiedBy>Erik Davidson</cp:lastModifiedBy>
  <cp:revision>1094</cp:revision>
  <dcterms:created xsi:type="dcterms:W3CDTF">2014-10-09T03:06:09Z</dcterms:created>
  <dcterms:modified xsi:type="dcterms:W3CDTF">2016-06-13T03:27:36Z</dcterms:modified>
</cp:coreProperties>
</file>