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5" r:id="rId1"/>
    <p:sldMasterId id="2147483648" r:id="rId2"/>
    <p:sldMasterId id="2147483961" r:id="rId3"/>
  </p:sldMasterIdLst>
  <p:notesMasterIdLst>
    <p:notesMasterId r:id="rId33"/>
  </p:notesMasterIdLst>
  <p:handoutMasterIdLst>
    <p:handoutMasterId r:id="rId34"/>
  </p:handoutMasterIdLst>
  <p:sldIdLst>
    <p:sldId id="256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5" r:id="rId14"/>
    <p:sldId id="410" r:id="rId15"/>
    <p:sldId id="406" r:id="rId16"/>
    <p:sldId id="414" r:id="rId17"/>
    <p:sldId id="409" r:id="rId18"/>
    <p:sldId id="420" r:id="rId19"/>
    <p:sldId id="419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3" r:id="rId31"/>
    <p:sldId id="431" r:id="rId3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070">
          <p15:clr>
            <a:srgbClr val="A4A3A4"/>
          </p15:clr>
        </p15:guide>
        <p15:guide id="3">
          <p15:clr>
            <a:srgbClr val="A4A3A4"/>
          </p15:clr>
        </p15:guide>
        <p15:guide id="4" orient="horz" pos="42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preview2" initials="o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7CB"/>
    <a:srgbClr val="5E6167"/>
    <a:srgbClr val="808080"/>
    <a:srgbClr val="FFECE7"/>
    <a:srgbClr val="E6E6E6"/>
    <a:srgbClr val="F7F7F7"/>
    <a:srgbClr val="3366CC"/>
    <a:srgbClr val="FFFFFF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2196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400" y="176"/>
      </p:cViewPr>
      <p:guideLst>
        <p:guide orient="horz"/>
        <p:guide pos="2070"/>
        <p:guide/>
        <p:guide orient="horz" pos="42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2898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7A7B9FD-89C2-4345-B7B6-33F22CD954FF}" type="datetimeFigureOut">
              <a:rPr lang="en-US"/>
              <a:pPr>
                <a:defRPr/>
              </a:pPr>
              <a:t>6/17/16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445AB47-665D-3246-8911-4A3254DF3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16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CD5DDA4-882F-E545-9694-BA606A17D087}" type="datetimeFigureOut">
              <a:rPr lang="en-US"/>
              <a:pPr>
                <a:defRPr/>
              </a:pPr>
              <a:t>6/17/16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E704CEA-B884-9A4E-9A2D-855FE9D89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44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baseline="0" dirty="0"/>
              <a:t> Slides a little heavy on info but don’t worry, have slides and examples up on </a:t>
            </a:r>
            <a:r>
              <a:rPr lang="en-US" baseline="0" dirty="0" err="1"/>
              <a:t>github</a:t>
            </a:r>
            <a:r>
              <a:rPr lang="en-US" baseline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24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10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3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72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4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18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01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14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/>
              <a:t> But you need to be aware of the gotchas!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5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19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51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09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59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0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0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04CEA-B884-9A4E-9A2D-855FE9D8900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1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5"/>
          <p:cNvSpPr>
            <a:spLocks/>
          </p:cNvSpPr>
          <p:nvPr userDrawn="1"/>
        </p:nvSpPr>
        <p:spPr bwMode="auto">
          <a:xfrm>
            <a:off x="317500" y="2223083"/>
            <a:ext cx="8509000" cy="1919460"/>
          </a:xfrm>
          <a:custGeom>
            <a:avLst/>
            <a:gdLst>
              <a:gd name="T0" fmla="*/ 2864 w 2957"/>
              <a:gd name="T1" fmla="*/ 470 h 470"/>
              <a:gd name="T2" fmla="*/ 2910 w 2957"/>
              <a:gd name="T3" fmla="*/ 423 h 470"/>
              <a:gd name="T4" fmla="*/ 2911 w 2957"/>
              <a:gd name="T5" fmla="*/ 46 h 470"/>
              <a:gd name="T6" fmla="*/ 2957 w 2957"/>
              <a:gd name="T7" fmla="*/ 0 h 470"/>
              <a:gd name="T8" fmla="*/ 93 w 2957"/>
              <a:gd name="T9" fmla="*/ 0 h 470"/>
              <a:gd name="T10" fmla="*/ 47 w 2957"/>
              <a:gd name="T11" fmla="*/ 46 h 470"/>
              <a:gd name="T12" fmla="*/ 46 w 2957"/>
              <a:gd name="T13" fmla="*/ 423 h 470"/>
              <a:gd name="T14" fmla="*/ 0 w 2957"/>
              <a:gd name="T15" fmla="*/ 470 h 470"/>
              <a:gd name="T16" fmla="*/ 2864 w 2957"/>
              <a:gd name="T17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7" h="470">
                <a:moveTo>
                  <a:pt x="2864" y="470"/>
                </a:moveTo>
                <a:cubicBezTo>
                  <a:pt x="2889" y="470"/>
                  <a:pt x="2910" y="449"/>
                  <a:pt x="2910" y="423"/>
                </a:cubicBezTo>
                <a:cubicBezTo>
                  <a:pt x="2911" y="46"/>
                  <a:pt x="2911" y="46"/>
                  <a:pt x="2911" y="46"/>
                </a:cubicBezTo>
                <a:cubicBezTo>
                  <a:pt x="2911" y="21"/>
                  <a:pt x="2931" y="0"/>
                  <a:pt x="295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67" y="0"/>
                  <a:pt x="47" y="21"/>
                  <a:pt x="47" y="46"/>
                </a:cubicBezTo>
                <a:cubicBezTo>
                  <a:pt x="46" y="423"/>
                  <a:pt x="46" y="423"/>
                  <a:pt x="46" y="423"/>
                </a:cubicBezTo>
                <a:cubicBezTo>
                  <a:pt x="46" y="449"/>
                  <a:pt x="25" y="470"/>
                  <a:pt x="0" y="470"/>
                </a:cubicBezTo>
                <a:lnTo>
                  <a:pt x="2864" y="470"/>
                </a:lnTo>
                <a:close/>
              </a:path>
            </a:pathLst>
          </a:custGeom>
          <a:solidFill>
            <a:srgbClr val="FFFFFF">
              <a:alpha val="74902"/>
            </a:srgbClr>
          </a:solidFill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465" y="2617238"/>
            <a:ext cx="5029201" cy="71319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664465" y="3304359"/>
            <a:ext cx="5029201" cy="3867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1"/>
          </p:nvPr>
        </p:nvSpPr>
        <p:spPr>
          <a:xfrm>
            <a:off x="664465" y="3632200"/>
            <a:ext cx="50292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>
                <a:solidFill>
                  <a:schemeClr val="tx1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59" name="Rectangle 58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Connector 4"/>
          <p:cNvCxnSpPr/>
          <p:nvPr userDrawn="1"/>
        </p:nvCxnSpPr>
        <p:spPr>
          <a:xfrm>
            <a:off x="5715000" y="2305276"/>
            <a:ext cx="0" cy="1755075"/>
          </a:xfrm>
          <a:prstGeom prst="line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2015.  All rights reserved worldwide.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1200" dirty="0" err="1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ShoreTel</a:t>
            </a:r>
            <a:r>
              <a:rPr lang="en-US" sz="800" b="1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. Brilliantly</a:t>
            </a:r>
            <a:r>
              <a:rPr lang="en-US" sz="800" b="1" kern="1200" baseline="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 simple business communications.    </a:t>
            </a: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pic>
        <p:nvPicPr>
          <p:cNvPr id="1026" name="Picture 2" descr="C:\Users\tlow\Documents\CreativeCircle\ShoreTel\ShoreTel-80k-+-Simple-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324" y="2617239"/>
            <a:ext cx="2475905" cy="113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23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39666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701800"/>
            <a:ext cx="4744110" cy="4267200"/>
          </a:xfrm>
        </p:spPr>
        <p:txBody>
          <a:bodyPr anchor="t"/>
          <a:lstStyle>
            <a:lvl1pPr marL="0" indent="0">
              <a:buClr>
                <a:schemeClr val="accent1"/>
              </a:buClr>
              <a:buFont typeface="Arial"/>
              <a:buNone/>
              <a:defRPr sz="1400">
                <a:solidFill>
                  <a:srgbClr val="808080"/>
                </a:solidFill>
              </a:defRPr>
            </a:lvl1pPr>
            <a:lvl2pPr marL="454025" indent="-225425">
              <a:buClr>
                <a:schemeClr val="accent1"/>
              </a:buClr>
              <a:buFont typeface="Arial"/>
              <a:buChar char="•"/>
              <a:defRPr sz="1200">
                <a:solidFill>
                  <a:srgbClr val="808080"/>
                </a:solidFill>
              </a:defRPr>
            </a:lvl2pPr>
            <a:lvl3pPr marL="688975" indent="-234950">
              <a:buClr>
                <a:schemeClr val="accent1"/>
              </a:buClr>
              <a:buFont typeface="Arial"/>
              <a:buChar char="•"/>
              <a:defRPr sz="1600">
                <a:solidFill>
                  <a:srgbClr val="808080"/>
                </a:solidFill>
              </a:defRPr>
            </a:lvl3pPr>
            <a:lvl4pPr marL="915988" indent="-227013">
              <a:buClr>
                <a:schemeClr val="accent1"/>
              </a:buClr>
              <a:buFont typeface="Arial"/>
              <a:buChar char="•"/>
              <a:defRPr sz="1400">
                <a:solidFill>
                  <a:srgbClr val="808080"/>
                </a:solidFill>
              </a:defRPr>
            </a:lvl4pPr>
            <a:lvl5pPr marL="1143000" indent="-228600">
              <a:buClr>
                <a:schemeClr val="accent1"/>
              </a:buClr>
              <a:buFont typeface="Arial"/>
              <a:buChar char="•"/>
              <a:defRPr sz="12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33400" y="1701800"/>
            <a:ext cx="2857500" cy="427849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959118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 -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3690" y="178848"/>
            <a:ext cx="7010400" cy="42672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34163"/>
            <a:ext cx="4744110" cy="4267200"/>
          </a:xfrm>
        </p:spPr>
        <p:txBody>
          <a:bodyPr anchor="t"/>
          <a:lstStyle>
            <a:lvl1pPr marL="0" indent="0">
              <a:buClr>
                <a:schemeClr val="accent1"/>
              </a:buClr>
              <a:buFont typeface="Arial"/>
              <a:buNone/>
              <a:defRPr sz="1400">
                <a:solidFill>
                  <a:srgbClr val="808080"/>
                </a:solidFill>
              </a:defRPr>
            </a:lvl1pPr>
            <a:lvl2pPr marL="454025" indent="-225425">
              <a:buClr>
                <a:schemeClr val="accent1"/>
              </a:buClr>
              <a:buFont typeface="Arial"/>
              <a:buChar char="•"/>
              <a:defRPr sz="1200">
                <a:solidFill>
                  <a:srgbClr val="808080"/>
                </a:solidFill>
              </a:defRPr>
            </a:lvl2pPr>
            <a:lvl3pPr marL="688975" indent="-234950">
              <a:buClr>
                <a:schemeClr val="accent1"/>
              </a:buClr>
              <a:buFont typeface="Arial"/>
              <a:buChar char="•"/>
              <a:defRPr sz="1600">
                <a:solidFill>
                  <a:srgbClr val="808080"/>
                </a:solidFill>
              </a:defRPr>
            </a:lvl3pPr>
            <a:lvl4pPr marL="915988" indent="-227013">
              <a:buClr>
                <a:schemeClr val="accent1"/>
              </a:buClr>
              <a:buFont typeface="Arial"/>
              <a:buChar char="•"/>
              <a:defRPr sz="1400">
                <a:solidFill>
                  <a:srgbClr val="808080"/>
                </a:solidFill>
              </a:defRPr>
            </a:lvl4pPr>
            <a:lvl5pPr marL="1143000" indent="-228600">
              <a:buClr>
                <a:schemeClr val="accent1"/>
              </a:buClr>
              <a:buFont typeface="Arial"/>
              <a:buChar char="•"/>
              <a:defRPr sz="12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33400" y="1234163"/>
            <a:ext cx="2857500" cy="427849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5" name="Freeform 11"/>
          <p:cNvSpPr>
            <a:spLocks/>
          </p:cNvSpPr>
          <p:nvPr userDrawn="1"/>
        </p:nvSpPr>
        <p:spPr bwMode="auto">
          <a:xfrm>
            <a:off x="370468" y="177800"/>
            <a:ext cx="71612" cy="43232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25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39102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3690" y="178848"/>
            <a:ext cx="7010400" cy="42672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34163"/>
            <a:ext cx="4744110" cy="4267200"/>
          </a:xfrm>
        </p:spPr>
        <p:txBody>
          <a:bodyPr anchor="t"/>
          <a:lstStyle>
            <a:lvl1pPr marL="0" indent="0">
              <a:buClr>
                <a:schemeClr val="accent1"/>
              </a:buClr>
              <a:buFont typeface="Arial"/>
              <a:buNone/>
              <a:defRPr sz="1400">
                <a:solidFill>
                  <a:srgbClr val="808080"/>
                </a:solidFill>
              </a:defRPr>
            </a:lvl1pPr>
            <a:lvl2pPr marL="454025" indent="-225425">
              <a:buClr>
                <a:schemeClr val="accent1"/>
              </a:buClr>
              <a:buFont typeface="Arial"/>
              <a:buChar char="•"/>
              <a:defRPr sz="1200">
                <a:solidFill>
                  <a:srgbClr val="808080"/>
                </a:solidFill>
              </a:defRPr>
            </a:lvl2pPr>
            <a:lvl3pPr marL="688975" indent="-234950">
              <a:buClr>
                <a:schemeClr val="accent1"/>
              </a:buClr>
              <a:buFont typeface="Arial"/>
              <a:buChar char="•"/>
              <a:defRPr sz="1600">
                <a:solidFill>
                  <a:srgbClr val="808080"/>
                </a:solidFill>
              </a:defRPr>
            </a:lvl3pPr>
            <a:lvl4pPr marL="915988" indent="-227013">
              <a:buClr>
                <a:schemeClr val="accent1"/>
              </a:buClr>
              <a:buFont typeface="Arial"/>
              <a:buChar char="•"/>
              <a:defRPr sz="1400">
                <a:solidFill>
                  <a:srgbClr val="808080"/>
                </a:solidFill>
              </a:defRPr>
            </a:lvl4pPr>
            <a:lvl5pPr marL="1143000" indent="-228600">
              <a:buClr>
                <a:schemeClr val="accent1"/>
              </a:buClr>
              <a:buFont typeface="Arial"/>
              <a:buChar char="•"/>
              <a:defRPr sz="12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544210" y="1234163"/>
            <a:ext cx="2857500" cy="427849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5" name="Freeform 11"/>
          <p:cNvSpPr>
            <a:spLocks/>
          </p:cNvSpPr>
          <p:nvPr userDrawn="1"/>
        </p:nvSpPr>
        <p:spPr bwMode="auto">
          <a:xfrm>
            <a:off x="370468" y="177800"/>
            <a:ext cx="71612" cy="43232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25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09474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90" y="1701800"/>
            <a:ext cx="4744110" cy="4267200"/>
          </a:xfrm>
        </p:spPr>
        <p:txBody>
          <a:bodyPr anchor="t"/>
          <a:lstStyle>
            <a:lvl1pPr marL="0" indent="0">
              <a:buClr>
                <a:schemeClr val="accent1"/>
              </a:buClr>
              <a:buFont typeface="Arial"/>
              <a:buNone/>
              <a:defRPr sz="1400">
                <a:solidFill>
                  <a:srgbClr val="808080"/>
                </a:solidFill>
              </a:defRPr>
            </a:lvl1pPr>
            <a:lvl2pPr marL="454025" indent="-225425">
              <a:buClr>
                <a:schemeClr val="accent1"/>
              </a:buClr>
              <a:buFont typeface="Arial"/>
              <a:buChar char="•"/>
              <a:defRPr sz="1200">
                <a:solidFill>
                  <a:srgbClr val="808080"/>
                </a:solidFill>
              </a:defRPr>
            </a:lvl2pPr>
            <a:lvl3pPr marL="688975" indent="-234950">
              <a:buClr>
                <a:schemeClr val="accent1"/>
              </a:buClr>
              <a:buFont typeface="Arial"/>
              <a:buChar char="•"/>
              <a:defRPr sz="1600">
                <a:solidFill>
                  <a:srgbClr val="808080"/>
                </a:solidFill>
              </a:defRPr>
            </a:lvl3pPr>
            <a:lvl4pPr marL="915988" indent="-227013">
              <a:buClr>
                <a:schemeClr val="accent1"/>
              </a:buClr>
              <a:buFont typeface="Arial"/>
              <a:buChar char="•"/>
              <a:defRPr sz="1400">
                <a:solidFill>
                  <a:srgbClr val="808080"/>
                </a:solidFill>
              </a:defRPr>
            </a:lvl4pPr>
            <a:lvl5pPr marL="1143000" indent="-228600">
              <a:buClr>
                <a:schemeClr val="accent1"/>
              </a:buClr>
              <a:buFont typeface="Arial"/>
              <a:buChar char="•"/>
              <a:defRPr sz="12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562600" y="1701800"/>
            <a:ext cx="2857500" cy="427849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131411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408" y="2523068"/>
            <a:ext cx="2371344" cy="3462867"/>
          </a:xfrm>
          <a:gradFill flip="none" rotWithShape="1">
            <a:gsLst>
              <a:gs pos="0">
                <a:srgbClr val="E9EBED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spcBef>
                <a:spcPts val="400"/>
              </a:spcBef>
              <a:spcAft>
                <a:spcPts val="0"/>
              </a:spcAft>
              <a:buNone/>
              <a:defRPr lang="en-US" sz="1400" dirty="0" smtClean="0"/>
            </a:lvl1pPr>
            <a:lvl2pPr marL="168275" indent="0">
              <a:spcBef>
                <a:spcPts val="400"/>
              </a:spcBef>
              <a:spcAft>
                <a:spcPts val="0"/>
              </a:spcAft>
              <a:buNone/>
              <a:defRPr lang="en-US" sz="1200" dirty="0" smtClean="0"/>
            </a:lvl2pPr>
            <a:lvl3pPr marL="341312" indent="0">
              <a:spcBef>
                <a:spcPts val="400"/>
              </a:spcBef>
              <a:spcAft>
                <a:spcPts val="0"/>
              </a:spcAft>
              <a:buNone/>
              <a:defRPr lang="en-US" sz="1200" dirty="0" smtClean="0"/>
            </a:lvl3pPr>
            <a:lvl4pPr marL="514350" indent="0">
              <a:spcBef>
                <a:spcPts val="400"/>
              </a:spcBef>
              <a:spcAft>
                <a:spcPts val="0"/>
              </a:spcAft>
              <a:buNone/>
              <a:defRPr lang="en-US" sz="1200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0740" y="2523068"/>
            <a:ext cx="2377440" cy="3462867"/>
          </a:xfrm>
          <a:gradFill flip="none" rotWithShape="1">
            <a:gsLst>
              <a:gs pos="0">
                <a:srgbClr val="E9EBED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kern="1200" dirty="0" smtClean="0">
                <a:solidFill>
                  <a:srgbClr val="808080"/>
                </a:solidFill>
                <a:latin typeface="Arial"/>
                <a:ea typeface="ＭＳ Ｐゴシック" charset="0"/>
                <a:cs typeface="Arial"/>
              </a:defRPr>
            </a:lvl1pPr>
            <a:lvl2pPr marL="168275" indent="0">
              <a:spcBef>
                <a:spcPts val="400"/>
              </a:spcBef>
              <a:spcAft>
                <a:spcPts val="0"/>
              </a:spcAft>
              <a:buNone/>
              <a:defRPr lang="en-US" sz="1200" kern="1200" dirty="0" smtClean="0">
                <a:solidFill>
                  <a:srgbClr val="808080"/>
                </a:solidFill>
                <a:latin typeface="Arial"/>
                <a:ea typeface="ＭＳ Ｐゴシック" charset="0"/>
                <a:cs typeface="Arial"/>
              </a:defRPr>
            </a:lvl2pPr>
            <a:lvl3pPr marL="341312" indent="0">
              <a:spcBef>
                <a:spcPts val="400"/>
              </a:spcBef>
              <a:spcAft>
                <a:spcPts val="0"/>
              </a:spcAft>
              <a:buNone/>
              <a:defRPr lang="en-US" sz="1200" kern="1200" dirty="0" smtClean="0">
                <a:solidFill>
                  <a:srgbClr val="808080"/>
                </a:solidFill>
                <a:latin typeface="Arial"/>
                <a:ea typeface="ＭＳ Ｐゴシック" charset="0"/>
                <a:cs typeface="Arial"/>
              </a:defRPr>
            </a:lvl3pPr>
            <a:lvl4pPr marL="514350" indent="0">
              <a:spcBef>
                <a:spcPts val="400"/>
              </a:spcBef>
              <a:spcAft>
                <a:spcPts val="0"/>
              </a:spcAft>
              <a:buNone/>
              <a:defRPr lang="en-US" sz="1200" kern="1200" dirty="0">
                <a:solidFill>
                  <a:srgbClr val="808080"/>
                </a:solidFill>
                <a:latin typeface="Arial"/>
                <a:ea typeface="ＭＳ Ｐゴシック" charset="0"/>
                <a:cs typeface="Arial"/>
              </a:defRPr>
            </a:lvl4pPr>
          </a:lstStyle>
          <a:p>
            <a:pPr marL="0" lvl="0" indent="0" algn="l" defTabSz="457200" rtl="0" eaLnBrk="0" fontAlgn="base" hangingPunct="0">
              <a:spcBef>
                <a:spcPts val="400"/>
              </a:spcBef>
              <a:spcAft>
                <a:spcPts val="0"/>
              </a:spcAft>
              <a:buClr>
                <a:srgbClr val="FF7900"/>
              </a:buClr>
              <a:buFont typeface="Arial" charset="0"/>
              <a:buNone/>
            </a:pPr>
            <a:r>
              <a:rPr lang="en-US" dirty="0"/>
              <a:t>Click to edit Master text styles</a:t>
            </a:r>
          </a:p>
          <a:p>
            <a:pPr marL="168275" lvl="1" indent="0" algn="l" defTabSz="457200" rtl="0" eaLnBrk="0" fontAlgn="base" hangingPunct="0">
              <a:spcBef>
                <a:spcPts val="400"/>
              </a:spcBef>
              <a:spcAft>
                <a:spcPts val="0"/>
              </a:spcAft>
              <a:buClr>
                <a:srgbClr val="FF7900"/>
              </a:buClr>
              <a:buFont typeface="Arial" charset="0"/>
              <a:buNone/>
            </a:pPr>
            <a:r>
              <a:rPr lang="en-US" dirty="0"/>
              <a:t>Second level</a:t>
            </a:r>
          </a:p>
          <a:p>
            <a:pPr marL="341312" lvl="2" indent="0" algn="l" defTabSz="457200" rtl="0" eaLnBrk="0" fontAlgn="base" hangingPunct="0">
              <a:spcBef>
                <a:spcPts val="400"/>
              </a:spcBef>
              <a:spcAft>
                <a:spcPts val="0"/>
              </a:spcAft>
              <a:buClr>
                <a:srgbClr val="FF7900"/>
              </a:buClr>
              <a:buFont typeface="Arial" charset="0"/>
              <a:buNone/>
            </a:pPr>
            <a:r>
              <a:rPr lang="en-US" dirty="0"/>
              <a:t>Third level</a:t>
            </a:r>
          </a:p>
          <a:p>
            <a:pPr marL="514350" lvl="3" indent="0" algn="l" defTabSz="457200" rtl="0" eaLnBrk="0" fontAlgn="base" hangingPunct="0">
              <a:spcBef>
                <a:spcPts val="400"/>
              </a:spcBef>
              <a:spcAft>
                <a:spcPts val="0"/>
              </a:spcAft>
              <a:buClr>
                <a:srgbClr val="FF7900"/>
              </a:buClr>
              <a:buFont typeface="Arial" charset="0"/>
              <a:buNone/>
            </a:pPr>
            <a:r>
              <a:rPr lang="en-US" dirty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6172200" y="2523068"/>
            <a:ext cx="2377440" cy="3462867"/>
          </a:xfrm>
          <a:gradFill flip="none" rotWithShape="1">
            <a:gsLst>
              <a:gs pos="0">
                <a:srgbClr val="E9EBED"/>
              </a:gs>
              <a:gs pos="100000">
                <a:srgbClr val="FFFFFF"/>
              </a:gs>
            </a:gsLst>
            <a:lin ang="16200000" scaled="0"/>
            <a:tileRect/>
          </a:gradFill>
          <a:ln>
            <a:noFill/>
          </a:ln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spcBef>
                <a:spcPts val="400"/>
              </a:spcBef>
              <a:spcAft>
                <a:spcPts val="0"/>
              </a:spcAft>
              <a:buNone/>
              <a:defRPr lang="en-US" sz="1400" kern="1200" dirty="0" smtClean="0">
                <a:solidFill>
                  <a:srgbClr val="808080"/>
                </a:solidFill>
                <a:latin typeface="Arial"/>
                <a:ea typeface="ＭＳ Ｐゴシック" charset="0"/>
                <a:cs typeface="Arial"/>
              </a:defRPr>
            </a:lvl1pPr>
            <a:lvl2pPr marL="168275" indent="0">
              <a:spcBef>
                <a:spcPts val="400"/>
              </a:spcBef>
              <a:spcAft>
                <a:spcPts val="0"/>
              </a:spcAft>
              <a:buNone/>
              <a:defRPr lang="en-US" sz="1200" kern="1200" dirty="0" smtClean="0">
                <a:solidFill>
                  <a:srgbClr val="808080"/>
                </a:solidFill>
                <a:latin typeface="Arial"/>
                <a:ea typeface="ＭＳ Ｐゴシック" charset="0"/>
                <a:cs typeface="Arial"/>
              </a:defRPr>
            </a:lvl2pPr>
            <a:lvl3pPr marL="341312" indent="0">
              <a:spcBef>
                <a:spcPts val="400"/>
              </a:spcBef>
              <a:spcAft>
                <a:spcPts val="0"/>
              </a:spcAft>
              <a:buNone/>
              <a:defRPr lang="en-US" sz="1200" kern="1200" dirty="0" smtClean="0">
                <a:solidFill>
                  <a:srgbClr val="808080"/>
                </a:solidFill>
                <a:latin typeface="Arial"/>
                <a:ea typeface="ＭＳ Ｐゴシック" charset="0"/>
                <a:cs typeface="Arial"/>
              </a:defRPr>
            </a:lvl3pPr>
            <a:lvl4pPr marL="514350" indent="0">
              <a:spcBef>
                <a:spcPts val="400"/>
              </a:spcBef>
              <a:spcAft>
                <a:spcPts val="0"/>
              </a:spcAft>
              <a:buNone/>
              <a:defRPr lang="en-US" sz="1200" kern="1200" dirty="0">
                <a:solidFill>
                  <a:srgbClr val="808080"/>
                </a:solidFill>
                <a:latin typeface="Arial"/>
                <a:ea typeface="ＭＳ Ｐゴシック" charset="0"/>
                <a:cs typeface="Arial"/>
              </a:defRPr>
            </a:lvl4pPr>
          </a:lstStyle>
          <a:p>
            <a:pPr marL="0" lvl="0" indent="0" algn="l" defTabSz="457200" rtl="0" eaLnBrk="0" fontAlgn="base" hangingPunct="0">
              <a:spcBef>
                <a:spcPts val="400"/>
              </a:spcBef>
              <a:spcAft>
                <a:spcPts val="0"/>
              </a:spcAft>
              <a:buClr>
                <a:srgbClr val="FF7900"/>
              </a:buClr>
              <a:buFont typeface="Arial" charset="0"/>
              <a:buNone/>
            </a:pPr>
            <a:r>
              <a:rPr lang="en-US" dirty="0"/>
              <a:t>Click to edit Master text styles</a:t>
            </a:r>
          </a:p>
          <a:p>
            <a:pPr marL="168275" lvl="1" indent="0" algn="l" defTabSz="457200" rtl="0" eaLnBrk="0" fontAlgn="base" hangingPunct="0">
              <a:spcBef>
                <a:spcPts val="400"/>
              </a:spcBef>
              <a:spcAft>
                <a:spcPts val="0"/>
              </a:spcAft>
              <a:buClr>
                <a:srgbClr val="FF7900"/>
              </a:buClr>
              <a:buFont typeface="Arial" charset="0"/>
              <a:buNone/>
            </a:pPr>
            <a:r>
              <a:rPr lang="en-US" dirty="0"/>
              <a:t>Second level</a:t>
            </a:r>
          </a:p>
          <a:p>
            <a:pPr marL="341312" lvl="2" indent="0" algn="l" defTabSz="457200" rtl="0" eaLnBrk="0" fontAlgn="base" hangingPunct="0">
              <a:spcBef>
                <a:spcPts val="400"/>
              </a:spcBef>
              <a:spcAft>
                <a:spcPts val="0"/>
              </a:spcAft>
              <a:buClr>
                <a:srgbClr val="FF7900"/>
              </a:buClr>
              <a:buFont typeface="Arial" charset="0"/>
              <a:buNone/>
            </a:pPr>
            <a:r>
              <a:rPr lang="en-US" dirty="0"/>
              <a:t>Third level</a:t>
            </a:r>
          </a:p>
          <a:p>
            <a:pPr marL="514350" lvl="3" indent="0" algn="l" defTabSz="457200" rtl="0" eaLnBrk="0" fontAlgn="base" hangingPunct="0">
              <a:spcBef>
                <a:spcPts val="400"/>
              </a:spcBef>
              <a:spcAft>
                <a:spcPts val="0"/>
              </a:spcAft>
              <a:buClr>
                <a:srgbClr val="FF7900"/>
              </a:buClr>
              <a:buFont typeface="Arial" charset="0"/>
              <a:buNone/>
            </a:pPr>
            <a:r>
              <a:rPr lang="en-US" dirty="0"/>
              <a:t>Fourth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98424" y="4622800"/>
            <a:ext cx="2369312" cy="1374296"/>
          </a:xfrm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84804" y="4622800"/>
            <a:ext cx="2369312" cy="1374296"/>
          </a:xfrm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6176264" y="4639734"/>
            <a:ext cx="2369312" cy="1346201"/>
          </a:xfrm>
        </p:spPr>
        <p:txBody>
          <a:bodyPr rtlCol="0" anchor="ctr">
            <a:normAutofit/>
          </a:bodyPr>
          <a:lstStyle>
            <a:lvl1pPr marL="0" indent="0" algn="ctr">
              <a:buFont typeface="Arial"/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00202" y="1950160"/>
            <a:ext cx="2368550" cy="533400"/>
          </a:xfr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200" b="1" dirty="0">
                <a:solidFill>
                  <a:schemeClr val="bg2"/>
                </a:solidFill>
              </a:defRPr>
            </a:lvl1pPr>
          </a:lstStyle>
          <a:p>
            <a:pPr marL="0" lvl="0" indent="0"/>
            <a:r>
              <a:rPr lang="en-US" dirty="0"/>
              <a:t>Click to edit Master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389630" y="1950160"/>
            <a:ext cx="2368550" cy="533400"/>
          </a:xfr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200" b="1" dirty="0">
                <a:solidFill>
                  <a:schemeClr val="bg2"/>
                </a:solidFill>
              </a:defRPr>
            </a:lvl1pPr>
          </a:lstStyle>
          <a:p>
            <a:pPr marL="0" lvl="0" indent="0"/>
            <a:r>
              <a:rPr lang="en-US" dirty="0"/>
              <a:t>Click to edit Master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181090" y="1950160"/>
            <a:ext cx="2368550" cy="533400"/>
          </a:xfr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200" b="1" dirty="0">
                <a:solidFill>
                  <a:schemeClr val="bg2"/>
                </a:solidFill>
              </a:defRPr>
            </a:lvl1pPr>
          </a:lstStyle>
          <a:p>
            <a:pPr marL="0" lvl="0" indent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243008275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79413" y="4472518"/>
            <a:ext cx="2374900" cy="6984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16" name="Rectangle 15"/>
          <p:cNvSpPr/>
          <p:nvPr userDrawn="1"/>
        </p:nvSpPr>
        <p:spPr>
          <a:xfrm>
            <a:off x="3382963" y="4472518"/>
            <a:ext cx="2374900" cy="6984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17" name="Rectangle 16"/>
          <p:cNvSpPr/>
          <p:nvPr userDrawn="1"/>
        </p:nvSpPr>
        <p:spPr>
          <a:xfrm>
            <a:off x="6384926" y="4472518"/>
            <a:ext cx="2373313" cy="6984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397" y="5032904"/>
            <a:ext cx="2371344" cy="1139296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200">
                <a:solidFill>
                  <a:schemeClr val="tx1"/>
                </a:solidFill>
              </a:defRPr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3280" y="5032904"/>
            <a:ext cx="2377440" cy="1139296"/>
          </a:xfrm>
        </p:spPr>
        <p:txBody>
          <a:bodyPr rtlCol="0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US" sz="1200" dirty="0" smtClean="0">
                <a:solidFill>
                  <a:schemeClr val="tx1"/>
                </a:solidFill>
              </a:defRPr>
            </a:lvl2pPr>
            <a:lvl3pPr marL="0" indent="0">
              <a:buNone/>
              <a:defRPr lang="en-US" sz="1400" dirty="0" smtClean="0"/>
            </a:lvl3pPr>
            <a:lvl4pPr marL="0" indent="0">
              <a:buNone/>
              <a:defRPr lang="en-US" sz="14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6382163" y="5032904"/>
            <a:ext cx="2377440" cy="1139296"/>
          </a:xfrm>
        </p:spPr>
        <p:txBody>
          <a:bodyPr rtlCol="0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US" sz="1200" dirty="0" smtClean="0">
                <a:solidFill>
                  <a:schemeClr val="tx1"/>
                </a:solidFill>
              </a:defRPr>
            </a:lvl2pPr>
            <a:lvl3pPr marL="285750" indent="-285750">
              <a:buNone/>
              <a:defRPr lang="en-US" sz="1400" dirty="0" smtClean="0"/>
            </a:lvl3pPr>
            <a:lvl4pPr marL="285750" indent="-285750">
              <a:buNone/>
              <a:defRPr lang="en-US" sz="14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380999" y="4516436"/>
            <a:ext cx="2373789" cy="533400"/>
          </a:xfrm>
        </p:spPr>
        <p:txBody>
          <a:bodyPr rIns="18288" anchor="b"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383280" y="4516436"/>
            <a:ext cx="2377440" cy="533400"/>
          </a:xfrm>
        </p:spPr>
        <p:txBody>
          <a:bodyPr rIns="18288" anchor="b"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6382163" y="4516436"/>
            <a:ext cx="2377440" cy="533400"/>
          </a:xfrm>
        </p:spPr>
        <p:txBody>
          <a:bodyPr rIns="18288" anchor="b"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95751279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227"/>
          <p:cNvSpPr>
            <a:spLocks/>
          </p:cNvSpPr>
          <p:nvPr userDrawn="1"/>
        </p:nvSpPr>
        <p:spPr bwMode="auto">
          <a:xfrm>
            <a:off x="381078" y="1807634"/>
            <a:ext cx="2370138" cy="2368296"/>
          </a:xfrm>
          <a:custGeom>
            <a:avLst/>
            <a:gdLst>
              <a:gd name="T0" fmla="*/ 1027 w 1197"/>
              <a:gd name="T1" fmla="*/ 1066 h 1066"/>
              <a:gd name="T2" fmla="*/ 1112 w 1197"/>
              <a:gd name="T3" fmla="*/ 982 h 1066"/>
              <a:gd name="T4" fmla="*/ 1112 w 1197"/>
              <a:gd name="T5" fmla="*/ 84 h 1066"/>
              <a:gd name="T6" fmla="*/ 1197 w 1197"/>
              <a:gd name="T7" fmla="*/ 0 h 1066"/>
              <a:gd name="T8" fmla="*/ 170 w 1197"/>
              <a:gd name="T9" fmla="*/ 0 h 1066"/>
              <a:gd name="T10" fmla="*/ 85 w 1197"/>
              <a:gd name="T11" fmla="*/ 84 h 1066"/>
              <a:gd name="T12" fmla="*/ 84 w 1197"/>
              <a:gd name="T13" fmla="*/ 982 h 1066"/>
              <a:gd name="T14" fmla="*/ 0 w 1197"/>
              <a:gd name="T15" fmla="*/ 1066 h 1066"/>
              <a:gd name="T16" fmla="*/ 1027 w 1197"/>
              <a:gd name="T17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7" h="1066">
                <a:moveTo>
                  <a:pt x="1027" y="1066"/>
                </a:moveTo>
                <a:cubicBezTo>
                  <a:pt x="1074" y="1066"/>
                  <a:pt x="1112" y="1028"/>
                  <a:pt x="1112" y="982"/>
                </a:cubicBezTo>
                <a:cubicBezTo>
                  <a:pt x="1112" y="84"/>
                  <a:pt x="1112" y="84"/>
                  <a:pt x="1112" y="84"/>
                </a:cubicBezTo>
                <a:cubicBezTo>
                  <a:pt x="1112" y="38"/>
                  <a:pt x="1150" y="0"/>
                  <a:pt x="1197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23" y="0"/>
                  <a:pt x="85" y="38"/>
                  <a:pt x="85" y="84"/>
                </a:cubicBezTo>
                <a:cubicBezTo>
                  <a:pt x="84" y="982"/>
                  <a:pt x="84" y="982"/>
                  <a:pt x="84" y="982"/>
                </a:cubicBezTo>
                <a:cubicBezTo>
                  <a:pt x="84" y="1028"/>
                  <a:pt x="46" y="1066"/>
                  <a:pt x="0" y="1066"/>
                </a:cubicBezTo>
                <a:lnTo>
                  <a:pt x="1027" y="1066"/>
                </a:lnTo>
                <a:close/>
              </a:path>
            </a:pathLst>
          </a:custGeom>
          <a:gradFill flip="none" rotWithShape="1">
            <a:gsLst>
              <a:gs pos="48000">
                <a:srgbClr val="FFFFFF"/>
              </a:gs>
              <a:gs pos="79000">
                <a:srgbClr val="F5F5F7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en-US"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378697" y="4472518"/>
            <a:ext cx="2374900" cy="6984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/>
          <a:lstStyle/>
          <a:p>
            <a:pPr algn="ctr" defTabSz="914400" eaLnBrk="1" hangingPunct="1"/>
            <a:endParaRPr lang="en-US" sz="1600">
              <a:solidFill>
                <a:srgbClr val="606060"/>
              </a:solidFill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3384391" y="4472518"/>
            <a:ext cx="2374900" cy="6984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/>
          <a:lstStyle/>
          <a:p>
            <a:pPr algn="ctr" defTabSz="914400" eaLnBrk="1" hangingPunct="1"/>
            <a:endParaRPr lang="en-US" sz="1600">
              <a:solidFill>
                <a:srgbClr val="606060"/>
              </a:solidFill>
            </a:endParaRPr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auto">
          <a:xfrm>
            <a:off x="6382433" y="4472518"/>
            <a:ext cx="2374900" cy="6984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/>
          <a:lstStyle/>
          <a:p>
            <a:pPr algn="ctr" defTabSz="914400" eaLnBrk="1" hangingPunct="1"/>
            <a:endParaRPr lang="en-US" sz="1600">
              <a:solidFill>
                <a:srgbClr val="606060"/>
              </a:solidFill>
            </a:endParaRPr>
          </a:p>
        </p:txBody>
      </p:sp>
      <p:sp>
        <p:nvSpPr>
          <p:cNvPr id="20" name="Freeform 227"/>
          <p:cNvSpPr>
            <a:spLocks/>
          </p:cNvSpPr>
          <p:nvPr userDrawn="1"/>
        </p:nvSpPr>
        <p:spPr bwMode="auto">
          <a:xfrm>
            <a:off x="3386772" y="1807634"/>
            <a:ext cx="2370138" cy="2368296"/>
          </a:xfrm>
          <a:custGeom>
            <a:avLst/>
            <a:gdLst>
              <a:gd name="T0" fmla="*/ 1027 w 1197"/>
              <a:gd name="T1" fmla="*/ 1066 h 1066"/>
              <a:gd name="T2" fmla="*/ 1112 w 1197"/>
              <a:gd name="T3" fmla="*/ 982 h 1066"/>
              <a:gd name="T4" fmla="*/ 1112 w 1197"/>
              <a:gd name="T5" fmla="*/ 84 h 1066"/>
              <a:gd name="T6" fmla="*/ 1197 w 1197"/>
              <a:gd name="T7" fmla="*/ 0 h 1066"/>
              <a:gd name="T8" fmla="*/ 170 w 1197"/>
              <a:gd name="T9" fmla="*/ 0 h 1066"/>
              <a:gd name="T10" fmla="*/ 85 w 1197"/>
              <a:gd name="T11" fmla="*/ 84 h 1066"/>
              <a:gd name="T12" fmla="*/ 84 w 1197"/>
              <a:gd name="T13" fmla="*/ 982 h 1066"/>
              <a:gd name="T14" fmla="*/ 0 w 1197"/>
              <a:gd name="T15" fmla="*/ 1066 h 1066"/>
              <a:gd name="T16" fmla="*/ 1027 w 1197"/>
              <a:gd name="T17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7" h="1066">
                <a:moveTo>
                  <a:pt x="1027" y="1066"/>
                </a:moveTo>
                <a:cubicBezTo>
                  <a:pt x="1074" y="1066"/>
                  <a:pt x="1112" y="1028"/>
                  <a:pt x="1112" y="982"/>
                </a:cubicBezTo>
                <a:cubicBezTo>
                  <a:pt x="1112" y="84"/>
                  <a:pt x="1112" y="84"/>
                  <a:pt x="1112" y="84"/>
                </a:cubicBezTo>
                <a:cubicBezTo>
                  <a:pt x="1112" y="38"/>
                  <a:pt x="1150" y="0"/>
                  <a:pt x="1197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23" y="0"/>
                  <a:pt x="85" y="38"/>
                  <a:pt x="85" y="84"/>
                </a:cubicBezTo>
                <a:cubicBezTo>
                  <a:pt x="84" y="982"/>
                  <a:pt x="84" y="982"/>
                  <a:pt x="84" y="982"/>
                </a:cubicBezTo>
                <a:cubicBezTo>
                  <a:pt x="84" y="1028"/>
                  <a:pt x="46" y="1066"/>
                  <a:pt x="0" y="1066"/>
                </a:cubicBezTo>
                <a:lnTo>
                  <a:pt x="1027" y="1066"/>
                </a:lnTo>
                <a:close/>
              </a:path>
            </a:pathLst>
          </a:custGeom>
          <a:gradFill flip="none" rotWithShape="1">
            <a:gsLst>
              <a:gs pos="48000">
                <a:srgbClr val="FFFFFF"/>
              </a:gs>
              <a:gs pos="79000">
                <a:srgbClr val="F5F5F7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en-US"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" name="Freeform 227"/>
          <p:cNvSpPr>
            <a:spLocks/>
          </p:cNvSpPr>
          <p:nvPr userDrawn="1"/>
        </p:nvSpPr>
        <p:spPr bwMode="auto">
          <a:xfrm>
            <a:off x="6384814" y="1807634"/>
            <a:ext cx="2370138" cy="2368296"/>
          </a:xfrm>
          <a:custGeom>
            <a:avLst/>
            <a:gdLst>
              <a:gd name="T0" fmla="*/ 1027 w 1197"/>
              <a:gd name="T1" fmla="*/ 1066 h 1066"/>
              <a:gd name="T2" fmla="*/ 1112 w 1197"/>
              <a:gd name="T3" fmla="*/ 982 h 1066"/>
              <a:gd name="T4" fmla="*/ 1112 w 1197"/>
              <a:gd name="T5" fmla="*/ 84 h 1066"/>
              <a:gd name="T6" fmla="*/ 1197 w 1197"/>
              <a:gd name="T7" fmla="*/ 0 h 1066"/>
              <a:gd name="T8" fmla="*/ 170 w 1197"/>
              <a:gd name="T9" fmla="*/ 0 h 1066"/>
              <a:gd name="T10" fmla="*/ 85 w 1197"/>
              <a:gd name="T11" fmla="*/ 84 h 1066"/>
              <a:gd name="T12" fmla="*/ 84 w 1197"/>
              <a:gd name="T13" fmla="*/ 982 h 1066"/>
              <a:gd name="T14" fmla="*/ 0 w 1197"/>
              <a:gd name="T15" fmla="*/ 1066 h 1066"/>
              <a:gd name="T16" fmla="*/ 1027 w 1197"/>
              <a:gd name="T17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7" h="1066">
                <a:moveTo>
                  <a:pt x="1027" y="1066"/>
                </a:moveTo>
                <a:cubicBezTo>
                  <a:pt x="1074" y="1066"/>
                  <a:pt x="1112" y="1028"/>
                  <a:pt x="1112" y="982"/>
                </a:cubicBezTo>
                <a:cubicBezTo>
                  <a:pt x="1112" y="84"/>
                  <a:pt x="1112" y="84"/>
                  <a:pt x="1112" y="84"/>
                </a:cubicBezTo>
                <a:cubicBezTo>
                  <a:pt x="1112" y="38"/>
                  <a:pt x="1150" y="0"/>
                  <a:pt x="1197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23" y="0"/>
                  <a:pt x="85" y="38"/>
                  <a:pt x="85" y="84"/>
                </a:cubicBezTo>
                <a:cubicBezTo>
                  <a:pt x="84" y="982"/>
                  <a:pt x="84" y="982"/>
                  <a:pt x="84" y="982"/>
                </a:cubicBezTo>
                <a:cubicBezTo>
                  <a:pt x="84" y="1028"/>
                  <a:pt x="46" y="1066"/>
                  <a:pt x="0" y="1066"/>
                </a:cubicBezTo>
                <a:lnTo>
                  <a:pt x="1027" y="1066"/>
                </a:lnTo>
                <a:close/>
              </a:path>
            </a:pathLst>
          </a:custGeom>
          <a:gradFill flip="none" rotWithShape="1">
            <a:gsLst>
              <a:gs pos="48000">
                <a:srgbClr val="FFFFFF"/>
              </a:gs>
              <a:gs pos="79000">
                <a:srgbClr val="F5F5F7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en-US"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6"/>
          </p:nvPr>
        </p:nvSpPr>
        <p:spPr>
          <a:xfrm>
            <a:off x="626347" y="1892300"/>
            <a:ext cx="1879600" cy="2256367"/>
          </a:xfrm>
        </p:spPr>
        <p:txBody>
          <a:bodyPr/>
          <a:lstStyle>
            <a:lvl1pPr marL="114300" indent="-114300">
              <a:defRPr sz="1400"/>
            </a:lvl1pPr>
            <a:lvl2pPr marL="227013" indent="-112713"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475" y="5032904"/>
            <a:ext cx="2371344" cy="1139296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200">
                <a:solidFill>
                  <a:schemeClr val="tx1"/>
                </a:solidFill>
              </a:defRPr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3121" y="5032904"/>
            <a:ext cx="2377440" cy="1139296"/>
          </a:xfrm>
        </p:spPr>
        <p:txBody>
          <a:bodyPr rtlCol="0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US" sz="1200" dirty="0" smtClean="0">
                <a:solidFill>
                  <a:schemeClr val="tx1"/>
                </a:solidFill>
              </a:defRPr>
            </a:lvl2pPr>
            <a:lvl3pPr marL="0" indent="0">
              <a:buNone/>
              <a:defRPr lang="en-US" sz="1400" dirty="0" smtClean="0"/>
            </a:lvl3pPr>
            <a:lvl4pPr marL="0" indent="0">
              <a:buNone/>
              <a:defRPr lang="en-US" sz="14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6388847" y="5032904"/>
            <a:ext cx="2377440" cy="1139296"/>
          </a:xfrm>
        </p:spPr>
        <p:txBody>
          <a:bodyPr rtlCol="0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US" sz="1200" dirty="0" smtClean="0">
                <a:solidFill>
                  <a:schemeClr val="tx1"/>
                </a:solidFill>
              </a:defRPr>
            </a:lvl2pPr>
            <a:lvl3pPr marL="285750" indent="-285750">
              <a:buNone/>
              <a:defRPr lang="en-US" sz="1400" dirty="0" smtClean="0"/>
            </a:lvl3pPr>
            <a:lvl4pPr marL="285750" indent="-285750">
              <a:buNone/>
              <a:defRPr lang="en-US" sz="14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381913" y="4516436"/>
            <a:ext cx="2373233" cy="533400"/>
          </a:xfrm>
        </p:spPr>
        <p:txBody>
          <a:bodyPr rIns="18288" anchor="b">
            <a:noAutofit/>
          </a:bodyPr>
          <a:lstStyle>
            <a:lvl1pPr marL="0" indent="0">
              <a:buNone/>
              <a:defRPr sz="1200" b="1">
                <a:solidFill>
                  <a:srgbClr val="606060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383121" y="4516436"/>
            <a:ext cx="2377440" cy="533400"/>
          </a:xfrm>
        </p:spPr>
        <p:txBody>
          <a:bodyPr rIns="18288" anchor="b">
            <a:noAutofit/>
          </a:bodyPr>
          <a:lstStyle>
            <a:lvl1pPr marL="0" indent="0">
              <a:buNone/>
              <a:defRPr sz="1200" b="1">
                <a:solidFill>
                  <a:srgbClr val="606060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6388847" y="4516436"/>
            <a:ext cx="2377440" cy="533400"/>
          </a:xfrm>
        </p:spPr>
        <p:txBody>
          <a:bodyPr rIns="18288" anchor="b">
            <a:noAutofit/>
          </a:bodyPr>
          <a:lstStyle>
            <a:lvl1pPr marL="0" indent="0">
              <a:buNone/>
              <a:defRPr sz="1200" b="1">
                <a:solidFill>
                  <a:srgbClr val="606060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27"/>
          </p:nvPr>
        </p:nvSpPr>
        <p:spPr>
          <a:xfrm>
            <a:off x="3632041" y="1892300"/>
            <a:ext cx="1879600" cy="2256367"/>
          </a:xfrm>
        </p:spPr>
        <p:txBody>
          <a:bodyPr/>
          <a:lstStyle>
            <a:lvl1pPr marL="114300" indent="-114300">
              <a:defRPr sz="1400"/>
            </a:lvl1pPr>
            <a:lvl2pPr marL="227013" indent="-112713"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28"/>
          </p:nvPr>
        </p:nvSpPr>
        <p:spPr>
          <a:xfrm>
            <a:off x="6630083" y="1892300"/>
            <a:ext cx="1879600" cy="2256367"/>
          </a:xfrm>
        </p:spPr>
        <p:txBody>
          <a:bodyPr/>
          <a:lstStyle>
            <a:lvl1pPr marL="114300" indent="-114300">
              <a:defRPr sz="1400"/>
            </a:lvl1pPr>
            <a:lvl2pPr marL="227013" indent="-112713"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7677188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 userDrawn="1"/>
        </p:nvSpPr>
        <p:spPr bwMode="auto">
          <a:xfrm>
            <a:off x="1847892" y="1612754"/>
            <a:ext cx="2925637" cy="2923211"/>
          </a:xfrm>
          <a:prstGeom prst="ellipse">
            <a:avLst/>
          </a:prstGeom>
          <a:solidFill>
            <a:srgbClr val="636363">
              <a:alpha val="7300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0" name="Oval 19"/>
          <p:cNvSpPr/>
          <p:nvPr userDrawn="1"/>
        </p:nvSpPr>
        <p:spPr bwMode="auto">
          <a:xfrm>
            <a:off x="1135284" y="3256302"/>
            <a:ext cx="2925637" cy="2923211"/>
          </a:xfrm>
          <a:prstGeom prst="ellipse">
            <a:avLst/>
          </a:prstGeom>
          <a:solidFill>
            <a:srgbClr val="C6C6C6">
              <a:alpha val="71000"/>
            </a:srgb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2" name="Oval 21"/>
          <p:cNvSpPr/>
          <p:nvPr userDrawn="1"/>
        </p:nvSpPr>
        <p:spPr bwMode="auto">
          <a:xfrm>
            <a:off x="424192" y="1612754"/>
            <a:ext cx="2925637" cy="2923211"/>
          </a:xfrm>
          <a:prstGeom prst="ellipse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5092575" y="2577515"/>
            <a:ext cx="2665413" cy="914400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1pPr>
            <a:lvl2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Content Placeholder 2"/>
          <p:cNvSpPr>
            <a:spLocks noGrp="1"/>
          </p:cNvSpPr>
          <p:nvPr userDrawn="1">
            <p:ph sz="half" idx="12"/>
          </p:nvPr>
        </p:nvSpPr>
        <p:spPr>
          <a:xfrm>
            <a:off x="5093721" y="2145715"/>
            <a:ext cx="2663121" cy="5334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Content Placeholder 2"/>
          <p:cNvSpPr>
            <a:spLocks noGrp="1"/>
          </p:cNvSpPr>
          <p:nvPr userDrawn="1">
            <p:ph sz="half" idx="15"/>
          </p:nvPr>
        </p:nvSpPr>
        <p:spPr>
          <a:xfrm>
            <a:off x="5092575" y="3564460"/>
            <a:ext cx="2665413" cy="5334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Content Placeholder 2"/>
          <p:cNvSpPr>
            <a:spLocks noGrp="1"/>
          </p:cNvSpPr>
          <p:nvPr userDrawn="1">
            <p:ph sz="half" idx="16"/>
          </p:nvPr>
        </p:nvSpPr>
        <p:spPr>
          <a:xfrm>
            <a:off x="5092575" y="5047957"/>
            <a:ext cx="2665413" cy="5334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9" name="Content Placeholder 2"/>
          <p:cNvSpPr>
            <a:spLocks noGrp="1"/>
          </p:cNvSpPr>
          <p:nvPr userDrawn="1">
            <p:ph sz="half" idx="18"/>
          </p:nvPr>
        </p:nvSpPr>
        <p:spPr>
          <a:xfrm>
            <a:off x="5092575" y="3996260"/>
            <a:ext cx="2665413" cy="914400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1pPr>
            <a:lvl2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Content Placeholder 2"/>
          <p:cNvSpPr>
            <a:spLocks noGrp="1"/>
          </p:cNvSpPr>
          <p:nvPr userDrawn="1">
            <p:ph sz="half" idx="19"/>
          </p:nvPr>
        </p:nvSpPr>
        <p:spPr>
          <a:xfrm>
            <a:off x="5092575" y="5470379"/>
            <a:ext cx="2665413" cy="914400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1pPr>
            <a:lvl2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5092575" y="2254251"/>
            <a:ext cx="2664266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5092575" y="3666067"/>
            <a:ext cx="2664266" cy="0"/>
          </a:xfrm>
          <a:prstGeom prst="line">
            <a:avLst/>
          </a:prstGeom>
          <a:ln w="57150" cmpd="sng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5092575" y="5156200"/>
            <a:ext cx="2664266" cy="0"/>
          </a:xfrm>
          <a:prstGeom prst="line">
            <a:avLst/>
          </a:prstGeom>
          <a:ln w="57150" cmpd="sng">
            <a:solidFill>
              <a:srgbClr val="B1B1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"/>
          <p:cNvSpPr>
            <a:spLocks noGrp="1"/>
          </p:cNvSpPr>
          <p:nvPr userDrawn="1">
            <p:ph sz="half" idx="17"/>
          </p:nvPr>
        </p:nvSpPr>
        <p:spPr>
          <a:xfrm>
            <a:off x="5093721" y="1473200"/>
            <a:ext cx="2663121" cy="533400"/>
          </a:xfrm>
        </p:spPr>
        <p:txBody>
          <a:bodyPr anchor="b">
            <a:noAutofit/>
          </a:bodyPr>
          <a:lstStyle>
            <a:lvl1pPr marL="0" indent="0">
              <a:buNone/>
              <a:defRPr sz="1400" b="0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197708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 flipH="1">
            <a:off x="5093720" y="2254251"/>
            <a:ext cx="2663121" cy="0"/>
          </a:xfrm>
          <a:prstGeom prst="line">
            <a:avLst/>
          </a:prstGeom>
          <a:ln w="57150" cmpd="sng">
            <a:solidFill>
              <a:srgbClr val="06CF9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5093720" y="3666067"/>
            <a:ext cx="2663121" cy="0"/>
          </a:xfrm>
          <a:prstGeom prst="line">
            <a:avLst/>
          </a:prstGeom>
          <a:ln w="57150" cmpd="sng">
            <a:solidFill>
              <a:srgbClr val="516AA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5093720" y="5156200"/>
            <a:ext cx="2663121" cy="0"/>
          </a:xfrm>
          <a:prstGeom prst="line">
            <a:avLst/>
          </a:prstGeom>
          <a:ln w="57150" cmpd="sng">
            <a:solidFill>
              <a:srgbClr val="00C0F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7"/>
          </p:nvPr>
        </p:nvSpPr>
        <p:spPr>
          <a:xfrm>
            <a:off x="5093721" y="1473200"/>
            <a:ext cx="2663121" cy="533400"/>
          </a:xfrm>
        </p:spPr>
        <p:txBody>
          <a:bodyPr anchor="b">
            <a:noAutofit/>
          </a:bodyPr>
          <a:lstStyle>
            <a:lvl1pPr marL="0" indent="0">
              <a:buNone/>
              <a:defRPr sz="1400" b="0">
                <a:solidFill>
                  <a:srgbClr val="606060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437490" y="1628775"/>
            <a:ext cx="4325010" cy="4541213"/>
            <a:chOff x="513690" y="1704975"/>
            <a:chExt cx="4091257" cy="4295775"/>
          </a:xfrm>
        </p:grpSpPr>
        <p:sp>
          <p:nvSpPr>
            <p:cNvPr id="16" name="Oval 15"/>
            <p:cNvSpPr/>
            <p:nvPr userDrawn="1"/>
          </p:nvSpPr>
          <p:spPr bwMode="auto">
            <a:xfrm>
              <a:off x="1852912" y="1704975"/>
              <a:ext cx="2752035" cy="2749752"/>
            </a:xfrm>
            <a:prstGeom prst="ellipse">
              <a:avLst/>
            </a:prstGeom>
            <a:solidFill>
              <a:schemeClr val="accent3">
                <a:alpha val="50196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7" name="Oval 16"/>
            <p:cNvSpPr/>
            <p:nvPr userDrawn="1"/>
          </p:nvSpPr>
          <p:spPr bwMode="auto">
            <a:xfrm>
              <a:off x="1182588" y="3250998"/>
              <a:ext cx="2752035" cy="2749752"/>
            </a:xfrm>
            <a:prstGeom prst="ellipse">
              <a:avLst/>
            </a:prstGeom>
            <a:solidFill>
              <a:schemeClr val="accent4">
                <a:alpha val="50196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8" name="Oval 17"/>
            <p:cNvSpPr/>
            <p:nvPr userDrawn="1"/>
          </p:nvSpPr>
          <p:spPr bwMode="auto">
            <a:xfrm>
              <a:off x="513690" y="1704975"/>
              <a:ext cx="2752035" cy="2749752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</p:grpSp>
      <p:sp>
        <p:nvSpPr>
          <p:cNvPr id="2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5092575" y="2577515"/>
            <a:ext cx="2665413" cy="914400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1pPr>
            <a:lvl2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Content Placeholder 2"/>
          <p:cNvSpPr>
            <a:spLocks noGrp="1"/>
          </p:cNvSpPr>
          <p:nvPr userDrawn="1">
            <p:ph sz="half" idx="12"/>
          </p:nvPr>
        </p:nvSpPr>
        <p:spPr>
          <a:xfrm>
            <a:off x="5093721" y="2145715"/>
            <a:ext cx="2663121" cy="5334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Content Placeholder 2"/>
          <p:cNvSpPr>
            <a:spLocks noGrp="1"/>
          </p:cNvSpPr>
          <p:nvPr userDrawn="1">
            <p:ph sz="half" idx="15"/>
          </p:nvPr>
        </p:nvSpPr>
        <p:spPr>
          <a:xfrm>
            <a:off x="5092575" y="3564460"/>
            <a:ext cx="2665413" cy="5334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Content Placeholder 2"/>
          <p:cNvSpPr>
            <a:spLocks noGrp="1"/>
          </p:cNvSpPr>
          <p:nvPr userDrawn="1">
            <p:ph sz="half" idx="16"/>
          </p:nvPr>
        </p:nvSpPr>
        <p:spPr>
          <a:xfrm>
            <a:off x="5092575" y="5047957"/>
            <a:ext cx="2665413" cy="533400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9" name="Content Placeholder 2"/>
          <p:cNvSpPr>
            <a:spLocks noGrp="1"/>
          </p:cNvSpPr>
          <p:nvPr userDrawn="1">
            <p:ph sz="half" idx="18"/>
          </p:nvPr>
        </p:nvSpPr>
        <p:spPr>
          <a:xfrm>
            <a:off x="5092575" y="3996260"/>
            <a:ext cx="2665413" cy="914400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1pPr>
            <a:lvl2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Content Placeholder 2"/>
          <p:cNvSpPr>
            <a:spLocks noGrp="1"/>
          </p:cNvSpPr>
          <p:nvPr userDrawn="1">
            <p:ph sz="half" idx="19"/>
          </p:nvPr>
        </p:nvSpPr>
        <p:spPr>
          <a:xfrm>
            <a:off x="5092575" y="5470379"/>
            <a:ext cx="2665413" cy="914400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1pPr>
            <a:lvl2pPr marL="0" indent="0">
              <a:spcBef>
                <a:spcPts val="400"/>
              </a:spcBef>
              <a:buNone/>
              <a:defRPr sz="1200">
                <a:solidFill>
                  <a:srgbClr val="808080"/>
                </a:solidFill>
              </a:defRPr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975257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flipH="1">
            <a:off x="457200" y="2220384"/>
            <a:ext cx="2438400" cy="0"/>
          </a:xfrm>
          <a:prstGeom prst="line">
            <a:avLst/>
          </a:prstGeom>
          <a:ln w="5715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457200" y="3689351"/>
            <a:ext cx="2438400" cy="0"/>
          </a:xfrm>
          <a:prstGeom prst="line">
            <a:avLst/>
          </a:prstGeom>
          <a:ln w="5715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57200" y="5156200"/>
            <a:ext cx="2438400" cy="0"/>
          </a:xfrm>
          <a:prstGeom prst="line">
            <a:avLst/>
          </a:prstGeom>
          <a:ln w="5715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427" y="2525901"/>
            <a:ext cx="2665413" cy="914400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100" dirty="0" smtClean="0">
                <a:solidFill>
                  <a:srgbClr val="606060"/>
                </a:solidFill>
              </a:defRPr>
            </a:lvl1pPr>
            <a:lvl2pPr marL="171450" indent="-171450">
              <a:buNone/>
              <a:defRPr lang="en-US" sz="1100" dirty="0" smtClean="0">
                <a:solidFill>
                  <a:srgbClr val="606060"/>
                </a:solidFill>
              </a:defRPr>
            </a:lvl2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381001" y="2094101"/>
            <a:ext cx="2672265" cy="533400"/>
          </a:xfr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200" b="1" dirty="0" smtClean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84427" y="3561651"/>
            <a:ext cx="2665413" cy="533400"/>
          </a:xfr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200" b="1" dirty="0" smtClean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384427" y="5029200"/>
            <a:ext cx="2665413" cy="533400"/>
          </a:xfr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200" b="1" dirty="0" smtClean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7"/>
          </p:nvPr>
        </p:nvSpPr>
        <p:spPr>
          <a:xfrm>
            <a:off x="381001" y="1487331"/>
            <a:ext cx="2672265" cy="533400"/>
          </a:xfr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200" b="0" dirty="0" smtClean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half" idx="18"/>
          </p:nvPr>
        </p:nvSpPr>
        <p:spPr>
          <a:xfrm>
            <a:off x="384427" y="3993451"/>
            <a:ext cx="2665413" cy="914400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100" dirty="0" smtClean="0">
                <a:solidFill>
                  <a:srgbClr val="606060"/>
                </a:solidFill>
              </a:defRPr>
            </a:lvl1pPr>
            <a:lvl2pPr marL="171450" indent="-171450">
              <a:buNone/>
              <a:defRPr lang="en-US" sz="1100" dirty="0" smtClean="0">
                <a:solidFill>
                  <a:srgbClr val="606060"/>
                </a:solidFill>
              </a:defRPr>
            </a:lvl2pPr>
          </a:lstStyle>
          <a:p>
            <a:pPr marL="0" lvl="0" indent="0"/>
            <a:r>
              <a:rPr lang="en-US" dirty="0"/>
              <a:t>Click to edit Master text styles</a:t>
            </a:r>
          </a:p>
          <a:p>
            <a:pPr marL="0" lvl="1" indent="0"/>
            <a:r>
              <a:rPr lang="en-US" dirty="0"/>
              <a:t>Second level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half" idx="19"/>
          </p:nvPr>
        </p:nvSpPr>
        <p:spPr>
          <a:xfrm>
            <a:off x="384427" y="5461000"/>
            <a:ext cx="2665413" cy="914400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7013" indent="-227013">
              <a:buNone/>
              <a:defRPr lang="en-US" sz="1100" dirty="0" smtClean="0">
                <a:solidFill>
                  <a:srgbClr val="606060"/>
                </a:solidFill>
              </a:defRPr>
            </a:lvl1pPr>
            <a:lvl2pPr marL="171450" indent="-171450">
              <a:buNone/>
              <a:defRPr lang="en-US" sz="1100" dirty="0" smtClean="0">
                <a:solidFill>
                  <a:srgbClr val="606060"/>
                </a:solidFill>
              </a:defRPr>
            </a:lvl2pPr>
          </a:lstStyle>
          <a:p>
            <a:pPr marL="0" lvl="0" indent="0"/>
            <a:r>
              <a:rPr lang="en-US" dirty="0"/>
              <a:t>Click to edit Master text styles</a:t>
            </a:r>
          </a:p>
          <a:p>
            <a:pPr marL="0" lvl="1" indent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809575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C:\Users\tlow\Documents\CreativeCircle\ShoreTel\ShoreTel-80k-+-Simple-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848" y="285099"/>
            <a:ext cx="2475905" cy="113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Freeform 15"/>
          <p:cNvSpPr>
            <a:spLocks/>
          </p:cNvSpPr>
          <p:nvPr userDrawn="1"/>
        </p:nvSpPr>
        <p:spPr bwMode="auto">
          <a:xfrm>
            <a:off x="406137" y="2209800"/>
            <a:ext cx="8331726" cy="1771107"/>
          </a:xfrm>
          <a:custGeom>
            <a:avLst/>
            <a:gdLst>
              <a:gd name="T0" fmla="*/ 2864 w 2957"/>
              <a:gd name="T1" fmla="*/ 470 h 470"/>
              <a:gd name="T2" fmla="*/ 2910 w 2957"/>
              <a:gd name="T3" fmla="*/ 423 h 470"/>
              <a:gd name="T4" fmla="*/ 2911 w 2957"/>
              <a:gd name="T5" fmla="*/ 46 h 470"/>
              <a:gd name="T6" fmla="*/ 2957 w 2957"/>
              <a:gd name="T7" fmla="*/ 0 h 470"/>
              <a:gd name="T8" fmla="*/ 93 w 2957"/>
              <a:gd name="T9" fmla="*/ 0 h 470"/>
              <a:gd name="T10" fmla="*/ 47 w 2957"/>
              <a:gd name="T11" fmla="*/ 46 h 470"/>
              <a:gd name="T12" fmla="*/ 46 w 2957"/>
              <a:gd name="T13" fmla="*/ 423 h 470"/>
              <a:gd name="T14" fmla="*/ 0 w 2957"/>
              <a:gd name="T15" fmla="*/ 470 h 470"/>
              <a:gd name="T16" fmla="*/ 2864 w 2957"/>
              <a:gd name="T17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7" h="470">
                <a:moveTo>
                  <a:pt x="2864" y="470"/>
                </a:moveTo>
                <a:cubicBezTo>
                  <a:pt x="2889" y="470"/>
                  <a:pt x="2910" y="449"/>
                  <a:pt x="2910" y="423"/>
                </a:cubicBezTo>
                <a:cubicBezTo>
                  <a:pt x="2911" y="46"/>
                  <a:pt x="2911" y="46"/>
                  <a:pt x="2911" y="46"/>
                </a:cubicBezTo>
                <a:cubicBezTo>
                  <a:pt x="2911" y="21"/>
                  <a:pt x="2931" y="0"/>
                  <a:pt x="295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67" y="0"/>
                  <a:pt x="47" y="21"/>
                  <a:pt x="47" y="46"/>
                </a:cubicBezTo>
                <a:cubicBezTo>
                  <a:pt x="46" y="423"/>
                  <a:pt x="46" y="423"/>
                  <a:pt x="46" y="423"/>
                </a:cubicBezTo>
                <a:cubicBezTo>
                  <a:pt x="46" y="449"/>
                  <a:pt x="25" y="470"/>
                  <a:pt x="0" y="470"/>
                </a:cubicBezTo>
                <a:lnTo>
                  <a:pt x="2864" y="470"/>
                </a:lnTo>
                <a:close/>
              </a:path>
            </a:pathLst>
          </a:custGeom>
          <a:solidFill>
            <a:srgbClr val="FFFFFF">
              <a:alpha val="65098"/>
            </a:srgbClr>
          </a:solidFill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Content Placeholder 2"/>
          <p:cNvSpPr>
            <a:spLocks noGrp="1"/>
          </p:cNvSpPr>
          <p:nvPr>
            <p:ph sz="half" idx="11"/>
          </p:nvPr>
        </p:nvSpPr>
        <p:spPr>
          <a:xfrm>
            <a:off x="727965" y="5054600"/>
            <a:ext cx="5181601" cy="5080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400" b="0">
                <a:solidFill>
                  <a:srgbClr val="FF7900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740664" y="2412563"/>
            <a:ext cx="5202936" cy="1524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idx="1"/>
          </p:nvPr>
        </p:nvSpPr>
        <p:spPr>
          <a:xfrm>
            <a:off x="740664" y="3326963"/>
            <a:ext cx="5202936" cy="6095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606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19412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1"/>
          <p:cNvSpPr>
            <a:spLocks/>
          </p:cNvSpPr>
          <p:nvPr userDrawn="1"/>
        </p:nvSpPr>
        <p:spPr bwMode="auto">
          <a:xfrm>
            <a:off x="369892" y="329160"/>
            <a:ext cx="7577960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71" h="257">
                <a:moveTo>
                  <a:pt x="3013" y="257"/>
                </a:moveTo>
                <a:cubicBezTo>
                  <a:pt x="3029" y="257"/>
                  <a:pt x="3042" y="244"/>
                  <a:pt x="3042" y="228"/>
                </a:cubicBezTo>
                <a:cubicBezTo>
                  <a:pt x="3042" y="28"/>
                  <a:pt x="3042" y="28"/>
                  <a:pt x="3042" y="28"/>
                </a:cubicBezTo>
                <a:cubicBezTo>
                  <a:pt x="3042" y="12"/>
                  <a:pt x="3055" y="0"/>
                  <a:pt x="3071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42" y="0"/>
                  <a:pt x="29" y="12"/>
                  <a:pt x="29" y="28"/>
                </a:cubicBezTo>
                <a:cubicBezTo>
                  <a:pt x="28" y="228"/>
                  <a:pt x="28" y="228"/>
                  <a:pt x="28" y="228"/>
                </a:cubicBezTo>
                <a:cubicBezTo>
                  <a:pt x="28" y="244"/>
                  <a:pt x="16" y="257"/>
                  <a:pt x="0" y="257"/>
                </a:cubicBezTo>
                <a:lnTo>
                  <a:pt x="3013" y="257"/>
                </a:lnTo>
                <a:close/>
              </a:path>
            </a:pathLst>
          </a:custGeom>
          <a:solidFill>
            <a:srgbClr val="FFFFFF">
              <a:alpha val="65098"/>
            </a:srgbClr>
          </a:solidFill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51369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24" name="Rectangle 23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30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183326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1"/>
          <p:cNvSpPr>
            <a:spLocks/>
          </p:cNvSpPr>
          <p:nvPr userDrawn="1"/>
        </p:nvSpPr>
        <p:spPr bwMode="auto">
          <a:xfrm>
            <a:off x="369892" y="5008628"/>
            <a:ext cx="7577960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71" h="257">
                <a:moveTo>
                  <a:pt x="3013" y="257"/>
                </a:moveTo>
                <a:cubicBezTo>
                  <a:pt x="3029" y="257"/>
                  <a:pt x="3042" y="244"/>
                  <a:pt x="3042" y="228"/>
                </a:cubicBezTo>
                <a:cubicBezTo>
                  <a:pt x="3042" y="28"/>
                  <a:pt x="3042" y="28"/>
                  <a:pt x="3042" y="28"/>
                </a:cubicBezTo>
                <a:cubicBezTo>
                  <a:pt x="3042" y="12"/>
                  <a:pt x="3055" y="0"/>
                  <a:pt x="3071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42" y="0"/>
                  <a:pt x="29" y="12"/>
                  <a:pt x="29" y="28"/>
                </a:cubicBezTo>
                <a:cubicBezTo>
                  <a:pt x="28" y="228"/>
                  <a:pt x="28" y="228"/>
                  <a:pt x="28" y="228"/>
                </a:cubicBezTo>
                <a:cubicBezTo>
                  <a:pt x="28" y="244"/>
                  <a:pt x="16" y="257"/>
                  <a:pt x="0" y="257"/>
                </a:cubicBezTo>
                <a:lnTo>
                  <a:pt x="3013" y="257"/>
                </a:lnTo>
                <a:close/>
              </a:path>
            </a:pathLst>
          </a:custGeom>
          <a:solidFill>
            <a:srgbClr val="FFFFFF">
              <a:alpha val="64706"/>
            </a:srgbClr>
          </a:solidFill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3690" y="5008627"/>
            <a:ext cx="7010400" cy="864640"/>
          </a:xfrm>
          <a:noFill/>
        </p:spPr>
        <p:txBody>
          <a:bodyPr>
            <a:normAutofit/>
          </a:bodyPr>
          <a:lstStyle>
            <a:lvl1pPr marL="0" indent="0"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800" kern="1200" cap="none" dirty="0">
                <a:solidFill>
                  <a:schemeClr val="tx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29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595100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Business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C:\Users\tlow\Documents\CreativeCircle\ShoreTel\ShoreTel_PPT\new_icons\business_sm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563" y="402007"/>
            <a:ext cx="718947" cy="71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533554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Business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2" descr="C:\Users\tlow\Documents\CreativeCircle\ShoreTel\ShoreTel_PPT\new_icons\business_me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001" y="444298"/>
            <a:ext cx="634365" cy="63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533554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Business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 descr="C:\Users\tlow\Documents\CreativeCircle\ShoreTel\ShoreTel_PPT\new_icons\business_lg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175" y="465443"/>
            <a:ext cx="592074" cy="59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533554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Telewo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" descr="C:\Users\tlow\Documents\CreativeCircle\ShoreTel\ShoreTel_PPT\new_icons\teleworke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01" y="469158"/>
            <a:ext cx="584645" cy="58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21665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Contact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:\Users\tlow\Documents\CreativeCircle\ShoreTel\ShoreTel_PPT\new_icons\contact_cente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820" y="417026"/>
            <a:ext cx="688908" cy="68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533554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Video Collabo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6956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tlow\Documents\CreativeCircle\ShoreTel\ShoreTel_PPT\new_icons\video_collab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982" y="427771"/>
            <a:ext cx="646232" cy="64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793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Enterprise Mo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tlow\Documents\CreativeCircle\ShoreTel\ShoreTel_PPT\new_icons\enterprise_mobility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026" y="404833"/>
            <a:ext cx="713294" cy="71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1064919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IP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tlow\Documents\CreativeCircle\ShoreTel\ShoreTel_PPT\new_icons\ip_phon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976" y="417026"/>
            <a:ext cx="688908" cy="68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1064919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- Dar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Freeform 15"/>
          <p:cNvSpPr>
            <a:spLocks/>
          </p:cNvSpPr>
          <p:nvPr userDrawn="1"/>
        </p:nvSpPr>
        <p:spPr bwMode="auto">
          <a:xfrm>
            <a:off x="406137" y="2209800"/>
            <a:ext cx="8331726" cy="1771107"/>
          </a:xfrm>
          <a:custGeom>
            <a:avLst/>
            <a:gdLst>
              <a:gd name="T0" fmla="*/ 2864 w 2957"/>
              <a:gd name="T1" fmla="*/ 470 h 470"/>
              <a:gd name="T2" fmla="*/ 2910 w 2957"/>
              <a:gd name="T3" fmla="*/ 423 h 470"/>
              <a:gd name="T4" fmla="*/ 2911 w 2957"/>
              <a:gd name="T5" fmla="*/ 46 h 470"/>
              <a:gd name="T6" fmla="*/ 2957 w 2957"/>
              <a:gd name="T7" fmla="*/ 0 h 470"/>
              <a:gd name="T8" fmla="*/ 93 w 2957"/>
              <a:gd name="T9" fmla="*/ 0 h 470"/>
              <a:gd name="T10" fmla="*/ 47 w 2957"/>
              <a:gd name="T11" fmla="*/ 46 h 470"/>
              <a:gd name="T12" fmla="*/ 46 w 2957"/>
              <a:gd name="T13" fmla="*/ 423 h 470"/>
              <a:gd name="T14" fmla="*/ 0 w 2957"/>
              <a:gd name="T15" fmla="*/ 470 h 470"/>
              <a:gd name="T16" fmla="*/ 2864 w 2957"/>
              <a:gd name="T17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7" h="470">
                <a:moveTo>
                  <a:pt x="2864" y="470"/>
                </a:moveTo>
                <a:cubicBezTo>
                  <a:pt x="2889" y="470"/>
                  <a:pt x="2910" y="449"/>
                  <a:pt x="2910" y="423"/>
                </a:cubicBezTo>
                <a:cubicBezTo>
                  <a:pt x="2911" y="46"/>
                  <a:pt x="2911" y="46"/>
                  <a:pt x="2911" y="46"/>
                </a:cubicBezTo>
                <a:cubicBezTo>
                  <a:pt x="2911" y="21"/>
                  <a:pt x="2931" y="0"/>
                  <a:pt x="295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67" y="0"/>
                  <a:pt x="47" y="21"/>
                  <a:pt x="47" y="46"/>
                </a:cubicBezTo>
                <a:cubicBezTo>
                  <a:pt x="46" y="423"/>
                  <a:pt x="46" y="423"/>
                  <a:pt x="46" y="423"/>
                </a:cubicBezTo>
                <a:cubicBezTo>
                  <a:pt x="46" y="449"/>
                  <a:pt x="25" y="470"/>
                  <a:pt x="0" y="470"/>
                </a:cubicBezTo>
                <a:lnTo>
                  <a:pt x="2864" y="470"/>
                </a:lnTo>
                <a:close/>
              </a:path>
            </a:pathLst>
          </a:custGeom>
          <a:solidFill>
            <a:srgbClr val="FFFFFF">
              <a:alpha val="65098"/>
            </a:srgbClr>
          </a:solidFill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itle 1"/>
          <p:cNvSpPr>
            <a:spLocks noGrp="1"/>
          </p:cNvSpPr>
          <p:nvPr>
            <p:ph type="title" hasCustomPrompt="1"/>
          </p:nvPr>
        </p:nvSpPr>
        <p:spPr>
          <a:xfrm>
            <a:off x="872068" y="2209801"/>
            <a:ext cx="7265346" cy="177110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2015.  All rights reserved worldwide.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1200" dirty="0" err="1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ShoreTel</a:t>
            </a:r>
            <a:r>
              <a:rPr lang="en-US" sz="800" b="1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. Brilliantly</a:t>
            </a:r>
            <a:r>
              <a:rPr lang="en-US" sz="800" b="1" kern="1200" baseline="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 simple business communications.    </a:t>
            </a: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pic>
        <p:nvPicPr>
          <p:cNvPr id="48" name="Picture 2" descr="C:\Users\tlow\Documents\CreativeCircle\ShoreTel\ShoreTel-80k-+-Simple-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848" y="285099"/>
            <a:ext cx="2475905" cy="113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19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100598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VOIP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31901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242" name="Picture 2" descr="C:\Users\tlow\Documents\CreativeCircle\ShoreTel\ShoreTel_PPT\new_icons\voip_phon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544" y="405282"/>
            <a:ext cx="701101" cy="70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6196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Onsite Co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4" name="Picture 2" descr="C:\Users\tlow\Documents\CreativeCircle\ShoreTel\ShoreTel_PPT\new_icons\onsite_comm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472" y="429219"/>
            <a:ext cx="664522" cy="66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3382146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Cloud Co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32105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C:\Users\tlow\Documents\CreativeCircle\ShoreTel\ShoreTel_PPT\new_icons\cloud_comm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428" y="399385"/>
            <a:ext cx="658425" cy="65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3554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Hybrid Co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C:\Users\tlow\Documents\CreativeCircle\ShoreTel\ShoreTel_PPT\new_icons\hybrid_comm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178" y="400264"/>
            <a:ext cx="646232" cy="64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8079443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- App Integ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77800"/>
            <a:ext cx="609600" cy="111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92357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 descr="C:\Users\tlow\Documents\CreativeCircle\ShoreTel\ShoreTel_PPT\new_icons\app_i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019" y="435316"/>
            <a:ext cx="652329" cy="65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1064919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tlow\Documents\CreativeCircle\ShoreTel\ShoreTel-80k-+-Simple-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848" y="285099"/>
            <a:ext cx="2475905" cy="113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4059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:\Users\tlow\Documents\CreativeCircle\ShoreTel\ShoreTel-80k-+-Simple-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848" y="285099"/>
            <a:ext cx="2475905" cy="113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77707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21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57112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- Ligh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reeform 15"/>
          <p:cNvSpPr>
            <a:spLocks/>
          </p:cNvSpPr>
          <p:nvPr userDrawn="1"/>
        </p:nvSpPr>
        <p:spPr bwMode="auto">
          <a:xfrm>
            <a:off x="406137" y="2209800"/>
            <a:ext cx="8331726" cy="1771107"/>
          </a:xfrm>
          <a:custGeom>
            <a:avLst/>
            <a:gdLst>
              <a:gd name="T0" fmla="*/ 2864 w 2957"/>
              <a:gd name="T1" fmla="*/ 470 h 470"/>
              <a:gd name="T2" fmla="*/ 2910 w 2957"/>
              <a:gd name="T3" fmla="*/ 423 h 470"/>
              <a:gd name="T4" fmla="*/ 2911 w 2957"/>
              <a:gd name="T5" fmla="*/ 46 h 470"/>
              <a:gd name="T6" fmla="*/ 2957 w 2957"/>
              <a:gd name="T7" fmla="*/ 0 h 470"/>
              <a:gd name="T8" fmla="*/ 93 w 2957"/>
              <a:gd name="T9" fmla="*/ 0 h 470"/>
              <a:gd name="T10" fmla="*/ 47 w 2957"/>
              <a:gd name="T11" fmla="*/ 46 h 470"/>
              <a:gd name="T12" fmla="*/ 46 w 2957"/>
              <a:gd name="T13" fmla="*/ 423 h 470"/>
              <a:gd name="T14" fmla="*/ 0 w 2957"/>
              <a:gd name="T15" fmla="*/ 470 h 470"/>
              <a:gd name="T16" fmla="*/ 2864 w 2957"/>
              <a:gd name="T17" fmla="*/ 47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7" h="470">
                <a:moveTo>
                  <a:pt x="2864" y="470"/>
                </a:moveTo>
                <a:cubicBezTo>
                  <a:pt x="2889" y="470"/>
                  <a:pt x="2910" y="449"/>
                  <a:pt x="2910" y="423"/>
                </a:cubicBezTo>
                <a:cubicBezTo>
                  <a:pt x="2911" y="46"/>
                  <a:pt x="2911" y="46"/>
                  <a:pt x="2911" y="46"/>
                </a:cubicBezTo>
                <a:cubicBezTo>
                  <a:pt x="2911" y="21"/>
                  <a:pt x="2931" y="0"/>
                  <a:pt x="295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67" y="0"/>
                  <a:pt x="47" y="21"/>
                  <a:pt x="47" y="46"/>
                </a:cubicBezTo>
                <a:cubicBezTo>
                  <a:pt x="46" y="423"/>
                  <a:pt x="46" y="423"/>
                  <a:pt x="46" y="423"/>
                </a:cubicBezTo>
                <a:cubicBezTo>
                  <a:pt x="46" y="449"/>
                  <a:pt x="25" y="470"/>
                  <a:pt x="0" y="470"/>
                </a:cubicBezTo>
                <a:lnTo>
                  <a:pt x="2864" y="470"/>
                </a:lnTo>
                <a:close/>
              </a:path>
            </a:pathLst>
          </a:custGeom>
          <a:solidFill>
            <a:srgbClr val="FFFFFF">
              <a:alpha val="65098"/>
            </a:srgbClr>
          </a:solidFill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872068" y="2209801"/>
            <a:ext cx="4803246" cy="177110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6096000" y="2421738"/>
            <a:ext cx="0" cy="1312063"/>
          </a:xfrm>
          <a:prstGeom prst="line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2015.  All rights reserved worldwide.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1200" dirty="0" err="1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ShoreTel</a:t>
            </a:r>
            <a:r>
              <a:rPr lang="en-US" sz="800" b="1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. Brilliantly</a:t>
            </a:r>
            <a:r>
              <a:rPr lang="en-US" sz="800" b="1" kern="1200" baseline="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 simple business communications.    </a:t>
            </a: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pic>
        <p:nvPicPr>
          <p:cNvPr id="32" name="Picture 2" descr="C:\Users\tlow\Documents\CreativeCircle\ShoreTel\ShoreTel-80k-+-Simple-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282" y="2646940"/>
            <a:ext cx="2014552" cy="92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19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837669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1369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016828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1369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747937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ith L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13690" y="1397000"/>
            <a:ext cx="8255864" cy="1016000"/>
          </a:xfrm>
        </p:spPr>
        <p:txBody>
          <a:bodyPr anchor="ctr">
            <a:normAutofit/>
          </a:bodyPr>
          <a:lstStyle>
            <a:lvl1pPr marL="0" indent="0">
              <a:buNone/>
              <a:defRPr sz="1600" b="1">
                <a:solidFill>
                  <a:srgbClr val="606060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2413001"/>
            <a:ext cx="8255864" cy="3759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13690" y="329160"/>
            <a:ext cx="7010400" cy="8646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33525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 Title &amp; Content w/L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13690" y="879259"/>
            <a:ext cx="8255864" cy="1016000"/>
          </a:xfrm>
        </p:spPr>
        <p:txBody>
          <a:bodyPr anchor="ctr">
            <a:normAutofit/>
          </a:bodyPr>
          <a:lstStyle>
            <a:lvl1pPr marL="0" indent="0">
              <a:buNone/>
              <a:defRPr sz="1600" b="1">
                <a:solidFill>
                  <a:srgbClr val="606060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auto">
          <a:xfrm>
            <a:off x="513690" y="1895260"/>
            <a:ext cx="8255864" cy="427694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13690" y="178848"/>
            <a:ext cx="7010400" cy="43127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reeform 11"/>
          <p:cNvSpPr>
            <a:spLocks/>
          </p:cNvSpPr>
          <p:nvPr userDrawn="1"/>
        </p:nvSpPr>
        <p:spPr bwMode="auto">
          <a:xfrm>
            <a:off x="370468" y="177800"/>
            <a:ext cx="71612" cy="43232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29" name="Rectangle 28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35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32635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471114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34.xml"/><Relationship Id="rId30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16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37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9" r:id="rId2"/>
    <p:sldLayoutId id="2147483958" r:id="rId3"/>
    <p:sldLayoutId id="2147483957" r:id="rId4"/>
    <p:sldLayoutId id="2147483983" r:id="rId5"/>
  </p:sldLayoutIdLst>
  <p:transition>
    <p:fade/>
  </p:transition>
  <p:hf sldNum="0" hdr="0" ftr="0" dt="0"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1800" kern="1200" cap="none">
          <a:solidFill>
            <a:schemeClr val="tx1">
              <a:lumMod val="75000"/>
            </a:schemeClr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9pPr>
    </p:titleStyle>
    <p:bodyStyle>
      <a:lvl1pPr marL="227013" indent="-227013" algn="l" defTabSz="457200" rtl="0" eaLnBrk="0" fontAlgn="base" hangingPunct="0">
        <a:spcBef>
          <a:spcPts val="0"/>
        </a:spcBef>
        <a:spcAft>
          <a:spcPts val="1200"/>
        </a:spcAft>
        <a:buClr>
          <a:srgbClr val="FF7900"/>
        </a:buClr>
        <a:buFont typeface="Arial" charset="0"/>
        <a:buChar char="•"/>
        <a:defRPr sz="1800" kern="1200">
          <a:solidFill>
            <a:srgbClr val="808080"/>
          </a:solidFill>
          <a:latin typeface="Arial"/>
          <a:ea typeface="ＭＳ Ｐゴシック" charset="0"/>
          <a:cs typeface="Arial"/>
        </a:defRPr>
      </a:lvl1pPr>
      <a:lvl2pPr marL="457200" indent="-228600" algn="l" defTabSz="457200" rtl="0" eaLnBrk="0" fontAlgn="base" hangingPunct="0">
        <a:spcBef>
          <a:spcPts val="0"/>
        </a:spcBef>
        <a:spcAft>
          <a:spcPts val="1200"/>
        </a:spcAft>
        <a:buClr>
          <a:srgbClr val="FF7900"/>
        </a:buClr>
        <a:buFont typeface="Arial" charset="0"/>
        <a:buChar char="•"/>
        <a:defRPr sz="1600" kern="1200">
          <a:solidFill>
            <a:srgbClr val="808080"/>
          </a:solidFill>
          <a:latin typeface="Arial"/>
          <a:ea typeface="ＭＳ Ｐゴシック" charset="0"/>
          <a:cs typeface="Arial"/>
        </a:defRPr>
      </a:lvl2pPr>
      <a:lvl3pPr marL="688975" indent="-234950" algn="l" defTabSz="457200" rtl="0" eaLnBrk="0" fontAlgn="base" hangingPunct="0">
        <a:spcBef>
          <a:spcPct val="20000"/>
        </a:spcBef>
        <a:spcAft>
          <a:spcPct val="0"/>
        </a:spcAft>
        <a:buClr>
          <a:srgbClr val="FF7900"/>
        </a:buClr>
        <a:buFont typeface="Arial" charset="0"/>
        <a:buChar char="•"/>
        <a:defRPr sz="1400" kern="1200">
          <a:solidFill>
            <a:srgbClr val="808080"/>
          </a:solidFill>
          <a:latin typeface="Arial"/>
          <a:ea typeface="ＭＳ Ｐゴシック" charset="0"/>
          <a:cs typeface="Arial"/>
        </a:defRPr>
      </a:lvl3pPr>
      <a:lvl4pPr marL="915988" indent="-227013" algn="l" defTabSz="457200" rtl="0" eaLnBrk="0" fontAlgn="base" hangingPunct="0">
        <a:spcBef>
          <a:spcPct val="20000"/>
        </a:spcBef>
        <a:spcAft>
          <a:spcPct val="0"/>
        </a:spcAft>
        <a:buClr>
          <a:srgbClr val="FF7900"/>
        </a:buClr>
        <a:buFont typeface="Arial" charset="0"/>
        <a:buChar char="•"/>
        <a:defRPr sz="1200" kern="1200">
          <a:solidFill>
            <a:srgbClr val="808080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Lucida Grande" charset="0"/>
        <a:buChar char="-"/>
        <a:defRPr sz="1400" kern="1200">
          <a:solidFill>
            <a:srgbClr val="7F7F7F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13690" y="329160"/>
            <a:ext cx="7010400" cy="86464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HERE FOR PAGE TITLES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13690" y="1816101"/>
            <a:ext cx="8325510" cy="3949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70468" y="329160"/>
            <a:ext cx="143223" cy="864640"/>
          </a:xfrm>
          <a:custGeom>
            <a:avLst/>
            <a:gdLst>
              <a:gd name="T0" fmla="*/ 3013 w 3071"/>
              <a:gd name="T1" fmla="*/ 257 h 257"/>
              <a:gd name="T2" fmla="*/ 3042 w 3071"/>
              <a:gd name="T3" fmla="*/ 228 h 257"/>
              <a:gd name="T4" fmla="*/ 3042 w 3071"/>
              <a:gd name="T5" fmla="*/ 28 h 257"/>
              <a:gd name="T6" fmla="*/ 3071 w 3071"/>
              <a:gd name="T7" fmla="*/ 0 h 257"/>
              <a:gd name="T8" fmla="*/ 58 w 3071"/>
              <a:gd name="T9" fmla="*/ 0 h 257"/>
              <a:gd name="T10" fmla="*/ 29 w 3071"/>
              <a:gd name="T11" fmla="*/ 28 h 257"/>
              <a:gd name="T12" fmla="*/ 28 w 3071"/>
              <a:gd name="T13" fmla="*/ 228 h 257"/>
              <a:gd name="T14" fmla="*/ 0 w 3071"/>
              <a:gd name="T15" fmla="*/ 257 h 257"/>
              <a:gd name="T16" fmla="*/ 3013 w 3071"/>
              <a:gd name="T17" fmla="*/ 257 h 257"/>
              <a:gd name="connsiteX0" fmla="*/ 0 w 10000"/>
              <a:gd name="connsiteY0" fmla="*/ 10000 h 10000"/>
              <a:gd name="connsiteX1" fmla="*/ 9906 w 10000"/>
              <a:gd name="connsiteY1" fmla="*/ 8872 h 10000"/>
              <a:gd name="connsiteX2" fmla="*/ 9906 w 10000"/>
              <a:gd name="connsiteY2" fmla="*/ 1089 h 10000"/>
              <a:gd name="connsiteX3" fmla="*/ 10000 w 10000"/>
              <a:gd name="connsiteY3" fmla="*/ 0 h 10000"/>
              <a:gd name="connsiteX4" fmla="*/ 189 w 10000"/>
              <a:gd name="connsiteY4" fmla="*/ 0 h 10000"/>
              <a:gd name="connsiteX5" fmla="*/ 94 w 10000"/>
              <a:gd name="connsiteY5" fmla="*/ 1089 h 10000"/>
              <a:gd name="connsiteX6" fmla="*/ 91 w 10000"/>
              <a:gd name="connsiteY6" fmla="*/ 8872 h 10000"/>
              <a:gd name="connsiteX7" fmla="*/ 0 w 10000"/>
              <a:gd name="connsiteY7" fmla="*/ 10000 h 10000"/>
              <a:gd name="connsiteX0" fmla="*/ 0 w 10000"/>
              <a:gd name="connsiteY0" fmla="*/ 10000 h 10000"/>
              <a:gd name="connsiteX1" fmla="*/ 9906 w 10000"/>
              <a:gd name="connsiteY1" fmla="*/ 1089 h 10000"/>
              <a:gd name="connsiteX2" fmla="*/ 10000 w 10000"/>
              <a:gd name="connsiteY2" fmla="*/ 0 h 10000"/>
              <a:gd name="connsiteX3" fmla="*/ 189 w 10000"/>
              <a:gd name="connsiteY3" fmla="*/ 0 h 10000"/>
              <a:gd name="connsiteX4" fmla="*/ 94 w 10000"/>
              <a:gd name="connsiteY4" fmla="*/ 1089 h 10000"/>
              <a:gd name="connsiteX5" fmla="*/ 91 w 10000"/>
              <a:gd name="connsiteY5" fmla="*/ 8872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189 w 10000"/>
              <a:gd name="connsiteY2" fmla="*/ 0 h 10000"/>
              <a:gd name="connsiteX3" fmla="*/ 94 w 10000"/>
              <a:gd name="connsiteY3" fmla="*/ 1089 h 10000"/>
              <a:gd name="connsiteX4" fmla="*/ 91 w 10000"/>
              <a:gd name="connsiteY4" fmla="*/ 8872 h 10000"/>
              <a:gd name="connsiteX5" fmla="*/ 0 w 10000"/>
              <a:gd name="connsiteY5" fmla="*/ 10000 h 10000"/>
              <a:gd name="connsiteX0" fmla="*/ 0 w 189"/>
              <a:gd name="connsiteY0" fmla="*/ 10000 h 10000"/>
              <a:gd name="connsiteX1" fmla="*/ 189 w 189"/>
              <a:gd name="connsiteY1" fmla="*/ 0 h 10000"/>
              <a:gd name="connsiteX2" fmla="*/ 94 w 189"/>
              <a:gd name="connsiteY2" fmla="*/ 1089 h 10000"/>
              <a:gd name="connsiteX3" fmla="*/ 91 w 189"/>
              <a:gd name="connsiteY3" fmla="*/ 8872 h 10000"/>
              <a:gd name="connsiteX4" fmla="*/ 0 w 189"/>
              <a:gd name="connsiteY4" fmla="*/ 10000 h 10000"/>
              <a:gd name="connsiteX0" fmla="*/ 10000 w 16384"/>
              <a:gd name="connsiteY0" fmla="*/ 0 h 10000"/>
              <a:gd name="connsiteX1" fmla="*/ 4974 w 16384"/>
              <a:gd name="connsiteY1" fmla="*/ 1089 h 10000"/>
              <a:gd name="connsiteX2" fmla="*/ 4815 w 16384"/>
              <a:gd name="connsiteY2" fmla="*/ 8872 h 10000"/>
              <a:gd name="connsiteX3" fmla="*/ 0 w 16384"/>
              <a:gd name="connsiteY3" fmla="*/ 10000 h 10000"/>
              <a:gd name="connsiteX4" fmla="*/ 16384 w 16384"/>
              <a:gd name="connsiteY4" fmla="*/ 1410 h 10000"/>
              <a:gd name="connsiteX0" fmla="*/ 10000 w 10000"/>
              <a:gd name="connsiteY0" fmla="*/ 0 h 10000"/>
              <a:gd name="connsiteX1" fmla="*/ 4974 w 10000"/>
              <a:gd name="connsiteY1" fmla="*/ 1089 h 10000"/>
              <a:gd name="connsiteX2" fmla="*/ 4815 w 10000"/>
              <a:gd name="connsiteY2" fmla="*/ 8872 h 10000"/>
              <a:gd name="connsiteX3" fmla="*/ 0 w 10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249" y="0"/>
                  <a:pt x="4974" y="467"/>
                  <a:pt x="4974" y="1089"/>
                </a:cubicBezTo>
                <a:lnTo>
                  <a:pt x="4815" y="8872"/>
                </a:lnTo>
                <a:cubicBezTo>
                  <a:pt x="4815" y="9494"/>
                  <a:pt x="2751" y="10000"/>
                  <a:pt x="0" y="10000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13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896" r:id="rId2"/>
    <p:sldLayoutId id="2147483978" r:id="rId3"/>
    <p:sldLayoutId id="2147483909" r:id="rId4"/>
    <p:sldLayoutId id="2147483897" r:id="rId5"/>
    <p:sldLayoutId id="2147483979" r:id="rId6"/>
    <p:sldLayoutId id="2147483980" r:id="rId7"/>
    <p:sldLayoutId id="2147483967" r:id="rId8"/>
    <p:sldLayoutId id="2147483902" r:id="rId9"/>
    <p:sldLayoutId id="2147483913" r:id="rId10"/>
    <p:sldLayoutId id="2147483920" r:id="rId11"/>
    <p:sldLayoutId id="2147483917" r:id="rId12"/>
    <p:sldLayoutId id="2147483918" r:id="rId13"/>
    <p:sldLayoutId id="2147483904" r:id="rId14"/>
    <p:sldLayoutId id="2147483911" r:id="rId15"/>
    <p:sldLayoutId id="2147483960" r:id="rId16"/>
    <p:sldLayoutId id="2147483968" r:id="rId17"/>
    <p:sldLayoutId id="2147483969" r:id="rId18"/>
    <p:sldLayoutId id="2147483970" r:id="rId19"/>
    <p:sldLayoutId id="2147483977" r:id="rId20"/>
    <p:sldLayoutId id="2147483972" r:id="rId21"/>
    <p:sldLayoutId id="2147483951" r:id="rId22"/>
    <p:sldLayoutId id="2147483953" r:id="rId23"/>
    <p:sldLayoutId id="2147483952" r:id="rId24"/>
    <p:sldLayoutId id="2147483973" r:id="rId25"/>
    <p:sldLayoutId id="2147483976" r:id="rId26"/>
    <p:sldLayoutId id="2147483971" r:id="rId27"/>
    <p:sldLayoutId id="2147483975" r:id="rId28"/>
    <p:sldLayoutId id="2147483954" r:id="rId29"/>
  </p:sldLayoutIdLst>
  <p:transition>
    <p:fade/>
  </p:transition>
  <p:hf sldNum="0" hdr="0" ftr="0" dt="0"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1800" kern="1200" cap="none">
          <a:solidFill>
            <a:schemeClr val="tx1">
              <a:lumMod val="75000"/>
            </a:schemeClr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lnSpc>
          <a:spcPct val="95000"/>
        </a:lnSpc>
        <a:spcBef>
          <a:spcPts val="1200"/>
        </a:spcBef>
        <a:spcAft>
          <a:spcPts val="0"/>
        </a:spcAft>
        <a:buClr>
          <a:srgbClr val="FF7900"/>
        </a:buClr>
        <a:buFont typeface="Arial" charset="0"/>
        <a:buNone/>
        <a:defRPr sz="1400" kern="1200">
          <a:solidFill>
            <a:srgbClr val="808080"/>
          </a:solidFill>
          <a:latin typeface="Arial"/>
          <a:ea typeface="ＭＳ Ｐゴシック" charset="0"/>
          <a:cs typeface="Arial"/>
        </a:defRPr>
      </a:lvl1pPr>
      <a:lvl2pPr marL="457200" indent="-228600" algn="l" defTabSz="457200" rtl="0" eaLnBrk="0" fontAlgn="base" hangingPunct="0">
        <a:lnSpc>
          <a:spcPct val="95000"/>
        </a:lnSpc>
        <a:spcBef>
          <a:spcPts val="400"/>
        </a:spcBef>
        <a:spcAft>
          <a:spcPts val="0"/>
        </a:spcAft>
        <a:buClr>
          <a:srgbClr val="FF7900"/>
        </a:buClr>
        <a:buFont typeface="Arial" charset="0"/>
        <a:buChar char="•"/>
        <a:defRPr sz="1200" kern="1200">
          <a:solidFill>
            <a:srgbClr val="808080"/>
          </a:solidFill>
          <a:latin typeface="Arial"/>
          <a:ea typeface="ＭＳ Ｐゴシック" charset="0"/>
          <a:cs typeface="Arial"/>
        </a:defRPr>
      </a:lvl2pPr>
      <a:lvl3pPr marL="688975" indent="-234950" algn="l" defTabSz="457200" rtl="0" eaLnBrk="0" fontAlgn="base" hangingPunct="0">
        <a:spcBef>
          <a:spcPct val="20000"/>
        </a:spcBef>
        <a:spcAft>
          <a:spcPct val="0"/>
        </a:spcAft>
        <a:buClr>
          <a:srgbClr val="FF7900"/>
        </a:buClr>
        <a:buFont typeface="Arial" charset="0"/>
        <a:buChar char="•"/>
        <a:defRPr sz="1400" kern="1200">
          <a:solidFill>
            <a:srgbClr val="808080"/>
          </a:solidFill>
          <a:latin typeface="Arial"/>
          <a:ea typeface="ＭＳ Ｐゴシック" charset="0"/>
          <a:cs typeface="Arial"/>
        </a:defRPr>
      </a:lvl3pPr>
      <a:lvl4pPr marL="915988" indent="-227013" algn="l" defTabSz="457200" rtl="0" eaLnBrk="0" fontAlgn="base" hangingPunct="0">
        <a:spcBef>
          <a:spcPct val="20000"/>
        </a:spcBef>
        <a:spcAft>
          <a:spcPct val="0"/>
        </a:spcAft>
        <a:buClr>
          <a:srgbClr val="FF7900"/>
        </a:buClr>
        <a:buFont typeface="Arial" charset="0"/>
        <a:buChar char="•"/>
        <a:defRPr sz="1200" kern="1200">
          <a:solidFill>
            <a:srgbClr val="808080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Lucida Grande" charset="0"/>
        <a:buChar char="-"/>
        <a:defRPr sz="1400" kern="1200">
          <a:solidFill>
            <a:srgbClr val="7F7F7F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6393688"/>
            <a:ext cx="9144000" cy="464312"/>
            <a:chOff x="0" y="4795266"/>
            <a:chExt cx="9144000" cy="34823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4802125"/>
              <a:ext cx="9144000" cy="3413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4795266"/>
              <a:ext cx="9144000" cy="36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228600" y="6533184"/>
            <a:ext cx="4572000" cy="200055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l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70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© ShoreTel, Inc. 2016.  All rights reserved worldwide.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610600" y="6525488"/>
            <a:ext cx="309700" cy="215444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l" defTabSz="457200" rtl="0" fontAlgn="auto">
              <a:spcBef>
                <a:spcPct val="20000"/>
              </a:spcBef>
              <a:spcAft>
                <a:spcPts val="0"/>
              </a:spcAft>
              <a:defRPr/>
            </a:pPr>
            <a:fld id="{97607E1A-0BE9-6945-8AEF-CA52ED5ABE9E}" type="slidenum">
              <a:rPr lang="en-US" sz="800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rPr>
              <a:pPr algn="l" defTabSz="457200" rt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endParaRPr lang="en-US" sz="800" kern="1200" dirty="0">
              <a:solidFill>
                <a:schemeClr val="bg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002542" y="6511291"/>
            <a:ext cx="3556000" cy="24384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>
              <a:defRPr sz="8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1200" dirty="0">
                <a:solidFill>
                  <a:schemeClr val="bg1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rPr>
              <a:t>|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627150" y="6570303"/>
            <a:ext cx="635794" cy="139273"/>
            <a:chOff x="7924800" y="361950"/>
            <a:chExt cx="1038266" cy="225374"/>
          </a:xfrm>
          <a:effectLst/>
        </p:grpSpPr>
        <p:sp>
          <p:nvSpPr>
            <p:cNvPr id="21" name="Freeform 23"/>
            <p:cNvSpPr>
              <a:spLocks noEditPoints="1"/>
            </p:cNvSpPr>
            <p:nvPr userDrawn="1"/>
          </p:nvSpPr>
          <p:spPr bwMode="auto">
            <a:xfrm>
              <a:off x="7924800" y="361950"/>
              <a:ext cx="212614" cy="225374"/>
            </a:xfrm>
            <a:custGeom>
              <a:avLst/>
              <a:gdLst>
                <a:gd name="T0" fmla="*/ 175 w 276"/>
                <a:gd name="T1" fmla="*/ 142 h 292"/>
                <a:gd name="T2" fmla="*/ 188 w 276"/>
                <a:gd name="T3" fmla="*/ 173 h 292"/>
                <a:gd name="T4" fmla="*/ 79 w 276"/>
                <a:gd name="T5" fmla="*/ 224 h 292"/>
                <a:gd name="T6" fmla="*/ 5 w 276"/>
                <a:gd name="T7" fmla="*/ 105 h 292"/>
                <a:gd name="T8" fmla="*/ 140 w 276"/>
                <a:gd name="T9" fmla="*/ 1 h 292"/>
                <a:gd name="T10" fmla="*/ 266 w 276"/>
                <a:gd name="T11" fmla="*/ 77 h 292"/>
                <a:gd name="T12" fmla="*/ 246 w 276"/>
                <a:gd name="T13" fmla="*/ 75 h 292"/>
                <a:gd name="T14" fmla="*/ 167 w 276"/>
                <a:gd name="T15" fmla="*/ 33 h 292"/>
                <a:gd name="T16" fmla="*/ 65 w 276"/>
                <a:gd name="T17" fmla="*/ 66 h 292"/>
                <a:gd name="T18" fmla="*/ 90 w 276"/>
                <a:gd name="T19" fmla="*/ 168 h 292"/>
                <a:gd name="T20" fmla="*/ 175 w 276"/>
                <a:gd name="T21" fmla="*/ 142 h 292"/>
                <a:gd name="T22" fmla="*/ 107 w 276"/>
                <a:gd name="T23" fmla="*/ 144 h 292"/>
                <a:gd name="T24" fmla="*/ 186 w 276"/>
                <a:gd name="T25" fmla="*/ 123 h 292"/>
                <a:gd name="T26" fmla="*/ 211 w 276"/>
                <a:gd name="T27" fmla="*/ 225 h 292"/>
                <a:gd name="T28" fmla="*/ 110 w 276"/>
                <a:gd name="T29" fmla="*/ 259 h 292"/>
                <a:gd name="T30" fmla="*/ 30 w 276"/>
                <a:gd name="T31" fmla="*/ 217 h 292"/>
                <a:gd name="T32" fmla="*/ 10 w 276"/>
                <a:gd name="T33" fmla="*/ 216 h 292"/>
                <a:gd name="T34" fmla="*/ 137 w 276"/>
                <a:gd name="T35" fmla="*/ 291 h 292"/>
                <a:gd name="T36" fmla="*/ 271 w 276"/>
                <a:gd name="T37" fmla="*/ 185 h 292"/>
                <a:gd name="T38" fmla="*/ 196 w 276"/>
                <a:gd name="T39" fmla="*/ 67 h 292"/>
                <a:gd name="T40" fmla="*/ 94 w 276"/>
                <a:gd name="T41" fmla="*/ 113 h 292"/>
                <a:gd name="T42" fmla="*/ 107 w 276"/>
                <a:gd name="T43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92">
                  <a:moveTo>
                    <a:pt x="175" y="142"/>
                  </a:moveTo>
                  <a:cubicBezTo>
                    <a:pt x="175" y="142"/>
                    <a:pt x="193" y="148"/>
                    <a:pt x="188" y="173"/>
                  </a:cubicBezTo>
                  <a:cubicBezTo>
                    <a:pt x="181" y="207"/>
                    <a:pt x="134" y="243"/>
                    <a:pt x="79" y="224"/>
                  </a:cubicBezTo>
                  <a:cubicBezTo>
                    <a:pt x="24" y="206"/>
                    <a:pt x="0" y="153"/>
                    <a:pt x="5" y="105"/>
                  </a:cubicBezTo>
                  <a:cubicBezTo>
                    <a:pt x="10" y="57"/>
                    <a:pt x="58" y="1"/>
                    <a:pt x="140" y="1"/>
                  </a:cubicBezTo>
                  <a:cubicBezTo>
                    <a:pt x="209" y="0"/>
                    <a:pt x="260" y="51"/>
                    <a:pt x="266" y="77"/>
                  </a:cubicBezTo>
                  <a:cubicBezTo>
                    <a:pt x="272" y="103"/>
                    <a:pt x="258" y="89"/>
                    <a:pt x="246" y="75"/>
                  </a:cubicBezTo>
                  <a:cubicBezTo>
                    <a:pt x="234" y="61"/>
                    <a:pt x="205" y="39"/>
                    <a:pt x="167" y="33"/>
                  </a:cubicBezTo>
                  <a:cubicBezTo>
                    <a:pt x="133" y="27"/>
                    <a:pt x="91" y="34"/>
                    <a:pt x="65" y="66"/>
                  </a:cubicBezTo>
                  <a:cubicBezTo>
                    <a:pt x="39" y="97"/>
                    <a:pt x="48" y="152"/>
                    <a:pt x="90" y="168"/>
                  </a:cubicBezTo>
                  <a:cubicBezTo>
                    <a:pt x="138" y="187"/>
                    <a:pt x="175" y="142"/>
                    <a:pt x="175" y="142"/>
                  </a:cubicBezTo>
                  <a:moveTo>
                    <a:pt x="107" y="144"/>
                  </a:moveTo>
                  <a:cubicBezTo>
                    <a:pt x="107" y="144"/>
                    <a:pt x="137" y="104"/>
                    <a:pt x="186" y="123"/>
                  </a:cubicBezTo>
                  <a:cubicBezTo>
                    <a:pt x="227" y="138"/>
                    <a:pt x="237" y="193"/>
                    <a:pt x="211" y="225"/>
                  </a:cubicBezTo>
                  <a:cubicBezTo>
                    <a:pt x="185" y="257"/>
                    <a:pt x="143" y="264"/>
                    <a:pt x="110" y="259"/>
                  </a:cubicBezTo>
                  <a:cubicBezTo>
                    <a:pt x="72" y="252"/>
                    <a:pt x="42" y="231"/>
                    <a:pt x="30" y="217"/>
                  </a:cubicBezTo>
                  <a:cubicBezTo>
                    <a:pt x="18" y="203"/>
                    <a:pt x="4" y="189"/>
                    <a:pt x="10" y="216"/>
                  </a:cubicBezTo>
                  <a:cubicBezTo>
                    <a:pt x="16" y="242"/>
                    <a:pt x="68" y="292"/>
                    <a:pt x="137" y="291"/>
                  </a:cubicBezTo>
                  <a:cubicBezTo>
                    <a:pt x="218" y="289"/>
                    <a:pt x="266" y="233"/>
                    <a:pt x="271" y="185"/>
                  </a:cubicBezTo>
                  <a:cubicBezTo>
                    <a:pt x="276" y="137"/>
                    <a:pt x="251" y="85"/>
                    <a:pt x="196" y="67"/>
                  </a:cubicBezTo>
                  <a:cubicBezTo>
                    <a:pt x="141" y="49"/>
                    <a:pt x="101" y="79"/>
                    <a:pt x="94" y="113"/>
                  </a:cubicBezTo>
                  <a:cubicBezTo>
                    <a:pt x="89" y="138"/>
                    <a:pt x="107" y="144"/>
                    <a:pt x="107" y="144"/>
                  </a:cubicBezTo>
                </a:path>
              </a:pathLst>
            </a:cu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4"/>
            <p:cNvSpPr>
              <a:spLocks noEditPoints="1"/>
            </p:cNvSpPr>
            <p:nvPr userDrawn="1"/>
          </p:nvSpPr>
          <p:spPr bwMode="auto">
            <a:xfrm>
              <a:off x="8160418" y="378844"/>
              <a:ext cx="802648" cy="187632"/>
            </a:xfrm>
            <a:custGeom>
              <a:avLst/>
              <a:gdLst>
                <a:gd name="T0" fmla="*/ 72 w 1042"/>
                <a:gd name="T1" fmla="*/ 215 h 243"/>
                <a:gd name="T2" fmla="*/ 7 w 1042"/>
                <a:gd name="T3" fmla="*/ 72 h 243"/>
                <a:gd name="T4" fmla="*/ 145 w 1042"/>
                <a:gd name="T5" fmla="*/ 36 h 243"/>
                <a:gd name="T6" fmla="*/ 82 w 1042"/>
                <a:gd name="T7" fmla="*/ 39 h 243"/>
                <a:gd name="T8" fmla="*/ 147 w 1042"/>
                <a:gd name="T9" fmla="*/ 174 h 243"/>
                <a:gd name="T10" fmla="*/ 0 w 1042"/>
                <a:gd name="T11" fmla="*/ 212 h 243"/>
                <a:gd name="T12" fmla="*/ 166 w 1042"/>
                <a:gd name="T13" fmla="*/ 237 h 243"/>
                <a:gd name="T14" fmla="*/ 194 w 1042"/>
                <a:gd name="T15" fmla="*/ 161 h 243"/>
                <a:gd name="T16" fmla="*/ 269 w 1042"/>
                <a:gd name="T17" fmla="*/ 150 h 243"/>
                <a:gd name="T18" fmla="*/ 297 w 1042"/>
                <a:gd name="T19" fmla="*/ 237 h 243"/>
                <a:gd name="T20" fmla="*/ 243 w 1042"/>
                <a:gd name="T21" fmla="*/ 86 h 243"/>
                <a:gd name="T22" fmla="*/ 194 w 1042"/>
                <a:gd name="T23" fmla="*/ 112 h 243"/>
                <a:gd name="T24" fmla="*/ 166 w 1042"/>
                <a:gd name="T25" fmla="*/ 1 h 243"/>
                <a:gd name="T26" fmla="*/ 392 w 1042"/>
                <a:gd name="T27" fmla="*/ 86 h 243"/>
                <a:gd name="T28" fmla="*/ 392 w 1042"/>
                <a:gd name="T29" fmla="*/ 241 h 243"/>
                <a:gd name="T30" fmla="*/ 392 w 1042"/>
                <a:gd name="T31" fmla="*/ 86 h 243"/>
                <a:gd name="T32" fmla="*/ 343 w 1042"/>
                <a:gd name="T33" fmla="*/ 163 h 243"/>
                <a:gd name="T34" fmla="*/ 440 w 1042"/>
                <a:gd name="T35" fmla="*/ 163 h 243"/>
                <a:gd name="T36" fmla="*/ 487 w 1042"/>
                <a:gd name="T37" fmla="*/ 237 h 243"/>
                <a:gd name="T38" fmla="*/ 515 w 1042"/>
                <a:gd name="T39" fmla="*/ 163 h 243"/>
                <a:gd name="T40" fmla="*/ 571 w 1042"/>
                <a:gd name="T41" fmla="*/ 118 h 243"/>
                <a:gd name="T42" fmla="*/ 560 w 1042"/>
                <a:gd name="T43" fmla="*/ 86 h 243"/>
                <a:gd name="T44" fmla="*/ 515 w 1042"/>
                <a:gd name="T45" fmla="*/ 112 h 243"/>
                <a:gd name="T46" fmla="*/ 487 w 1042"/>
                <a:gd name="T47" fmla="*/ 89 h 243"/>
                <a:gd name="T48" fmla="*/ 965 w 1042"/>
                <a:gd name="T49" fmla="*/ 237 h 243"/>
                <a:gd name="T50" fmla="*/ 993 w 1042"/>
                <a:gd name="T51" fmla="*/ 1 h 243"/>
                <a:gd name="T52" fmla="*/ 965 w 1042"/>
                <a:gd name="T53" fmla="*/ 237 h 243"/>
                <a:gd name="T54" fmla="*/ 718 w 1042"/>
                <a:gd name="T55" fmla="*/ 164 h 243"/>
                <a:gd name="T56" fmla="*/ 569 w 1042"/>
                <a:gd name="T57" fmla="*/ 163 h 243"/>
                <a:gd name="T58" fmla="*/ 711 w 1042"/>
                <a:gd name="T59" fmla="*/ 211 h 243"/>
                <a:gd name="T60" fmla="*/ 649 w 1042"/>
                <a:gd name="T61" fmla="*/ 217 h 243"/>
                <a:gd name="T62" fmla="*/ 718 w 1042"/>
                <a:gd name="T63" fmla="*/ 174 h 243"/>
                <a:gd name="T64" fmla="*/ 645 w 1042"/>
                <a:gd name="T65" fmla="*/ 108 h 243"/>
                <a:gd name="T66" fmla="*/ 599 w 1042"/>
                <a:gd name="T67" fmla="*/ 151 h 243"/>
                <a:gd name="T68" fmla="*/ 772 w 1042"/>
                <a:gd name="T69" fmla="*/ 237 h 243"/>
                <a:gd name="T70" fmla="*/ 843 w 1042"/>
                <a:gd name="T71" fmla="*/ 44 h 243"/>
                <a:gd name="T72" fmla="*/ 671 w 1042"/>
                <a:gd name="T73" fmla="*/ 16 h 243"/>
                <a:gd name="T74" fmla="*/ 742 w 1042"/>
                <a:gd name="T75" fmla="*/ 44 h 243"/>
                <a:gd name="T76" fmla="*/ 948 w 1042"/>
                <a:gd name="T77" fmla="*/ 174 h 243"/>
                <a:gd name="T78" fmla="*/ 876 w 1042"/>
                <a:gd name="T79" fmla="*/ 86 h 243"/>
                <a:gd name="T80" fmla="*/ 876 w 1042"/>
                <a:gd name="T81" fmla="*/ 241 h 243"/>
                <a:gd name="T82" fmla="*/ 920 w 1042"/>
                <a:gd name="T83" fmla="*/ 194 h 243"/>
                <a:gd name="T84" fmla="*/ 830 w 1042"/>
                <a:gd name="T85" fmla="*/ 174 h 243"/>
                <a:gd name="T86" fmla="*/ 830 w 1042"/>
                <a:gd name="T87" fmla="*/ 151 h 243"/>
                <a:gd name="T88" fmla="*/ 918 w 1042"/>
                <a:gd name="T89" fmla="*/ 151 h 243"/>
                <a:gd name="T90" fmla="*/ 1028 w 1042"/>
                <a:gd name="T91" fmla="*/ 0 h 243"/>
                <a:gd name="T92" fmla="*/ 1028 w 1042"/>
                <a:gd name="T93" fmla="*/ 29 h 243"/>
                <a:gd name="T94" fmla="*/ 1028 w 1042"/>
                <a:gd name="T95" fmla="*/ 0 h 243"/>
                <a:gd name="T96" fmla="*/ 1039 w 1042"/>
                <a:gd name="T97" fmla="*/ 14 h 243"/>
                <a:gd name="T98" fmla="*/ 1017 w 1042"/>
                <a:gd name="T99" fmla="*/ 14 h 243"/>
                <a:gd name="T100" fmla="*/ 1025 w 1042"/>
                <a:gd name="T101" fmla="*/ 16 h 243"/>
                <a:gd name="T102" fmla="*/ 1030 w 1042"/>
                <a:gd name="T103" fmla="*/ 18 h 243"/>
                <a:gd name="T104" fmla="*/ 1034 w 1042"/>
                <a:gd name="T105" fmla="*/ 23 h 243"/>
                <a:gd name="T106" fmla="*/ 1031 w 1042"/>
                <a:gd name="T107" fmla="*/ 15 h 243"/>
                <a:gd name="T108" fmla="*/ 1034 w 1042"/>
                <a:gd name="T109" fmla="*/ 11 h 243"/>
                <a:gd name="T110" fmla="*/ 1027 w 1042"/>
                <a:gd name="T111" fmla="*/ 6 h 243"/>
                <a:gd name="T112" fmla="*/ 1022 w 1042"/>
                <a:gd name="T113" fmla="*/ 23 h 243"/>
                <a:gd name="T114" fmla="*/ 1025 w 1042"/>
                <a:gd name="T115" fmla="*/ 16 h 243"/>
                <a:gd name="T116" fmla="*/ 1027 w 1042"/>
                <a:gd name="T117" fmla="*/ 9 h 243"/>
                <a:gd name="T118" fmla="*/ 1027 w 1042"/>
                <a:gd name="T119" fmla="*/ 13 h 243"/>
                <a:gd name="T120" fmla="*/ 1025 w 1042"/>
                <a:gd name="T121" fmla="*/ 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2" h="243">
                  <a:moveTo>
                    <a:pt x="25" y="191"/>
                  </a:moveTo>
                  <a:cubicBezTo>
                    <a:pt x="36" y="207"/>
                    <a:pt x="54" y="215"/>
                    <a:pt x="72" y="215"/>
                  </a:cubicBezTo>
                  <a:cubicBezTo>
                    <a:pt x="91" y="215"/>
                    <a:pt x="116" y="202"/>
                    <a:pt x="116" y="178"/>
                  </a:cubicBezTo>
                  <a:cubicBezTo>
                    <a:pt x="116" y="127"/>
                    <a:pt x="7" y="159"/>
                    <a:pt x="7" y="72"/>
                  </a:cubicBezTo>
                  <a:cubicBezTo>
                    <a:pt x="7" y="47"/>
                    <a:pt x="29" y="11"/>
                    <a:pt x="82" y="11"/>
                  </a:cubicBezTo>
                  <a:cubicBezTo>
                    <a:pt x="106" y="11"/>
                    <a:pt x="129" y="16"/>
                    <a:pt x="145" y="36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3" y="47"/>
                    <a:pt x="99" y="39"/>
                    <a:pt x="82" y="39"/>
                  </a:cubicBezTo>
                  <a:cubicBezTo>
                    <a:pt x="49" y="39"/>
                    <a:pt x="39" y="59"/>
                    <a:pt x="39" y="72"/>
                  </a:cubicBezTo>
                  <a:cubicBezTo>
                    <a:pt x="39" y="128"/>
                    <a:pt x="147" y="95"/>
                    <a:pt x="147" y="174"/>
                  </a:cubicBezTo>
                  <a:cubicBezTo>
                    <a:pt x="147" y="217"/>
                    <a:pt x="113" y="243"/>
                    <a:pt x="71" y="243"/>
                  </a:cubicBezTo>
                  <a:cubicBezTo>
                    <a:pt x="42" y="243"/>
                    <a:pt x="15" y="233"/>
                    <a:pt x="0" y="212"/>
                  </a:cubicBezTo>
                  <a:lnTo>
                    <a:pt x="25" y="191"/>
                  </a:lnTo>
                  <a:close/>
                  <a:moveTo>
                    <a:pt x="166" y="237"/>
                  </a:moveTo>
                  <a:cubicBezTo>
                    <a:pt x="194" y="237"/>
                    <a:pt x="194" y="237"/>
                    <a:pt x="194" y="237"/>
                  </a:cubicBezTo>
                  <a:cubicBezTo>
                    <a:pt x="194" y="161"/>
                    <a:pt x="194" y="161"/>
                    <a:pt x="194" y="161"/>
                  </a:cubicBezTo>
                  <a:cubicBezTo>
                    <a:pt x="194" y="127"/>
                    <a:pt x="212" y="112"/>
                    <a:pt x="235" y="112"/>
                  </a:cubicBezTo>
                  <a:cubicBezTo>
                    <a:pt x="253" y="112"/>
                    <a:pt x="269" y="122"/>
                    <a:pt x="269" y="15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297" y="237"/>
                    <a:pt x="297" y="237"/>
                    <a:pt x="297" y="237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03"/>
                    <a:pt x="272" y="86"/>
                    <a:pt x="243" y="86"/>
                  </a:cubicBezTo>
                  <a:cubicBezTo>
                    <a:pt x="220" y="86"/>
                    <a:pt x="202" y="96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66" y="1"/>
                    <a:pt x="166" y="1"/>
                    <a:pt x="166" y="1"/>
                  </a:cubicBezTo>
                  <a:lnTo>
                    <a:pt x="166" y="237"/>
                  </a:lnTo>
                  <a:close/>
                  <a:moveTo>
                    <a:pt x="392" y="86"/>
                  </a:moveTo>
                  <a:cubicBezTo>
                    <a:pt x="348" y="86"/>
                    <a:pt x="313" y="120"/>
                    <a:pt x="313" y="163"/>
                  </a:cubicBezTo>
                  <a:cubicBezTo>
                    <a:pt x="313" y="206"/>
                    <a:pt x="348" y="241"/>
                    <a:pt x="392" y="241"/>
                  </a:cubicBezTo>
                  <a:cubicBezTo>
                    <a:pt x="436" y="241"/>
                    <a:pt x="470" y="206"/>
                    <a:pt x="470" y="163"/>
                  </a:cubicBezTo>
                  <a:cubicBezTo>
                    <a:pt x="470" y="120"/>
                    <a:pt x="436" y="86"/>
                    <a:pt x="392" y="86"/>
                  </a:cubicBezTo>
                  <a:moveTo>
                    <a:pt x="392" y="215"/>
                  </a:moveTo>
                  <a:cubicBezTo>
                    <a:pt x="362" y="215"/>
                    <a:pt x="343" y="193"/>
                    <a:pt x="343" y="163"/>
                  </a:cubicBezTo>
                  <a:cubicBezTo>
                    <a:pt x="343" y="133"/>
                    <a:pt x="362" y="112"/>
                    <a:pt x="392" y="112"/>
                  </a:cubicBezTo>
                  <a:cubicBezTo>
                    <a:pt x="422" y="112"/>
                    <a:pt x="440" y="133"/>
                    <a:pt x="440" y="163"/>
                  </a:cubicBezTo>
                  <a:cubicBezTo>
                    <a:pt x="440" y="193"/>
                    <a:pt x="422" y="215"/>
                    <a:pt x="392" y="215"/>
                  </a:cubicBezTo>
                  <a:moveTo>
                    <a:pt x="487" y="237"/>
                  </a:moveTo>
                  <a:cubicBezTo>
                    <a:pt x="515" y="237"/>
                    <a:pt x="515" y="237"/>
                    <a:pt x="515" y="237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5" y="131"/>
                    <a:pt x="530" y="115"/>
                    <a:pt x="557" y="115"/>
                  </a:cubicBezTo>
                  <a:cubicBezTo>
                    <a:pt x="562" y="115"/>
                    <a:pt x="567" y="116"/>
                    <a:pt x="571" y="118"/>
                  </a:cubicBezTo>
                  <a:cubicBezTo>
                    <a:pt x="572" y="87"/>
                    <a:pt x="572" y="87"/>
                    <a:pt x="572" y="87"/>
                  </a:cubicBezTo>
                  <a:cubicBezTo>
                    <a:pt x="569" y="86"/>
                    <a:pt x="564" y="86"/>
                    <a:pt x="560" y="86"/>
                  </a:cubicBezTo>
                  <a:cubicBezTo>
                    <a:pt x="542" y="86"/>
                    <a:pt x="523" y="96"/>
                    <a:pt x="516" y="112"/>
                  </a:cubicBezTo>
                  <a:cubicBezTo>
                    <a:pt x="515" y="112"/>
                    <a:pt x="515" y="112"/>
                    <a:pt x="515" y="112"/>
                  </a:cubicBezTo>
                  <a:cubicBezTo>
                    <a:pt x="515" y="89"/>
                    <a:pt x="515" y="89"/>
                    <a:pt x="515" y="89"/>
                  </a:cubicBezTo>
                  <a:cubicBezTo>
                    <a:pt x="487" y="89"/>
                    <a:pt x="487" y="89"/>
                    <a:pt x="487" y="89"/>
                  </a:cubicBezTo>
                  <a:lnTo>
                    <a:pt x="487" y="237"/>
                  </a:lnTo>
                  <a:close/>
                  <a:moveTo>
                    <a:pt x="965" y="237"/>
                  </a:moveTo>
                  <a:cubicBezTo>
                    <a:pt x="993" y="237"/>
                    <a:pt x="993" y="237"/>
                    <a:pt x="993" y="237"/>
                  </a:cubicBezTo>
                  <a:cubicBezTo>
                    <a:pt x="993" y="1"/>
                    <a:pt x="993" y="1"/>
                    <a:pt x="993" y="1"/>
                  </a:cubicBezTo>
                  <a:cubicBezTo>
                    <a:pt x="965" y="1"/>
                    <a:pt x="965" y="1"/>
                    <a:pt x="965" y="1"/>
                  </a:cubicBezTo>
                  <a:lnTo>
                    <a:pt x="965" y="237"/>
                  </a:lnTo>
                  <a:close/>
                  <a:moveTo>
                    <a:pt x="718" y="174"/>
                  </a:moveTo>
                  <a:cubicBezTo>
                    <a:pt x="718" y="164"/>
                    <a:pt x="718" y="164"/>
                    <a:pt x="718" y="164"/>
                  </a:cubicBezTo>
                  <a:cubicBezTo>
                    <a:pt x="718" y="125"/>
                    <a:pt x="698" y="86"/>
                    <a:pt x="646" y="86"/>
                  </a:cubicBezTo>
                  <a:cubicBezTo>
                    <a:pt x="601" y="86"/>
                    <a:pt x="569" y="119"/>
                    <a:pt x="569" y="163"/>
                  </a:cubicBezTo>
                  <a:cubicBezTo>
                    <a:pt x="569" y="207"/>
                    <a:pt x="599" y="241"/>
                    <a:pt x="645" y="241"/>
                  </a:cubicBezTo>
                  <a:cubicBezTo>
                    <a:pt x="674" y="241"/>
                    <a:pt x="695" y="231"/>
                    <a:pt x="711" y="211"/>
                  </a:cubicBezTo>
                  <a:cubicBezTo>
                    <a:pt x="690" y="194"/>
                    <a:pt x="690" y="194"/>
                    <a:pt x="690" y="194"/>
                  </a:cubicBezTo>
                  <a:cubicBezTo>
                    <a:pt x="679" y="208"/>
                    <a:pt x="666" y="217"/>
                    <a:pt x="649" y="217"/>
                  </a:cubicBezTo>
                  <a:cubicBezTo>
                    <a:pt x="623" y="217"/>
                    <a:pt x="599" y="199"/>
                    <a:pt x="599" y="174"/>
                  </a:cubicBezTo>
                  <a:lnTo>
                    <a:pt x="718" y="174"/>
                  </a:lnTo>
                  <a:close/>
                  <a:moveTo>
                    <a:pt x="599" y="151"/>
                  </a:moveTo>
                  <a:cubicBezTo>
                    <a:pt x="599" y="131"/>
                    <a:pt x="617" y="108"/>
                    <a:pt x="645" y="108"/>
                  </a:cubicBezTo>
                  <a:cubicBezTo>
                    <a:pt x="674" y="108"/>
                    <a:pt x="687" y="126"/>
                    <a:pt x="688" y="151"/>
                  </a:cubicBezTo>
                  <a:lnTo>
                    <a:pt x="599" y="151"/>
                  </a:lnTo>
                  <a:close/>
                  <a:moveTo>
                    <a:pt x="742" y="237"/>
                  </a:moveTo>
                  <a:cubicBezTo>
                    <a:pt x="772" y="237"/>
                    <a:pt x="772" y="237"/>
                    <a:pt x="772" y="237"/>
                  </a:cubicBezTo>
                  <a:cubicBezTo>
                    <a:pt x="772" y="44"/>
                    <a:pt x="772" y="44"/>
                    <a:pt x="772" y="44"/>
                  </a:cubicBezTo>
                  <a:cubicBezTo>
                    <a:pt x="843" y="44"/>
                    <a:pt x="843" y="44"/>
                    <a:pt x="843" y="44"/>
                  </a:cubicBezTo>
                  <a:cubicBezTo>
                    <a:pt x="843" y="16"/>
                    <a:pt x="843" y="16"/>
                    <a:pt x="843" y="16"/>
                  </a:cubicBezTo>
                  <a:cubicBezTo>
                    <a:pt x="671" y="16"/>
                    <a:pt x="671" y="16"/>
                    <a:pt x="671" y="16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742" y="44"/>
                    <a:pt x="742" y="44"/>
                    <a:pt x="742" y="44"/>
                  </a:cubicBezTo>
                  <a:lnTo>
                    <a:pt x="742" y="237"/>
                  </a:lnTo>
                  <a:close/>
                  <a:moveTo>
                    <a:pt x="948" y="174"/>
                  </a:moveTo>
                  <a:cubicBezTo>
                    <a:pt x="948" y="164"/>
                    <a:pt x="948" y="164"/>
                    <a:pt x="948" y="164"/>
                  </a:cubicBezTo>
                  <a:cubicBezTo>
                    <a:pt x="948" y="125"/>
                    <a:pt x="928" y="86"/>
                    <a:pt x="876" y="86"/>
                  </a:cubicBezTo>
                  <a:cubicBezTo>
                    <a:pt x="832" y="86"/>
                    <a:pt x="800" y="119"/>
                    <a:pt x="800" y="163"/>
                  </a:cubicBezTo>
                  <a:cubicBezTo>
                    <a:pt x="800" y="207"/>
                    <a:pt x="829" y="241"/>
                    <a:pt x="876" y="241"/>
                  </a:cubicBezTo>
                  <a:cubicBezTo>
                    <a:pt x="904" y="241"/>
                    <a:pt x="926" y="231"/>
                    <a:pt x="941" y="211"/>
                  </a:cubicBezTo>
                  <a:cubicBezTo>
                    <a:pt x="920" y="194"/>
                    <a:pt x="920" y="194"/>
                    <a:pt x="920" y="194"/>
                  </a:cubicBezTo>
                  <a:cubicBezTo>
                    <a:pt x="909" y="208"/>
                    <a:pt x="897" y="217"/>
                    <a:pt x="880" y="217"/>
                  </a:cubicBezTo>
                  <a:cubicBezTo>
                    <a:pt x="854" y="217"/>
                    <a:pt x="830" y="199"/>
                    <a:pt x="830" y="174"/>
                  </a:cubicBezTo>
                  <a:lnTo>
                    <a:pt x="948" y="174"/>
                  </a:lnTo>
                  <a:close/>
                  <a:moveTo>
                    <a:pt x="830" y="151"/>
                  </a:moveTo>
                  <a:cubicBezTo>
                    <a:pt x="830" y="131"/>
                    <a:pt x="848" y="108"/>
                    <a:pt x="876" y="108"/>
                  </a:cubicBezTo>
                  <a:cubicBezTo>
                    <a:pt x="904" y="108"/>
                    <a:pt x="918" y="126"/>
                    <a:pt x="918" y="151"/>
                  </a:cubicBezTo>
                  <a:lnTo>
                    <a:pt x="830" y="151"/>
                  </a:lnTo>
                  <a:close/>
                  <a:moveTo>
                    <a:pt x="1028" y="0"/>
                  </a:moveTo>
                  <a:cubicBezTo>
                    <a:pt x="1020" y="0"/>
                    <a:pt x="1013" y="6"/>
                    <a:pt x="1013" y="14"/>
                  </a:cubicBezTo>
                  <a:cubicBezTo>
                    <a:pt x="1013" y="22"/>
                    <a:pt x="1020" y="29"/>
                    <a:pt x="1028" y="29"/>
                  </a:cubicBezTo>
                  <a:cubicBezTo>
                    <a:pt x="1036" y="29"/>
                    <a:pt x="1042" y="22"/>
                    <a:pt x="1042" y="14"/>
                  </a:cubicBezTo>
                  <a:cubicBezTo>
                    <a:pt x="1042" y="6"/>
                    <a:pt x="1036" y="0"/>
                    <a:pt x="1028" y="0"/>
                  </a:cubicBezTo>
                  <a:close/>
                  <a:moveTo>
                    <a:pt x="1028" y="2"/>
                  </a:moveTo>
                  <a:cubicBezTo>
                    <a:pt x="1034" y="2"/>
                    <a:pt x="1039" y="8"/>
                    <a:pt x="1039" y="14"/>
                  </a:cubicBezTo>
                  <a:cubicBezTo>
                    <a:pt x="1039" y="21"/>
                    <a:pt x="1034" y="26"/>
                    <a:pt x="1028" y="26"/>
                  </a:cubicBezTo>
                  <a:cubicBezTo>
                    <a:pt x="1021" y="26"/>
                    <a:pt x="1017" y="21"/>
                    <a:pt x="1017" y="14"/>
                  </a:cubicBezTo>
                  <a:cubicBezTo>
                    <a:pt x="1017" y="8"/>
                    <a:pt x="1021" y="2"/>
                    <a:pt x="1028" y="2"/>
                  </a:cubicBezTo>
                  <a:close/>
                  <a:moveTo>
                    <a:pt x="1025" y="16"/>
                  </a:moveTo>
                  <a:cubicBezTo>
                    <a:pt x="1027" y="16"/>
                    <a:pt x="1027" y="16"/>
                    <a:pt x="1027" y="16"/>
                  </a:cubicBezTo>
                  <a:cubicBezTo>
                    <a:pt x="1028" y="16"/>
                    <a:pt x="1029" y="17"/>
                    <a:pt x="1030" y="18"/>
                  </a:cubicBezTo>
                  <a:cubicBezTo>
                    <a:pt x="1030" y="21"/>
                    <a:pt x="1030" y="22"/>
                    <a:pt x="1031" y="23"/>
                  </a:cubicBezTo>
                  <a:cubicBezTo>
                    <a:pt x="1034" y="23"/>
                    <a:pt x="1034" y="23"/>
                    <a:pt x="1034" y="23"/>
                  </a:cubicBezTo>
                  <a:cubicBezTo>
                    <a:pt x="1034" y="22"/>
                    <a:pt x="1034" y="21"/>
                    <a:pt x="1033" y="19"/>
                  </a:cubicBezTo>
                  <a:cubicBezTo>
                    <a:pt x="1033" y="16"/>
                    <a:pt x="1032" y="15"/>
                    <a:pt x="1031" y="15"/>
                  </a:cubicBezTo>
                  <a:cubicBezTo>
                    <a:pt x="1031" y="15"/>
                    <a:pt x="1031" y="15"/>
                    <a:pt x="1031" y="15"/>
                  </a:cubicBezTo>
                  <a:cubicBezTo>
                    <a:pt x="1033" y="14"/>
                    <a:pt x="1034" y="13"/>
                    <a:pt x="1034" y="11"/>
                  </a:cubicBezTo>
                  <a:cubicBezTo>
                    <a:pt x="1034" y="9"/>
                    <a:pt x="1033" y="8"/>
                    <a:pt x="1032" y="7"/>
                  </a:cubicBezTo>
                  <a:cubicBezTo>
                    <a:pt x="1031" y="6"/>
                    <a:pt x="1030" y="6"/>
                    <a:pt x="1027" y="6"/>
                  </a:cubicBezTo>
                  <a:cubicBezTo>
                    <a:pt x="1024" y="6"/>
                    <a:pt x="1023" y="6"/>
                    <a:pt x="1022" y="6"/>
                  </a:cubicBezTo>
                  <a:cubicBezTo>
                    <a:pt x="1022" y="23"/>
                    <a:pt x="1022" y="23"/>
                    <a:pt x="1022" y="23"/>
                  </a:cubicBezTo>
                  <a:cubicBezTo>
                    <a:pt x="1025" y="23"/>
                    <a:pt x="1025" y="23"/>
                    <a:pt x="1025" y="23"/>
                  </a:cubicBezTo>
                  <a:lnTo>
                    <a:pt x="1025" y="16"/>
                  </a:lnTo>
                  <a:close/>
                  <a:moveTo>
                    <a:pt x="1025" y="9"/>
                  </a:moveTo>
                  <a:cubicBezTo>
                    <a:pt x="1026" y="9"/>
                    <a:pt x="1026" y="9"/>
                    <a:pt x="1027" y="9"/>
                  </a:cubicBezTo>
                  <a:cubicBezTo>
                    <a:pt x="1029" y="9"/>
                    <a:pt x="1030" y="10"/>
                    <a:pt x="1030" y="11"/>
                  </a:cubicBezTo>
                  <a:cubicBezTo>
                    <a:pt x="1030" y="13"/>
                    <a:pt x="1029" y="13"/>
                    <a:pt x="1027" y="13"/>
                  </a:cubicBezTo>
                  <a:cubicBezTo>
                    <a:pt x="1025" y="13"/>
                    <a:pt x="1025" y="13"/>
                    <a:pt x="1025" y="13"/>
                  </a:cubicBezTo>
                  <a:lnTo>
                    <a:pt x="102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82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3" r:id="rId2"/>
    <p:sldLayoutId id="2147483964" r:id="rId3"/>
  </p:sldLayoutIdLst>
  <p:transition>
    <p:fade/>
  </p:transition>
  <p:hf sldNum="0" hdr="0" ftr="0" dt="0"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1800" kern="1200" cap="none">
          <a:solidFill>
            <a:schemeClr val="tx1">
              <a:lumMod val="75000"/>
            </a:schemeClr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600">
          <a:solidFill>
            <a:srgbClr val="FF7900"/>
          </a:solidFill>
          <a:latin typeface="Arial" charset="0"/>
          <a:ea typeface="ＭＳ Ｐゴシック" charset="0"/>
        </a:defRPr>
      </a:lvl9pPr>
    </p:titleStyle>
    <p:bodyStyle>
      <a:lvl1pPr marL="227013" indent="-227013" algn="l" defTabSz="457200" rtl="0" eaLnBrk="0" fontAlgn="base" hangingPunct="0">
        <a:spcBef>
          <a:spcPts val="0"/>
        </a:spcBef>
        <a:spcAft>
          <a:spcPts val="1200"/>
        </a:spcAft>
        <a:buClr>
          <a:srgbClr val="FF7900"/>
        </a:buClr>
        <a:buFont typeface="Arial" charset="0"/>
        <a:buChar char="•"/>
        <a:defRPr sz="1800" kern="1200">
          <a:solidFill>
            <a:srgbClr val="808080"/>
          </a:solidFill>
          <a:latin typeface="Arial"/>
          <a:ea typeface="ＭＳ Ｐゴシック" charset="0"/>
          <a:cs typeface="Arial"/>
        </a:defRPr>
      </a:lvl1pPr>
      <a:lvl2pPr marL="457200" indent="-228600" algn="l" defTabSz="457200" rtl="0" eaLnBrk="0" fontAlgn="base" hangingPunct="0">
        <a:spcBef>
          <a:spcPts val="0"/>
        </a:spcBef>
        <a:spcAft>
          <a:spcPts val="1200"/>
        </a:spcAft>
        <a:buClr>
          <a:srgbClr val="FF7900"/>
        </a:buClr>
        <a:buFont typeface="Arial" charset="0"/>
        <a:buChar char="•"/>
        <a:defRPr sz="1600" kern="1200">
          <a:solidFill>
            <a:srgbClr val="808080"/>
          </a:solidFill>
          <a:latin typeface="Arial"/>
          <a:ea typeface="ＭＳ Ｐゴシック" charset="0"/>
          <a:cs typeface="Arial"/>
        </a:defRPr>
      </a:lvl2pPr>
      <a:lvl3pPr marL="688975" indent="-234950" algn="l" defTabSz="457200" rtl="0" eaLnBrk="0" fontAlgn="base" hangingPunct="0">
        <a:spcBef>
          <a:spcPct val="20000"/>
        </a:spcBef>
        <a:spcAft>
          <a:spcPct val="0"/>
        </a:spcAft>
        <a:buClr>
          <a:srgbClr val="FF7900"/>
        </a:buClr>
        <a:buFont typeface="Arial" charset="0"/>
        <a:buChar char="•"/>
        <a:defRPr sz="1400" kern="1200">
          <a:solidFill>
            <a:srgbClr val="808080"/>
          </a:solidFill>
          <a:latin typeface="Arial"/>
          <a:ea typeface="ＭＳ Ｐゴシック" charset="0"/>
          <a:cs typeface="Arial"/>
        </a:defRPr>
      </a:lvl3pPr>
      <a:lvl4pPr marL="915988" indent="-227013" algn="l" defTabSz="457200" rtl="0" eaLnBrk="0" fontAlgn="base" hangingPunct="0">
        <a:spcBef>
          <a:spcPct val="20000"/>
        </a:spcBef>
        <a:spcAft>
          <a:spcPct val="0"/>
        </a:spcAft>
        <a:buClr>
          <a:srgbClr val="FF7900"/>
        </a:buClr>
        <a:buFont typeface="Arial" charset="0"/>
        <a:buChar char="•"/>
        <a:defRPr sz="1200" kern="1200">
          <a:solidFill>
            <a:srgbClr val="808080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Lucida Grande" charset="0"/>
        <a:buChar char="-"/>
        <a:defRPr sz="1400" kern="1200">
          <a:solidFill>
            <a:srgbClr val="7F7F7F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slideshare.net/DataStax/understanding-how-cql3-maps-to-cassandras-internal-data-structur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539931" y="2721497"/>
            <a:ext cx="8064138" cy="7477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/>
              <a:t>Intro to Cassandra and CQL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46897" y="4588403"/>
            <a:ext cx="2229395" cy="54095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latin typeface="Arial"/>
                <a:cs typeface="Arial"/>
              </a:rPr>
              <a:t>Erik Davidson</a:t>
            </a:r>
          </a:p>
        </p:txBody>
      </p:sp>
      <p:pic>
        <p:nvPicPr>
          <p:cNvPr id="1026" name="Picture 2" descr="https://upload.wikimedia.org/wikipedia/commons/thumb/9/91/Octicons-mark-github.svg/2000px-Octicons-mark-github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259" y="545537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07579" y="5036013"/>
            <a:ext cx="1393371" cy="34521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normAutofit/>
          </a:bodyPr>
          <a:lstStyle/>
          <a:p>
            <a:r>
              <a:rPr lang="en-US" sz="1400" dirty="0">
                <a:latin typeface="Arial"/>
                <a:cs typeface="Arial"/>
              </a:rPr>
              <a:t>@aphistic</a:t>
            </a:r>
          </a:p>
        </p:txBody>
      </p:sp>
      <p:pic>
        <p:nvPicPr>
          <p:cNvPr id="1030" name="Picture 6" descr="http://www.newztrack.com/english/wp-content/uploads/2016/01/twitt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259" y="5071461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07579" y="5419928"/>
            <a:ext cx="1393371" cy="34521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normAutofit/>
          </a:bodyPr>
          <a:lstStyle/>
          <a:p>
            <a:r>
              <a:rPr lang="en-US" sz="1400" dirty="0">
                <a:latin typeface="Arial"/>
                <a:cs typeface="Arial"/>
              </a:rPr>
              <a:t>aphistic</a:t>
            </a:r>
          </a:p>
        </p:txBody>
      </p:sp>
    </p:spTree>
    <p:extLst>
      <p:ext uri="{BB962C8B-B14F-4D97-AF65-F5344CB8AC3E}">
        <p14:creationId xmlns:p14="http://schemas.microsoft.com/office/powerpoint/2010/main" val="398393779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625791"/>
            <a:ext cx="8325510" cy="3949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Keyspace</a:t>
            </a:r>
            <a:r>
              <a:rPr lang="en-US" sz="1800" dirty="0"/>
              <a:t> – Database in an RDBMS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Table – Table in an RDBMS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Row – Row in an RDBMS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Column – Column in an RDBMS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Cassandra / CQL Terminology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85509" y="1625791"/>
            <a:ext cx="3953691" cy="3512266"/>
          </a:xfrm>
          <a:prstGeom prst="roundRect">
            <a:avLst>
              <a:gd name="adj" fmla="val 2534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  <a:round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err="1">
                <a:solidFill>
                  <a:schemeClr val="tx2"/>
                </a:solidFill>
              </a:rPr>
              <a:t>Keyspace</a:t>
            </a:r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016137" y="2189851"/>
            <a:ext cx="1776549" cy="2821577"/>
            <a:chOff x="5016137" y="2189851"/>
            <a:chExt cx="1776549" cy="2821577"/>
          </a:xfrm>
        </p:grpSpPr>
        <p:sp>
          <p:nvSpPr>
            <p:cNvPr id="12" name="Rounded Rectangle 11"/>
            <p:cNvSpPr/>
            <p:nvPr/>
          </p:nvSpPr>
          <p:spPr>
            <a:xfrm>
              <a:off x="5016137" y="2189851"/>
              <a:ext cx="1776549" cy="2821577"/>
            </a:xfrm>
            <a:prstGeom prst="roundRect">
              <a:avLst>
                <a:gd name="adj" fmla="val 58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Table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85806" y="2603863"/>
              <a:ext cx="1619794" cy="3222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2"/>
                  </a:solidFill>
                </a:rPr>
                <a:t>Row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94514" y="2983688"/>
              <a:ext cx="1619794" cy="3222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2"/>
                  </a:solidFill>
                </a:rPr>
                <a:t>Row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903" y="2629989"/>
              <a:ext cx="226423" cy="2612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56514" y="2633714"/>
              <a:ext cx="226423" cy="2612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95257" y="3014169"/>
              <a:ext cx="226423" cy="2612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56514" y="3014168"/>
              <a:ext cx="226423" cy="2612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47954" y="3459031"/>
              <a:ext cx="766354" cy="322217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t">
              <a:normAutofit/>
            </a:bodyPr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Arial"/>
                  <a:cs typeface="Arial"/>
                </a:rPr>
                <a:t>Column</a:t>
              </a:r>
            </a:p>
          </p:txBody>
        </p:sp>
        <p:cxnSp>
          <p:nvCxnSpPr>
            <p:cNvPr id="22" name="Straight Arrow Connector 21"/>
            <p:cNvCxnSpPr>
              <a:stCxn id="20" idx="0"/>
              <a:endCxn id="17" idx="2"/>
            </p:cNvCxnSpPr>
            <p:nvPr/>
          </p:nvCxnSpPr>
          <p:spPr>
            <a:xfrm flipH="1" flipV="1">
              <a:off x="5969726" y="2894971"/>
              <a:ext cx="361405" cy="56406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0"/>
              <a:endCxn id="16" idx="2"/>
            </p:cNvCxnSpPr>
            <p:nvPr/>
          </p:nvCxnSpPr>
          <p:spPr>
            <a:xfrm flipH="1" flipV="1">
              <a:off x="5704115" y="2891246"/>
              <a:ext cx="627016" cy="56778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0"/>
              <a:endCxn id="19" idx="2"/>
            </p:cNvCxnSpPr>
            <p:nvPr/>
          </p:nvCxnSpPr>
          <p:spPr>
            <a:xfrm flipH="1" flipV="1">
              <a:off x="5969726" y="3275425"/>
              <a:ext cx="361405" cy="18360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0" idx="0"/>
              <a:endCxn id="18" idx="2"/>
            </p:cNvCxnSpPr>
            <p:nvPr/>
          </p:nvCxnSpPr>
          <p:spPr>
            <a:xfrm flipH="1" flipV="1">
              <a:off x="5708469" y="3275426"/>
              <a:ext cx="622662" cy="18360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923314" y="2189850"/>
            <a:ext cx="1776549" cy="2821577"/>
            <a:chOff x="5016137" y="2189851"/>
            <a:chExt cx="1776549" cy="2821577"/>
          </a:xfrm>
        </p:grpSpPr>
        <p:sp>
          <p:nvSpPr>
            <p:cNvPr id="43" name="Rounded Rectangle 42"/>
            <p:cNvSpPr/>
            <p:nvPr/>
          </p:nvSpPr>
          <p:spPr>
            <a:xfrm>
              <a:off x="5016137" y="2189851"/>
              <a:ext cx="1776549" cy="2821577"/>
            </a:xfrm>
            <a:prstGeom prst="roundRect">
              <a:avLst>
                <a:gd name="adj" fmla="val 58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Table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85806" y="2603863"/>
              <a:ext cx="1619794" cy="3222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2"/>
                  </a:solidFill>
                </a:rPr>
                <a:t>Row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94514" y="2983688"/>
              <a:ext cx="1619794" cy="3222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2"/>
                  </a:solidFill>
                </a:rPr>
                <a:t>Row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90903" y="2629990"/>
              <a:ext cx="226423" cy="2612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56514" y="2633714"/>
              <a:ext cx="226423" cy="2612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95257" y="3014169"/>
              <a:ext cx="226423" cy="2612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56514" y="3014168"/>
              <a:ext cx="226423" cy="2612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47954" y="3459031"/>
              <a:ext cx="766354" cy="322217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t">
              <a:normAutofit/>
            </a:bodyPr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Arial"/>
                  <a:cs typeface="Arial"/>
                </a:rPr>
                <a:t>Column</a:t>
              </a:r>
            </a:p>
          </p:txBody>
        </p:sp>
        <p:cxnSp>
          <p:nvCxnSpPr>
            <p:cNvPr id="51" name="Straight Arrow Connector 50"/>
            <p:cNvCxnSpPr>
              <a:stCxn id="50" idx="0"/>
              <a:endCxn id="47" idx="2"/>
            </p:cNvCxnSpPr>
            <p:nvPr/>
          </p:nvCxnSpPr>
          <p:spPr>
            <a:xfrm flipH="1" flipV="1">
              <a:off x="5969726" y="2894971"/>
              <a:ext cx="361405" cy="56406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50" idx="0"/>
              <a:endCxn id="46" idx="2"/>
            </p:cNvCxnSpPr>
            <p:nvPr/>
          </p:nvCxnSpPr>
          <p:spPr>
            <a:xfrm flipH="1" flipV="1">
              <a:off x="5704115" y="2891247"/>
              <a:ext cx="627016" cy="56778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0" idx="0"/>
              <a:endCxn id="49" idx="2"/>
            </p:cNvCxnSpPr>
            <p:nvPr/>
          </p:nvCxnSpPr>
          <p:spPr>
            <a:xfrm flipH="1" flipV="1">
              <a:off x="5969726" y="3275425"/>
              <a:ext cx="361405" cy="18360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0"/>
              <a:endCxn id="48" idx="2"/>
            </p:cNvCxnSpPr>
            <p:nvPr/>
          </p:nvCxnSpPr>
          <p:spPr>
            <a:xfrm flipH="1" flipV="1">
              <a:off x="5708469" y="3275426"/>
              <a:ext cx="622662" cy="18360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98951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358537"/>
            <a:ext cx="8325510" cy="43811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ascii</a:t>
            </a:r>
            <a:r>
              <a:rPr lang="en-US" dirty="0"/>
              <a:t>, varchar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bigint</a:t>
            </a:r>
            <a:r>
              <a:rPr lang="en-US" dirty="0"/>
              <a:t>, decimal, double, float, </a:t>
            </a:r>
            <a:r>
              <a:rPr lang="en-US" dirty="0" err="1"/>
              <a:t>int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Timestamp (includes date and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list, map,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UUID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 And More!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508436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438002"/>
            <a:ext cx="8325510" cy="3949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Used to retrieve data from a table and can use a wildcard match: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… Or specific columns: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… And can also be filtered by a WHERE clause: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CQL - SELECT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903" y="3434310"/>
            <a:ext cx="4554640" cy="3483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SELECT key1, col2 FROM </a:t>
            </a:r>
            <a:r>
              <a:rPr lang="en-US" sz="1600" dirty="0" err="1">
                <a:solidFill>
                  <a:schemeClr val="accent1"/>
                </a:solidFill>
                <a:latin typeface="Arial"/>
                <a:cs typeface="Arial"/>
              </a:rPr>
              <a:t>my_table</a:t>
            </a: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8903" y="1767660"/>
            <a:ext cx="3056708" cy="3483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SELECT * FROM </a:t>
            </a:r>
            <a:r>
              <a:rPr lang="en-US" sz="1600" dirty="0" err="1">
                <a:solidFill>
                  <a:schemeClr val="accent1"/>
                </a:solidFill>
                <a:latin typeface="Arial"/>
                <a:cs typeface="Arial"/>
              </a:rPr>
              <a:t>my_table</a:t>
            </a: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;</a:t>
            </a:r>
          </a:p>
          <a:p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8903" y="5071523"/>
            <a:ext cx="4781006" cy="3657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SELECT * FROM </a:t>
            </a:r>
            <a:r>
              <a:rPr lang="en-US" sz="1600" dirty="0" err="1">
                <a:solidFill>
                  <a:schemeClr val="accent1"/>
                </a:solidFill>
                <a:latin typeface="Arial"/>
                <a:cs typeface="Arial"/>
              </a:rPr>
              <a:t>my_table</a:t>
            </a: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 WHERE key1 = 1;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23406" y="2112466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766471777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88608394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335957638"/>
                    </a:ext>
                  </a:extLst>
                </a:gridCol>
              </a:tblGrid>
              <a:tr h="265097">
                <a:tc>
                  <a:txBody>
                    <a:bodyPr/>
                    <a:lstStyle/>
                    <a:p>
                      <a:r>
                        <a:rPr lang="en-US" sz="1400" dirty="0"/>
                        <a:t>key1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7558052"/>
                  </a:ext>
                </a:extLst>
              </a:tr>
              <a:tr h="265097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 data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 data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0509860"/>
                  </a:ext>
                </a:extLst>
              </a:tr>
              <a:tr h="265097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Second data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Second data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751146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23406" y="3782653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87024472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252821268"/>
                    </a:ext>
                  </a:extLst>
                </a:gridCol>
              </a:tblGrid>
              <a:tr h="278584">
                <a:tc>
                  <a:txBody>
                    <a:bodyPr/>
                    <a:lstStyle/>
                    <a:p>
                      <a:r>
                        <a:rPr lang="en-US" sz="1400" dirty="0"/>
                        <a:t>key1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9674633"/>
                  </a:ext>
                </a:extLst>
              </a:tr>
              <a:tr h="278584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 data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5585139"/>
                  </a:ext>
                </a:extLst>
              </a:tr>
              <a:tr h="278584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Second data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2811558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23406" y="5437283"/>
          <a:ext cx="6096000" cy="624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1348545125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3868674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990443866"/>
                    </a:ext>
                  </a:extLst>
                </a:gridCol>
              </a:tblGrid>
              <a:tr h="312442">
                <a:tc>
                  <a:txBody>
                    <a:bodyPr/>
                    <a:lstStyle/>
                    <a:p>
                      <a:r>
                        <a:rPr lang="en-US" sz="1400" dirty="0"/>
                        <a:t>key1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9166301"/>
                  </a:ext>
                </a:extLst>
              </a:tr>
              <a:tr h="31244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 data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 data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308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224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Should look familiar if you’ve worked with SQL:</a:t>
            </a:r>
          </a:p>
          <a:p>
            <a:endParaRPr lang="en-US" sz="1800" dirty="0"/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Would insert the following row into table </a:t>
            </a:r>
            <a:r>
              <a:rPr lang="en-US" sz="1800" dirty="0" err="1">
                <a:solidFill>
                  <a:schemeClr val="accent1"/>
                </a:solidFill>
              </a:rPr>
              <a:t>my_table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An INSERT query with the same primary key as existing data would result in updating the row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CQL - INSERT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12894"/>
              </p:ext>
            </p:extLst>
          </p:nvPr>
        </p:nvGraphicFramePr>
        <p:xfrm>
          <a:off x="513691" y="4118792"/>
          <a:ext cx="83255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170">
                  <a:extLst>
                    <a:ext uri="{9D8B030D-6E8A-4147-A177-3AD203B41FA5}">
                      <a16:colId xmlns="" xmlns:a16="http://schemas.microsoft.com/office/drawing/2014/main" val="1396110911"/>
                    </a:ext>
                  </a:extLst>
                </a:gridCol>
                <a:gridCol w="2775170">
                  <a:extLst>
                    <a:ext uri="{9D8B030D-6E8A-4147-A177-3AD203B41FA5}">
                      <a16:colId xmlns="" xmlns:a16="http://schemas.microsoft.com/office/drawing/2014/main" val="3898461407"/>
                    </a:ext>
                  </a:extLst>
                </a:gridCol>
                <a:gridCol w="2775170">
                  <a:extLst>
                    <a:ext uri="{9D8B030D-6E8A-4147-A177-3AD203B41FA5}">
                      <a16:colId xmlns="" xmlns:a16="http://schemas.microsoft.com/office/drawing/2014/main" val="674110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7930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data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data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125795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5177" y="2438400"/>
            <a:ext cx="4746171" cy="77506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+mj-lt"/>
              </a:rPr>
              <a:t>INSERT INTO </a:t>
            </a:r>
            <a:r>
              <a:rPr lang="en-US" sz="1800" dirty="0" err="1">
                <a:solidFill>
                  <a:schemeClr val="accent1"/>
                </a:solidFill>
                <a:latin typeface="+mj-lt"/>
              </a:rPr>
              <a:t>my_table</a:t>
            </a:r>
            <a:r>
              <a:rPr lang="en-US" sz="1800" dirty="0">
                <a:solidFill>
                  <a:schemeClr val="accent1"/>
                </a:solidFill>
                <a:latin typeface="+mj-lt"/>
              </a:rPr>
              <a:t> (key1, col1, col2)</a:t>
            </a:r>
          </a:p>
          <a:p>
            <a:r>
              <a:rPr lang="en-US" sz="1800" dirty="0">
                <a:solidFill>
                  <a:schemeClr val="accent1"/>
                </a:solidFill>
                <a:latin typeface="+mj-lt"/>
              </a:rPr>
              <a:t>VALUES (1, ‘My data 1’, ‘My data 2’);</a:t>
            </a:r>
          </a:p>
          <a:p>
            <a:pPr algn="ctr"/>
            <a:endParaRPr lang="en-US" sz="1800" dirty="0">
              <a:solidFill>
                <a:schemeClr val="tx2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402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Our first Cassandra-ism…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UPDATE is the same as an INSERT!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following CQL UPDATE query: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Is identical to the following CQL INSERT query: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CQL - UPDATE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2777" y="3825786"/>
            <a:ext cx="4728754" cy="8507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+mn-lt"/>
              </a:rPr>
              <a:t>UPDATE </a:t>
            </a:r>
            <a:r>
              <a:rPr lang="en-US" sz="1600" dirty="0" err="1">
                <a:solidFill>
                  <a:schemeClr val="accent1"/>
                </a:solidFill>
                <a:latin typeface="+mn-lt"/>
              </a:rPr>
              <a:t>my_table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/>
            </a:r>
            <a:br>
              <a:rPr lang="en-US" sz="1600" dirty="0">
                <a:solidFill>
                  <a:schemeClr val="accent1"/>
                </a:solidFill>
                <a:latin typeface="+mn-lt"/>
              </a:rPr>
            </a:br>
            <a:r>
              <a:rPr lang="en-US" sz="1600" dirty="0">
                <a:solidFill>
                  <a:schemeClr val="accent1"/>
                </a:solidFill>
                <a:latin typeface="+mn-lt"/>
              </a:rPr>
              <a:t>SET col1 = ‘my update 1’, col2 = ‘my update 2’</a:t>
            </a:r>
            <a:br>
              <a:rPr lang="en-US" sz="1600" dirty="0">
                <a:solidFill>
                  <a:schemeClr val="accent1"/>
                </a:solidFill>
                <a:latin typeface="+mn-lt"/>
              </a:rPr>
            </a:br>
            <a:r>
              <a:rPr lang="en-US" sz="1600" dirty="0">
                <a:solidFill>
                  <a:schemeClr val="accent1"/>
                </a:solidFill>
                <a:latin typeface="+mn-lt"/>
              </a:rPr>
              <a:t>WHERE key1 = 1;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2777" y="5104677"/>
            <a:ext cx="4328160" cy="6705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+mj-lt"/>
              </a:rPr>
              <a:t>INSERT INTO </a:t>
            </a:r>
            <a:r>
              <a:rPr lang="en-US" sz="1600" dirty="0" err="1">
                <a:solidFill>
                  <a:schemeClr val="accent1"/>
                </a:solidFill>
                <a:latin typeface="+mj-lt"/>
              </a:rPr>
              <a:t>my_table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 (key1, col1, col2)</a:t>
            </a:r>
          </a:p>
          <a:p>
            <a:r>
              <a:rPr lang="en-US" sz="1600" dirty="0">
                <a:solidFill>
                  <a:schemeClr val="accent1"/>
                </a:solidFill>
                <a:latin typeface="+mj-lt"/>
              </a:rPr>
              <a:t>VALUES (1, ‘my update 1’, ‘my update2’);</a:t>
            </a:r>
          </a:p>
          <a:p>
            <a:endParaRPr lang="en-US" sz="1600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8534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Marks data for removal from a table. Unlike SQL, it MUST contain a WHERE clause: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Wait, what do you mean “marks data for removal”?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isn’t removed from disk right away, it’s removed later through a process called </a:t>
            </a:r>
            <a:r>
              <a:rPr lang="en-US" dirty="0">
                <a:solidFill>
                  <a:schemeClr val="accent1"/>
                </a:solidFill>
              </a:rPr>
              <a:t>compaction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on </a:t>
            </a:r>
            <a:r>
              <a:rPr lang="en-US" dirty="0">
                <a:solidFill>
                  <a:schemeClr val="accent1"/>
                </a:solidFill>
              </a:rPr>
              <a:t>compaction</a:t>
            </a:r>
            <a:r>
              <a:rPr lang="en-US" dirty="0"/>
              <a:t> later!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CQL - DELETE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0194" y="2264229"/>
            <a:ext cx="4450080" cy="3657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DELETE FROM </a:t>
            </a:r>
            <a:r>
              <a:rPr lang="en-US" sz="1600" dirty="0" err="1">
                <a:solidFill>
                  <a:schemeClr val="accent1"/>
                </a:solidFill>
                <a:latin typeface="Arial"/>
                <a:cs typeface="Arial"/>
              </a:rPr>
              <a:t>my_table</a:t>
            </a: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 WHERE key1 = 2;</a:t>
            </a:r>
          </a:p>
        </p:txBody>
      </p:sp>
    </p:spTree>
    <p:extLst>
      <p:ext uri="{BB962C8B-B14F-4D97-AF65-F5344CB8AC3E}">
        <p14:creationId xmlns:p14="http://schemas.microsoft.com/office/powerpoint/2010/main" val="2307120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is stored across multiple nodes and multiple data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does Cassandra know which nodes to put data on, though?</a:t>
            </a:r>
          </a:p>
        </p:txBody>
      </p:sp>
      <p:sp>
        <p:nvSpPr>
          <p:cNvPr id="2" name="Oval 1"/>
          <p:cNvSpPr/>
          <p:nvPr/>
        </p:nvSpPr>
        <p:spPr>
          <a:xfrm>
            <a:off x="2987040" y="2360839"/>
            <a:ext cx="1879419" cy="1879419"/>
          </a:xfrm>
          <a:prstGeom prst="ellips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Distributing Data in the Cluster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29640" y="2286000"/>
            <a:ext cx="2255520" cy="2011680"/>
            <a:chOff x="929640" y="2286000"/>
            <a:chExt cx="2255520" cy="2011680"/>
          </a:xfrm>
        </p:grpSpPr>
        <p:sp>
          <p:nvSpPr>
            <p:cNvPr id="7" name="Rounded Rectangle 6"/>
            <p:cNvSpPr/>
            <p:nvPr/>
          </p:nvSpPr>
          <p:spPr>
            <a:xfrm>
              <a:off x="929640" y="2286000"/>
              <a:ext cx="2255520" cy="2011680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Center 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463040" y="2697480"/>
              <a:ext cx="1188720" cy="118872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293620" y="268986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78330" y="370713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N4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461260" y="334899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N3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463040" y="268986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N1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295400" y="335280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N5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14817" y="2285999"/>
            <a:ext cx="2255520" cy="2011680"/>
            <a:chOff x="929640" y="2286000"/>
            <a:chExt cx="2255520" cy="2011680"/>
          </a:xfrm>
        </p:grpSpPr>
        <p:sp>
          <p:nvSpPr>
            <p:cNvPr id="16" name="Rounded Rectangle 15"/>
            <p:cNvSpPr/>
            <p:nvPr/>
          </p:nvSpPr>
          <p:spPr>
            <a:xfrm>
              <a:off x="929640" y="2286000"/>
              <a:ext cx="2255520" cy="2011680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Center 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1463040" y="2697480"/>
              <a:ext cx="1188720" cy="118872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293620" y="268986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N2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1878330" y="370713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N4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461260" y="334899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N3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1463040" y="268986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N1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1295400" y="3352800"/>
              <a:ext cx="358140" cy="35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8684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3690" y="1402080"/>
            <a:ext cx="8325510" cy="43637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Cassandra uses the primary key of a row to determine where to store data in the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key of a table can be a simple key with one column: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a composite key with multiple columns: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Sounds like any other RDBMS so far, right?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Table Primary Keys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85979"/>
              </p:ext>
            </p:extLst>
          </p:nvPr>
        </p:nvGraphicFramePr>
        <p:xfrm>
          <a:off x="970890" y="2601510"/>
          <a:ext cx="7868310" cy="63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770">
                  <a:extLst>
                    <a:ext uri="{9D8B030D-6E8A-4147-A177-3AD203B41FA5}">
                      <a16:colId xmlns="" xmlns:a16="http://schemas.microsoft.com/office/drawing/2014/main" val="1676652257"/>
                    </a:ext>
                  </a:extLst>
                </a:gridCol>
                <a:gridCol w="2622770">
                  <a:extLst>
                    <a:ext uri="{9D8B030D-6E8A-4147-A177-3AD203B41FA5}">
                      <a16:colId xmlns="" xmlns:a16="http://schemas.microsoft.com/office/drawing/2014/main" val="3482521795"/>
                    </a:ext>
                  </a:extLst>
                </a:gridCol>
                <a:gridCol w="2622770">
                  <a:extLst>
                    <a:ext uri="{9D8B030D-6E8A-4147-A177-3AD203B41FA5}">
                      <a16:colId xmlns="" xmlns:a16="http://schemas.microsoft.com/office/drawing/2014/main" val="961660181"/>
                    </a:ext>
                  </a:extLst>
                </a:gridCol>
              </a:tblGrid>
              <a:tr h="316048">
                <a:tc>
                  <a:txBody>
                    <a:bodyPr/>
                    <a:lstStyle/>
                    <a:p>
                      <a:r>
                        <a:rPr lang="en-US" sz="1400" dirty="0"/>
                        <a:t>key1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lt1">
                              <a:alpha val="50000"/>
                            </a:schemeClr>
                          </a:solidFill>
                        </a:rPr>
                        <a:t>col1</a:t>
                      </a: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lt1">
                              <a:alpha val="50000"/>
                            </a:schemeClr>
                          </a:solidFill>
                        </a:rPr>
                        <a:t>col2</a:t>
                      </a: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5480331"/>
                  </a:ext>
                </a:extLst>
              </a:tr>
              <a:tr h="316048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dk1">
                              <a:alpha val="50000"/>
                            </a:schemeClr>
                          </a:solidFill>
                        </a:rPr>
                        <a:t>My data 1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dk1">
                              <a:alpha val="50000"/>
                            </a:schemeClr>
                          </a:solidFill>
                        </a:rPr>
                        <a:t>My data</a:t>
                      </a:r>
                      <a:r>
                        <a:rPr lang="en-US" sz="1400" baseline="0" dirty="0">
                          <a:solidFill>
                            <a:schemeClr val="dk1">
                              <a:alpha val="50000"/>
                            </a:schemeClr>
                          </a:solidFill>
                        </a:rPr>
                        <a:t> 2</a:t>
                      </a:r>
                      <a:endParaRPr lang="en-US" sz="1400" dirty="0">
                        <a:solidFill>
                          <a:schemeClr val="dk1">
                            <a:alpha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056939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924480"/>
              </p:ext>
            </p:extLst>
          </p:nvPr>
        </p:nvGraphicFramePr>
        <p:xfrm>
          <a:off x="970890" y="3988164"/>
          <a:ext cx="7868310" cy="62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662">
                  <a:extLst>
                    <a:ext uri="{9D8B030D-6E8A-4147-A177-3AD203B41FA5}">
                      <a16:colId xmlns="" xmlns:a16="http://schemas.microsoft.com/office/drawing/2014/main" val="910458641"/>
                    </a:ext>
                  </a:extLst>
                </a:gridCol>
                <a:gridCol w="1573662">
                  <a:extLst>
                    <a:ext uri="{9D8B030D-6E8A-4147-A177-3AD203B41FA5}">
                      <a16:colId xmlns="" xmlns:a16="http://schemas.microsoft.com/office/drawing/2014/main" val="360042748"/>
                    </a:ext>
                  </a:extLst>
                </a:gridCol>
                <a:gridCol w="1573662">
                  <a:extLst>
                    <a:ext uri="{9D8B030D-6E8A-4147-A177-3AD203B41FA5}">
                      <a16:colId xmlns="" xmlns:a16="http://schemas.microsoft.com/office/drawing/2014/main" val="1408828761"/>
                    </a:ext>
                  </a:extLst>
                </a:gridCol>
                <a:gridCol w="1573662">
                  <a:extLst>
                    <a:ext uri="{9D8B030D-6E8A-4147-A177-3AD203B41FA5}">
                      <a16:colId xmlns="" xmlns:a16="http://schemas.microsoft.com/office/drawing/2014/main" val="1238282970"/>
                    </a:ext>
                  </a:extLst>
                </a:gridCol>
                <a:gridCol w="1573662">
                  <a:extLst>
                    <a:ext uri="{9D8B030D-6E8A-4147-A177-3AD203B41FA5}">
                      <a16:colId xmlns="" xmlns:a16="http://schemas.microsoft.com/office/drawing/2014/main" val="2331699429"/>
                    </a:ext>
                  </a:extLst>
                </a:gridCol>
              </a:tblGrid>
              <a:tr h="311695"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lt1">
                              <a:alpha val="50000"/>
                            </a:schemeClr>
                          </a:solidFill>
                        </a:rPr>
                        <a:t>playgrounds</a:t>
                      </a: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lt1">
                              <a:alpha val="50000"/>
                            </a:schemeClr>
                          </a:solidFill>
                        </a:rPr>
                        <a:t>golf_courses</a:t>
                      </a: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2023246"/>
                  </a:ext>
                </a:extLst>
              </a:tr>
              <a:tr h="311695">
                <a:tc>
                  <a:txBody>
                    <a:bodyPr/>
                    <a:lstStyle/>
                    <a:p>
                      <a:r>
                        <a:rPr lang="en-US" sz="1400" dirty="0"/>
                        <a:t>Wisconsin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Waukesha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Brookfield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dk1">
                              <a:alpha val="50000"/>
                            </a:schemeClr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dk1">
                              <a:alpha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307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70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816101"/>
            <a:ext cx="8325510" cy="3784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portion (or all) of the primary key used to partition different rows on to different nodes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Partition 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690" y="2194560"/>
            <a:ext cx="3518262" cy="56968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Primary Key: (state, city)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Partition Key: state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764215"/>
              </p:ext>
            </p:extLst>
          </p:nvPr>
        </p:nvGraphicFramePr>
        <p:xfrm>
          <a:off x="513690" y="3034211"/>
          <a:ext cx="351826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54">
                  <a:extLst>
                    <a:ext uri="{9D8B030D-6E8A-4147-A177-3AD203B41FA5}">
                      <a16:colId xmlns="" xmlns:a16="http://schemas.microsoft.com/office/drawing/2014/main" val="2468143064"/>
                    </a:ext>
                  </a:extLst>
                </a:gridCol>
                <a:gridCol w="1172754">
                  <a:extLst>
                    <a:ext uri="{9D8B030D-6E8A-4147-A177-3AD203B41FA5}">
                      <a16:colId xmlns="" xmlns:a16="http://schemas.microsoft.com/office/drawing/2014/main" val="889845811"/>
                    </a:ext>
                  </a:extLst>
                </a:gridCol>
                <a:gridCol w="1172754">
                  <a:extLst>
                    <a:ext uri="{9D8B030D-6E8A-4147-A177-3AD203B41FA5}">
                      <a16:colId xmlns="" xmlns:a16="http://schemas.microsoft.com/office/drawing/2014/main" val="404308967"/>
                    </a:ext>
                  </a:extLst>
                </a:gridCol>
              </a:tblGrid>
              <a:tr h="293007"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theaters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7923018"/>
                  </a:ext>
                </a:extLst>
              </a:tr>
              <a:tr h="293007">
                <a:tc>
                  <a:txBody>
                    <a:bodyPr/>
                    <a:lstStyle/>
                    <a:p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Brookfield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2363171"/>
                  </a:ext>
                </a:extLst>
              </a:tr>
              <a:tr h="293007">
                <a:tc>
                  <a:txBody>
                    <a:bodyPr/>
                    <a:lstStyle/>
                    <a:p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Milwaukee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2871957"/>
                  </a:ext>
                </a:extLst>
              </a:tr>
              <a:tr h="293007">
                <a:tc>
                  <a:txBody>
                    <a:bodyPr/>
                    <a:lstStyle/>
                    <a:p>
                      <a:r>
                        <a:rPr lang="en-US" sz="1400" dirty="0"/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Minneapolis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474258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3690" y="2764244"/>
            <a:ext cx="1637328" cy="26996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Arial"/>
                <a:cs typeface="Arial"/>
              </a:rPr>
              <a:t>Node 1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540855"/>
              </p:ext>
            </p:extLst>
          </p:nvPr>
        </p:nvGraphicFramePr>
        <p:xfrm>
          <a:off x="513690" y="4671420"/>
          <a:ext cx="351826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54">
                  <a:extLst>
                    <a:ext uri="{9D8B030D-6E8A-4147-A177-3AD203B41FA5}">
                      <a16:colId xmlns="" xmlns:a16="http://schemas.microsoft.com/office/drawing/2014/main" val="2811717436"/>
                    </a:ext>
                  </a:extLst>
                </a:gridCol>
                <a:gridCol w="1172754">
                  <a:extLst>
                    <a:ext uri="{9D8B030D-6E8A-4147-A177-3AD203B41FA5}">
                      <a16:colId xmlns="" xmlns:a16="http://schemas.microsoft.com/office/drawing/2014/main" val="2914302749"/>
                    </a:ext>
                  </a:extLst>
                </a:gridCol>
                <a:gridCol w="1172754">
                  <a:extLst>
                    <a:ext uri="{9D8B030D-6E8A-4147-A177-3AD203B41FA5}">
                      <a16:colId xmlns="" xmlns:a16="http://schemas.microsoft.com/office/drawing/2014/main" val="564371856"/>
                    </a:ext>
                  </a:extLst>
                </a:gridCol>
              </a:tblGrid>
              <a:tr h="283271"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theaters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9827660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r>
                        <a:rPr lang="en-US" sz="14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Portland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726329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5706145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Buffalo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160694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3689" y="4397100"/>
            <a:ext cx="1554480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Arial"/>
                <a:cs typeface="Arial"/>
              </a:rPr>
              <a:t>Node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16286" y="2194560"/>
            <a:ext cx="3518262" cy="4920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Primary Key: ((state, city))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Partition Key: (state, city)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3231"/>
              </p:ext>
            </p:extLst>
          </p:nvPr>
        </p:nvGraphicFramePr>
        <p:xfrm>
          <a:off x="5116286" y="3038563"/>
          <a:ext cx="351826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54">
                  <a:extLst>
                    <a:ext uri="{9D8B030D-6E8A-4147-A177-3AD203B41FA5}">
                      <a16:colId xmlns="" xmlns:a16="http://schemas.microsoft.com/office/drawing/2014/main" val="2468143064"/>
                    </a:ext>
                  </a:extLst>
                </a:gridCol>
                <a:gridCol w="1172754">
                  <a:extLst>
                    <a:ext uri="{9D8B030D-6E8A-4147-A177-3AD203B41FA5}">
                      <a16:colId xmlns="" xmlns:a16="http://schemas.microsoft.com/office/drawing/2014/main" val="889845811"/>
                    </a:ext>
                  </a:extLst>
                </a:gridCol>
                <a:gridCol w="1172754">
                  <a:extLst>
                    <a:ext uri="{9D8B030D-6E8A-4147-A177-3AD203B41FA5}">
                      <a16:colId xmlns="" xmlns:a16="http://schemas.microsoft.com/office/drawing/2014/main" val="404308967"/>
                    </a:ext>
                  </a:extLst>
                </a:gridCol>
              </a:tblGrid>
              <a:tr h="293007"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theaters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7923018"/>
                  </a:ext>
                </a:extLst>
              </a:tr>
              <a:tr h="293007">
                <a:tc>
                  <a:txBody>
                    <a:bodyPr/>
                    <a:lstStyle/>
                    <a:p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Brookfield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2363171"/>
                  </a:ext>
                </a:extLst>
              </a:tr>
              <a:tr h="293007"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2871957"/>
                  </a:ext>
                </a:extLst>
              </a:tr>
              <a:tr h="293007">
                <a:tc>
                  <a:txBody>
                    <a:bodyPr/>
                    <a:lstStyle/>
                    <a:p>
                      <a:r>
                        <a:rPr lang="en-US" sz="1400" dirty="0"/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Minneapolis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474258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16286" y="2768596"/>
            <a:ext cx="1637328" cy="26996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Arial"/>
                <a:cs typeface="Arial"/>
              </a:rPr>
              <a:t>Node 1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17843"/>
              </p:ext>
            </p:extLst>
          </p:nvPr>
        </p:nvGraphicFramePr>
        <p:xfrm>
          <a:off x="5116286" y="4671420"/>
          <a:ext cx="351826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54">
                  <a:extLst>
                    <a:ext uri="{9D8B030D-6E8A-4147-A177-3AD203B41FA5}">
                      <a16:colId xmlns="" xmlns:a16="http://schemas.microsoft.com/office/drawing/2014/main" val="2811717436"/>
                    </a:ext>
                  </a:extLst>
                </a:gridCol>
                <a:gridCol w="1172754">
                  <a:extLst>
                    <a:ext uri="{9D8B030D-6E8A-4147-A177-3AD203B41FA5}">
                      <a16:colId xmlns="" xmlns:a16="http://schemas.microsoft.com/office/drawing/2014/main" val="2914302749"/>
                    </a:ext>
                  </a:extLst>
                </a:gridCol>
                <a:gridCol w="1172754">
                  <a:extLst>
                    <a:ext uri="{9D8B030D-6E8A-4147-A177-3AD203B41FA5}">
                      <a16:colId xmlns="" xmlns:a16="http://schemas.microsoft.com/office/drawing/2014/main" val="564371856"/>
                    </a:ext>
                  </a:extLst>
                </a:gridCol>
              </a:tblGrid>
              <a:tr h="283271"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theaters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9827660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r>
                        <a:rPr lang="en-US" sz="14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Portland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726329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Milwaukee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5706145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Buffalo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90064939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16285" y="4397100"/>
            <a:ext cx="1554480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Arial"/>
                <a:cs typeface="Arial"/>
              </a:rPr>
              <a:t>Node 2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537166" y="3038563"/>
            <a:ext cx="0" cy="2848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64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4" grpId="0"/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Looks similar to SQL CREATE: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PRIMARY KEY looks a little different, though…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By default the partition key is the first column of a composite key: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CQL – CREATE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7004" y="2142309"/>
            <a:ext cx="4123567" cy="125403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CREATE TABLE </a:t>
            </a:r>
            <a:r>
              <a:rPr lang="en-US" sz="1400" dirty="0" err="1">
                <a:solidFill>
                  <a:schemeClr val="accent1"/>
                </a:solidFill>
                <a:latin typeface="Arial"/>
                <a:cs typeface="Arial"/>
              </a:rPr>
              <a:t>state_theater</a:t>
            </a:r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 (</a:t>
            </a:r>
          </a:p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	state VARCHAR,</a:t>
            </a:r>
          </a:p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	city VARCHAR,</a:t>
            </a:r>
          </a:p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	theaters INT,</a:t>
            </a:r>
          </a:p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	PRIMARY KEY ((state), city)</a:t>
            </a:r>
          </a:p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7004" y="4389485"/>
            <a:ext cx="3361509" cy="3657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PRIMARY KEY ((part1, part2), pk3)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95748" y="4372070"/>
            <a:ext cx="8969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95482" y="4114805"/>
            <a:ext cx="1088572" cy="23984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 fontScale="85000" lnSpcReduction="20000"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Partition Key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7004" y="5347794"/>
            <a:ext cx="5155474" cy="39987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PRIMARY KEY (state, city) = PRIMARY KEY ((state), city)</a:t>
            </a:r>
          </a:p>
        </p:txBody>
      </p:sp>
    </p:spTree>
    <p:extLst>
      <p:ext uri="{BB962C8B-B14F-4D97-AF65-F5344CB8AC3E}">
        <p14:creationId xmlns:p14="http://schemas.microsoft.com/office/powerpoint/2010/main" val="3893941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846217"/>
            <a:ext cx="8325510" cy="3919584"/>
          </a:xfrm>
        </p:spPr>
        <p:txBody>
          <a:bodyPr/>
          <a:lstStyle/>
          <a:p>
            <a:pPr marL="742950" lvl="1" indent="-285750">
              <a:buFont typeface="Arial"/>
              <a:buChar char="•"/>
            </a:pPr>
            <a:r>
              <a:rPr lang="en-US" sz="1800" dirty="0"/>
              <a:t>Engineer on </a:t>
            </a:r>
            <a:r>
              <a:rPr lang="en-US" sz="1800" dirty="0" err="1"/>
              <a:t>ShoreTel’s</a:t>
            </a:r>
            <a:r>
              <a:rPr lang="en-US" sz="1800" dirty="0"/>
              <a:t> Summit Platform team</a:t>
            </a:r>
          </a:p>
          <a:p>
            <a:pPr marL="742950" lvl="1" indent="-285750">
              <a:buFont typeface="Arial"/>
              <a:buChar char="•"/>
            </a:pPr>
            <a:endParaRPr lang="en-US" sz="1800" dirty="0"/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Implementing a scalable unified communications platform</a:t>
            </a:r>
          </a:p>
          <a:p>
            <a:pPr marL="742950" lvl="1" indent="-285750">
              <a:buFont typeface="Arial"/>
              <a:buChar char="•"/>
            </a:pPr>
            <a:endParaRPr lang="en-US" sz="1800" dirty="0"/>
          </a:p>
          <a:p>
            <a:pPr marL="742950" lvl="1" indent="-285750">
              <a:buFont typeface="Arial"/>
              <a:buChar char="•"/>
            </a:pPr>
            <a:r>
              <a:rPr lang="en-US" sz="1800" dirty="0" err="1" smtClean="0"/>
              <a:t>ShoreTel</a:t>
            </a:r>
            <a:r>
              <a:rPr lang="en-US" sz="1800" dirty="0" smtClean="0"/>
              <a:t> uses </a:t>
            </a:r>
            <a:r>
              <a:rPr lang="en-US" sz="1800" dirty="0"/>
              <a:t>neat tech such as Cassandra, Docker, </a:t>
            </a:r>
            <a:r>
              <a:rPr lang="en-US" sz="1800" dirty="0" err="1"/>
              <a:t>Mesos</a:t>
            </a:r>
            <a:r>
              <a:rPr lang="en-US" sz="1800" dirty="0"/>
              <a:t>, Go</a:t>
            </a:r>
          </a:p>
          <a:p>
            <a:pPr marL="742950" lvl="1" indent="-285750">
              <a:buFont typeface="Arial"/>
              <a:buChar char="•"/>
            </a:pPr>
            <a:endParaRPr lang="en-US" sz="1800" dirty="0"/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I LOVE learning new tech and languages!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Who Am I?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3183" y="6583680"/>
            <a:ext cx="914400" cy="91440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normAutofit/>
          </a:bodyPr>
          <a:lstStyle/>
          <a:p>
            <a:pPr algn="ctr"/>
            <a:endParaRPr lang="en-US" sz="14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449" y="6607534"/>
            <a:ext cx="914400" cy="91440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normAutofit/>
          </a:bodyPr>
          <a:lstStyle/>
          <a:p>
            <a:pPr algn="ctr"/>
            <a:endParaRPr lang="en-US" sz="14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856514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Beware of the “</a:t>
            </a:r>
            <a:r>
              <a:rPr lang="en-US" sz="4800" dirty="0" err="1"/>
              <a:t>Gotchas</a:t>
            </a:r>
            <a:r>
              <a:rPr lang="en-US" sz="4800" dirty="0"/>
              <a:t>”!</a:t>
            </a:r>
          </a:p>
        </p:txBody>
      </p:sp>
    </p:spTree>
    <p:extLst>
      <p:ext uri="{BB962C8B-B14F-4D97-AF65-F5344CB8AC3E}">
        <p14:creationId xmlns:p14="http://schemas.microsoft.com/office/powerpoint/2010/main" val="2081417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3690" y="1275907"/>
            <a:ext cx="8325510" cy="44898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“hot node” is a node that is working harder than the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 careful of using partition keys that have an abnormally high amount of data compared to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Example, partition key of (city):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New York has an abnormally high amount of shows leading to Node 1 handling more queries than Node 2.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Partitioning Hot Nodes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411505"/>
              </p:ext>
            </p:extLst>
          </p:nvPr>
        </p:nvGraphicFramePr>
        <p:xfrm>
          <a:off x="986072" y="3099531"/>
          <a:ext cx="365771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94">
                  <a:extLst>
                    <a:ext uri="{9D8B030D-6E8A-4147-A177-3AD203B41FA5}">
                      <a16:colId xmlns="" xmlns:a16="http://schemas.microsoft.com/office/drawing/2014/main" val="2630582495"/>
                    </a:ext>
                  </a:extLst>
                </a:gridCol>
                <a:gridCol w="1810418">
                  <a:extLst>
                    <a:ext uri="{9D8B030D-6E8A-4147-A177-3AD203B41FA5}">
                      <a16:colId xmlns="" xmlns:a16="http://schemas.microsoft.com/office/drawing/2014/main" val="2519242843"/>
                    </a:ext>
                  </a:extLst>
                </a:gridCol>
                <a:gridCol w="726004">
                  <a:extLst>
                    <a:ext uri="{9D8B030D-6E8A-4147-A177-3AD203B41FA5}">
                      <a16:colId xmlns="" xmlns:a16="http://schemas.microsoft.com/office/drawing/2014/main" val="4194484055"/>
                    </a:ext>
                  </a:extLst>
                </a:gridCol>
              </a:tblGrid>
              <a:tr h="257508"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0624905"/>
                  </a:ext>
                </a:extLst>
              </a:tr>
              <a:tr h="257508"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Fiddler on the Roof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0929502"/>
                  </a:ext>
                </a:extLst>
              </a:tr>
              <a:tr h="257508"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Les </a:t>
                      </a:r>
                      <a:r>
                        <a:rPr lang="en-US" sz="1400" dirty="0" err="1"/>
                        <a:t>Miserables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0078473"/>
                  </a:ext>
                </a:extLst>
              </a:tr>
              <a:tr h="257508"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Lion 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64345559"/>
                  </a:ext>
                </a:extLst>
              </a:tr>
              <a:tr h="257508"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School of 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4581879"/>
                  </a:ext>
                </a:extLst>
              </a:tr>
              <a:tr h="257508">
                <a:tc>
                  <a:txBody>
                    <a:bodyPr/>
                    <a:lstStyle/>
                    <a:p>
                      <a:r>
                        <a:rPr lang="en-US" sz="1400" dirty="0"/>
                        <a:t>Milwaukee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Lion 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11934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41093"/>
              </p:ext>
            </p:extLst>
          </p:nvPr>
        </p:nvGraphicFramePr>
        <p:xfrm>
          <a:off x="4938762" y="3099531"/>
          <a:ext cx="36054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893">
                  <a:extLst>
                    <a:ext uri="{9D8B030D-6E8A-4147-A177-3AD203B41FA5}">
                      <a16:colId xmlns="" xmlns:a16="http://schemas.microsoft.com/office/drawing/2014/main" val="445282192"/>
                    </a:ext>
                  </a:extLst>
                </a:gridCol>
                <a:gridCol w="1863634">
                  <a:extLst>
                    <a:ext uri="{9D8B030D-6E8A-4147-A177-3AD203B41FA5}">
                      <a16:colId xmlns="" xmlns:a16="http://schemas.microsoft.com/office/drawing/2014/main" val="2531270040"/>
                    </a:ext>
                  </a:extLst>
                </a:gridCol>
                <a:gridCol w="748937">
                  <a:extLst>
                    <a:ext uri="{9D8B030D-6E8A-4147-A177-3AD203B41FA5}">
                      <a16:colId xmlns="" xmlns:a16="http://schemas.microsoft.com/office/drawing/2014/main" val="377388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886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Madison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School of 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3248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Portland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Fiddler on the Roof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8239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Les </a:t>
                      </a:r>
                      <a:r>
                        <a:rPr lang="en-US" sz="1400" dirty="0" err="1"/>
                        <a:t>Miserables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91587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6072" y="2825211"/>
            <a:ext cx="2103120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Node 1 - Table: shows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8762" y="2825211"/>
            <a:ext cx="2103120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Node 2 - Table: shows</a:t>
            </a:r>
          </a:p>
        </p:txBody>
      </p:sp>
    </p:spTree>
    <p:extLst>
      <p:ext uri="{BB962C8B-B14F-4D97-AF65-F5344CB8AC3E}">
        <p14:creationId xmlns:p14="http://schemas.microsoft.com/office/powerpoint/2010/main" val="1902912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573619"/>
            <a:ext cx="8325510" cy="14308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WHERE clauses can only contain primary key or indexed columns and the partition key must be included in full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Query Limitations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10473"/>
              </p:ext>
            </p:extLst>
          </p:nvPr>
        </p:nvGraphicFramePr>
        <p:xfrm>
          <a:off x="2882536" y="2793094"/>
          <a:ext cx="568661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22">
                  <a:extLst>
                    <a:ext uri="{9D8B030D-6E8A-4147-A177-3AD203B41FA5}">
                      <a16:colId xmlns="" xmlns:a16="http://schemas.microsoft.com/office/drawing/2014/main" val="2106198040"/>
                    </a:ext>
                  </a:extLst>
                </a:gridCol>
                <a:gridCol w="1137322">
                  <a:extLst>
                    <a:ext uri="{9D8B030D-6E8A-4147-A177-3AD203B41FA5}">
                      <a16:colId xmlns="" xmlns:a16="http://schemas.microsoft.com/office/drawing/2014/main" val="3116302786"/>
                    </a:ext>
                  </a:extLst>
                </a:gridCol>
                <a:gridCol w="1137322">
                  <a:extLst>
                    <a:ext uri="{9D8B030D-6E8A-4147-A177-3AD203B41FA5}">
                      <a16:colId xmlns="" xmlns:a16="http://schemas.microsoft.com/office/drawing/2014/main" val="4171397258"/>
                    </a:ext>
                  </a:extLst>
                </a:gridCol>
                <a:gridCol w="1137322">
                  <a:extLst>
                    <a:ext uri="{9D8B030D-6E8A-4147-A177-3AD203B41FA5}">
                      <a16:colId xmlns="" xmlns:a16="http://schemas.microsoft.com/office/drawing/2014/main" val="1385986381"/>
                    </a:ext>
                  </a:extLst>
                </a:gridCol>
                <a:gridCol w="1137322">
                  <a:extLst>
                    <a:ext uri="{9D8B030D-6E8A-4147-A177-3AD203B41FA5}">
                      <a16:colId xmlns="" xmlns:a16="http://schemas.microsoft.com/office/drawing/2014/main" val="3744537734"/>
                    </a:ext>
                  </a:extLst>
                </a:gridCol>
              </a:tblGrid>
              <a:tr h="277767"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0164630"/>
                  </a:ext>
                </a:extLst>
              </a:tr>
              <a:tr h="277767">
                <a:tc>
                  <a:txBody>
                    <a:bodyPr/>
                    <a:lstStyle/>
                    <a:p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Milwaukee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9840431"/>
                  </a:ext>
                </a:extLst>
              </a:tr>
              <a:tr h="277767">
                <a:tc>
                  <a:txBody>
                    <a:bodyPr/>
                    <a:lstStyle/>
                    <a:p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Milwaukee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05076472"/>
                  </a:ext>
                </a:extLst>
              </a:tr>
              <a:tr h="277767"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409270"/>
                  </a:ext>
                </a:extLst>
              </a:tr>
              <a:tr h="277767">
                <a:tc>
                  <a:txBody>
                    <a:bodyPr/>
                    <a:lstStyle/>
                    <a:p>
                      <a:r>
                        <a:rPr lang="en-US" sz="1400" dirty="0"/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Minneapolis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6897824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882536" y="2455817"/>
            <a:ext cx="46024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82536" y="2638697"/>
            <a:ext cx="22598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85016" y="2312125"/>
            <a:ext cx="1245471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 fontScale="92500" lnSpcReduction="10000"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Primary Key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2410" y="2466701"/>
            <a:ext cx="2342606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Partition 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690" y="4537166"/>
            <a:ext cx="8055456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/>
                <a:cs typeface="Arial"/>
              </a:rPr>
              <a:t>SELECT * FROM census WHERE state = ‘WI’;  </a:t>
            </a:r>
            <a:r>
              <a:rPr lang="en-US" sz="1200" dirty="0">
                <a:latin typeface="Arial"/>
                <a:cs typeface="Arial"/>
              </a:rPr>
              <a:t>-- Invalid, missing ‘city’ from partition key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691" y="4932726"/>
            <a:ext cx="8216797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/>
                <a:cs typeface="Arial"/>
              </a:rPr>
              <a:t>SELECT * FROM census WHERE state = ‘WI’ AND city = ‘Milwaukee’;  </a:t>
            </a:r>
            <a:r>
              <a:rPr lang="en-US" sz="1200" dirty="0">
                <a:latin typeface="Arial"/>
                <a:cs typeface="Arial"/>
              </a:rPr>
              <a:t>-- Returns 2 rows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3691" y="5328287"/>
            <a:ext cx="8325510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/>
                <a:cs typeface="Arial"/>
              </a:rPr>
              <a:t>SELECT * FROM census WHERE state = ‘WI’ AND city = ‘Milwaukee’ AND section = 2;  </a:t>
            </a:r>
            <a:r>
              <a:rPr lang="en-US" sz="1200" dirty="0">
                <a:latin typeface="Arial"/>
                <a:cs typeface="Arial"/>
              </a:rPr>
              <a:t>-- Invalid, must include ‘area’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3690" y="5712643"/>
            <a:ext cx="8325511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/>
                <a:cs typeface="Arial"/>
              </a:rPr>
              <a:t>SELECT * FROM census WHERE state = ‘WI’ AND city = ‘Milwaukee’ AND area = 1 AND section = 2;  </a:t>
            </a:r>
            <a:r>
              <a:rPr lang="en-US" sz="1200" dirty="0">
                <a:latin typeface="Arial"/>
                <a:cs typeface="Arial"/>
              </a:rPr>
              <a:t>-- Returns 1 row</a:t>
            </a:r>
          </a:p>
        </p:txBody>
      </p:sp>
    </p:spTree>
    <p:extLst>
      <p:ext uri="{BB962C8B-B14F-4D97-AF65-F5344CB8AC3E}">
        <p14:creationId xmlns:p14="http://schemas.microsoft.com/office/powerpoint/2010/main" val="4788399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/>
      <p:bldP spid="13" grpId="0"/>
      <p:bldP spid="15" grpId="0"/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816101"/>
            <a:ext cx="8325510" cy="189320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Due to query limitations you should consider how you will use your data when designing the schema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Denormalization</a:t>
            </a:r>
            <a:r>
              <a:rPr lang="en-US" dirty="0" smtClean="0"/>
              <a:t> </a:t>
            </a:r>
            <a:r>
              <a:rPr lang="en-US" dirty="0"/>
              <a:t>isn’t bad!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Can’t decide on a good single table schema? Add the data you need to an additional table!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Consider Queries When Designing Schemas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25485"/>
              </p:ext>
            </p:extLst>
          </p:nvPr>
        </p:nvGraphicFramePr>
        <p:xfrm>
          <a:off x="2466587" y="3916773"/>
          <a:ext cx="4437133" cy="829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104">
                  <a:extLst>
                    <a:ext uri="{9D8B030D-6E8A-4147-A177-3AD203B41FA5}">
                      <a16:colId xmlns="" xmlns:a16="http://schemas.microsoft.com/office/drawing/2014/main" val="38774022"/>
                    </a:ext>
                  </a:extLst>
                </a:gridCol>
                <a:gridCol w="1045029">
                  <a:extLst>
                    <a:ext uri="{9D8B030D-6E8A-4147-A177-3AD203B41FA5}">
                      <a16:colId xmlns="" xmlns:a16="http://schemas.microsoft.com/office/drawing/2014/main" val="1919633485"/>
                    </a:ext>
                  </a:extLst>
                </a:gridCol>
              </a:tblGrid>
              <a:tr h="276557">
                <a:tc>
                  <a:txBody>
                    <a:bodyPr/>
                    <a:lstStyle/>
                    <a:p>
                      <a:r>
                        <a:rPr lang="en-US" sz="1200" dirty="0" err="1"/>
                        <a:t>user_id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9243054"/>
                  </a:ext>
                </a:extLst>
              </a:tr>
              <a:tr h="276557">
                <a:tc>
                  <a:txBody>
                    <a:bodyPr/>
                    <a:lstStyle/>
                    <a:p>
                      <a:r>
                        <a:rPr lang="en-US" sz="1200" dirty="0"/>
                        <a:t>00000000-0000-0000-0000-000000000001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erikd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2707346"/>
                  </a:ext>
                </a:extLst>
              </a:tr>
              <a:tr h="276557">
                <a:tc>
                  <a:txBody>
                    <a:bodyPr/>
                    <a:lstStyle/>
                    <a:p>
                      <a:r>
                        <a:rPr lang="en-US" sz="1200" dirty="0"/>
                        <a:t>00000000-0000-0000-0000-000000000002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bq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213354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4727"/>
              </p:ext>
            </p:extLst>
          </p:nvPr>
        </p:nvGraphicFramePr>
        <p:xfrm>
          <a:off x="2466587" y="5168677"/>
          <a:ext cx="4437134" cy="841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33">
                  <a:extLst>
                    <a:ext uri="{9D8B030D-6E8A-4147-A177-3AD203B41FA5}">
                      <a16:colId xmlns="" xmlns:a16="http://schemas.microsoft.com/office/drawing/2014/main" val="2864110811"/>
                    </a:ext>
                  </a:extLst>
                </a:gridCol>
                <a:gridCol w="3429001">
                  <a:extLst>
                    <a:ext uri="{9D8B030D-6E8A-4147-A177-3AD203B41FA5}">
                      <a16:colId xmlns="" xmlns:a16="http://schemas.microsoft.com/office/drawing/2014/main" val="925390038"/>
                    </a:ext>
                  </a:extLst>
                </a:gridCol>
              </a:tblGrid>
              <a:tr h="280367">
                <a:tc>
                  <a:txBody>
                    <a:bodyPr/>
                    <a:lstStyle/>
                    <a:p>
                      <a:r>
                        <a:rPr lang="en-US" sz="120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user_id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9076629"/>
                  </a:ext>
                </a:extLst>
              </a:tr>
              <a:tr h="280367">
                <a:tc>
                  <a:txBody>
                    <a:bodyPr/>
                    <a:lstStyle/>
                    <a:p>
                      <a:r>
                        <a:rPr lang="en-US" sz="1200" dirty="0" err="1"/>
                        <a:t>erikd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00000000-0000-0000-0000-000000000001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40881980"/>
                  </a:ext>
                </a:extLst>
              </a:tr>
              <a:tr h="280367">
                <a:tc>
                  <a:txBody>
                    <a:bodyPr/>
                    <a:lstStyle/>
                    <a:p>
                      <a:r>
                        <a:rPr lang="en-US" sz="1200" dirty="0" err="1"/>
                        <a:t>bq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00000000-0000-0000-0000-000000000002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587294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66587" y="3642453"/>
            <a:ext cx="1097280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user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6587" y="4878389"/>
            <a:ext cx="1550126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latin typeface="Arial"/>
                <a:cs typeface="Arial"/>
              </a:rPr>
              <a:t>user_id_lookup</a:t>
            </a:r>
            <a:endParaRPr lang="en-US" sz="1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91486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Collections are really neat and powerful!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they grow too large they can degrade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Older versions of the protocol only allow access to 64k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Collections are fetched as a whole when retrieving them so the larger they are the more data needs to be fetched.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 Careful of Collections</a:t>
            </a:r>
          </a:p>
        </p:txBody>
      </p:sp>
    </p:spTree>
    <p:extLst>
      <p:ext uri="{BB962C8B-B14F-4D97-AF65-F5344CB8AC3E}">
        <p14:creationId xmlns:p14="http://schemas.microsoft.com/office/powerpoint/2010/main" val="238773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data is deleted a </a:t>
            </a:r>
            <a:r>
              <a:rPr lang="en-US" dirty="0">
                <a:solidFill>
                  <a:schemeClr val="accent1"/>
                </a:solidFill>
              </a:rPr>
              <a:t>tombstone</a:t>
            </a:r>
            <a:r>
              <a:rPr lang="en-US" dirty="0">
                <a:solidFill>
                  <a:schemeClr val="tx1"/>
                </a:solidFill>
              </a:rPr>
              <a:t> is placed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During </a:t>
            </a:r>
            <a:r>
              <a:rPr lang="en-US" dirty="0">
                <a:solidFill>
                  <a:schemeClr val="accent1"/>
                </a:solidFill>
              </a:rPr>
              <a:t>compaction</a:t>
            </a:r>
            <a:r>
              <a:rPr lang="en-US" dirty="0">
                <a:solidFill>
                  <a:schemeClr val="tx1"/>
                </a:solidFill>
              </a:rPr>
              <a:t>, files on disk are optimized and space is reclaimed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more DELETEs happen the more data needs to be compacted.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Tombstones can only be deleted if all values for a specific row are all being compacted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 are </a:t>
            </a:r>
            <a:r>
              <a:rPr lang="en-US" dirty="0">
                <a:solidFill>
                  <a:schemeClr val="accent1"/>
                </a:solidFill>
              </a:rPr>
              <a:t>major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accent1"/>
                </a:solidFill>
              </a:rPr>
              <a:t>minor</a:t>
            </a:r>
            <a:r>
              <a:rPr lang="en-US" dirty="0">
                <a:solidFill>
                  <a:schemeClr val="tx1"/>
                </a:solidFill>
              </a:rPr>
              <a:t> compactions, </a:t>
            </a:r>
            <a:r>
              <a:rPr lang="en-US" dirty="0">
                <a:solidFill>
                  <a:schemeClr val="accent1"/>
                </a:solidFill>
              </a:rPr>
              <a:t>minor </a:t>
            </a:r>
            <a:r>
              <a:rPr lang="en-US" dirty="0">
                <a:solidFill>
                  <a:schemeClr val="tx1"/>
                </a:solidFill>
              </a:rPr>
              <a:t>compactions may not remove all </a:t>
            </a:r>
            <a:r>
              <a:rPr lang="en-US" dirty="0" err="1">
                <a:solidFill>
                  <a:schemeClr val="tx1"/>
                </a:solidFill>
              </a:rPr>
              <a:t>tombstoned</a:t>
            </a:r>
            <a:r>
              <a:rPr lang="en-US" dirty="0">
                <a:solidFill>
                  <a:schemeClr val="tx1"/>
                </a:solidFill>
              </a:rPr>
              <a:t> data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Major </a:t>
            </a:r>
            <a:r>
              <a:rPr lang="en-US" dirty="0">
                <a:solidFill>
                  <a:schemeClr val="tx1"/>
                </a:solidFill>
              </a:rPr>
              <a:t>compactions are started manually so they aren’t run often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 Careful of too Many DELETEs</a:t>
            </a:r>
          </a:p>
        </p:txBody>
      </p:sp>
    </p:spTree>
    <p:extLst>
      <p:ext uri="{BB962C8B-B14F-4D97-AF65-F5344CB8AC3E}">
        <p14:creationId xmlns:p14="http://schemas.microsoft.com/office/powerpoint/2010/main" val="899123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is not stored on all replication nodes atomically, it will </a:t>
            </a:r>
            <a:r>
              <a:rPr lang="en-US" sz="1600" dirty="0">
                <a:solidFill>
                  <a:schemeClr val="accent1"/>
                </a:solidFill>
              </a:rPr>
              <a:t>eventually</a:t>
            </a:r>
            <a:r>
              <a:rPr lang="en-US" sz="1600" dirty="0"/>
              <a:t> be replicated to other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Replication is typically on the order of milliseconds but in the case of a write collision, </a:t>
            </a:r>
            <a:r>
              <a:rPr lang="en-US" sz="1600" dirty="0">
                <a:solidFill>
                  <a:schemeClr val="accent1"/>
                </a:solidFill>
              </a:rPr>
              <a:t>last write wins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>
                <a:solidFill>
                  <a:schemeClr val="accent1"/>
                </a:solidFill>
              </a:rPr>
              <a:t>replication factor</a:t>
            </a:r>
            <a:r>
              <a:rPr lang="en-US" sz="1600" dirty="0"/>
              <a:t> can be specified when creating a </a:t>
            </a:r>
            <a:r>
              <a:rPr lang="en-US" sz="1600" dirty="0" err="1"/>
              <a:t>Keyspace</a:t>
            </a:r>
            <a:r>
              <a:rPr lang="en-US" sz="1600" dirty="0"/>
              <a:t> to define how many times data will be replicated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>
                <a:solidFill>
                  <a:schemeClr val="accent1"/>
                </a:solidFill>
              </a:rPr>
              <a:t>replication strategy</a:t>
            </a:r>
            <a:r>
              <a:rPr lang="en-US" sz="1600" dirty="0"/>
              <a:t> determines how data will be replicated to the replication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</a:t>
            </a:r>
            <a:r>
              <a:rPr lang="en-US" sz="1600" dirty="0" err="1">
                <a:solidFill>
                  <a:schemeClr val="accent1"/>
                </a:solidFill>
              </a:rPr>
              <a:t>NetworkTopologyStrategy</a:t>
            </a:r>
            <a:r>
              <a:rPr lang="en-US" sz="1600" dirty="0"/>
              <a:t> if you have more than one data center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21263631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816101"/>
            <a:ext cx="8325510" cy="13102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read and write query can specify a </a:t>
            </a:r>
            <a:r>
              <a:rPr lang="en-US" sz="1600" dirty="0">
                <a:solidFill>
                  <a:schemeClr val="accent1"/>
                </a:solidFill>
              </a:rPr>
              <a:t>consistency level</a:t>
            </a:r>
            <a:r>
              <a:rPr lang="en-US" sz="1600" dirty="0">
                <a:solidFill>
                  <a:schemeClr val="tx1"/>
                </a:solidFill>
              </a:rPr>
              <a:t> to allow better control over availability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Common consistency levels: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Configurable Read/Write Consistency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902" y="3361508"/>
            <a:ext cx="7820297" cy="32221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ALL </a:t>
            </a:r>
            <a:r>
              <a:rPr lang="en-US" sz="1400" dirty="0">
                <a:latin typeface="Arial"/>
                <a:cs typeface="Arial"/>
              </a:rPr>
              <a:t>– All nodes in the cluster must confirm (even non-local nodes)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8903" y="3688079"/>
            <a:ext cx="7820297" cy="32221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QUORUM </a:t>
            </a:r>
            <a:r>
              <a:rPr lang="en-US" sz="1400" dirty="0">
                <a:latin typeface="Arial"/>
                <a:cs typeface="Arial"/>
              </a:rPr>
              <a:t>– A quorum of nodes (half the replication factor plus one) in the cluster must confirm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8903" y="4010296"/>
            <a:ext cx="7820297" cy="32221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ONE / TWO / THREE </a:t>
            </a:r>
            <a:r>
              <a:rPr lang="en-US" sz="1400" dirty="0">
                <a:latin typeface="Arial"/>
                <a:cs typeface="Arial"/>
              </a:rPr>
              <a:t>– One, two or three nodes in the cluster must confirm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8903" y="4332513"/>
            <a:ext cx="7820297" cy="32221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LOCAL_QUORUM </a:t>
            </a:r>
            <a:r>
              <a:rPr lang="en-US" sz="1400" dirty="0">
                <a:latin typeface="Arial"/>
                <a:cs typeface="Arial"/>
              </a:rPr>
              <a:t>– A quorum of nodes in the local data center must confirm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8903" y="4654730"/>
            <a:ext cx="7820297" cy="32221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LOCAL_ONE </a:t>
            </a:r>
            <a:r>
              <a:rPr lang="en-US" sz="1400" dirty="0">
                <a:latin typeface="Arial"/>
                <a:cs typeface="Arial"/>
              </a:rPr>
              <a:t>– One node in the local data center must confirm</a:t>
            </a:r>
          </a:p>
        </p:txBody>
      </p:sp>
    </p:spTree>
    <p:extLst>
      <p:ext uri="{BB962C8B-B14F-4D97-AF65-F5344CB8AC3E}">
        <p14:creationId xmlns:p14="http://schemas.microsoft.com/office/powerpoint/2010/main" val="2042755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/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3690" y="1537426"/>
            <a:ext cx="8325510" cy="44279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Cassandra doesn’t have foreign keys how would I model a parent / child relationship between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an example, this is how you could model a number of companies and their employees: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schema would allow you to query the employee table using the </a:t>
            </a:r>
            <a:r>
              <a:rPr lang="en-US" dirty="0" err="1">
                <a:solidFill>
                  <a:schemeClr val="accent1"/>
                </a:solidFill>
              </a:rPr>
              <a:t>company_id</a:t>
            </a:r>
            <a:r>
              <a:rPr lang="en-US" dirty="0"/>
              <a:t> to retrieve all the employees for a specific company.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Practical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734211"/>
              </p:ext>
            </p:extLst>
          </p:nvPr>
        </p:nvGraphicFramePr>
        <p:xfrm>
          <a:off x="831549" y="2719072"/>
          <a:ext cx="756351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848">
                  <a:extLst>
                    <a:ext uri="{9D8B030D-6E8A-4147-A177-3AD203B41FA5}">
                      <a16:colId xmlns="" xmlns:a16="http://schemas.microsoft.com/office/drawing/2014/main" val="1106948951"/>
                    </a:ext>
                  </a:extLst>
                </a:gridCol>
                <a:gridCol w="5956662">
                  <a:extLst>
                    <a:ext uri="{9D8B030D-6E8A-4147-A177-3AD203B41FA5}">
                      <a16:colId xmlns="" xmlns:a16="http://schemas.microsoft.com/office/drawing/2014/main" val="4240686773"/>
                    </a:ext>
                  </a:extLst>
                </a:gridCol>
              </a:tblGrid>
              <a:tr h="280368">
                <a:tc>
                  <a:txBody>
                    <a:bodyPr/>
                    <a:lstStyle/>
                    <a:p>
                      <a:r>
                        <a:rPr lang="en-US" sz="1400" dirty="0" err="1"/>
                        <a:t>company_id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73188195"/>
                  </a:ext>
                </a:extLst>
              </a:tr>
              <a:tr h="280368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ShoreTel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04020416"/>
                  </a:ext>
                </a:extLst>
              </a:tr>
              <a:tr h="280368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Erik’s 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9542822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1551" y="2444752"/>
            <a:ext cx="4188823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Table: company, Primary Key: (</a:t>
            </a:r>
            <a:r>
              <a:rPr lang="en-US" sz="1400" dirty="0" err="1">
                <a:solidFill>
                  <a:schemeClr val="accent1"/>
                </a:solidFill>
                <a:latin typeface="Arial"/>
                <a:cs typeface="Arial"/>
              </a:rPr>
              <a:t>company_id</a:t>
            </a:r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306619"/>
              </p:ext>
            </p:extLst>
          </p:nvPr>
        </p:nvGraphicFramePr>
        <p:xfrm>
          <a:off x="831551" y="4002400"/>
          <a:ext cx="756350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877">
                  <a:extLst>
                    <a:ext uri="{9D8B030D-6E8A-4147-A177-3AD203B41FA5}">
                      <a16:colId xmlns="" xmlns:a16="http://schemas.microsoft.com/office/drawing/2014/main" val="2564240984"/>
                    </a:ext>
                  </a:extLst>
                </a:gridCol>
                <a:gridCol w="1890877">
                  <a:extLst>
                    <a:ext uri="{9D8B030D-6E8A-4147-A177-3AD203B41FA5}">
                      <a16:colId xmlns="" xmlns:a16="http://schemas.microsoft.com/office/drawing/2014/main" val="249696590"/>
                    </a:ext>
                  </a:extLst>
                </a:gridCol>
                <a:gridCol w="1890877">
                  <a:extLst>
                    <a:ext uri="{9D8B030D-6E8A-4147-A177-3AD203B41FA5}">
                      <a16:colId xmlns="" xmlns:a16="http://schemas.microsoft.com/office/drawing/2014/main" val="761659361"/>
                    </a:ext>
                  </a:extLst>
                </a:gridCol>
                <a:gridCol w="1890877">
                  <a:extLst>
                    <a:ext uri="{9D8B030D-6E8A-4147-A177-3AD203B41FA5}">
                      <a16:colId xmlns="" xmlns:a16="http://schemas.microsoft.com/office/drawing/2014/main" val="2771449575"/>
                    </a:ext>
                  </a:extLst>
                </a:gridCol>
              </a:tblGrid>
              <a:tr h="265212">
                <a:tc>
                  <a:txBody>
                    <a:bodyPr/>
                    <a:lstStyle/>
                    <a:p>
                      <a:r>
                        <a:rPr lang="en-US" sz="1400" dirty="0" err="1"/>
                        <a:t>company_id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employee_id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first_name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last_name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6888753"/>
                  </a:ext>
                </a:extLst>
              </a:tr>
              <a:tr h="26521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6665216"/>
                  </a:ext>
                </a:extLst>
              </a:tr>
              <a:tr h="26521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5915691"/>
                  </a:ext>
                </a:extLst>
              </a:tr>
              <a:tr h="265212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Davidson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79441755"/>
                  </a:ext>
                </a:extLst>
              </a:tr>
              <a:tr h="265212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490680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1549" y="3728080"/>
            <a:ext cx="5155474" cy="274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Table: employee, Primary Key: ((</a:t>
            </a:r>
            <a:r>
              <a:rPr lang="en-US" sz="1400" dirty="0" err="1">
                <a:solidFill>
                  <a:schemeClr val="accent1"/>
                </a:solidFill>
                <a:latin typeface="Arial"/>
                <a:cs typeface="Arial"/>
              </a:rPr>
              <a:t>company_id</a:t>
            </a:r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), </a:t>
            </a:r>
            <a:r>
              <a:rPr lang="en-US" sz="1400" dirty="0" err="1">
                <a:solidFill>
                  <a:schemeClr val="accent1"/>
                </a:solidFill>
                <a:latin typeface="Arial"/>
                <a:cs typeface="Arial"/>
              </a:rPr>
              <a:t>employee_id</a:t>
            </a:r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909942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816101"/>
            <a:ext cx="8325510" cy="21114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Slides and a few example CQL files from this presentation are available on my GitHub: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I’ll tweet the URL above and also try to answer questions via Twitter: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Thanks for Coming!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3690" y="2351314"/>
            <a:ext cx="8325510" cy="4488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  <a:latin typeface="Arial"/>
                <a:cs typeface="Arial"/>
              </a:rPr>
              <a:t>https://github.com/aphistic/intro-to-cassandra-and-cql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8317" y="3436626"/>
            <a:ext cx="1576251" cy="39787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  <a:latin typeface="Arial"/>
                <a:cs typeface="Arial"/>
              </a:rPr>
              <a:t>@aphistic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3106" y="4685209"/>
            <a:ext cx="3326675" cy="8098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algn="ctr"/>
            <a:r>
              <a:rPr lang="en-US" sz="4800" dirty="0">
                <a:latin typeface="Arial"/>
                <a:cs typeface="Arial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361253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Learned the ins and outs of Cassandra over the last couple years while using it in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Came across a few “</a:t>
            </a:r>
            <a:r>
              <a:rPr lang="en-US" sz="1800" dirty="0" err="1"/>
              <a:t>gotchas</a:t>
            </a:r>
            <a:r>
              <a:rPr lang="en-US" sz="1800" dirty="0"/>
              <a:t>” that are good to know 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Cassandra is extremely powerful if you know how to use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is a “quick start” to introduce you to Cassandra and give you an idea of where to look for more information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Why Am I Here?</a:t>
            </a:r>
          </a:p>
        </p:txBody>
      </p:sp>
    </p:spTree>
    <p:extLst>
      <p:ext uri="{BB962C8B-B14F-4D97-AF65-F5344CB8AC3E}">
        <p14:creationId xmlns:p14="http://schemas.microsoft.com/office/powerpoint/2010/main" val="8477420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Cassandra?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Created by Facebook and open sourced in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Became an Apache Incubator project in 2009 and a top-level project in 2010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Highly-available, decentralized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Scalable and fault-tolerant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052" name="Picture 4" descr="https://upload.wikimedia.org/wikipedia/commons/thumb/5/5e/Cassandra_logo.svg/2000px-Cassandra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21" y="1976845"/>
            <a:ext cx="3430823" cy="229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2106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Thrift protocol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Column Families – Data grows sideways to billions of columns</a:t>
            </a:r>
          </a:p>
          <a:p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 enforced </a:t>
            </a:r>
            <a:r>
              <a:rPr lang="en-US" sz="1800" dirty="0"/>
              <a:t>schema, do whatever!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is no longer the recommended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“Old” Cassandra Usage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71414"/>
              </p:ext>
            </p:extLst>
          </p:nvPr>
        </p:nvGraphicFramePr>
        <p:xfrm>
          <a:off x="870857" y="3336654"/>
          <a:ext cx="79683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428">
                  <a:extLst>
                    <a:ext uri="{9D8B030D-6E8A-4147-A177-3AD203B41FA5}">
                      <a16:colId xmlns="" xmlns:a16="http://schemas.microsoft.com/office/drawing/2014/main" val="3539026141"/>
                    </a:ext>
                  </a:extLst>
                </a:gridCol>
                <a:gridCol w="1387082">
                  <a:extLst>
                    <a:ext uri="{9D8B030D-6E8A-4147-A177-3AD203B41FA5}">
                      <a16:colId xmlns="" xmlns:a16="http://schemas.microsoft.com/office/drawing/2014/main" val="1368720432"/>
                    </a:ext>
                  </a:extLst>
                </a:gridCol>
                <a:gridCol w="1180495">
                  <a:extLst>
                    <a:ext uri="{9D8B030D-6E8A-4147-A177-3AD203B41FA5}">
                      <a16:colId xmlns="" xmlns:a16="http://schemas.microsoft.com/office/drawing/2014/main" val="562328369"/>
                    </a:ext>
                  </a:extLst>
                </a:gridCol>
                <a:gridCol w="1593669">
                  <a:extLst>
                    <a:ext uri="{9D8B030D-6E8A-4147-A177-3AD203B41FA5}">
                      <a16:colId xmlns="" xmlns:a16="http://schemas.microsoft.com/office/drawing/2014/main" val="3922095088"/>
                    </a:ext>
                  </a:extLst>
                </a:gridCol>
                <a:gridCol w="1593669">
                  <a:extLst>
                    <a:ext uri="{9D8B030D-6E8A-4147-A177-3AD203B41FA5}">
                      <a16:colId xmlns="" xmlns:a16="http://schemas.microsoft.com/office/drawing/2014/main" val="35022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housewares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3015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Employees:Department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6597686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643154" y="3164840"/>
            <a:ext cx="31960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6922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Concepts closer to a traditional relational database with tables, columns and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New native protocol to replace Thrift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Cassandra Query Language (CQL) – Best-practices language similar to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Still the same data underneath, just abstracted away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Great presentation on how data maps between the two can be found at</a:t>
            </a:r>
            <a:br>
              <a:rPr lang="en-US" sz="1400" dirty="0"/>
            </a:br>
            <a:r>
              <a:rPr lang="en-US" dirty="0">
                <a:hlinkClick r:id="rId3"/>
              </a:rPr>
              <a:t>http://www.slideshare.net/DataStax/understanding-how-cql3-maps-to-cassandras-internal-data-structure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“New” Cassandra Usage</a:t>
            </a:r>
          </a:p>
        </p:txBody>
      </p:sp>
    </p:spTree>
    <p:extLst>
      <p:ext uri="{BB962C8B-B14F-4D97-AF65-F5344CB8AC3E}">
        <p14:creationId xmlns:p14="http://schemas.microsoft.com/office/powerpoint/2010/main" val="13377062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625791"/>
            <a:ext cx="8325510" cy="3949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Keyspace</a:t>
            </a:r>
            <a:r>
              <a:rPr lang="en-US" sz="1800" dirty="0"/>
              <a:t> – Database in an RDBMS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Cassandra / CQL Terminology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85509" y="1625791"/>
            <a:ext cx="3953691" cy="3512266"/>
          </a:xfrm>
          <a:prstGeom prst="roundRect">
            <a:avLst>
              <a:gd name="adj" fmla="val 2534"/>
            </a:avLst>
          </a:prstGeom>
          <a:solidFill>
            <a:schemeClr val="accent1"/>
          </a:solidFill>
          <a:ln>
            <a:solidFill>
              <a:schemeClr val="tx2"/>
            </a:solidFill>
            <a:round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err="1"/>
              <a:t>Keyspace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26344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625791"/>
            <a:ext cx="8325510" cy="3949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Keyspace</a:t>
            </a:r>
            <a:r>
              <a:rPr lang="en-US" sz="1800" dirty="0"/>
              <a:t> – Database in an RDBMS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Table – Table in an RDBMS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Cassandra / CQL Terminology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85509" y="1625791"/>
            <a:ext cx="3953691" cy="3512266"/>
          </a:xfrm>
          <a:prstGeom prst="roundRect">
            <a:avLst>
              <a:gd name="adj" fmla="val 2534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  <a:round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err="1">
                <a:solidFill>
                  <a:schemeClr val="tx2"/>
                </a:solidFill>
              </a:rPr>
              <a:t>Keyspace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16137" y="2189851"/>
            <a:ext cx="1776549" cy="2821577"/>
          </a:xfrm>
          <a:prstGeom prst="roundRect">
            <a:avLst>
              <a:gd name="adj" fmla="val 5883"/>
            </a:avLst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Table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6923314" y="2189850"/>
            <a:ext cx="1776549" cy="2821577"/>
          </a:xfrm>
          <a:prstGeom prst="roundRect">
            <a:avLst>
              <a:gd name="adj" fmla="val 5883"/>
            </a:avLst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1379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690" y="1625791"/>
            <a:ext cx="8325510" cy="3949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Keyspace</a:t>
            </a:r>
            <a:r>
              <a:rPr lang="en-US" sz="1800" dirty="0"/>
              <a:t> – Database in an RDBMS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Table – Table in an RDBMS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Row – Row in an RDBMS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Cassandra / CQL Terminology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85509" y="1625791"/>
            <a:ext cx="3953691" cy="3512266"/>
          </a:xfrm>
          <a:prstGeom prst="roundRect">
            <a:avLst>
              <a:gd name="adj" fmla="val 2534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  <a:round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err="1">
                <a:solidFill>
                  <a:schemeClr val="tx2"/>
                </a:solidFill>
              </a:rPr>
              <a:t>Keyspace</a:t>
            </a:r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016137" y="2189851"/>
            <a:ext cx="1776549" cy="2821577"/>
            <a:chOff x="5016137" y="2189851"/>
            <a:chExt cx="1776549" cy="2821577"/>
          </a:xfrm>
        </p:grpSpPr>
        <p:sp>
          <p:nvSpPr>
            <p:cNvPr id="12" name="Rounded Rectangle 11"/>
            <p:cNvSpPr/>
            <p:nvPr/>
          </p:nvSpPr>
          <p:spPr>
            <a:xfrm>
              <a:off x="5016137" y="2189851"/>
              <a:ext cx="1776549" cy="2821577"/>
            </a:xfrm>
            <a:prstGeom prst="roundRect">
              <a:avLst>
                <a:gd name="adj" fmla="val 58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Table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85806" y="2603863"/>
              <a:ext cx="1619794" cy="32221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Row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94514" y="2983688"/>
              <a:ext cx="1619794" cy="32221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Row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923314" y="2189850"/>
            <a:ext cx="1776549" cy="2821577"/>
            <a:chOff x="5016137" y="2189851"/>
            <a:chExt cx="1776549" cy="2821577"/>
          </a:xfrm>
        </p:grpSpPr>
        <p:sp>
          <p:nvSpPr>
            <p:cNvPr id="43" name="Rounded Rectangle 42"/>
            <p:cNvSpPr/>
            <p:nvPr/>
          </p:nvSpPr>
          <p:spPr>
            <a:xfrm>
              <a:off x="5016137" y="2189851"/>
              <a:ext cx="1776549" cy="2821577"/>
            </a:xfrm>
            <a:prstGeom prst="roundRect">
              <a:avLst>
                <a:gd name="adj" fmla="val 58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Table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85806" y="2603863"/>
              <a:ext cx="1619794" cy="32221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Row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94514" y="2983688"/>
              <a:ext cx="1619794" cy="32221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Row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25068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itles and Dividers">
  <a:themeElements>
    <a:clrScheme name="ShoreTel - 1/7">
      <a:dk1>
        <a:srgbClr val="808080"/>
      </a:dk1>
      <a:lt1>
        <a:srgbClr val="FFFFFF"/>
      </a:lt1>
      <a:dk2>
        <a:srgbClr val="192437"/>
      </a:dk2>
      <a:lt2>
        <a:srgbClr val="FFFFFF"/>
      </a:lt2>
      <a:accent1>
        <a:srgbClr val="FF7900"/>
      </a:accent1>
      <a:accent2>
        <a:srgbClr val="33CC99"/>
      </a:accent2>
      <a:accent3>
        <a:srgbClr val="6666CC"/>
      </a:accent3>
      <a:accent4>
        <a:srgbClr val="00CCFF"/>
      </a:accent4>
      <a:accent5>
        <a:srgbClr val="FF6600"/>
      </a:accent5>
      <a:accent6>
        <a:srgbClr val="CCCCCC"/>
      </a:accent6>
      <a:hlink>
        <a:srgbClr val="FF7900"/>
      </a:hlink>
      <a:folHlink>
        <a:srgbClr val="FF79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rgbClr val="FFFF00"/>
        </a:solidFill>
      </a:spPr>
      <a:bodyPr vert="horz" wrap="square" lIns="91440" tIns="45720" rIns="91440" bIns="45720" rtlCol="0" anchor="t">
        <a:normAutofit/>
      </a:bodyPr>
      <a:lstStyle>
        <a:defPPr>
          <a:defRPr sz="1100" dirty="0" smtClean="0">
            <a:solidFill>
              <a:schemeClr val="tx2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">
  <a:themeElements>
    <a:clrScheme name="ShoreTel 3-10-15">
      <a:dk1>
        <a:srgbClr val="808080"/>
      </a:dk1>
      <a:lt1>
        <a:srgbClr val="FFFFFF"/>
      </a:lt1>
      <a:dk2>
        <a:srgbClr val="282828"/>
      </a:dk2>
      <a:lt2>
        <a:srgbClr val="FFFFFF"/>
      </a:lt2>
      <a:accent1>
        <a:srgbClr val="FF7900"/>
      </a:accent1>
      <a:accent2>
        <a:srgbClr val="33CC99"/>
      </a:accent2>
      <a:accent3>
        <a:srgbClr val="3366CC"/>
      </a:accent3>
      <a:accent4>
        <a:srgbClr val="00CCFF"/>
      </a:accent4>
      <a:accent5>
        <a:srgbClr val="FF6600"/>
      </a:accent5>
      <a:accent6>
        <a:srgbClr val="CCCCCC"/>
      </a:accent6>
      <a:hlink>
        <a:srgbClr val="FF7900"/>
      </a:hlink>
      <a:folHlink>
        <a:srgbClr val="FF79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normAutofit/>
      </a:bodyPr>
      <a:lstStyle>
        <a:defPPr algn="ctr">
          <a:defRPr sz="1400" dirty="0" smtClean="0">
            <a:solidFill>
              <a:schemeClr val="tx2"/>
            </a:solidFill>
            <a:latin typeface="Arial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Blanks">
  <a:themeElements>
    <a:clrScheme name="ShoreTel - 1/7">
      <a:dk1>
        <a:srgbClr val="808080"/>
      </a:dk1>
      <a:lt1>
        <a:srgbClr val="FFFFFF"/>
      </a:lt1>
      <a:dk2>
        <a:srgbClr val="192437"/>
      </a:dk2>
      <a:lt2>
        <a:srgbClr val="FFFFFF"/>
      </a:lt2>
      <a:accent1>
        <a:srgbClr val="FF7900"/>
      </a:accent1>
      <a:accent2>
        <a:srgbClr val="33CC99"/>
      </a:accent2>
      <a:accent3>
        <a:srgbClr val="6666CC"/>
      </a:accent3>
      <a:accent4>
        <a:srgbClr val="00CCFF"/>
      </a:accent4>
      <a:accent5>
        <a:srgbClr val="FF6600"/>
      </a:accent5>
      <a:accent6>
        <a:srgbClr val="CCCCCC"/>
      </a:accent6>
      <a:hlink>
        <a:srgbClr val="FF7900"/>
      </a:hlink>
      <a:folHlink>
        <a:srgbClr val="FF79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rgbClr val="FFFF00"/>
        </a:solidFill>
      </a:spPr>
      <a:bodyPr vert="horz" wrap="square" lIns="91440" tIns="45720" rIns="91440" bIns="45720" rtlCol="0" anchor="t">
        <a:normAutofit/>
      </a:bodyPr>
      <a:lstStyle>
        <a:defPPr>
          <a:defRPr sz="1100" dirty="0" smtClean="0">
            <a:solidFill>
              <a:schemeClr val="tx2"/>
            </a:solidFill>
            <a:latin typeface="Arial"/>
            <a:cs typeface="Arial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42458</TotalTime>
  <Words>1800</Words>
  <Application>Microsoft Macintosh PowerPoint</Application>
  <PresentationFormat>On-screen Show (4:3)</PresentationFormat>
  <Paragraphs>519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Lucida Grande</vt:lpstr>
      <vt:lpstr>MS PGothic</vt:lpstr>
      <vt:lpstr>ＭＳ Ｐゴシック</vt:lpstr>
      <vt:lpstr>Titles and Dividers</vt:lpstr>
      <vt:lpstr>Content</vt:lpstr>
      <vt:lpstr>Blanks</vt:lpstr>
      <vt:lpstr>  </vt:lpstr>
      <vt:lpstr>Who Am I?</vt:lpstr>
      <vt:lpstr>Why Am I Here?</vt:lpstr>
      <vt:lpstr>What is Cassandra?</vt:lpstr>
      <vt:lpstr>“Old” Cassandra Usage</vt:lpstr>
      <vt:lpstr>“New” Cassandra Usage</vt:lpstr>
      <vt:lpstr>Cassandra / CQL Terminology</vt:lpstr>
      <vt:lpstr>Cassandra / CQL Terminology</vt:lpstr>
      <vt:lpstr>Cassandra / CQL Terminology</vt:lpstr>
      <vt:lpstr>Cassandra / CQL Terminology</vt:lpstr>
      <vt:lpstr>Data Types</vt:lpstr>
      <vt:lpstr>CQL - SELECT</vt:lpstr>
      <vt:lpstr>CQL - INSERT</vt:lpstr>
      <vt:lpstr>CQL - UPDATE</vt:lpstr>
      <vt:lpstr>CQL - DELETE</vt:lpstr>
      <vt:lpstr>Distributing Data in the Cluster</vt:lpstr>
      <vt:lpstr>Table Primary Keys</vt:lpstr>
      <vt:lpstr>Partition Key</vt:lpstr>
      <vt:lpstr>CQL – CREATE TABLE</vt:lpstr>
      <vt:lpstr>Beware of the “Gotchas”!</vt:lpstr>
      <vt:lpstr>Partitioning Hot Nodes</vt:lpstr>
      <vt:lpstr>Query Limitations</vt:lpstr>
      <vt:lpstr>Consider Queries When Designing Schemas</vt:lpstr>
      <vt:lpstr>Be Careful of Collections</vt:lpstr>
      <vt:lpstr>Be Careful of too Many DELETEs</vt:lpstr>
      <vt:lpstr>Eventual Consistency</vt:lpstr>
      <vt:lpstr>Configurable Read/Write Consistency</vt:lpstr>
      <vt:lpstr>A Practical Example</vt:lpstr>
      <vt:lpstr>Thanks for Coming!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Diiullo</dc:creator>
  <cp:lastModifiedBy>Erik Davidson</cp:lastModifiedBy>
  <cp:revision>1099</cp:revision>
  <dcterms:created xsi:type="dcterms:W3CDTF">2014-10-09T03:06:09Z</dcterms:created>
  <dcterms:modified xsi:type="dcterms:W3CDTF">2016-06-17T21:59:24Z</dcterms:modified>
</cp:coreProperties>
</file>