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365" r:id="rId5"/>
    <p:sldId id="259" r:id="rId6"/>
    <p:sldId id="260" r:id="rId7"/>
    <p:sldId id="303" r:id="rId8"/>
    <p:sldId id="282" r:id="rId9"/>
    <p:sldId id="364" r:id="rId10"/>
  </p:sldIdLst>
  <p:sldSz cx="18288000" cy="10287000"/>
  <p:notesSz cx="6858000" cy="9144000"/>
  <p:embeddedFontLst>
    <p:embeddedFont>
      <p:font typeface="Algerian" panose="04020705040A02060702" pitchFamily="82" charset="0"/>
      <p:regular r:id="rId12"/>
    </p:embeddedFont>
    <p:embeddedFont>
      <p:font typeface="Barlow Bold" panose="020B0604020202020204" charset="0"/>
      <p:regular r:id="rId13"/>
    </p:embeddedFont>
    <p:embeddedFont>
      <p:font typeface="Barlow Bold Bold" panose="020B0604020202020204" charset="0"/>
      <p:regular r:id="rId14"/>
    </p:embeddedFont>
    <p:embeddedFont>
      <p:font typeface="Space Grotesk" panose="020B0604020202020204" charset="0"/>
      <p:regular r:id="rId15"/>
      <p:bold r:id="rId16"/>
    </p:embeddedFont>
    <p:embeddedFont>
      <p:font typeface="Space Grotesk Medium" panose="020B060402020202020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5A2EB-AE06-4D81-B1C5-BB0046F9C949}">
          <p14:sldIdLst>
            <p14:sldId id="256"/>
            <p14:sldId id="257"/>
          </p14:sldIdLst>
        </p14:section>
        <p14:section name="Untitled Section" id="{B8AC0557-4835-48EB-8503-88F46AA10B20}">
          <p14:sldIdLst>
            <p14:sldId id="258"/>
            <p14:sldId id="365"/>
            <p14:sldId id="259"/>
            <p14:sldId id="260"/>
            <p14:sldId id="303"/>
            <p14:sldId id="282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B8639-6BC6-4DE6-87D7-FA78F30B7AA9}" v="4" dt="2024-10-25T06:29:29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6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2E750-4AB1-427B-8934-A508C15A9FB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6AE9-8852-4178-9D29-A75BE40F1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6e3a91b602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6e3a91b602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6e3a91b602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6e3a91b602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1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" y="-31782"/>
            <a:ext cx="184404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534218" y="8329724"/>
            <a:ext cx="4173289" cy="1591214"/>
            <a:chOff x="0" y="0"/>
            <a:chExt cx="1099138" cy="4190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9138" cy="419085"/>
            </a:xfrm>
            <a:custGeom>
              <a:avLst/>
              <a:gdLst/>
              <a:ahLst/>
              <a:cxnLst/>
              <a:rect l="l" t="t" r="r" b="b"/>
              <a:pathLst>
                <a:path w="1099138" h="419085">
                  <a:moveTo>
                    <a:pt x="0" y="0"/>
                  </a:moveTo>
                  <a:lnTo>
                    <a:pt x="1099138" y="0"/>
                  </a:lnTo>
                  <a:lnTo>
                    <a:pt x="1099138" y="419085"/>
                  </a:lnTo>
                  <a:lnTo>
                    <a:pt x="0" y="419085"/>
                  </a:lnTo>
                  <a:close/>
                </a:path>
              </a:pathLst>
            </a:custGeom>
            <a:solidFill>
              <a:srgbClr val="18371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99138" cy="457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83114" y="8572398"/>
            <a:ext cx="1694194" cy="34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</a:pPr>
            <a:endParaRPr lang="en-US" sz="2400" dirty="0">
              <a:solidFill>
                <a:srgbClr val="F8F4E5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707191" y="8772684"/>
            <a:ext cx="3552329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2"/>
              </a:lnSpc>
              <a:spcBef>
                <a:spcPct val="0"/>
              </a:spcBef>
            </a:pPr>
            <a:r>
              <a:rPr lang="en-US" sz="4695" dirty="0">
                <a:solidFill>
                  <a:srgbClr val="F8F4E5"/>
                </a:solidFill>
                <a:latin typeface="Barlow Bold"/>
                <a:ea typeface="Barlow Bold"/>
                <a:cs typeface="Barlow Bold"/>
                <a:sym typeface="Barlow Bold"/>
              </a:rPr>
              <a:t>INNOVATORS</a:t>
            </a:r>
          </a:p>
        </p:txBody>
      </p:sp>
      <p:pic>
        <p:nvPicPr>
          <p:cNvPr id="18" name="Google Shape;766;p62">
            <a:extLst>
              <a:ext uri="{FF2B5EF4-FFF2-40B4-BE49-F238E27FC236}">
                <a16:creationId xmlns:a16="http://schemas.microsoft.com/office/drawing/2014/main" id="{EBB1813E-6A22-D0BD-570C-42D2563644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6200" y="2392374"/>
            <a:ext cx="6218737" cy="537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835AA9-F7B6-9398-4762-14B50F7531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3" y="7850781"/>
            <a:ext cx="4375642" cy="240443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7CB062D-BB9A-A92F-0E8F-85EA9D5D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46919"/>
            <a:ext cx="14172382" cy="44958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lgerian" panose="04020705040A02060702" pitchFamily="82" charset="0"/>
              </a:rPr>
              <a:t>Real-Time Emotional Companion for Remote Workers</a:t>
            </a:r>
            <a:endParaRPr lang="en-IN" sz="6000" b="1" dirty="0">
              <a:latin typeface="Algerian" panose="04020705040A02060702" pitchFamily="8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D4A995-FB2E-291A-F0E7-095926063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1782"/>
            <a:ext cx="8305800" cy="37422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70F531-3D56-AA6E-7EB8-D381646B1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572500"/>
            <a:ext cx="3480194" cy="1905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59678C-BECB-F5C4-12C6-4902E965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Solution Overview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44B0EB-CCC8-6932-A03F-83A049DFD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0">
              <a:buNone/>
            </a:pPr>
            <a:r>
              <a:rPr lang="en-US" i="1" dirty="0">
                <a:latin typeface="Aptos" panose="020B0004020202020204" pitchFamily="34" charset="0"/>
              </a:rPr>
              <a:t>Remote workers often face isolation, stress, and lack of emotional support . Decline in mental well-being leads to decreased productivity and burnout.</a:t>
            </a:r>
          </a:p>
          <a:p>
            <a:pPr marL="228600" indent="0">
              <a:buNone/>
            </a:pPr>
            <a:r>
              <a:rPr lang="en-US" i="1" dirty="0">
                <a:latin typeface="Aptos" panose="020B0004020202020204" pitchFamily="34" charset="0"/>
              </a:rPr>
              <a:t>Solution : AI-driven virtual assistant that monitors emotional well-being . Uses facial recognition, voice analysis, and behavioral tracking . Provides real-time feedback and personalized mental health interventions .</a:t>
            </a:r>
          </a:p>
          <a:p>
            <a:pPr marL="228600" indent="0">
              <a:buNone/>
            </a:pPr>
            <a:r>
              <a:rPr lang="en-US" i="1" dirty="0">
                <a:latin typeface="Aptos" panose="020B0004020202020204" pitchFamily="34" charset="0"/>
              </a:rPr>
              <a:t>Features : Detects stress, fatigue, and other emotional states . Offers proactive suggestions (e.g., breaks, breathing exercises).Integrates with communication platforms (e.g., Zoom, Slack).</a:t>
            </a:r>
          </a:p>
          <a:p>
            <a:pPr marL="228600" indent="0">
              <a:buNone/>
            </a:pPr>
            <a:r>
              <a:rPr lang="en-US" i="1" dirty="0">
                <a:latin typeface="Aptos" panose="020B0004020202020204" pitchFamily="34" charset="0"/>
              </a:rPr>
              <a:t>Impact: Boosts productivity . Reduces emotional burnout . Enhances work-life balance .</a:t>
            </a:r>
          </a:p>
          <a:p>
            <a:pPr marL="228600" indent="0">
              <a:buNone/>
            </a:pPr>
            <a:r>
              <a:rPr lang="en-US" i="1" dirty="0">
                <a:latin typeface="Aptos" panose="020B0004020202020204" pitchFamily="34" charset="0"/>
              </a:rPr>
              <a:t>Visual Ideas : Emotional spectrum icons (e.g., happy, stressed, neutral).Flowchart showing problem, assistant detection, real-time feedback, outcome.</a:t>
            </a:r>
            <a:endParaRPr lang="en-IN" i="1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B0338-4FDF-5EA9-7484-4EF4E89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/>
              <a:t>Technical Architecture Overview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E3F5FE-998C-BCAC-ABD1-BF476F321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00" y="2304950"/>
            <a:ext cx="16674000" cy="7867750"/>
          </a:xfrm>
        </p:spPr>
        <p:txBody>
          <a:bodyPr>
            <a:normAutofit/>
          </a:bodyPr>
          <a:lstStyle/>
          <a:p>
            <a:r>
              <a:rPr lang="en-US" dirty="0"/>
              <a:t>Frontend : React, Angular, or Vue.js for a responsive user interface . Real-time video and voice integration for emotion tracking .</a:t>
            </a:r>
          </a:p>
          <a:p>
            <a:r>
              <a:rPr lang="en-US" dirty="0"/>
              <a:t>Backend : Node.js , Django, or Flask for emotion recognition algorithms . Processes real-time user interactions and APIs . </a:t>
            </a:r>
          </a:p>
          <a:p>
            <a:r>
              <a:rPr lang="en-US" dirty="0"/>
              <a:t>Database : MySQL, MongoDB, or PostgreSQL for storing emotional data . Optimized queries for user insights and history .</a:t>
            </a:r>
          </a:p>
          <a:p>
            <a:r>
              <a:rPr lang="en-US" dirty="0"/>
              <a:t>Tools/Services : Docker for containerization . AWS for scalable cloud services . Git for version control and team collaboration . </a:t>
            </a:r>
          </a:p>
          <a:p>
            <a:r>
              <a:rPr lang="en-US" dirty="0"/>
              <a:t>Visual Ideas : High-level diagram of the system architecture: Frontend, backend, database, cloud services . Flow of data from user interactions through processing to insights.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F568F5-AF06-265B-AB30-FDDC1B8CB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702A74D-D661-AFD9-F20A-F6455C919A6E}"/>
              </a:ext>
            </a:extLst>
          </p:cNvPr>
          <p:cNvSpPr txBox="1"/>
          <p:nvPr/>
        </p:nvSpPr>
        <p:spPr>
          <a:xfrm>
            <a:off x="685800" y="952623"/>
            <a:ext cx="9430494" cy="587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SCALABILITY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A5C0EBF-9944-543C-49CE-677E36B85578}"/>
              </a:ext>
            </a:extLst>
          </p:cNvPr>
          <p:cNvSpPr txBox="1"/>
          <p:nvPr/>
        </p:nvSpPr>
        <p:spPr>
          <a:xfrm>
            <a:off x="1008906" y="2180277"/>
            <a:ext cx="15297894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Handling Increased Traffic : Cloud services (AWS/Google Cloud) dynamically scale resources . Load balancing ensures efficient traffic distribution . Microservices Architecture :Breaks down the system into independent services (emotion detection, user feedback, analytics).Each service scales independently, improving flexibility and fault tolerance 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Containerization : Docker ensures consistent environments across machines . Kubernetes automates container management, scaling services based on real-time demand 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Elasticity : Automatic scaling based on workload . Ensures high availability and performance under heavy loads.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Visual Ideas : Cloud diagram showing dynamic scaling, load balancers . Docker container and Kubernetes node illustrations.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0D7F0-A6FA-C9DE-5CAE-F1196EA1E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382000"/>
            <a:ext cx="348019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0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1027275"/>
            <a:ext cx="9430494" cy="587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 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8906" y="2180277"/>
            <a:ext cx="15755094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AI-Driven Emotional Analytics : Advanced machine learning models will improve the accuracy of emotional predictions . Personalized emotional patterns learned over time, offering proactive suggestions . 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Wearable Device Integration : Integrating with devices like smartwatches for biometric data (heart rate, sleep).Enhances the assistant’s emotional tracking with physical health data 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Multilingual Support : Expand the platform with natural language processing (NLP) for multiple languages . Accessible to users across different regions, ensuring inclusivity 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New Use Cases : Expand into corporate wellness programs, integrating with HR tools. Real-time emotional monitoring for online education and remote therapy.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Visual Ideas : Timeline showing feature roll-out . Iconography for AI, wearable tech, multilingual NLP.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C5E1B-7FE1-A09C-0366-C7FEE78B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2974281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FEASIBILITY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8906" y="2180277"/>
            <a:ext cx="14307294" cy="7804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9248" lvl="1" algn="l">
              <a:lnSpc>
                <a:spcPts val="3632"/>
              </a:lnSpc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1. Technological Feasibility :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Proven Tech Stack: React, Node.js, Django, AWS ensure reliable development.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AI Availability: Pre-trained emotion recognition models reduce development time.</a:t>
            </a:r>
          </a:p>
          <a:p>
            <a:pPr marL="329248" lvl="1" algn="l">
              <a:lnSpc>
                <a:spcPts val="3632"/>
              </a:lnSpc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2. Financial Feasibility: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Cost-Effective: Initial costs are minimized with pay-as-you-go cloud services (AWS, GCP).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Open Source Tools: Use of free frameworks (e.g., Docker, Git) lowers expenses.</a:t>
            </a:r>
          </a:p>
          <a:p>
            <a:pPr marL="329248" lvl="1" algn="l">
              <a:lnSpc>
                <a:spcPts val="3632"/>
              </a:lnSpc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3. Operational Feasibility : Cloud-Based: Minimal infrastructure management, automatic scaling, and backups 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Ease of Development: Familiar tech stack reduces the learning curve and speeds up deployment. </a:t>
            </a:r>
          </a:p>
          <a:p>
            <a:pPr marL="329248" lvl="1" algn="l">
              <a:lnSpc>
                <a:spcPts val="3632"/>
              </a:lnSpc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4. Market Feasibility : Demand Growth: Mental health solutions are in demand, especially for remote workers . 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Partnerships: Integration potential with Slack, Teams, and wearable tech.</a:t>
            </a:r>
          </a:p>
          <a:p>
            <a:pPr marL="329248" lvl="1" algn="l">
              <a:lnSpc>
                <a:spcPts val="3632"/>
              </a:lnSpc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5. Legal &amp; Ethical Feasibility :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Data Privacy: Compliant with GDPR and global privacy regulations.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Ethical AI: Fair, transparent emotional tracking to avoid biases.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73C5-0273-3100-927E-D3F87D03B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806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26A39-F311-F58E-FC43-FA52660BC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8416"/>
            <a:ext cx="16423978" cy="9438084"/>
          </a:xfrm>
          <a:prstGeom prst="rect">
            <a:avLst/>
          </a:prstGeom>
        </p:spPr>
      </p:pic>
      <p:pic>
        <p:nvPicPr>
          <p:cNvPr id="751" name="Google Shape;751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" y="-2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0"/>
          <p:cNvSpPr txBox="1">
            <a:spLocks noGrp="1"/>
          </p:cNvSpPr>
          <p:nvPr>
            <p:ph type="ctrTitle" idx="4294967295"/>
          </p:nvPr>
        </p:nvSpPr>
        <p:spPr>
          <a:xfrm>
            <a:off x="228600" y="1257300"/>
            <a:ext cx="15505800" cy="1600438"/>
          </a:xfrm>
          <a:prstGeom prst="rect">
            <a:avLst/>
          </a:prstGeom>
        </p:spPr>
        <p:txBody>
          <a:bodyPr spcFirstLastPara="1" vert="horz" wrap="square" lIns="182850" tIns="0" rIns="18285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IN" sz="10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&gt;</a:t>
            </a:r>
            <a:r>
              <a:rPr lang="en-IN" sz="10400" dirty="0">
                <a:solidFill>
                  <a:schemeClr val="bg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 INNOVATORS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711168"/>
            <a:ext cx="9392146" cy="63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41"/>
              </a:lnSpc>
            </a:pPr>
            <a:endParaRPr lang="en-US" sz="3338" spc="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25" name="Google Shape;429;p38">
            <a:extLst>
              <a:ext uri="{FF2B5EF4-FFF2-40B4-BE49-F238E27FC236}">
                <a16:creationId xmlns:a16="http://schemas.microsoft.com/office/drawing/2014/main" id="{F9AA3E22-2771-B50B-6252-02C5D15E8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5900321"/>
            <a:ext cx="182880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36;p38">
            <a:extLst>
              <a:ext uri="{FF2B5EF4-FFF2-40B4-BE49-F238E27FC236}">
                <a16:creationId xmlns:a16="http://schemas.microsoft.com/office/drawing/2014/main" id="{C886842E-DBDA-BD73-5755-F75232C2A3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437;p38">
            <a:extLst>
              <a:ext uri="{FF2B5EF4-FFF2-40B4-BE49-F238E27FC236}">
                <a16:creationId xmlns:a16="http://schemas.microsoft.com/office/drawing/2014/main" id="{CF57EDFB-A5E0-3B42-CDD5-EA0ED6ED86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438;p38">
            <a:extLst>
              <a:ext uri="{FF2B5EF4-FFF2-40B4-BE49-F238E27FC236}">
                <a16:creationId xmlns:a16="http://schemas.microsoft.com/office/drawing/2014/main" id="{4985559C-6BFE-B100-02F9-6DC10B72F391}"/>
              </a:ext>
            </a:extLst>
          </p:cNvPr>
          <p:cNvSpPr txBox="1">
            <a:spLocks/>
          </p:cNvSpPr>
          <p:nvPr/>
        </p:nvSpPr>
        <p:spPr>
          <a:xfrm>
            <a:off x="3417901" y="1834279"/>
            <a:ext cx="4962000" cy="984885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b="1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Name: P. GNANA DEEPAK VARDHAN</a:t>
            </a:r>
          </a:p>
        </p:txBody>
      </p:sp>
      <p:sp>
        <p:nvSpPr>
          <p:cNvPr id="33" name="Google Shape;439;p38">
            <a:extLst>
              <a:ext uri="{FF2B5EF4-FFF2-40B4-BE49-F238E27FC236}">
                <a16:creationId xmlns:a16="http://schemas.microsoft.com/office/drawing/2014/main" id="{9C1098F2-1107-B12C-9260-912403062A71}"/>
              </a:ext>
            </a:extLst>
          </p:cNvPr>
          <p:cNvSpPr txBox="1">
            <a:spLocks/>
          </p:cNvSpPr>
          <p:nvPr/>
        </p:nvSpPr>
        <p:spPr>
          <a:xfrm>
            <a:off x="3417901" y="2912895"/>
            <a:ext cx="4962000" cy="430887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CEO</a:t>
            </a:r>
          </a:p>
        </p:txBody>
      </p:sp>
      <p:pic>
        <p:nvPicPr>
          <p:cNvPr id="34" name="Google Shape;440;p38">
            <a:extLst>
              <a:ext uri="{FF2B5EF4-FFF2-40B4-BE49-F238E27FC236}">
                <a16:creationId xmlns:a16="http://schemas.microsoft.com/office/drawing/2014/main" id="{B1A5140B-4BD4-A5F2-5CB1-5688B28988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441;p38">
            <a:extLst>
              <a:ext uri="{FF2B5EF4-FFF2-40B4-BE49-F238E27FC236}">
                <a16:creationId xmlns:a16="http://schemas.microsoft.com/office/drawing/2014/main" id="{F8BFD89E-F476-D3DB-E7AC-2083D69FAD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442;p38">
            <a:extLst>
              <a:ext uri="{FF2B5EF4-FFF2-40B4-BE49-F238E27FC236}">
                <a16:creationId xmlns:a16="http://schemas.microsoft.com/office/drawing/2014/main" id="{5B23F3ED-F76A-DFEB-A4B1-0C7766DE58A2}"/>
              </a:ext>
            </a:extLst>
          </p:cNvPr>
          <p:cNvSpPr txBox="1">
            <a:spLocks/>
          </p:cNvSpPr>
          <p:nvPr/>
        </p:nvSpPr>
        <p:spPr>
          <a:xfrm>
            <a:off x="3241597" y="5106412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b="1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Name: T. PAVANI</a:t>
            </a:r>
          </a:p>
        </p:txBody>
      </p:sp>
      <p:sp>
        <p:nvSpPr>
          <p:cNvPr id="37" name="Google Shape;443;p38">
            <a:extLst>
              <a:ext uri="{FF2B5EF4-FFF2-40B4-BE49-F238E27FC236}">
                <a16:creationId xmlns:a16="http://schemas.microsoft.com/office/drawing/2014/main" id="{F655218F-C9E7-D85F-4E85-3152516C104B}"/>
              </a:ext>
            </a:extLst>
          </p:cNvPr>
          <p:cNvSpPr txBox="1">
            <a:spLocks/>
          </p:cNvSpPr>
          <p:nvPr/>
        </p:nvSpPr>
        <p:spPr>
          <a:xfrm>
            <a:off x="3409550" y="5924044"/>
            <a:ext cx="4962000" cy="430887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CDO</a:t>
            </a:r>
          </a:p>
        </p:txBody>
      </p:sp>
      <p:pic>
        <p:nvPicPr>
          <p:cNvPr id="38" name="Google Shape;444;p38">
            <a:extLst>
              <a:ext uri="{FF2B5EF4-FFF2-40B4-BE49-F238E27FC236}">
                <a16:creationId xmlns:a16="http://schemas.microsoft.com/office/drawing/2014/main" id="{072D6E6A-CCC2-CEFF-D6E1-AB76B70DD2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445;p38">
            <a:extLst>
              <a:ext uri="{FF2B5EF4-FFF2-40B4-BE49-F238E27FC236}">
                <a16:creationId xmlns:a16="http://schemas.microsoft.com/office/drawing/2014/main" id="{FA10CAB4-DCEA-B43C-7ED9-F93537BB00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75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46;p38">
            <a:extLst>
              <a:ext uri="{FF2B5EF4-FFF2-40B4-BE49-F238E27FC236}">
                <a16:creationId xmlns:a16="http://schemas.microsoft.com/office/drawing/2014/main" id="{9487D600-70E6-F866-C1D9-2C5561630DBC}"/>
              </a:ext>
            </a:extLst>
          </p:cNvPr>
          <p:cNvSpPr txBox="1">
            <a:spLocks/>
          </p:cNvSpPr>
          <p:nvPr/>
        </p:nvSpPr>
        <p:spPr>
          <a:xfrm>
            <a:off x="11430000" y="1870920"/>
            <a:ext cx="4962000" cy="1107996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b="1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Name: K.J.V. SANDEEP</a:t>
            </a:r>
          </a:p>
        </p:txBody>
      </p:sp>
      <p:sp>
        <p:nvSpPr>
          <p:cNvPr id="41" name="Google Shape;447;p38">
            <a:extLst>
              <a:ext uri="{FF2B5EF4-FFF2-40B4-BE49-F238E27FC236}">
                <a16:creationId xmlns:a16="http://schemas.microsoft.com/office/drawing/2014/main" id="{F497EB50-13FB-0FA0-8E8E-AD2797F844C7}"/>
              </a:ext>
            </a:extLst>
          </p:cNvPr>
          <p:cNvSpPr txBox="1">
            <a:spLocks/>
          </p:cNvSpPr>
          <p:nvPr/>
        </p:nvSpPr>
        <p:spPr>
          <a:xfrm>
            <a:off x="11430000" y="3200294"/>
            <a:ext cx="4962000" cy="430887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CTO</a:t>
            </a:r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E18BB2A0-0305-3DE2-D996-346379538DCB}"/>
              </a:ext>
            </a:extLst>
          </p:cNvPr>
          <p:cNvSpPr/>
          <p:nvPr/>
        </p:nvSpPr>
        <p:spPr>
          <a:xfrm>
            <a:off x="8001000" y="5535455"/>
            <a:ext cx="10269255" cy="4829072"/>
          </a:xfrm>
          <a:custGeom>
            <a:avLst/>
            <a:gdLst/>
            <a:ahLst/>
            <a:cxnLst/>
            <a:rect l="l" t="t" r="r" b="b"/>
            <a:pathLst>
              <a:path w="12563227" h="7066815">
                <a:moveTo>
                  <a:pt x="0" y="0"/>
                </a:moveTo>
                <a:lnTo>
                  <a:pt x="12563227" y="0"/>
                </a:lnTo>
                <a:lnTo>
                  <a:pt x="12563227" y="7066815"/>
                </a:lnTo>
                <a:lnTo>
                  <a:pt x="0" y="7066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5795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" name="Google Shape;172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8600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121"/>
          <p:cNvSpPr txBox="1">
            <a:spLocks noGrp="1"/>
          </p:cNvSpPr>
          <p:nvPr>
            <p:ph type="ctrTitle"/>
          </p:nvPr>
        </p:nvSpPr>
        <p:spPr>
          <a:xfrm>
            <a:off x="1391100" y="4000500"/>
            <a:ext cx="15505800" cy="1631216"/>
          </a:xfrm>
          <a:prstGeom prst="rect">
            <a:avLst/>
          </a:prstGeom>
        </p:spPr>
        <p:txBody>
          <a:bodyPr spcFirstLastPara="1" vert="horz" wrap="square" lIns="0" tIns="0" rIns="182850" bIns="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600" dirty="0">
                <a:solidFill>
                  <a:srgbClr val="F4F0E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THANK YOU </a:t>
            </a:r>
            <a:endParaRPr sz="10600" dirty="0">
              <a:solidFill>
                <a:srgbClr val="F4F0E0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706</Words>
  <Application>Microsoft Office PowerPoint</Application>
  <PresentationFormat>Custom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Aptos</vt:lpstr>
      <vt:lpstr>Space Grotesk</vt:lpstr>
      <vt:lpstr>Space Grotesk Medium</vt:lpstr>
      <vt:lpstr>Algerian</vt:lpstr>
      <vt:lpstr>Barlow Bold Bold</vt:lpstr>
      <vt:lpstr>Barlow Bold</vt:lpstr>
      <vt:lpstr>Arial</vt:lpstr>
      <vt:lpstr>Office Theme</vt:lpstr>
      <vt:lpstr>Real-Time Emotional Companion for Remote Workers</vt:lpstr>
      <vt:lpstr>Solution Overview</vt:lpstr>
      <vt:lpstr>Technical Architecture Overview</vt:lpstr>
      <vt:lpstr>PowerPoint Presentation</vt:lpstr>
      <vt:lpstr>PowerPoint Presentation</vt:lpstr>
      <vt:lpstr>PowerPoint Presentation</vt:lpstr>
      <vt:lpstr>&gt;Team INNOVATORS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DELL</dc:creator>
  <cp:lastModifiedBy>Deepak Vardhan</cp:lastModifiedBy>
  <cp:revision>7</cp:revision>
  <dcterms:created xsi:type="dcterms:W3CDTF">2006-08-16T00:00:00Z</dcterms:created>
  <dcterms:modified xsi:type="dcterms:W3CDTF">2024-10-25T06:33:38Z</dcterms:modified>
  <dc:identifier>DAGTMY47ztE</dc:identifier>
</cp:coreProperties>
</file>