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Barlow" panose="00000500000000000000" pitchFamily="2" charset="0"/>
      <p:regular r:id="rId14"/>
      <p:bold r:id="rId15"/>
      <p:boldItalic r:id="rId16"/>
    </p:embeddedFont>
    <p:embeddedFont>
      <p:font typeface="Barlow SemiBold" panose="00000700000000000000" pitchFamily="2" charset="0"/>
      <p:regular r:id="rId17"/>
      <p:bold r:id="rId18"/>
      <p:italic r:id="rId19"/>
      <p:boldItalic r:id="rId20"/>
    </p:embeddedFont>
    <p:embeddedFont>
      <p:font typeface="Space Grotesk Medium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e8d4098e6_2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0e8d4098e6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e8d4098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e8d4098e6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30e8d4098e6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e8d4098e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e8d4098e6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30e8d4098e6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-58229" y="0"/>
            <a:ext cx="1842516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93" name="Google Shape;93;p14"/>
          <p:cNvGrpSpPr/>
          <p:nvPr/>
        </p:nvGrpSpPr>
        <p:grpSpPr>
          <a:xfrm>
            <a:off x="534218" y="8185063"/>
            <a:ext cx="4173289" cy="1735875"/>
            <a:chOff x="0" y="-38100"/>
            <a:chExt cx="1099138" cy="457185"/>
          </a:xfrm>
        </p:grpSpPr>
        <p:sp>
          <p:nvSpPr>
            <p:cNvPr id="94" name="Google Shape;94;p14"/>
            <p:cNvSpPr/>
            <p:nvPr/>
          </p:nvSpPr>
          <p:spPr>
            <a:xfrm>
              <a:off x="0" y="0"/>
              <a:ext cx="1099138" cy="419085"/>
            </a:xfrm>
            <a:custGeom>
              <a:avLst/>
              <a:gdLst/>
              <a:ahLst/>
              <a:cxnLst/>
              <a:rect l="l" t="t" r="r" b="b"/>
              <a:pathLst>
                <a:path w="1099138" h="419085" extrusionOk="0">
                  <a:moveTo>
                    <a:pt x="0" y="0"/>
                  </a:moveTo>
                  <a:lnTo>
                    <a:pt x="1099138" y="0"/>
                  </a:lnTo>
                  <a:lnTo>
                    <a:pt x="1099138" y="419085"/>
                  </a:lnTo>
                  <a:lnTo>
                    <a:pt x="0" y="419085"/>
                  </a:lnTo>
                  <a:close/>
                </a:path>
              </a:pathLst>
            </a:custGeom>
            <a:solidFill>
              <a:srgbClr val="183717"/>
            </a:solidFill>
            <a:ln>
              <a:noFill/>
            </a:ln>
          </p:spPr>
        </p:sp>
        <p:sp>
          <p:nvSpPr>
            <p:cNvPr id="95" name="Google Shape;95;p14"/>
            <p:cNvSpPr txBox="1"/>
            <p:nvPr/>
          </p:nvSpPr>
          <p:spPr>
            <a:xfrm>
              <a:off x="0" y="-38100"/>
              <a:ext cx="1099138" cy="4571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4"/>
          <p:cNvSpPr txBox="1"/>
          <p:nvPr/>
        </p:nvSpPr>
        <p:spPr>
          <a:xfrm>
            <a:off x="2583114" y="8572398"/>
            <a:ext cx="1694194" cy="340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1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F8F4E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3707191" y="8772684"/>
            <a:ext cx="35523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1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95" b="1" i="0" u="none" strike="noStrike" cap="none">
                <a:solidFill>
                  <a:srgbClr val="F8F4E5"/>
                </a:solidFill>
                <a:latin typeface="Barlow"/>
                <a:ea typeface="Barlow"/>
                <a:cs typeface="Barlow"/>
                <a:sym typeface="Barlow"/>
              </a:rPr>
              <a:t>(</a:t>
            </a:r>
            <a:r>
              <a:rPr lang="en-US" sz="4695" b="1">
                <a:solidFill>
                  <a:srgbClr val="F8F4E5"/>
                </a:solidFill>
                <a:latin typeface="Barlow"/>
                <a:ea typeface="Barlow"/>
                <a:cs typeface="Barlow"/>
                <a:sym typeface="Barlow"/>
              </a:rPr>
              <a:t>Hot shots</a:t>
            </a:r>
            <a:r>
              <a:rPr lang="en-US" sz="4695" b="1" i="0" u="none" strike="noStrike" cap="none">
                <a:solidFill>
                  <a:srgbClr val="F8F4E5"/>
                </a:solidFill>
                <a:latin typeface="Barlow"/>
                <a:ea typeface="Barlow"/>
                <a:cs typeface="Barlow"/>
                <a:sym typeface="Barlow"/>
              </a:rPr>
              <a:t>)</a:t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0" y="2171700"/>
            <a:ext cx="6218737" cy="5378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5293" y="7850781"/>
            <a:ext cx="4375642" cy="240443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534225" y="2618525"/>
            <a:ext cx="11526600" cy="2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Smart Health Monitoring System</a:t>
            </a:r>
            <a:endParaRPr sz="78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/>
        </p:nvSpPr>
        <p:spPr>
          <a:xfrm>
            <a:off x="1028700" y="1711168"/>
            <a:ext cx="9392146" cy="63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7198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38" b="1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309" y="182969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6308" y="1829696"/>
            <a:ext cx="1898152" cy="1864598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0" name="Google Shape;180;p23"/>
          <p:cNvSpPr txBox="1"/>
          <p:nvPr/>
        </p:nvSpPr>
        <p:spPr>
          <a:xfrm>
            <a:off x="3054000" y="2142750"/>
            <a:ext cx="56931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0" rIns="182850" bIns="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3600"/>
              <a:buFont typeface="Space Grotesk Medium"/>
              <a:buNone/>
            </a:pPr>
            <a:r>
              <a:rPr lang="en-US" sz="360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Lakshmi Navya</a:t>
            </a:r>
            <a:endParaRPr sz="3600">
              <a:solidFill>
                <a:srgbClr val="1C1C1C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3600"/>
              <a:buFont typeface="Space Grotesk Medium"/>
              <a:buNone/>
            </a:pPr>
            <a:r>
              <a:rPr lang="en-US" sz="360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Pantangi</a:t>
            </a:r>
            <a:r>
              <a:rPr lang="en-US" sz="3600" b="0" i="0" u="none" strike="noStrike" cap="none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 </a:t>
            </a:r>
            <a:endParaRPr sz="3600" b="0" i="0" u="none" strike="noStrike" cap="none">
              <a:solidFill>
                <a:srgbClr val="1C1C1C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3600"/>
              <a:buFont typeface="Space Grotesk Medium"/>
              <a:buNone/>
            </a:pPr>
            <a:r>
              <a:rPr lang="en-US" sz="360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23BEC7191</a:t>
            </a:r>
            <a:endParaRPr sz="3600">
              <a:solidFill>
                <a:srgbClr val="1C1C1C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pic>
        <p:nvPicPr>
          <p:cNvPr id="181" name="Google Shape;18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309" y="455344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6308" y="4553446"/>
            <a:ext cx="1898152" cy="1864598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3" name="Google Shape;183;p23"/>
          <p:cNvSpPr txBox="1"/>
          <p:nvPr/>
        </p:nvSpPr>
        <p:spPr>
          <a:xfrm>
            <a:off x="3409550" y="4866501"/>
            <a:ext cx="49620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0" rIns="182850" bIns="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3600"/>
              <a:buFont typeface="Space Grotesk Medium"/>
              <a:buNone/>
            </a:pPr>
            <a:r>
              <a:rPr lang="en-US" sz="360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Naga Sindhu</a:t>
            </a:r>
            <a:endParaRPr sz="3600">
              <a:solidFill>
                <a:srgbClr val="1C1C1C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3600"/>
              <a:buFont typeface="Space Grotesk Medium"/>
              <a:buNone/>
            </a:pPr>
            <a:r>
              <a:rPr lang="en-US" sz="360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Pegallapati</a:t>
            </a:r>
            <a:endParaRPr sz="3600">
              <a:solidFill>
                <a:srgbClr val="1C1C1C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3600"/>
              <a:buFont typeface="Space Grotesk Medium"/>
              <a:buNone/>
            </a:pPr>
            <a:r>
              <a:rPr lang="en-US" sz="360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23BEC7111</a:t>
            </a:r>
            <a:endParaRPr sz="3600">
              <a:solidFill>
                <a:srgbClr val="1C1C1C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pic>
        <p:nvPicPr>
          <p:cNvPr id="184" name="Google Shape;18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26759" y="182969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26758" y="1829696"/>
            <a:ext cx="1898152" cy="1864598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6" name="Google Shape;186;p23"/>
          <p:cNvSpPr txBox="1"/>
          <p:nvPr/>
        </p:nvSpPr>
        <p:spPr>
          <a:xfrm>
            <a:off x="11430000" y="2142751"/>
            <a:ext cx="49620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0" rIns="182850" bIns="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3600"/>
              <a:buFont typeface="Space Grotesk Medium"/>
              <a:buNone/>
            </a:pPr>
            <a:r>
              <a:rPr lang="en-US" sz="360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Jaya Sri</a:t>
            </a:r>
            <a:endParaRPr sz="3600">
              <a:solidFill>
                <a:srgbClr val="1C1C1C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3600"/>
              <a:buFont typeface="Space Grotesk Medium"/>
              <a:buNone/>
            </a:pPr>
            <a:r>
              <a:rPr lang="en-US" sz="360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Prathapani</a:t>
            </a:r>
            <a:endParaRPr sz="3600">
              <a:solidFill>
                <a:srgbClr val="1C1C1C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3600"/>
              <a:buFont typeface="Space Grotesk Medium"/>
              <a:buNone/>
            </a:pPr>
            <a:r>
              <a:rPr lang="en-US" sz="360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23MIC7020</a:t>
            </a:r>
            <a:endParaRPr sz="3600">
              <a:solidFill>
                <a:srgbClr val="1C1C1C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26759" y="455344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26758" y="4553446"/>
            <a:ext cx="1898152" cy="1864598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9" name="Google Shape;189;p23"/>
          <p:cNvSpPr txBox="1"/>
          <p:nvPr/>
        </p:nvSpPr>
        <p:spPr>
          <a:xfrm>
            <a:off x="11430000" y="4866501"/>
            <a:ext cx="49620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0" rIns="182850" bIns="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3600"/>
              <a:buFont typeface="Space Grotesk Medium"/>
              <a:buNone/>
            </a:pPr>
            <a:r>
              <a:rPr lang="en-US" sz="360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Satya Ruthwik</a:t>
            </a:r>
            <a:endParaRPr sz="3600">
              <a:solidFill>
                <a:srgbClr val="1C1C1C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3600"/>
              <a:buFont typeface="Space Grotesk Medium"/>
              <a:buNone/>
            </a:pPr>
            <a:r>
              <a:rPr lang="en-US" sz="360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Yanamadala</a:t>
            </a:r>
            <a:endParaRPr sz="3600">
              <a:solidFill>
                <a:srgbClr val="1C1C1C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3600"/>
              <a:buFont typeface="Space Grotesk Medium"/>
              <a:buNone/>
            </a:pPr>
            <a:r>
              <a:rPr lang="en-US" sz="360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23BEC7037</a:t>
            </a:r>
            <a:endParaRPr sz="3600">
              <a:solidFill>
                <a:srgbClr val="1C1C1C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6258698" y="4174199"/>
            <a:ext cx="12029290" cy="6112795"/>
          </a:xfrm>
          <a:custGeom>
            <a:avLst/>
            <a:gdLst/>
            <a:ahLst/>
            <a:cxnLst/>
            <a:rect l="l" t="t" r="r" b="b"/>
            <a:pathLst>
              <a:path w="12563227" h="7066815" extrusionOk="0">
                <a:moveTo>
                  <a:pt x="0" y="0"/>
                </a:moveTo>
                <a:lnTo>
                  <a:pt x="12563227" y="0"/>
                </a:lnTo>
                <a:lnTo>
                  <a:pt x="12563227" y="7066815"/>
                </a:lnTo>
                <a:lnTo>
                  <a:pt x="0" y="70668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"/>
            <a:ext cx="18288006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>
            <a:spLocks noGrp="1"/>
          </p:cNvSpPr>
          <p:nvPr>
            <p:ph type="ctrTitle"/>
          </p:nvPr>
        </p:nvSpPr>
        <p:spPr>
          <a:xfrm>
            <a:off x="1391100" y="4000500"/>
            <a:ext cx="1550580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50" bIns="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4F0E0"/>
              </a:buClr>
              <a:buSzPts val="10600"/>
              <a:buFont typeface="Space Grotesk Medium"/>
              <a:buNone/>
            </a:pPr>
            <a:r>
              <a:rPr lang="en-US" sz="10600">
                <a:solidFill>
                  <a:srgbClr val="F4F0E0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Thanks for Joining</a:t>
            </a:r>
            <a:endParaRPr sz="10600">
              <a:solidFill>
                <a:srgbClr val="F4F0E0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1333175" y="745975"/>
            <a:ext cx="16230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57" b="1">
                <a:latin typeface="Barlow"/>
                <a:ea typeface="Barlow"/>
                <a:cs typeface="Barlow"/>
                <a:sym typeface="Barlow"/>
              </a:rPr>
              <a:t>                                Smart Health Monitoring System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672450" y="2028125"/>
            <a:ext cx="7983300" cy="49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91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2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The </a:t>
            </a:r>
            <a:r>
              <a:rPr lang="en-US" sz="3052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Smart Health Monitoring System</a:t>
            </a:r>
            <a:r>
              <a:rPr lang="en-US" sz="3052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is an advanced predictive analytics tool designed to continuously monitor and analyze patient data such as heart rate, activity levels, sleep patterns, and more. By leveraging machine learning algorithms and real-time data processing, the system forecasts potential health issues and alerts both healthcare providers and patients proactively.</a:t>
            </a:r>
            <a:endParaRPr sz="3052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028700" y="5143500"/>
            <a:ext cx="10896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102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35200" y="8572500"/>
            <a:ext cx="3480194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9947350" y="3429000"/>
            <a:ext cx="7983300" cy="40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&gt;Proactive Health Management</a:t>
            </a:r>
            <a:endParaRPr sz="30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This system transitions from reactive to proactive health monitoring by identifying early warning signs of health issues, enabling timely interventions.</a:t>
            </a:r>
            <a:endParaRPr sz="3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&gt;Enhanced Patient Engagement</a:t>
            </a:r>
            <a:endParaRPr sz="30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By delivering insights into health data, it empowers patients to actively manage their well-being.</a:t>
            </a:r>
            <a:endParaRPr sz="3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461050" y="1728125"/>
            <a:ext cx="7983300" cy="66972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1026525" y="2118300"/>
            <a:ext cx="6915900" cy="4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10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52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The </a:t>
            </a:r>
            <a:r>
              <a:rPr lang="en-US" sz="3052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Smart Health Monitoring System</a:t>
            </a:r>
            <a:r>
              <a:rPr lang="en-US" sz="3052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is an advanced predictive analytics tool designed to continuously monitor and analyze patient data such as heart rate, activity levels, sleep patterns, and more. By leveraging machine learning algorithms and real-time data processing, the system forecasts potential health issues and alerts both healthcare providers and patients proactively.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9947350" y="2739600"/>
            <a:ext cx="7872900" cy="61548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10443575" y="3208800"/>
            <a:ext cx="6415800" cy="5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&gt;Proactive Health Management</a:t>
            </a:r>
            <a:endParaRPr sz="2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This system transitions from reactive to proactive health monitoring by identifying early warning signs of health issues, enabling timely interventions.</a:t>
            </a:r>
            <a:endParaRPr sz="2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&gt;Enhanced Patient Engagement</a:t>
            </a:r>
            <a:endParaRPr sz="2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By delivering insights into health data, it empowers patients to actively manage their well-being.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1333175" y="593575"/>
            <a:ext cx="16230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57" b="1">
                <a:latin typeface="Barlow"/>
                <a:ea typeface="Barlow"/>
                <a:cs typeface="Barlow"/>
                <a:sym typeface="Barlow"/>
              </a:rPr>
              <a:t>                                Smart Health Monitoring System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1028700" y="5143500"/>
            <a:ext cx="10896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102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81368" y="8816725"/>
            <a:ext cx="3034030" cy="16607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10140075" y="2857750"/>
            <a:ext cx="7983300" cy="6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1"/>
                </a:solidFill>
              </a:rPr>
              <a:t>Benifits:</a:t>
            </a:r>
            <a:endParaRPr sz="3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Improved Patient Outcomes:</a:t>
            </a:r>
            <a:r>
              <a:rPr lang="en-US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Early detection and intervention can lead to better health outcomes and reduced hospital admissions.</a:t>
            </a:r>
            <a:endParaRPr sz="24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Increased Efficiency:</a:t>
            </a:r>
            <a:r>
              <a:rPr lang="en-US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Healthcare providers can prioritize patients based on predictive alerts, optimizing their workflow and resource allocation.</a:t>
            </a:r>
            <a:endParaRPr sz="24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Empowered Patients:</a:t>
            </a:r>
            <a:r>
              <a:rPr lang="en-US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Access to real-time insights fosters greater patient involvement in their own care, leading to healthier lifestyle choices.</a:t>
            </a:r>
            <a:endParaRPr sz="24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Cost Reduction:</a:t>
            </a:r>
            <a:r>
              <a:rPr lang="en-US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By preventing serious health issues through early intervention, the system can help reduce overall healthcare costs.</a:t>
            </a:r>
            <a:endParaRPr sz="24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942250" y="1884475"/>
            <a:ext cx="6295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942250" y="1509350"/>
            <a:ext cx="7983300" cy="8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FEATURES:</a:t>
            </a:r>
            <a:endParaRPr sz="36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&gt;Real-Time Monitoring:</a:t>
            </a:r>
            <a:r>
              <a:rPr lang="en-US"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Tracks vital signs and activities through wearables or apps.</a:t>
            </a:r>
            <a:endParaRPr sz="3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Machine Learning Algorithms: Detects patterns in historical data to predict health risks.</a:t>
            </a:r>
            <a:endParaRPr sz="3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&gt;Customizable Dashboard:</a:t>
            </a:r>
            <a:r>
              <a:rPr lang="en-US"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Offers personalized health metrics for easy understanding.</a:t>
            </a:r>
            <a:endParaRPr sz="3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&gt;Automated Alerts:</a:t>
            </a:r>
            <a:r>
              <a:rPr lang="en-US"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Notifies patients and providers of anomalies or concerning patterns.</a:t>
            </a:r>
            <a:endParaRPr sz="3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&gt;Integration with Healthcare Systems:</a:t>
            </a:r>
            <a:r>
              <a:rPr lang="en-US"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Connects with existing EHR systems for comprehensive management.</a:t>
            </a:r>
            <a:endParaRPr sz="3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&gt;Data Privacy and Security:</a:t>
            </a:r>
            <a:r>
              <a:rPr lang="en-US"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Utilizes encryption and complies with regulations to protect sensitive information.</a:t>
            </a:r>
            <a:endParaRPr sz="3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735075" y="1615975"/>
            <a:ext cx="8612400" cy="7790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1157025" y="1813825"/>
            <a:ext cx="7768500" cy="73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996825" y="1683325"/>
            <a:ext cx="8088900" cy="7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FEATURES:</a:t>
            </a:r>
            <a:endParaRPr sz="36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&gt;Real-Time Monitoring:</a:t>
            </a:r>
            <a:r>
              <a:rPr lang="en-US"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Tracks vital signs and activities through wearables or apps.</a:t>
            </a:r>
            <a:endParaRPr sz="2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Machine Learning Algorithms: Detects patterns in historical data to predict health risks.</a:t>
            </a:r>
            <a:endParaRPr sz="2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&gt;Customizable Dashboard:</a:t>
            </a:r>
            <a:r>
              <a:rPr lang="en-US"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Offers personalized health metrics for easy understanding.</a:t>
            </a:r>
            <a:endParaRPr sz="2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&gt;Automated Alerts:</a:t>
            </a:r>
            <a:r>
              <a:rPr lang="en-US"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Notifies patients and providers of anomalies or concerning patterns.</a:t>
            </a:r>
            <a:endParaRPr sz="2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&gt;Integration with Healthcare Systems:</a:t>
            </a:r>
            <a:r>
              <a:rPr lang="en-US"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Connects with existing EHR systems for comprehensive management.</a:t>
            </a:r>
            <a:endParaRPr sz="2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&gt;Data Privacy and Security:</a:t>
            </a:r>
            <a:r>
              <a:rPr lang="en-US"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Utilizes encryption and complies with regulations to protect sensitive information.</a:t>
            </a:r>
            <a:endParaRPr sz="2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10140075" y="1466850"/>
            <a:ext cx="7983300" cy="7568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10508825" y="1857325"/>
            <a:ext cx="7372800" cy="6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 b="1">
                <a:solidFill>
                  <a:schemeClr val="dk1"/>
                </a:solidFill>
              </a:rPr>
              <a:t>Benefits:</a:t>
            </a:r>
            <a:endParaRPr sz="3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Improved Patient Outcomes:</a:t>
            </a:r>
            <a:r>
              <a:rPr lang="en-US"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Early detection and intervention can lead to better health outcomes and reduced hospital admissions.</a:t>
            </a:r>
            <a:endParaRPr sz="2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Increased Efficiency:</a:t>
            </a:r>
            <a:r>
              <a:rPr lang="en-US" sz="2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Healthcare providers can prioritize patients based on predictive alerts, optimizing their workflow and resource allocation.</a:t>
            </a:r>
            <a:endParaRPr sz="2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Empowered Patients:</a:t>
            </a:r>
            <a:r>
              <a:rPr lang="en-US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Access to real-time insights fosters greater patient involvement in their own care, leading to healthier lifestyle choices.</a:t>
            </a:r>
            <a:endParaRPr sz="2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Cost Reduction:</a:t>
            </a:r>
            <a:r>
              <a:rPr lang="en-US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By preventing serious health issues through early intervention, the system can help reduce overall healthcare costs.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/>
        </p:nvSpPr>
        <p:spPr>
          <a:xfrm>
            <a:off x="1028700" y="1028700"/>
            <a:ext cx="16230600" cy="126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57" b="1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TECHNICAL ARCHITECTURE </a:t>
            </a:r>
            <a:endParaRPr/>
          </a:p>
          <a:p>
            <a:pPr marL="0" marR="0" lvl="0" indent="0" algn="l" rtl="0">
              <a:lnSpc>
                <a:spcPct val="11912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57" b="1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1028700" y="2066524"/>
            <a:ext cx="2857500" cy="1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0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 b="1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Flowchart</a:t>
            </a:r>
            <a:r>
              <a:rPr lang="en-US" sz="3050" b="1">
                <a:latin typeface="Barlow"/>
                <a:ea typeface="Barlow"/>
                <a:cs typeface="Barlow"/>
                <a:sym typeface="Barlow"/>
              </a:rPr>
              <a:t>:</a:t>
            </a:r>
            <a:endParaRPr/>
          </a:p>
          <a:p>
            <a:pPr marL="0" marR="0" lvl="0" indent="0" algn="l" rtl="0">
              <a:lnSpc>
                <a:spcPct val="11908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50" b="1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816150" y="6868590"/>
            <a:ext cx="2857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0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 b="1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Tech stack</a:t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1160885" y="7591277"/>
            <a:ext cx="10129200" cy="21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58496" marR="0" lvl="1" indent="-329247" algn="l" rtl="0">
              <a:lnSpc>
                <a:spcPct val="1190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Char char="•"/>
            </a:pPr>
            <a:r>
              <a:rPr lang="en-US" sz="305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Frontend Technologies:  (React or Angular)</a:t>
            </a:r>
            <a:endParaRPr/>
          </a:p>
          <a:p>
            <a:pPr marL="658496" marR="0" lvl="1" indent="-329247" algn="l" rtl="0">
              <a:lnSpc>
                <a:spcPct val="1190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Char char="•"/>
            </a:pPr>
            <a:r>
              <a:rPr lang="en-US" sz="305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Backend Technologies:(</a:t>
            </a:r>
            <a:r>
              <a:rPr lang="en-US" sz="3050">
                <a:latin typeface="Barlow"/>
                <a:ea typeface="Barlow"/>
                <a:cs typeface="Barlow"/>
                <a:sym typeface="Barlow"/>
              </a:rPr>
              <a:t>Flask or Django</a:t>
            </a:r>
            <a:r>
              <a:rPr lang="en-US" sz="305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)</a:t>
            </a:r>
            <a:endParaRPr/>
          </a:p>
          <a:p>
            <a:pPr marL="658496" marR="0" lvl="1" indent="-329247" algn="l" rtl="0">
              <a:lnSpc>
                <a:spcPct val="1190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Char char="•"/>
            </a:pPr>
            <a:r>
              <a:rPr lang="en-US" sz="305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Database:(MySQL, </a:t>
            </a:r>
            <a:r>
              <a:rPr lang="en-US" sz="3050">
                <a:latin typeface="Barlow"/>
                <a:ea typeface="Barlow"/>
                <a:cs typeface="Barlow"/>
                <a:sym typeface="Barlow"/>
              </a:rPr>
              <a:t>Firebase</a:t>
            </a:r>
            <a:r>
              <a:rPr lang="en-US" sz="305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)</a:t>
            </a:r>
            <a:endParaRPr/>
          </a:p>
          <a:p>
            <a:pPr marL="658496" marR="0" lvl="1" indent="-329247" algn="l" rtl="0">
              <a:lnSpc>
                <a:spcPct val="1190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Char char="•"/>
            </a:pPr>
            <a:r>
              <a:rPr lang="en-US" sz="305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Other Tools/Services:(</a:t>
            </a:r>
            <a:r>
              <a:rPr lang="en-US" sz="3050">
                <a:latin typeface="Barlow"/>
                <a:ea typeface="Barlow"/>
                <a:cs typeface="Barlow"/>
                <a:sym typeface="Barlow"/>
              </a:rPr>
              <a:t> Matplotlib or D3.js</a:t>
            </a:r>
            <a:r>
              <a:rPr lang="en-US" sz="305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)</a:t>
            </a:r>
            <a:endParaRPr/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35200" y="8496300"/>
            <a:ext cx="3480194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6600" y="1596325"/>
            <a:ext cx="10765475" cy="57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/>
        </p:nvSpPr>
        <p:spPr>
          <a:xfrm>
            <a:off x="533400" y="1027275"/>
            <a:ext cx="9430494" cy="587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57" b="1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SCALABILITY AND FUTURE SCOPE</a:t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1216200" y="2153096"/>
            <a:ext cx="13719000" cy="66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50" b="1">
                <a:latin typeface="Barlow"/>
                <a:ea typeface="Barlow"/>
                <a:cs typeface="Barlow"/>
                <a:sym typeface="Barlow"/>
              </a:rPr>
              <a:t>Real-Time Monitoring: </a:t>
            </a:r>
            <a:r>
              <a:rPr lang="en-US" sz="3050">
                <a:latin typeface="Barlow"/>
                <a:ea typeface="Barlow"/>
                <a:cs typeface="Barlow"/>
                <a:sym typeface="Barlow"/>
              </a:rPr>
              <a:t>Utilize scalable messaging systems for efficient real-time data processing.</a:t>
            </a:r>
            <a:endParaRPr sz="305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50" b="1">
                <a:latin typeface="Barlow"/>
                <a:ea typeface="Barlow"/>
                <a:cs typeface="Barlow"/>
                <a:sym typeface="Barlow"/>
              </a:rPr>
              <a:t>Static Content Caching: </a:t>
            </a:r>
            <a:r>
              <a:rPr lang="en-US" sz="3050">
                <a:latin typeface="Barlow"/>
                <a:ea typeface="Barlow"/>
                <a:cs typeface="Barlow"/>
                <a:sym typeface="Barlow"/>
              </a:rPr>
              <a:t>Cache frequently accessed content to reduce load and improve response times.</a:t>
            </a:r>
            <a:endParaRPr sz="305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50" b="1">
                <a:latin typeface="Barlow"/>
                <a:ea typeface="Barlow"/>
                <a:cs typeface="Barlow"/>
                <a:sym typeface="Barlow"/>
              </a:rPr>
              <a:t>Replication: </a:t>
            </a:r>
            <a:r>
              <a:rPr lang="en-US" sz="3050">
                <a:latin typeface="Barlow"/>
                <a:ea typeface="Barlow"/>
                <a:cs typeface="Barlow"/>
                <a:sym typeface="Barlow"/>
              </a:rPr>
              <a:t>Duplicate databases and services for improved availability and load balancing.</a:t>
            </a:r>
            <a:endParaRPr sz="305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50" b="1">
                <a:latin typeface="Barlow"/>
                <a:ea typeface="Barlow"/>
                <a:cs typeface="Barlow"/>
                <a:sym typeface="Barlow"/>
              </a:rPr>
              <a:t>Content Delivery Network (CDN):</a:t>
            </a:r>
            <a:r>
              <a:rPr lang="en-US" sz="3050">
                <a:latin typeface="Barlow"/>
                <a:ea typeface="Barlow"/>
                <a:cs typeface="Barlow"/>
                <a:sym typeface="Barlow"/>
              </a:rPr>
              <a:t> Distribute content across geographically dispersed servers to reduce latency.</a:t>
            </a:r>
            <a:endParaRPr sz="305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50" b="1">
                <a:latin typeface="Barlow"/>
                <a:ea typeface="Barlow"/>
                <a:cs typeface="Barlow"/>
                <a:sym typeface="Barlow"/>
              </a:rPr>
              <a:t>Testing and Load Simulation:</a:t>
            </a:r>
            <a:r>
              <a:rPr lang="en-US" sz="3050">
                <a:latin typeface="Barlow"/>
                <a:ea typeface="Barlow"/>
                <a:cs typeface="Barlow"/>
                <a:sym typeface="Barlow"/>
              </a:rPr>
              <a:t> Regularly conduct performance testing to identify bottlenecks and optimize resources.</a:t>
            </a:r>
            <a:endParaRPr sz="305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 b="1">
                <a:latin typeface="Barlow"/>
                <a:ea typeface="Barlow"/>
                <a:cs typeface="Barlow"/>
                <a:sym typeface="Barlow"/>
              </a:rPr>
              <a:t>Service Level Agreements (SLAs): </a:t>
            </a:r>
            <a:r>
              <a:rPr lang="en-US" sz="3050">
                <a:latin typeface="Barlow"/>
                <a:ea typeface="Barlow"/>
                <a:cs typeface="Barlow"/>
                <a:sym typeface="Barlow"/>
              </a:rPr>
              <a:t>Define performance benchmarks to ensure consistent service quality.</a:t>
            </a:r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35200" y="8382000"/>
            <a:ext cx="3480194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35200" y="8382000"/>
            <a:ext cx="3480195" cy="190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939525" y="595900"/>
            <a:ext cx="13070700" cy="90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Technologies Supporting Scalability</a:t>
            </a:r>
            <a:endParaRPr sz="26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Microservices</a:t>
            </a:r>
            <a:r>
              <a:rPr lang="en-US"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Enable independent scaling of different system components for flexibility.</a:t>
            </a:r>
            <a:endParaRPr sz="2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Containerization</a:t>
            </a:r>
            <a:r>
              <a:rPr lang="en-US"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Use Docker and Kubernetes for consistent, scalable, and easily deployable services.</a:t>
            </a:r>
            <a:endParaRPr sz="2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Serverless Computing</a:t>
            </a:r>
            <a:r>
              <a:rPr lang="en-US"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Leverage event-driven functions for efficient handling of variable workloads.</a:t>
            </a:r>
            <a:endParaRPr sz="2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API Gateway</a:t>
            </a:r>
            <a:r>
              <a:rPr lang="en-US"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Manage and route requests, control access, and optimize traffic distribution.</a:t>
            </a:r>
            <a:endParaRPr sz="2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Future Scope</a:t>
            </a:r>
            <a:endParaRPr sz="26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Integration of AI for Predictive Analytics</a:t>
            </a:r>
            <a:r>
              <a:rPr lang="en-US"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Use machine learning to predict health issues based on data trends.</a:t>
            </a:r>
            <a:endParaRPr sz="2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Expansion of Telehealth Services</a:t>
            </a:r>
            <a:r>
              <a:rPr lang="en-US"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Enhance remote consultations and data-sharing with healthcare providers.</a:t>
            </a:r>
            <a:endParaRPr sz="2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Interoperability with Other Health Platforms</a:t>
            </a:r>
            <a:r>
              <a:rPr lang="en-US"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Facilitate seamless data exchange across various healthcare systems.</a:t>
            </a:r>
            <a:endParaRPr sz="2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Global Deployment</a:t>
            </a:r>
            <a:r>
              <a:rPr lang="en-US"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Expand to new regions with localized versions, ensuring compliance with local regulations.</a:t>
            </a:r>
            <a:endParaRPr sz="2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876450" y="441500"/>
            <a:ext cx="29742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57" b="1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FEASIBILITY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876456" y="1201602"/>
            <a:ext cx="8187000" cy="9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58496" marR="0" lvl="1" indent="-386398" algn="l" rtl="0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0"/>
              <a:buFont typeface="Barlow"/>
              <a:buChar char="○"/>
            </a:pPr>
            <a:r>
              <a:rPr lang="en-US" sz="3950" b="1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Potential challenges and ris</a:t>
            </a:r>
            <a:r>
              <a:rPr lang="en-US" sz="3950" b="1">
                <a:latin typeface="Barlow"/>
                <a:ea typeface="Barlow"/>
                <a:cs typeface="Barlow"/>
                <a:sym typeface="Barlow"/>
              </a:rPr>
              <a:t>ks:</a:t>
            </a:r>
            <a:endParaRPr sz="3950" b="1"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374650" algn="l" rtl="0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AutoNum type="arabicPeriod"/>
            </a:pPr>
            <a:r>
              <a:rPr lang="en-US" sz="23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Data Privacy and Security</a:t>
            </a:r>
            <a:endParaRPr sz="23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Risk: </a:t>
            </a:r>
            <a:r>
              <a:rPr lang="en-US" sz="2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Collecting sensitive health data can lead to concerns about data breaches, unauthorized access, and misuse.</a:t>
            </a:r>
            <a:endParaRPr sz="2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AutoNum type="arabicPeriod"/>
            </a:pPr>
            <a:r>
              <a:rPr lang="en-US" sz="23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Accuracy and Reliability of Data</a:t>
            </a:r>
            <a:endParaRPr sz="23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Risk</a:t>
            </a:r>
            <a:r>
              <a:rPr lang="en-US" sz="2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Inaccurate readings from wearable devices may cause incorrect diagnoses or false alarms, undermining user trust.</a:t>
            </a:r>
            <a:endParaRPr sz="2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AutoNum type="arabicPeriod"/>
            </a:pPr>
            <a:r>
              <a:rPr lang="en-US" sz="23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Integration with Existing Healthcare Systems</a:t>
            </a:r>
            <a:endParaRPr sz="23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Risk</a:t>
            </a:r>
            <a:r>
              <a:rPr lang="en-US" sz="2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Compatibility issues can complicate integration with various electronic health record (EHR) systems and healthcare platforms.</a:t>
            </a:r>
            <a:endParaRPr sz="2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AutoNum type="arabicPeriod"/>
            </a:pPr>
            <a:r>
              <a:rPr lang="en-US" sz="23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Regulatory Compliance</a:t>
            </a:r>
            <a:endParaRPr sz="23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Risk</a:t>
            </a:r>
            <a:r>
              <a:rPr lang="en-US" sz="2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Navigating complex regulatory requirements across different regions can be time-consuming and expensive.</a:t>
            </a:r>
            <a:endParaRPr sz="2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AutoNum type="arabicPeriod"/>
            </a:pPr>
            <a:r>
              <a:rPr lang="en-US" sz="23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Cost and Accessibility</a:t>
            </a:r>
            <a:endParaRPr sz="23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Risk</a:t>
            </a:r>
            <a:r>
              <a:rPr lang="en-US" sz="2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High costs may limit accessibility, especially for lower-income users or those in developing regions.</a:t>
            </a:r>
            <a:endParaRPr sz="2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AutoNum type="arabicPeriod"/>
            </a:pPr>
            <a:r>
              <a:rPr lang="en-US" sz="23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Technical Issues and Device Compatibility</a:t>
            </a:r>
            <a:endParaRPr sz="23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Risk</a:t>
            </a:r>
            <a:r>
              <a:rPr lang="en-US" sz="2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Users might face issues such as device malfunctions, connectivity problems, or compatibility issues across platforms.</a:t>
            </a:r>
            <a:endParaRPr sz="2800" b="1"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19081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850" b="1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07806" y="8382000"/>
            <a:ext cx="3480194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/>
        </p:nvSpPr>
        <p:spPr>
          <a:xfrm>
            <a:off x="1113525" y="0"/>
            <a:ext cx="11635500" cy="102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Strategies for Overcoming Challenges:</a:t>
            </a:r>
            <a:endParaRPr sz="36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Data Privacy and Security</a:t>
            </a:r>
            <a:endParaRPr sz="24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Char char="○"/>
            </a:pPr>
            <a:r>
              <a:rPr lang="en-US" sz="2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Implement strong encryption protocols for data transmission and storage.</a:t>
            </a:r>
            <a:endParaRPr sz="2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Char char="○"/>
            </a:pPr>
            <a:r>
              <a:rPr lang="en-US" sz="2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Regularly conduct security audits and updates to address vulnerabilities.</a:t>
            </a:r>
            <a:endParaRPr sz="2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AutoNum type="arabicPeriod"/>
            </a:pPr>
            <a:r>
              <a:rPr lang="en-US" sz="23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Accuracy and Reliability of Data</a:t>
            </a:r>
            <a:endParaRPr sz="23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Char char="○"/>
            </a:pPr>
            <a:r>
              <a:rPr lang="en-US" sz="2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Use clinically tested, high-quality sensors and devices.</a:t>
            </a:r>
            <a:endParaRPr sz="2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Char char="○"/>
            </a:pPr>
            <a:r>
              <a:rPr lang="en-US" sz="2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Provide guidelines for proper device usage and regular calibration.</a:t>
            </a:r>
            <a:endParaRPr sz="2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AutoNum type="arabicPeriod"/>
            </a:pPr>
            <a:r>
              <a:rPr lang="en-US" sz="23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User Adoption and Engagement</a:t>
            </a:r>
            <a:endParaRPr sz="23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Char char="○"/>
            </a:pPr>
            <a:r>
              <a:rPr lang="en-US" sz="2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Design a user-friendly interface with clear instructions and visual feedback.</a:t>
            </a:r>
            <a:endParaRPr sz="2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Char char="○"/>
            </a:pPr>
            <a:r>
              <a:rPr lang="en-US" sz="2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Offer customization options, goals, reminders, and alerts.</a:t>
            </a:r>
            <a:endParaRPr sz="2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AutoNum type="arabicPeriod"/>
            </a:pPr>
            <a:r>
              <a:rPr lang="en-US" sz="23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Integration with Existing Healthcare Systems</a:t>
            </a:r>
            <a:endParaRPr sz="23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Char char="○"/>
            </a:pPr>
            <a:r>
              <a:rPr lang="en-US" sz="2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Collaborate with healthcare providers to ensure compatibility and data standardization.</a:t>
            </a:r>
            <a:endParaRPr sz="2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AutoNum type="arabicPeriod"/>
            </a:pPr>
            <a:r>
              <a:rPr lang="en-US" sz="23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Regulatory Compliance</a:t>
            </a:r>
            <a:endParaRPr sz="23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Char char="○"/>
            </a:pPr>
            <a:r>
              <a:rPr lang="en-US" sz="2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Stay updated on local regulations and engage legal experts for compliance.</a:t>
            </a:r>
            <a:endParaRPr sz="2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Char char="○"/>
            </a:pPr>
            <a:r>
              <a:rPr lang="en-US" sz="2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Collaborate with regulatory bodies during development to ensure adherence to standards.</a:t>
            </a:r>
            <a:endParaRPr sz="2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AutoNum type="arabicPeriod"/>
            </a:pPr>
            <a:r>
              <a:rPr lang="en-US" sz="23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Cost and Accessibility</a:t>
            </a:r>
            <a:endParaRPr sz="23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Char char="○"/>
            </a:pPr>
            <a:r>
              <a:rPr lang="en-US" sz="2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Offer tiered pricing models  to increase affordability.</a:t>
            </a:r>
            <a:endParaRPr sz="2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Char char="○"/>
            </a:pPr>
            <a:r>
              <a:rPr lang="en-US" sz="2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Partner with insurance companies to subsidize costs.</a:t>
            </a:r>
            <a:endParaRPr sz="2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Char char="○"/>
            </a:pPr>
            <a:r>
              <a:rPr lang="en-US" sz="2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Focus on scalable manufacturing and distribution to lower expenses.</a:t>
            </a:r>
            <a:endParaRPr sz="2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AutoNum type="arabicPeriod"/>
            </a:pPr>
            <a:r>
              <a:rPr lang="en-US" sz="23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Technical Issues and Device Compatibility</a:t>
            </a:r>
            <a:endParaRPr sz="23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Char char="○"/>
            </a:pPr>
            <a:r>
              <a:rPr lang="en-US" sz="2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Provide 24/7 technical support and detailed troubleshooting resources.</a:t>
            </a:r>
            <a:endParaRPr sz="2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Char char="○"/>
            </a:pPr>
            <a:r>
              <a:rPr lang="en-US" sz="2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Regularly update software to address bugs and improve performance.</a:t>
            </a:r>
            <a:endParaRPr sz="2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07806" y="8382000"/>
            <a:ext cx="3480195" cy="190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"/>
            <a:ext cx="18288006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>
            <a:spLocks noGrp="1"/>
          </p:cNvSpPr>
          <p:nvPr>
            <p:ph type="ctrTitle" idx="4294967295"/>
          </p:nvPr>
        </p:nvSpPr>
        <p:spPr>
          <a:xfrm>
            <a:off x="1219200" y="4343281"/>
            <a:ext cx="15505800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0" rIns="18285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1DA4B"/>
              </a:buClr>
              <a:buSzPts val="10400"/>
              <a:buFont typeface="Space Grotesk Medium"/>
              <a:buNone/>
            </a:pPr>
            <a:r>
              <a:rPr lang="en-US" sz="10400" b="0" i="0" u="none" strike="noStrike" cap="none">
                <a:solidFill>
                  <a:srgbClr val="51DA4B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&gt;</a:t>
            </a:r>
            <a:r>
              <a:rPr lang="en-US" sz="10400" b="0" i="0" u="none" strike="noStrike" cap="none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Team Details</a:t>
            </a:r>
            <a:endParaRPr sz="10400" b="0" i="0" u="none" strike="noStrike" cap="none">
              <a:solidFill>
                <a:schemeClr val="lt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1170</Words>
  <Application>Microsoft Office PowerPoint</Application>
  <PresentationFormat>Custom</PresentationFormat>
  <Paragraphs>114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Barlow</vt:lpstr>
      <vt:lpstr>Barlow SemiBold</vt:lpstr>
      <vt:lpstr>Calibri</vt:lpstr>
      <vt:lpstr>Arial</vt:lpstr>
      <vt:lpstr>Space Grotesk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&gt;Team Details</vt:lpstr>
      <vt:lpstr>PowerPoint Presentation</vt:lpstr>
      <vt:lpstr>Thanks for Joining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Nagasindhu Pegallapati</cp:lastModifiedBy>
  <cp:revision>1</cp:revision>
  <dcterms:modified xsi:type="dcterms:W3CDTF">2024-10-25T06:42:05Z</dcterms:modified>
</cp:coreProperties>
</file>