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303" r:id="rId7"/>
    <p:sldId id="282" r:id="rId8"/>
  </p:sldIdLst>
  <p:sldSz cx="18288000" cy="10287000"/>
  <p:notesSz cx="6858000" cy="9144000"/>
  <p:embeddedFontLst>
    <p:embeddedFont>
      <p:font typeface="Arial Unicode MS" panose="020B0604020202020204" charset="-128"/>
      <p:regular r:id="rId10"/>
    </p:embeddedFont>
    <p:embeddedFont>
      <p:font typeface="Barlow Bold" panose="020B0604020202020204" charset="0"/>
      <p:regular r:id="rId11"/>
    </p:embeddedFont>
    <p:embeddedFont>
      <p:font typeface="Barlow Bold Bold" panose="020B0604020202020204" charset="0"/>
      <p:regular r:id="rId12"/>
    </p:embeddedFont>
    <p:embeddedFont>
      <p:font typeface="Space Grotesk" panose="020B0604020202020204" charset="0"/>
      <p:regular r:id="rId13"/>
      <p:bold r:id="rId14"/>
    </p:embeddedFont>
    <p:embeddedFont>
      <p:font typeface="Space Grotesk Medium" panose="020B0604020202020204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3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2E750-4AB1-427B-8934-A508C15A9FB2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46AE9-8852-4178-9D29-A75BE40F1A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98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6e3a91b602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6e3a91b602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85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828800" lvl="1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2743200" lvl="2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3657600" lvl="3" indent="-6350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4572000" lvl="4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5486400" lvl="5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6400800" lvl="6" indent="-6350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7315200" lvl="7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8229600" lvl="8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518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8229" y="0"/>
            <a:ext cx="184404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34218" y="8329724"/>
            <a:ext cx="4173289" cy="1591214"/>
            <a:chOff x="0" y="0"/>
            <a:chExt cx="1099138" cy="4190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99138" cy="419085"/>
            </a:xfrm>
            <a:custGeom>
              <a:avLst/>
              <a:gdLst/>
              <a:ahLst/>
              <a:cxnLst/>
              <a:rect l="l" t="t" r="r" b="b"/>
              <a:pathLst>
                <a:path w="1099138" h="419085">
                  <a:moveTo>
                    <a:pt x="0" y="0"/>
                  </a:moveTo>
                  <a:lnTo>
                    <a:pt x="1099138" y="0"/>
                  </a:lnTo>
                  <a:lnTo>
                    <a:pt x="1099138" y="419085"/>
                  </a:lnTo>
                  <a:lnTo>
                    <a:pt x="0" y="419085"/>
                  </a:lnTo>
                  <a:close/>
                </a:path>
              </a:pathLst>
            </a:custGeom>
            <a:solidFill>
              <a:srgbClr val="183717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099138" cy="457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83114" y="8572398"/>
            <a:ext cx="1694194" cy="340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9"/>
              </a:lnSpc>
            </a:pPr>
            <a:endParaRPr lang="en-US" sz="2400" dirty="0">
              <a:solidFill>
                <a:srgbClr val="F8F4E5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496801" y="8772684"/>
            <a:ext cx="4762720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2"/>
              </a:lnSpc>
              <a:spcBef>
                <a:spcPct val="0"/>
              </a:spcBef>
            </a:pPr>
            <a:r>
              <a:rPr lang="en-US" sz="4695" dirty="0">
                <a:solidFill>
                  <a:srgbClr val="F8F4E5"/>
                </a:solidFill>
                <a:latin typeface="Barlow Bold"/>
                <a:ea typeface="Barlow Bold"/>
                <a:cs typeface="Barlow Bold"/>
                <a:sym typeface="Barlow Bold"/>
              </a:rPr>
              <a:t>(SEDS_AURORA)</a:t>
            </a:r>
          </a:p>
        </p:txBody>
      </p:sp>
      <p:pic>
        <p:nvPicPr>
          <p:cNvPr id="18" name="Google Shape;766;p62">
            <a:extLst>
              <a:ext uri="{FF2B5EF4-FFF2-40B4-BE49-F238E27FC236}">
                <a16:creationId xmlns:a16="http://schemas.microsoft.com/office/drawing/2014/main" id="{EBB1813E-6A22-D0BD-570C-42D2563644C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0" y="2171700"/>
            <a:ext cx="6218737" cy="537855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508A4D-1915-3443-EB39-FC5FB084ED35}"/>
              </a:ext>
            </a:extLst>
          </p:cNvPr>
          <p:cNvSpPr txBox="1"/>
          <p:nvPr/>
        </p:nvSpPr>
        <p:spPr>
          <a:xfrm>
            <a:off x="304800" y="3928525"/>
            <a:ext cx="18288000" cy="741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952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Barlow Bold Bold"/>
              </a:rPr>
              <a:t>DISASTER PREPAREDNESS WEB PORTAL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835AA9-F7B6-9398-4762-14B50F7531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3" y="7850781"/>
            <a:ext cx="4375642" cy="24044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3210" y="342900"/>
            <a:ext cx="16230600" cy="633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2"/>
              </a:lnSpc>
              <a:spcBef>
                <a:spcPct val="0"/>
              </a:spcBef>
            </a:pPr>
            <a:r>
              <a:rPr lang="en-US" sz="4157" b="1" dirty="0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SOLUTION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E918D-A92D-97EE-490A-7A87069127F1}"/>
              </a:ext>
            </a:extLst>
          </p:cNvPr>
          <p:cNvSpPr txBox="1"/>
          <p:nvPr/>
        </p:nvSpPr>
        <p:spPr>
          <a:xfrm>
            <a:off x="839505" y="1287176"/>
            <a:ext cx="16230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About the problem or solution</a:t>
            </a:r>
          </a:p>
          <a:p>
            <a:endParaRPr lang="en-US" dirty="0"/>
          </a:p>
          <a:p>
            <a:r>
              <a:rPr lang="en-US" sz="2800" dirty="0"/>
              <a:t>The Disaster Preparedness Web Portal helps centralize disaster-related data and guidance, providing communities with real-time alerts, safety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58C7D-269E-AE4E-755A-424FC6C6D9B8}"/>
              </a:ext>
            </a:extLst>
          </p:cNvPr>
          <p:cNvSpPr txBox="1"/>
          <p:nvPr/>
        </p:nvSpPr>
        <p:spPr>
          <a:xfrm>
            <a:off x="839505" y="3256378"/>
            <a:ext cx="157353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How It Addresses the Problem: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The portal tackles the issue of fragmented information during emergencies. It provides a unified platform for alerts, evacuation plans, and emergency resources, allowing users to react quickly and with confidence.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418B3E-3E9F-ADCD-596B-B8A00C36626C}"/>
              </a:ext>
            </a:extLst>
          </p:cNvPr>
          <p:cNvSpPr txBox="1"/>
          <p:nvPr/>
        </p:nvSpPr>
        <p:spPr>
          <a:xfrm>
            <a:off x="804015" y="5448300"/>
            <a:ext cx="1660899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/>
              <a:t>Innovation and Uniqueness:</a:t>
            </a:r>
          </a:p>
          <a:p>
            <a:r>
              <a:rPr lang="en-US" sz="2800" dirty="0"/>
              <a:t>Real-time data integration from multiple sources</a:t>
            </a:r>
            <a:br>
              <a:rPr lang="en-US" sz="2800" dirty="0"/>
            </a:br>
            <a:r>
              <a:rPr lang="en-US" sz="2800" dirty="0"/>
              <a:t>- Location-based alerts and offline maps</a:t>
            </a:r>
            <a:br>
              <a:rPr lang="en-US" sz="2800" dirty="0"/>
            </a:br>
            <a:r>
              <a:rPr lang="en-US" sz="2800" dirty="0"/>
              <a:t>- Crowdsourced reports and user feedback to ensure relevance</a:t>
            </a:r>
            <a:br>
              <a:rPr lang="en-US" sz="2800" dirty="0"/>
            </a:br>
            <a:r>
              <a:rPr lang="en-US" sz="2800" dirty="0"/>
              <a:t>- Interactive preparedness guides with simulations</a:t>
            </a:r>
          </a:p>
          <a:p>
            <a:endParaRPr lang="en-US" dirty="0"/>
          </a:p>
          <a:p>
            <a:r>
              <a:rPr lang="en-IN" sz="3600" b="1" u="sng" dirty="0"/>
              <a:t>Highlighting Key Features:</a:t>
            </a:r>
            <a:endParaRPr lang="en-US" dirty="0"/>
          </a:p>
          <a:p>
            <a:r>
              <a:rPr lang="en-US" sz="2800" dirty="0"/>
              <a:t>- Real-time Alerts: Live disaster notifications</a:t>
            </a:r>
            <a:br>
              <a:rPr lang="en-US" sz="2800" dirty="0"/>
            </a:br>
            <a:r>
              <a:rPr lang="en-US" sz="2800" dirty="0"/>
              <a:t>- Evacuation Routes &amp; Safe Zones: Interactive maps with real-time data</a:t>
            </a:r>
            <a:br>
              <a:rPr lang="en-US" sz="2800" dirty="0"/>
            </a:br>
            <a:r>
              <a:rPr lang="en-US" sz="2800" dirty="0"/>
              <a:t>- Emergency SOS: One-click emergency assistance</a:t>
            </a: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28700"/>
            <a:ext cx="16230600" cy="1262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2"/>
              </a:lnSpc>
            </a:pPr>
            <a:r>
              <a:rPr lang="en-US" sz="4157" b="1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TECHNICAL ARCHITECTURE </a:t>
            </a:r>
          </a:p>
          <a:p>
            <a:pPr algn="l">
              <a:lnSpc>
                <a:spcPts val="4952"/>
              </a:lnSpc>
              <a:spcBef>
                <a:spcPct val="0"/>
              </a:spcBef>
            </a:pPr>
            <a:endParaRPr lang="en-US" sz="4157" b="1">
              <a:solidFill>
                <a:srgbClr val="000000"/>
              </a:solidFill>
              <a:latin typeface="Barlow Bold Bold"/>
              <a:ea typeface="Barlow Bold Bold"/>
              <a:cs typeface="Barlow Bold Bold"/>
              <a:sym typeface="Barlow Bold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2975615"/>
            <a:ext cx="2857500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32"/>
              </a:lnSpc>
              <a:spcBef>
                <a:spcPct val="0"/>
              </a:spcBef>
            </a:pPr>
            <a:r>
              <a:rPr lang="en-US" sz="3050" b="1" dirty="0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Tech stack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78135" y="3698302"/>
            <a:ext cx="10129143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Frontend Technologies: (HTML , CSS , </a:t>
            </a:r>
            <a:r>
              <a:rPr lang="en-US" sz="3050" b="1" dirty="0" err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Javascript</a:t>
            </a:r>
            <a:r>
              <a:rPr lang="en-US" sz="305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)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Backend Technologies:( Node.js)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Database:(PostgreSQL)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Deployment: using </a:t>
            </a:r>
            <a:r>
              <a:rPr lang="en-US" sz="3050" b="1" dirty="0" err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Github</a:t>
            </a:r>
            <a:endParaRPr lang="en-US" sz="3050" b="1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549CB9-4AB8-B622-CC54-B48512AAFE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0" y="8496300"/>
            <a:ext cx="3480194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266700"/>
            <a:ext cx="9430494" cy="587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52"/>
              </a:lnSpc>
              <a:spcBef>
                <a:spcPct val="0"/>
              </a:spcBef>
            </a:pPr>
            <a:r>
              <a:rPr lang="en-US" sz="4157" b="1" dirty="0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SCALABILITY AND FUTURE SCOPE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62000" y="1028700"/>
            <a:ext cx="13665696" cy="6717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200" b="1" dirty="0"/>
              <a:t>Load Management Strategies</a:t>
            </a:r>
          </a:p>
          <a:p>
            <a:r>
              <a:rPr lang="en-US" sz="3200" dirty="0"/>
              <a:t> The portal will utilize cloud services that enable dynamic scaling, automatically adjusting resources in response to real-time traffic fluctuations during peak emergency situations.</a:t>
            </a:r>
          </a:p>
          <a:p>
            <a:endParaRPr lang="en-US" sz="3200" dirty="0"/>
          </a:p>
          <a:p>
            <a:r>
              <a:rPr lang="en-US" sz="305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Architecture considerations (e.g., cloud services, load balancing)</a:t>
            </a:r>
          </a:p>
          <a:p>
            <a:pPr marL="329248" lvl="1" algn="l">
              <a:lnSpc>
                <a:spcPts val="3632"/>
              </a:lnSpc>
            </a:pPr>
            <a:r>
              <a:rPr lang="en-US" sz="3200" dirty="0"/>
              <a:t>Implement a CDN to serve static content (such as images and scripts) from locations closer to users, minimizing latency and improving loading times during emergencies.</a:t>
            </a:r>
          </a:p>
          <a:p>
            <a:pPr marL="329248" lvl="1" algn="l">
              <a:lnSpc>
                <a:spcPts val="3632"/>
              </a:lnSpc>
            </a:pPr>
            <a:endParaRPr lang="en-US" sz="3050" b="1" dirty="0">
              <a:solidFill>
                <a:srgbClr val="000000"/>
              </a:solidFill>
              <a:latin typeface="Barlow Bold"/>
              <a:sym typeface="Barlow Bold"/>
            </a:endParaRPr>
          </a:p>
          <a:p>
            <a:pPr marL="329248" lvl="1" algn="l">
              <a:lnSpc>
                <a:spcPts val="3632"/>
              </a:lnSpc>
            </a:pPr>
            <a:r>
              <a:rPr lang="en-US" sz="305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Technologies that support scalability </a:t>
            </a:r>
          </a:p>
          <a:p>
            <a:r>
              <a:rPr lang="en-US" sz="3200" b="1" dirty="0"/>
              <a:t>Containerization:</a:t>
            </a:r>
            <a:r>
              <a:rPr lang="en-US" sz="3200" dirty="0"/>
              <a:t> Use technologies like Docker to package applications, ensuring consistent environments and enabling rapid scaling in response to load changes.</a:t>
            </a:r>
          </a:p>
          <a:p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C5E1B-7FE1-A09C-0366-C7FEE78B74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0" y="8382000"/>
            <a:ext cx="3480194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43000" y="415145"/>
            <a:ext cx="2974281" cy="633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2"/>
              </a:lnSpc>
              <a:spcBef>
                <a:spcPct val="0"/>
              </a:spcBef>
            </a:pPr>
            <a:r>
              <a:rPr lang="en-US" sz="4157" b="1" dirty="0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FEASIBILITY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85800" y="1333500"/>
            <a:ext cx="17373600" cy="99027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05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Potential challenges and risks</a:t>
            </a:r>
          </a:p>
          <a:p>
            <a:br>
              <a:rPr lang="en-US" sz="305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</a:br>
            <a:r>
              <a:rPr lang="en-US" sz="305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. </a:t>
            </a:r>
            <a:r>
              <a:rPr lang="en-IN" sz="3200" b="0" i="0" dirty="0">
                <a:effectLst/>
                <a:latin typeface="var(--font-fk-grotesk)"/>
              </a:rPr>
              <a:t>Data Accuracy &amp; Reliability</a:t>
            </a:r>
            <a:endParaRPr lang="en-US" sz="3050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  <a:p>
            <a:r>
              <a:rPr lang="en-IN" sz="3200" b="0" i="0" dirty="0">
                <a:effectLst/>
                <a:latin typeface="var(--font-fk-grotesk)"/>
              </a:rPr>
              <a:t>. User Trust and Adoption</a:t>
            </a:r>
            <a:br>
              <a:rPr lang="en-US" sz="305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</a:br>
            <a:r>
              <a:rPr lang="en-US" sz="305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. </a:t>
            </a:r>
            <a:r>
              <a:rPr lang="en-IN" sz="3200" b="0" i="0" dirty="0">
                <a:effectLst/>
                <a:latin typeface="var(--font-fk-grotesk)"/>
              </a:rPr>
              <a:t>Scalability</a:t>
            </a:r>
          </a:p>
          <a:p>
            <a:r>
              <a:rPr lang="en-IN" sz="3200" b="0" i="0" dirty="0">
                <a:effectLst/>
                <a:latin typeface="var(--font-fk-grotesk)"/>
              </a:rPr>
              <a:t>. Security and Privacy Risks</a:t>
            </a:r>
            <a:br>
              <a:rPr lang="en-US" sz="305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</a:br>
            <a:r>
              <a:rPr lang="en-US" sz="305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. </a:t>
            </a:r>
            <a:r>
              <a:rPr lang="en-IN" sz="3200" b="0" i="0" dirty="0">
                <a:effectLst/>
                <a:latin typeface="var(--font-fk-grotesk)"/>
              </a:rPr>
              <a:t>Offline Availability</a:t>
            </a:r>
          </a:p>
          <a:p>
            <a:r>
              <a:rPr lang="en-US" sz="3200" b="0" i="0" dirty="0">
                <a:effectLst/>
                <a:latin typeface="var(--font-fk-grotesk)"/>
              </a:rPr>
              <a:t>. Integration of APIs and Real-Time Updates</a:t>
            </a:r>
            <a:br>
              <a:rPr lang="en-US" sz="305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</a:br>
            <a:endParaRPr lang="en-US" sz="3050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Strategies for overcoming these challenges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endParaRPr lang="en-US" sz="3050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  <a:p>
            <a:pPr marL="658496" lvl="1" indent="-329248">
              <a:lnSpc>
                <a:spcPts val="3632"/>
              </a:lnSpc>
              <a:buFont typeface="Arial"/>
              <a:buChar char="•"/>
            </a:pPr>
            <a:r>
              <a:rPr lang="en-US" sz="2400" b="0" i="0" dirty="0">
                <a:effectLst/>
                <a:latin typeface="__fkGroteskNeue_598ab8"/>
              </a:rPr>
              <a:t>Robust Verification Systems: Implement systems to cross-verify data from multiple reliable sources (e.g., government agencies, trusted NGOs) to enhance accuracy.</a:t>
            </a:r>
          </a:p>
          <a:p>
            <a:pPr marL="658496" lvl="1" indent="-329248">
              <a:lnSpc>
                <a:spcPts val="3632"/>
              </a:lnSpc>
              <a:buFont typeface="Arial"/>
              <a:buChar char="•"/>
            </a:pPr>
            <a:r>
              <a:rPr lang="en-US" sz="2400" b="0" i="0" dirty="0">
                <a:effectLst/>
                <a:latin typeface="__fkGroteskNeue_598ab8"/>
              </a:rPr>
              <a:t>Collaboration with Trusted Organizations: Partner with credible organizations (e.g., NDRF, government bodies) and media outlets to boost platform credibility.</a:t>
            </a:r>
          </a:p>
          <a:p>
            <a:pPr marL="658496" lvl="1" indent="-329248">
              <a:lnSpc>
                <a:spcPts val="3632"/>
              </a:lnSpc>
              <a:buFont typeface="Arial"/>
              <a:buChar char="•"/>
            </a:pPr>
            <a:r>
              <a:rPr lang="en-US" sz="2400" b="0" i="0" dirty="0">
                <a:effectLst/>
                <a:latin typeface="__fkGroteskNeue_598ab8"/>
              </a:rPr>
              <a:t>Cloud Solutions: Use of AWS that automatically adjust resources based on demand.</a:t>
            </a:r>
          </a:p>
          <a:p>
            <a:pPr marL="658496" lvl="1" indent="-329248">
              <a:lnSpc>
                <a:spcPts val="3632"/>
              </a:lnSpc>
              <a:buFont typeface="Arial"/>
              <a:buChar char="•"/>
            </a:pPr>
            <a:r>
              <a:rPr lang="en-US" sz="2400" b="0" i="0" dirty="0">
                <a:effectLst/>
                <a:latin typeface="__fkGroteskNeue_598ab8"/>
              </a:rPr>
              <a:t>End-to-End Encryption: Ensure all user communications are encrypted (using SSL/TLS).</a:t>
            </a:r>
          </a:p>
          <a:p>
            <a:pPr marL="658496" lvl="1" indent="-329248">
              <a:lnSpc>
                <a:spcPts val="3632"/>
              </a:lnSpc>
              <a:buFont typeface="Arial"/>
              <a:buChar char="•"/>
            </a:pPr>
            <a:r>
              <a:rPr lang="en-US" sz="2400" b="0" i="0" dirty="0">
                <a:effectLst/>
                <a:latin typeface="__fkGroteskNeue_598ab8"/>
              </a:rPr>
              <a:t>Redundant Servers: Set up redundant servers and backup systems to ensure platform functionality even if some components fail.</a:t>
            </a:r>
          </a:p>
          <a:p>
            <a:pPr marL="658496" lvl="1" indent="-329248">
              <a:lnSpc>
                <a:spcPts val="3632"/>
              </a:lnSpc>
              <a:buFont typeface="Arial"/>
              <a:buChar char="•"/>
            </a:pPr>
            <a:endParaRPr lang="en-US" sz="3200" b="0" i="0" dirty="0">
              <a:effectLst/>
              <a:latin typeface="__fkGroteskNeue_598ab8"/>
            </a:endParaRP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endParaRPr lang="en-US" sz="3050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  <a:p>
            <a:pPr algn="l">
              <a:lnSpc>
                <a:spcPts val="3632"/>
              </a:lnSpc>
            </a:pPr>
            <a:endParaRPr lang="en-US" sz="3050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73C5-0273-3100-927E-D3F87D03B2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7806" y="8382000"/>
            <a:ext cx="3480194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"/>
            <a:ext cx="18288006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60"/>
          <p:cNvSpPr txBox="1">
            <a:spLocks noGrp="1"/>
          </p:cNvSpPr>
          <p:nvPr>
            <p:ph type="ctrTitle" idx="4294967295"/>
          </p:nvPr>
        </p:nvSpPr>
        <p:spPr>
          <a:xfrm>
            <a:off x="1219200" y="4343281"/>
            <a:ext cx="15505800" cy="3323987"/>
          </a:xfrm>
          <a:prstGeom prst="rect">
            <a:avLst/>
          </a:prstGeom>
        </p:spPr>
        <p:txBody>
          <a:bodyPr spcFirstLastPara="1" vert="horz" wrap="square" lIns="182850" tIns="0" rIns="182850" bIns="0" rtlCol="0" anchor="t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sz="5400" dirty="0">
                <a:solidFill>
                  <a:srgbClr val="51DA4B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Team N</a:t>
            </a:r>
            <a:r>
              <a:rPr lang="en-IN" sz="5400" dirty="0">
                <a:solidFill>
                  <a:srgbClr val="51DA4B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a</a:t>
            </a:r>
            <a:r>
              <a:rPr lang="en" sz="5400" dirty="0">
                <a:solidFill>
                  <a:srgbClr val="51DA4B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me:- SEDS_AUORA</a:t>
            </a:r>
            <a:br>
              <a:rPr lang="en" sz="5400" dirty="0">
                <a:solidFill>
                  <a:srgbClr val="51DA4B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</a:br>
            <a:br>
              <a:rPr lang="en" sz="5400" dirty="0">
                <a:solidFill>
                  <a:srgbClr val="51DA4B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</a:br>
            <a:r>
              <a:rPr lang="en" sz="5400" dirty="0">
                <a:solidFill>
                  <a:srgbClr val="51DA4B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Team Leader:-</a:t>
            </a:r>
            <a:br>
              <a:rPr lang="en" sz="5400" dirty="0">
                <a:solidFill>
                  <a:srgbClr val="51DA4B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</a:br>
            <a:r>
              <a:rPr lang="en" sz="5400" dirty="0">
                <a:solidFill>
                  <a:srgbClr val="51DA4B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SWASTIK SHARMA(23BCE8088)</a:t>
            </a:r>
            <a:endParaRPr sz="5400" dirty="0">
              <a:solidFill>
                <a:schemeClr val="bg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1711168"/>
            <a:ext cx="9392146" cy="633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41"/>
              </a:lnSpc>
            </a:pPr>
            <a:endParaRPr lang="en-US" sz="3338" spc="50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pic>
        <p:nvPicPr>
          <p:cNvPr id="25" name="Google Shape;429;p38">
            <a:extLst>
              <a:ext uri="{FF2B5EF4-FFF2-40B4-BE49-F238E27FC236}">
                <a16:creationId xmlns:a16="http://schemas.microsoft.com/office/drawing/2014/main" id="{F9AA3E22-2771-B50B-6252-02C5D15E88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4800" y="5900321"/>
            <a:ext cx="18288000" cy="58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436;p38">
            <a:extLst>
              <a:ext uri="{FF2B5EF4-FFF2-40B4-BE49-F238E27FC236}">
                <a16:creationId xmlns:a16="http://schemas.microsoft.com/office/drawing/2014/main" id="{C886842E-DBDA-BD73-5755-F75232C2A30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309" y="182969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437;p38">
            <a:extLst>
              <a:ext uri="{FF2B5EF4-FFF2-40B4-BE49-F238E27FC236}">
                <a16:creationId xmlns:a16="http://schemas.microsoft.com/office/drawing/2014/main" id="{CF57EDFB-A5E0-3B42-CDD5-EA0ED6ED867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308" y="1829696"/>
            <a:ext cx="1898152" cy="1864598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" name="Google Shape;438;p38">
            <a:extLst>
              <a:ext uri="{FF2B5EF4-FFF2-40B4-BE49-F238E27FC236}">
                <a16:creationId xmlns:a16="http://schemas.microsoft.com/office/drawing/2014/main" id="{4985559C-6BFE-B100-02F9-6DC10B72F391}"/>
              </a:ext>
            </a:extLst>
          </p:cNvPr>
          <p:cNvSpPr txBox="1">
            <a:spLocks/>
          </p:cNvSpPr>
          <p:nvPr/>
        </p:nvSpPr>
        <p:spPr>
          <a:xfrm>
            <a:off x="3409550" y="2142751"/>
            <a:ext cx="4962000" cy="553998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Name, last name</a:t>
            </a:r>
          </a:p>
        </p:txBody>
      </p:sp>
      <p:sp>
        <p:nvSpPr>
          <p:cNvPr id="33" name="Google Shape;439;p38">
            <a:extLst>
              <a:ext uri="{FF2B5EF4-FFF2-40B4-BE49-F238E27FC236}">
                <a16:creationId xmlns:a16="http://schemas.microsoft.com/office/drawing/2014/main" id="{9C1098F2-1107-B12C-9260-912403062A71}"/>
              </a:ext>
            </a:extLst>
          </p:cNvPr>
          <p:cNvSpPr txBox="1">
            <a:spLocks/>
          </p:cNvSpPr>
          <p:nvPr/>
        </p:nvSpPr>
        <p:spPr>
          <a:xfrm>
            <a:off x="3409550" y="2769407"/>
            <a:ext cx="4962000" cy="861774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Job title</a:t>
            </a:r>
          </a:p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Company name</a:t>
            </a:r>
          </a:p>
        </p:txBody>
      </p:sp>
      <p:pic>
        <p:nvPicPr>
          <p:cNvPr id="34" name="Google Shape;440;p38">
            <a:extLst>
              <a:ext uri="{FF2B5EF4-FFF2-40B4-BE49-F238E27FC236}">
                <a16:creationId xmlns:a16="http://schemas.microsoft.com/office/drawing/2014/main" id="{B1A5140B-4BD4-A5F2-5CB1-5688B28988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309" y="455344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441;p38">
            <a:extLst>
              <a:ext uri="{FF2B5EF4-FFF2-40B4-BE49-F238E27FC236}">
                <a16:creationId xmlns:a16="http://schemas.microsoft.com/office/drawing/2014/main" id="{F8BFD89E-F476-D3DB-E7AC-2083D69FAD5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308" y="4553446"/>
            <a:ext cx="1898152" cy="1864598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" name="Google Shape;442;p38">
            <a:extLst>
              <a:ext uri="{FF2B5EF4-FFF2-40B4-BE49-F238E27FC236}">
                <a16:creationId xmlns:a16="http://schemas.microsoft.com/office/drawing/2014/main" id="{5B23F3ED-F76A-DFEB-A4B1-0C7766DE58A2}"/>
              </a:ext>
            </a:extLst>
          </p:cNvPr>
          <p:cNvSpPr txBox="1">
            <a:spLocks/>
          </p:cNvSpPr>
          <p:nvPr/>
        </p:nvSpPr>
        <p:spPr>
          <a:xfrm>
            <a:off x="3409550" y="4866501"/>
            <a:ext cx="4962000" cy="553998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Name, last name</a:t>
            </a:r>
          </a:p>
        </p:txBody>
      </p:sp>
      <p:sp>
        <p:nvSpPr>
          <p:cNvPr id="37" name="Google Shape;443;p38">
            <a:extLst>
              <a:ext uri="{FF2B5EF4-FFF2-40B4-BE49-F238E27FC236}">
                <a16:creationId xmlns:a16="http://schemas.microsoft.com/office/drawing/2014/main" id="{F655218F-C9E7-D85F-4E85-3152516C104B}"/>
              </a:ext>
            </a:extLst>
          </p:cNvPr>
          <p:cNvSpPr txBox="1">
            <a:spLocks/>
          </p:cNvSpPr>
          <p:nvPr/>
        </p:nvSpPr>
        <p:spPr>
          <a:xfrm>
            <a:off x="3409550" y="5493157"/>
            <a:ext cx="4962000" cy="861774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Job title</a:t>
            </a:r>
          </a:p>
          <a:p>
            <a:pPr algn="l">
              <a:spcBef>
                <a:spcPts val="0"/>
              </a:spcBef>
            </a:pPr>
            <a:r>
              <a:rPr lang="en-IN" sz="280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Company name</a:t>
            </a:r>
          </a:p>
        </p:txBody>
      </p:sp>
      <p:pic>
        <p:nvPicPr>
          <p:cNvPr id="38" name="Google Shape;444;p38">
            <a:extLst>
              <a:ext uri="{FF2B5EF4-FFF2-40B4-BE49-F238E27FC236}">
                <a16:creationId xmlns:a16="http://schemas.microsoft.com/office/drawing/2014/main" id="{072D6E6A-CCC2-CEFF-D6E1-AB76B70DD2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759" y="1829696"/>
            <a:ext cx="2147702" cy="2114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46;p38">
            <a:extLst>
              <a:ext uri="{FF2B5EF4-FFF2-40B4-BE49-F238E27FC236}">
                <a16:creationId xmlns:a16="http://schemas.microsoft.com/office/drawing/2014/main" id="{9487D600-70E6-F866-C1D9-2C5561630DBC}"/>
              </a:ext>
            </a:extLst>
          </p:cNvPr>
          <p:cNvSpPr txBox="1">
            <a:spLocks/>
          </p:cNvSpPr>
          <p:nvPr/>
        </p:nvSpPr>
        <p:spPr>
          <a:xfrm>
            <a:off x="11430000" y="2142751"/>
            <a:ext cx="4962000" cy="553998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Name, last name</a:t>
            </a:r>
          </a:p>
        </p:txBody>
      </p:sp>
      <p:sp>
        <p:nvSpPr>
          <p:cNvPr id="41" name="Google Shape;447;p38">
            <a:extLst>
              <a:ext uri="{FF2B5EF4-FFF2-40B4-BE49-F238E27FC236}">
                <a16:creationId xmlns:a16="http://schemas.microsoft.com/office/drawing/2014/main" id="{F497EB50-13FB-0FA0-8E8E-AD2797F844C7}"/>
              </a:ext>
            </a:extLst>
          </p:cNvPr>
          <p:cNvSpPr txBox="1">
            <a:spLocks/>
          </p:cNvSpPr>
          <p:nvPr/>
        </p:nvSpPr>
        <p:spPr>
          <a:xfrm>
            <a:off x="11430000" y="2769407"/>
            <a:ext cx="4962000" cy="861774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Job title</a:t>
            </a:r>
          </a:p>
          <a:p>
            <a:pPr algn="l">
              <a:spcBef>
                <a:spcPts val="0"/>
              </a:spcBef>
            </a:pPr>
            <a:r>
              <a:rPr lang="en-IN" sz="280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Company name</a:t>
            </a:r>
          </a:p>
        </p:txBody>
      </p:sp>
      <p:pic>
        <p:nvPicPr>
          <p:cNvPr id="42" name="Google Shape;448;p38">
            <a:extLst>
              <a:ext uri="{FF2B5EF4-FFF2-40B4-BE49-F238E27FC236}">
                <a16:creationId xmlns:a16="http://schemas.microsoft.com/office/drawing/2014/main" id="{3EA1987F-9861-04B7-DD05-E3695EEF824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759" y="455344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49;p38">
            <a:extLst>
              <a:ext uri="{FF2B5EF4-FFF2-40B4-BE49-F238E27FC236}">
                <a16:creationId xmlns:a16="http://schemas.microsoft.com/office/drawing/2014/main" id="{73EC894A-6068-C4E4-291D-295A2B7FFFF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6758" y="4553446"/>
            <a:ext cx="1898152" cy="1864598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" name="Google Shape;450;p38">
            <a:extLst>
              <a:ext uri="{FF2B5EF4-FFF2-40B4-BE49-F238E27FC236}">
                <a16:creationId xmlns:a16="http://schemas.microsoft.com/office/drawing/2014/main" id="{ADFAB062-E572-B46B-EB57-FC4AE009248E}"/>
              </a:ext>
            </a:extLst>
          </p:cNvPr>
          <p:cNvSpPr txBox="1">
            <a:spLocks/>
          </p:cNvSpPr>
          <p:nvPr/>
        </p:nvSpPr>
        <p:spPr>
          <a:xfrm>
            <a:off x="11430000" y="4866501"/>
            <a:ext cx="4962000" cy="553998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Name, last name</a:t>
            </a:r>
          </a:p>
        </p:txBody>
      </p:sp>
      <p:sp>
        <p:nvSpPr>
          <p:cNvPr id="45" name="Google Shape;451;p38">
            <a:extLst>
              <a:ext uri="{FF2B5EF4-FFF2-40B4-BE49-F238E27FC236}">
                <a16:creationId xmlns:a16="http://schemas.microsoft.com/office/drawing/2014/main" id="{395CCC72-8FCB-FE3E-93BF-B2EF861C0A91}"/>
              </a:ext>
            </a:extLst>
          </p:cNvPr>
          <p:cNvSpPr txBox="1">
            <a:spLocks/>
          </p:cNvSpPr>
          <p:nvPr/>
        </p:nvSpPr>
        <p:spPr>
          <a:xfrm>
            <a:off x="11430000" y="5493157"/>
            <a:ext cx="4962000" cy="861774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Job title</a:t>
            </a:r>
          </a:p>
          <a:p>
            <a:pPr algn="l">
              <a:spcBef>
                <a:spcPts val="0"/>
              </a:spcBef>
            </a:pPr>
            <a:r>
              <a:rPr lang="en-IN" sz="280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Company name</a:t>
            </a:r>
          </a:p>
        </p:txBody>
      </p:sp>
      <p:sp>
        <p:nvSpPr>
          <p:cNvPr id="46" name="Freeform 2">
            <a:extLst>
              <a:ext uri="{FF2B5EF4-FFF2-40B4-BE49-F238E27FC236}">
                <a16:creationId xmlns:a16="http://schemas.microsoft.com/office/drawing/2014/main" id="{E18BB2A0-0305-3DE2-D996-346379538DCB}"/>
              </a:ext>
            </a:extLst>
          </p:cNvPr>
          <p:cNvSpPr/>
          <p:nvPr/>
        </p:nvSpPr>
        <p:spPr>
          <a:xfrm>
            <a:off x="6258173" y="4193049"/>
            <a:ext cx="12029827" cy="6112884"/>
          </a:xfrm>
          <a:custGeom>
            <a:avLst/>
            <a:gdLst/>
            <a:ahLst/>
            <a:cxnLst/>
            <a:rect l="l" t="t" r="r" b="b"/>
            <a:pathLst>
              <a:path w="12563227" h="7066815">
                <a:moveTo>
                  <a:pt x="0" y="0"/>
                </a:moveTo>
                <a:lnTo>
                  <a:pt x="12563227" y="0"/>
                </a:lnTo>
                <a:lnTo>
                  <a:pt x="12563227" y="7066815"/>
                </a:lnTo>
                <a:lnTo>
                  <a:pt x="0" y="70668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05795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470</Words>
  <Application>Microsoft Office PowerPoint</Application>
  <PresentationFormat>Custom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var(--font-fk-grotesk)</vt:lpstr>
      <vt:lpstr>Space Grotesk</vt:lpstr>
      <vt:lpstr>Arial Unicode MS</vt:lpstr>
      <vt:lpstr>Barlow Bold</vt:lpstr>
      <vt:lpstr>Arial</vt:lpstr>
      <vt:lpstr>Barlow Bold Bold</vt:lpstr>
      <vt:lpstr>Calibri</vt:lpstr>
      <vt:lpstr>Space Grotesk Medium</vt:lpstr>
      <vt:lpstr>__fkGroteskNeue_598ab8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 Name:- SEDS_AUORA  Team Leader:- SWASTIK SHARMA(23BCE8088)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goes here</dc:title>
  <dc:creator>DELL</dc:creator>
  <cp:lastModifiedBy>pf3vb9rl@outlook.com</cp:lastModifiedBy>
  <cp:revision>8</cp:revision>
  <dcterms:created xsi:type="dcterms:W3CDTF">2006-08-16T00:00:00Z</dcterms:created>
  <dcterms:modified xsi:type="dcterms:W3CDTF">2024-10-25T06:46:23Z</dcterms:modified>
  <dc:identifier>DAGTMY47ztE</dc:identifier>
</cp:coreProperties>
</file>