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623399" y="890050"/>
            <a:ext cx="17041202" cy="11454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xfrm>
            <a:off x="623399" y="2304950"/>
            <a:ext cx="17041202" cy="6832800"/>
          </a:xfrm>
          <a:prstGeom prst="rect">
            <a:avLst/>
          </a:prstGeom>
        </p:spPr>
        <p:txBody>
          <a:bodyPr lIns="91424" tIns="91424" rIns="91424" bIns="91424"/>
          <a:lstStyle>
            <a:lvl1pPr marL="914400" indent="-685800">
              <a:spcBef>
                <a:spcPts val="0"/>
              </a:spcBef>
              <a:buSzPts val="3200"/>
              <a:buChar char="●"/>
            </a:lvl1pPr>
            <a:lvl2pPr marL="1919514" indent="-725714">
              <a:spcBef>
                <a:spcPts val="0"/>
              </a:spcBef>
              <a:buSzPts val="3200"/>
              <a:buChar char="○"/>
            </a:lvl2pPr>
            <a:lvl3pPr marL="2954866" indent="-846666">
              <a:spcBef>
                <a:spcPts val="0"/>
              </a:spcBef>
              <a:buSzPts val="3200"/>
              <a:buChar char="■"/>
            </a:lvl3pPr>
            <a:lvl4pPr marL="4038600" indent="-1016000">
              <a:spcBef>
                <a:spcPts val="0"/>
              </a:spcBef>
              <a:buSzPts val="3200"/>
              <a:buChar char="●"/>
            </a:lvl4pPr>
            <a:lvl5pPr marL="4953000" indent="-1016000">
              <a:spcBef>
                <a:spcPts val="0"/>
              </a:spcBef>
              <a:buSzPts val="3200"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7692282" y="9550176"/>
            <a:ext cx="350035" cy="339716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"/>
          <p:cNvSpPr/>
          <p:nvPr/>
        </p:nvSpPr>
        <p:spPr>
          <a:xfrm>
            <a:off x="-58230" y="0"/>
            <a:ext cx="18440401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Freeform 4"/>
          <p:cNvSpPr/>
          <p:nvPr/>
        </p:nvSpPr>
        <p:spPr>
          <a:xfrm>
            <a:off x="534218" y="8329724"/>
            <a:ext cx="4173290" cy="1591215"/>
          </a:xfrm>
          <a:prstGeom prst="rect">
            <a:avLst/>
          </a:prstGeom>
          <a:solidFill>
            <a:srgbClr val="183717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TextBox 10"/>
          <p:cNvSpPr txBox="1"/>
          <p:nvPr/>
        </p:nvSpPr>
        <p:spPr>
          <a:xfrm>
            <a:off x="13707191" y="8772683"/>
            <a:ext cx="3552330" cy="137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sz="460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/>
            <a:r>
              <a:t>(Team Phoenixes)</a:t>
            </a:r>
          </a:p>
        </p:txBody>
      </p:sp>
      <p:pic>
        <p:nvPicPr>
          <p:cNvPr id="106" name="Google Shape;766;p62" descr="Google Shape;766;p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0" y="2171700"/>
            <a:ext cx="6218738" cy="537855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Box 12"/>
          <p:cNvSpPr txBox="1"/>
          <p:nvPr/>
        </p:nvSpPr>
        <p:spPr>
          <a:xfrm>
            <a:off x="350519" y="3928524"/>
            <a:ext cx="18196562" cy="967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900"/>
              </a:lnSpc>
              <a:defRPr sz="11000">
                <a:solidFill>
                  <a:srgbClr val="C401C4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&gt;</a:t>
            </a:r>
            <a:r>
              <a:rPr>
                <a:solidFill>
                  <a:srgbClr val="000000"/>
                </a:solidFill>
              </a:rPr>
              <a:t> Harvest Harmony</a:t>
            </a:r>
          </a:p>
        </p:txBody>
      </p:sp>
      <p:pic>
        <p:nvPicPr>
          <p:cNvPr id="1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92" y="7850781"/>
            <a:ext cx="4375643" cy="240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2"/>
          <p:cNvSpPr txBox="1"/>
          <p:nvPr/>
        </p:nvSpPr>
        <p:spPr>
          <a:xfrm>
            <a:off x="1028700" y="1028700"/>
            <a:ext cx="16230600" cy="60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900"/>
              </a:lnSpc>
              <a:defRPr b="1" sz="4100">
                <a:latin typeface="Barlow Bold Bold"/>
                <a:ea typeface="Barlow Bold Bold"/>
                <a:cs typeface="Barlow Bold Bold"/>
                <a:sym typeface="Barlow Bold Bold"/>
              </a:defRPr>
            </a:lvl1pPr>
          </a:lstStyle>
          <a:p>
            <a:pPr/>
            <a:r>
              <a:t>SOLUTION OVERVIEW</a:t>
            </a:r>
          </a:p>
        </p:txBody>
      </p:sp>
      <p:sp>
        <p:nvSpPr>
          <p:cNvPr id="111" name="TextBox 3"/>
          <p:cNvSpPr txBox="1"/>
          <p:nvPr/>
        </p:nvSpPr>
        <p:spPr>
          <a:xfrm>
            <a:off x="1028700" y="1880573"/>
            <a:ext cx="14174500" cy="7752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We are creating a web application to help farmers easily explore and use NASA's Earth data to improve their farming.</a:t>
            </a: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The web app will have a simple design, making it easy for farmers of all skill levels to access and understand important data.</a:t>
            </a: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Farmers will get real-time information on weather, soil moisture, and plant health to make better decisions.</a:t>
            </a: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Interactive maps and charts will show key trends, making it easier for farmers to connect the data to their practices.</a:t>
            </a: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The app will provide personalised suggestions based on individual farm data to help optimise farming methods.</a:t>
            </a:r>
          </a:p>
          <a:p>
            <a:pPr>
              <a:lnSpc>
                <a:spcPts val="3600"/>
              </a:lnSpc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</a:p>
          <a:p>
            <a:pPr marL="280736" indent="-280736">
              <a:lnSpc>
                <a:spcPts val="3600"/>
              </a:lnSpc>
              <a:buSzPct val="100000"/>
              <a:buChar char="•"/>
              <a:defRPr sz="28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Additionally, it will support a community where farmers can ask questions and share experiences for mutual learning.</a:t>
            </a:r>
          </a:p>
        </p:txBody>
      </p:sp>
      <p:pic>
        <p:nvPicPr>
          <p:cNvPr id="11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5200" y="8572500"/>
            <a:ext cx="3480195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2"/>
          <p:cNvSpPr txBox="1"/>
          <p:nvPr/>
        </p:nvSpPr>
        <p:spPr>
          <a:xfrm>
            <a:off x="673248" y="353341"/>
            <a:ext cx="16230601" cy="1224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900"/>
              </a:lnSpc>
              <a:defRPr b="1" sz="4100">
                <a:latin typeface="Barlow Bold Bold"/>
                <a:ea typeface="Barlow Bold Bold"/>
                <a:cs typeface="Barlow Bold Bold"/>
                <a:sym typeface="Barlow Bold Bold"/>
              </a:defRPr>
            </a:lvl1pPr>
          </a:lstStyle>
          <a:p>
            <a:pPr/>
            <a:r>
              <a:t>TECHNICAL ARCHITECTURE </a:t>
            </a:r>
          </a:p>
        </p:txBody>
      </p:sp>
      <p:sp>
        <p:nvSpPr>
          <p:cNvPr id="115" name="TextBox 3"/>
          <p:cNvSpPr txBox="1"/>
          <p:nvPr/>
        </p:nvSpPr>
        <p:spPr>
          <a:xfrm>
            <a:off x="904291" y="1337841"/>
            <a:ext cx="4914008" cy="89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b="1" sz="3000" u="sng">
                <a:latin typeface="Barlow Bold Bold"/>
                <a:ea typeface="Barlow Bold Bold"/>
                <a:cs typeface="Barlow Bold Bold"/>
                <a:sym typeface="Barlow Bold Bold"/>
              </a:defRPr>
            </a:lvl1pPr>
          </a:lstStyle>
          <a:p>
            <a:pPr/>
            <a:r>
              <a:t>Flowchart  -&gt;</a:t>
            </a:r>
          </a:p>
        </p:txBody>
      </p:sp>
      <p:sp>
        <p:nvSpPr>
          <p:cNvPr id="116" name="TextBox 4"/>
          <p:cNvSpPr txBox="1"/>
          <p:nvPr/>
        </p:nvSpPr>
        <p:spPr>
          <a:xfrm>
            <a:off x="266811" y="6334635"/>
            <a:ext cx="2857501" cy="441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b="1" sz="3000">
                <a:latin typeface="Barlow Bold Bold"/>
                <a:ea typeface="Barlow Bold Bold"/>
                <a:cs typeface="Barlow Bold Bold"/>
                <a:sym typeface="Barlow Bold Bold"/>
              </a:defRPr>
            </a:lvl1pPr>
          </a:lstStyle>
          <a:p>
            <a:pPr/>
            <a:r>
              <a:t>Tech stack</a:t>
            </a:r>
          </a:p>
        </p:txBody>
      </p:sp>
      <p:sp>
        <p:nvSpPr>
          <p:cNvPr id="117" name="TextBox 5"/>
          <p:cNvSpPr txBox="1"/>
          <p:nvPr/>
        </p:nvSpPr>
        <p:spPr>
          <a:xfrm>
            <a:off x="309411" y="6897369"/>
            <a:ext cx="8348769" cy="2727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58495" indent="-329247">
              <a:lnSpc>
                <a:spcPts val="3600"/>
              </a:lnSpc>
              <a:buSzPct val="100000"/>
              <a:buFont typeface="Arial"/>
              <a:buChar char="•"/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Frontend Technologies: (React, shadcn/ui(components), TailwindCSS)</a:t>
            </a:r>
          </a:p>
          <a:p>
            <a:pPr lvl="1" marL="658495" indent="-329247">
              <a:lnSpc>
                <a:spcPts val="3600"/>
              </a:lnSpc>
              <a:buSzPct val="100000"/>
              <a:buFont typeface="Arial"/>
              <a:buChar char="•"/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Backend Technologies:(Node.js, Express.js)</a:t>
            </a:r>
          </a:p>
          <a:p>
            <a:pPr lvl="1" marL="658495" indent="-329247">
              <a:lnSpc>
                <a:spcPts val="3600"/>
              </a:lnSpc>
              <a:buSzPct val="100000"/>
              <a:buFont typeface="Arial"/>
              <a:buChar char="•"/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Database:(MongoDB)</a:t>
            </a:r>
          </a:p>
          <a:p>
            <a:pPr lvl="1" marL="658495" indent="-329247">
              <a:lnSpc>
                <a:spcPts val="3600"/>
              </a:lnSpc>
              <a:buSzPct val="100000"/>
              <a:buFont typeface="Arial"/>
              <a:buChar char="•"/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Other Tools/Services:(Docker, earthdata(API),  nasaacre(API), Git, vite)</a:t>
            </a:r>
          </a:p>
        </p:txBody>
      </p:sp>
      <p:pic>
        <p:nvPicPr>
          <p:cNvPr id="11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5200" y="8496300"/>
            <a:ext cx="3480195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Screenshot 2024-10-25 at 11.07.10 AM.png" descr="Screenshot 2024-10-25 at 11.07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7924" y="684448"/>
            <a:ext cx="8685005" cy="7908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"/>
          <p:cNvSpPr txBox="1"/>
          <p:nvPr/>
        </p:nvSpPr>
        <p:spPr>
          <a:xfrm>
            <a:off x="533399" y="1027274"/>
            <a:ext cx="9430496" cy="60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900"/>
              </a:lnSpc>
              <a:defRPr b="1" sz="4100">
                <a:latin typeface="Barlow Bold Bold"/>
                <a:ea typeface="Barlow Bold Bold"/>
                <a:cs typeface="Barlow Bold Bold"/>
                <a:sym typeface="Barlow Bold Bold"/>
              </a:defRPr>
            </a:lvl1pPr>
          </a:lstStyle>
          <a:p>
            <a:pPr/>
            <a:r>
              <a:t>SCALABILITY AND FUTURE SCOPE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1008905" y="2180276"/>
            <a:ext cx="13665698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Scope</a:t>
            </a:r>
            <a:r>
              <a:t>: The tool aims to integrate NASA's extensive Earth observation data to address critical water-related challenges, including droughts and floods, enhancing farmers' decision-making processes.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Feasibility</a:t>
            </a:r>
            <a:r>
              <a:t>: Leveraging existing NASA datasets (e.g., soil moisture, precipitation) ensures a solid foundation, while a user-friendly interface will facilitate access for farmers with varying technical skills.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User-Centric Design</a:t>
            </a:r>
            <a:r>
              <a:t>: By focusing on farmers’ real-world needs, the tool can provide personalised insights, fostering better resource management and crop health outcomes.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Integration</a:t>
            </a:r>
            <a:r>
              <a:t>: Combining satellite data with farmers' field observations will enable richer analyses, allowing for localised insights and actionable recommendations.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Community Empowerment</a:t>
            </a:r>
            <a:r>
              <a:t>: The platform can facilitate a knowledge-sharing ecosystem, connecting farmers with experts and peers, thus promoting collective resilience and adaptability.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Long-Term Impact</a:t>
            </a:r>
            <a:r>
              <a:t>: By improving access to reliable data and insights, the tool can enhance food security, promote sustainable agricultural practices, and mitigate the effects of climate change on farming.</a:t>
            </a:r>
          </a:p>
          <a:p>
            <a:pPr algn="ctr" defTabSz="457200">
              <a:defRPr sz="2200">
                <a:solidFill>
                  <a:srgbClr val="000000">
                    <a:alpha val="84705"/>
                  </a:srgb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23" name="TextBox 4"/>
          <p:cNvSpPr txBox="1"/>
          <p:nvPr/>
        </p:nvSpPr>
        <p:spPr>
          <a:xfrm>
            <a:off x="806803" y="8490444"/>
            <a:ext cx="10896266" cy="89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600"/>
              </a:lnSpc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Note: You are free to customise the template, but make sure to </a:t>
            </a:r>
          </a:p>
          <a:p>
            <a:pPr>
              <a:lnSpc>
                <a:spcPts val="3600"/>
              </a:lnSpc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include all the requested points.</a:t>
            </a:r>
          </a:p>
        </p:txBody>
      </p:sp>
      <p:pic>
        <p:nvPicPr>
          <p:cNvPr id="12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5200" y="8382000"/>
            <a:ext cx="3480195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"/>
          <p:cNvSpPr txBox="1"/>
          <p:nvPr/>
        </p:nvSpPr>
        <p:spPr>
          <a:xfrm>
            <a:off x="1028699" y="1028700"/>
            <a:ext cx="2974283" cy="60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900"/>
              </a:lnSpc>
              <a:defRPr b="1" sz="4100">
                <a:latin typeface="Barlow Bold Bold"/>
                <a:ea typeface="Barlow Bold Bold"/>
                <a:cs typeface="Barlow Bold Bold"/>
                <a:sym typeface="Barlow Bold Bold"/>
              </a:defRPr>
            </a:lvl1pPr>
          </a:lstStyle>
          <a:p>
            <a:pPr/>
            <a:r>
              <a:t>FEASIBILITY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1008905" y="2180276"/>
            <a:ext cx="11616687" cy="553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Access to Data</a:t>
            </a:r>
            <a:r>
              <a:t>: NASA’s existing datasets on precipitation, soil moisture, and vegetation health are freely available, making it easy to incorporate reliable data into the tool.</a:t>
            </a:r>
          </a:p>
          <a:p>
            <a:pPr defTabSz="457200">
              <a:spcBef>
                <a:spcPts val="1200"/>
              </a:spcBef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User-Friendly Design</a:t>
            </a:r>
            <a:r>
              <a:t>: The tool can be designed with an intuitive interface that allows farmers to easily navigate and understand the information without requiring technical expertise.</a:t>
            </a:r>
          </a:p>
          <a:p>
            <a:pPr defTabSz="457200">
              <a:spcBef>
                <a:spcPts val="1200"/>
              </a:spcBef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Customisation Options</a:t>
            </a:r>
            <a:r>
              <a:t>: The tool can be tailored to meet the specific needs of different farming communities, ensuring relevance to various crops and local conditions.</a:t>
            </a:r>
          </a:p>
          <a:p>
            <a:pPr defTabSz="457200">
              <a:spcBef>
                <a:spcPts val="1200"/>
              </a:spcBef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Integration with Existing Tools</a:t>
            </a:r>
            <a:r>
              <a:t>: It can work alongside other farming technologies, such as mobile apps and IoT devices, allowing for a seamless user experience.</a:t>
            </a:r>
          </a:p>
          <a:p>
            <a:pPr defTabSz="457200">
              <a:spcBef>
                <a:spcPts val="1200"/>
              </a:spcBef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Training and Support</a:t>
            </a:r>
            <a:r>
              <a:t>: Providing straightforward tutorials and support resources can help farmers learn how to use the tool effectively, enhancing adoption.</a:t>
            </a:r>
          </a:p>
          <a:p>
            <a:pPr defTabSz="457200">
              <a:spcBef>
                <a:spcPts val="1200"/>
              </a:spcBef>
              <a:defRPr sz="2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Pilot Testing</a:t>
            </a:r>
            <a:r>
              <a:t>: Initial testing in select farming communities can provide valuable feedback, helping to refine the tool before wider rollout.</a:t>
            </a:r>
          </a:p>
        </p:txBody>
      </p:sp>
      <p:sp>
        <p:nvSpPr>
          <p:cNvPr id="128" name="TextBox 4"/>
          <p:cNvSpPr txBox="1"/>
          <p:nvPr/>
        </p:nvSpPr>
        <p:spPr>
          <a:xfrm>
            <a:off x="399992" y="8884920"/>
            <a:ext cx="10896266" cy="89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600"/>
              </a:lnSpc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Note: You are free to customize the template, but make sure to </a:t>
            </a:r>
          </a:p>
          <a:p>
            <a:pPr>
              <a:lnSpc>
                <a:spcPts val="3600"/>
              </a:lnSpc>
              <a:defRPr sz="3000">
                <a:latin typeface="Barlow Bold"/>
                <a:ea typeface="Barlow Bold"/>
                <a:cs typeface="Barlow Bold"/>
                <a:sym typeface="Barlow Bold"/>
              </a:defRPr>
            </a:pPr>
            <a:r>
              <a:t>include all the requested points.</a:t>
            </a:r>
          </a:p>
        </p:txBody>
      </p:sp>
      <p:pic>
        <p:nvPicPr>
          <p:cNvPr id="12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7806" y="8382000"/>
            <a:ext cx="3480195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751;p60" descr="Google Shape;751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8288007" cy="10287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753;p60"/>
          <p:cNvSpPr txBox="1"/>
          <p:nvPr>
            <p:ph type="title"/>
          </p:nvPr>
        </p:nvSpPr>
        <p:spPr>
          <a:xfrm>
            <a:off x="1219199" y="4343281"/>
            <a:ext cx="15505801" cy="1536701"/>
          </a:xfrm>
          <a:prstGeom prst="rect">
            <a:avLst/>
          </a:prstGeom>
        </p:spPr>
        <p:txBody>
          <a:bodyPr lIns="0" tIns="0" rIns="0" bIns="0"/>
          <a:lstStyle/>
          <a:p>
            <a:pPr defTabSz="896111">
              <a:defRPr sz="10192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pPr>
            <a:r>
              <a:t>&gt;</a:t>
            </a:r>
            <a:r>
              <a:rPr>
                <a:solidFill>
                  <a:srgbClr val="FFFFFF"/>
                </a:solidFill>
              </a:rPr>
              <a:t>Team Details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D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2"/>
          <p:cNvSpPr/>
          <p:nvPr/>
        </p:nvSpPr>
        <p:spPr>
          <a:xfrm>
            <a:off x="6258173" y="4193048"/>
            <a:ext cx="12029828" cy="61128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35" name="Google Shape;429;p38" descr="Google Shape;429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5900320"/>
            <a:ext cx="18288000" cy="582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oogle Shape;436;p38" descr="Google Shape;436;p3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6309" y="1829696"/>
            <a:ext cx="2147703" cy="2114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437;p38" descr="Google Shape;437;p3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307" y="1829696"/>
            <a:ext cx="1898153" cy="1864599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138" name="Google Shape;438;p38"/>
          <p:cNvSpPr txBox="1"/>
          <p:nvPr/>
        </p:nvSpPr>
        <p:spPr>
          <a:xfrm>
            <a:off x="3592400" y="2150649"/>
            <a:ext cx="459630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</a:lstStyle>
          <a:p>
            <a:pPr/>
            <a:r>
              <a:t>Amitabha Nath</a:t>
            </a:r>
          </a:p>
        </p:txBody>
      </p:sp>
      <p:sp>
        <p:nvSpPr>
          <p:cNvPr id="139" name="Google Shape;439;p38"/>
          <p:cNvSpPr txBox="1"/>
          <p:nvPr/>
        </p:nvSpPr>
        <p:spPr>
          <a:xfrm>
            <a:off x="3592400" y="2767580"/>
            <a:ext cx="45963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defRPr>
            </a:pPr>
            <a:r>
              <a:t>Student </a:t>
            </a:r>
            <a:endParaRPr sz="4400"/>
          </a:p>
          <a:p>
            <a:pPr>
              <a:defRPr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defRPr>
            </a:pPr>
            <a:r>
              <a:t>VIT-AP University</a:t>
            </a:r>
          </a:p>
        </p:txBody>
      </p:sp>
      <p:pic>
        <p:nvPicPr>
          <p:cNvPr id="140" name="Google Shape;440;p38" descr="Google Shape;440;p3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6309" y="4553446"/>
            <a:ext cx="2147703" cy="2114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441;p38" descr="Google Shape;441;p3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307" y="4553446"/>
            <a:ext cx="1898153" cy="1864599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142" name="Google Shape;442;p38"/>
          <p:cNvSpPr txBox="1"/>
          <p:nvPr/>
        </p:nvSpPr>
        <p:spPr>
          <a:xfrm>
            <a:off x="3592400" y="4874399"/>
            <a:ext cx="459630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</a:lstStyle>
          <a:p>
            <a:pPr/>
            <a:r>
              <a:t>Surya Tejass</a:t>
            </a:r>
          </a:p>
        </p:txBody>
      </p:sp>
      <p:sp>
        <p:nvSpPr>
          <p:cNvPr id="143" name="Google Shape;443;p38"/>
          <p:cNvSpPr txBox="1"/>
          <p:nvPr/>
        </p:nvSpPr>
        <p:spPr>
          <a:xfrm>
            <a:off x="3592400" y="5491330"/>
            <a:ext cx="45963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defRPr>
            </a:pPr>
            <a:r>
              <a:t>Student</a:t>
            </a:r>
            <a:endParaRPr sz="4400"/>
          </a:p>
          <a:p>
            <a:pPr>
              <a:defRPr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defRPr>
            </a:pPr>
            <a:r>
              <a:t>VIT-AP University</a:t>
            </a:r>
          </a:p>
        </p:txBody>
      </p:sp>
      <p:pic>
        <p:nvPicPr>
          <p:cNvPr id="144" name="Google Shape;444;p38" descr="Google Shape;444;p3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26758" y="1829696"/>
            <a:ext cx="2147704" cy="2114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445;p38" descr="Google Shape;445;p3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26758" y="1829696"/>
            <a:ext cx="1898153" cy="1864599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146" name="Google Shape;446;p38"/>
          <p:cNvSpPr txBox="1"/>
          <p:nvPr/>
        </p:nvSpPr>
        <p:spPr>
          <a:xfrm>
            <a:off x="11612850" y="1604549"/>
            <a:ext cx="45963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</a:lstStyle>
          <a:p>
            <a:pPr/>
            <a:r>
              <a:t>Ch. Sai Sriram Karteek</a:t>
            </a:r>
          </a:p>
        </p:txBody>
      </p:sp>
      <p:sp>
        <p:nvSpPr>
          <p:cNvPr id="147" name="Google Shape;447;p38"/>
          <p:cNvSpPr txBox="1"/>
          <p:nvPr/>
        </p:nvSpPr>
        <p:spPr>
          <a:xfrm>
            <a:off x="11612850" y="2767580"/>
            <a:ext cx="45963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defRPr>
            </a:pPr>
            <a:r>
              <a:t>Student</a:t>
            </a:r>
            <a:endParaRPr sz="4400"/>
          </a:p>
          <a:p>
            <a:pPr>
              <a:defRPr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defRPr>
            </a:pPr>
            <a:r>
              <a:t>VIT-AP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722;p121" descr="Google Shape;1722;p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8288007" cy="1028700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1723;p121"/>
          <p:cNvSpPr txBox="1"/>
          <p:nvPr>
            <p:ph type="ctrTitle"/>
          </p:nvPr>
        </p:nvSpPr>
        <p:spPr>
          <a:xfrm>
            <a:off x="1391099" y="4056915"/>
            <a:ext cx="15505801" cy="1574802"/>
          </a:xfrm>
          <a:prstGeom prst="rect">
            <a:avLst/>
          </a:prstGeom>
        </p:spPr>
        <p:txBody>
          <a:bodyPr lIns="0" tIns="0" rIns="0" bIns="0" anchor="b"/>
          <a:lstStyle>
            <a:lvl1pPr defTabSz="886968">
              <a:defRPr sz="10282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</a:lstStyle>
          <a:p>
            <a:pPr/>
            <a:r>
              <a:t>Thanks for Joining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