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365" r:id="rId4"/>
    <p:sldId id="258" r:id="rId5"/>
    <p:sldId id="259" r:id="rId6"/>
    <p:sldId id="260" r:id="rId7"/>
    <p:sldId id="282" r:id="rId8"/>
    <p:sldId id="303" r:id="rId9"/>
    <p:sldId id="364" r:id="rId10"/>
  </p:sldIdLst>
  <p:sldSz cx="18288000" cy="10287000"/>
  <p:notesSz cx="6858000" cy="9144000"/>
  <p:embeddedFontLst>
    <p:embeddedFont>
      <p:font typeface="Barlow Bold" panose="020B0604020202020204" charset="0"/>
      <p:regular r:id="rId12"/>
    </p:embeddedFont>
    <p:embeddedFont>
      <p:font typeface="Barlow Bold Bold" panose="020B0604020202020204" charset="0"/>
      <p:regular r:id="rId13"/>
    </p:embeddedFont>
    <p:embeddedFont>
      <p:font typeface="Baskerville Old Face" panose="02020602080505020303" pitchFamily="18" charset="0"/>
      <p:regular r:id="rId14"/>
    </p:embeddedFont>
    <p:embeddedFont>
      <p:font typeface="Garamond" panose="02020404030301010803" pitchFamily="18" charset="0"/>
      <p:regular r:id="rId15"/>
      <p:bold r:id="rId16"/>
      <p:italic r:id="rId17"/>
    </p:embeddedFont>
    <p:embeddedFont>
      <p:font typeface="Space Grotesk" panose="020B0604020202020204" charset="0"/>
      <p:regular r:id="rId18"/>
      <p:bold r:id="rId19"/>
    </p:embeddedFont>
    <p:embeddedFont>
      <p:font typeface="Space Grotesk Medium" panose="020B0604020202020204" charset="0"/>
      <p:regular r:id="rId20"/>
      <p:bold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0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 Mangla" userId="e96322b923e71d5f" providerId="LiveId" clId="{FEBA8EFB-CDA2-4877-93DC-410E08A3F477}"/>
    <pc:docChg chg="modSld">
      <pc:chgData name="Aditya Mangla" userId="e96322b923e71d5f" providerId="LiveId" clId="{FEBA8EFB-CDA2-4877-93DC-410E08A3F477}" dt="2024-10-25T06:30:30.495" v="23" actId="20577"/>
      <pc:docMkLst>
        <pc:docMk/>
      </pc:docMkLst>
      <pc:sldChg chg="modSp mod">
        <pc:chgData name="Aditya Mangla" userId="e96322b923e71d5f" providerId="LiveId" clId="{FEBA8EFB-CDA2-4877-93DC-410E08A3F477}" dt="2024-10-25T06:29:59.405" v="17" actId="20577"/>
        <pc:sldMkLst>
          <pc:docMk/>
          <pc:sldMk cId="0" sldId="256"/>
        </pc:sldMkLst>
        <pc:spChg chg="mod">
          <ac:chgData name="Aditya Mangla" userId="e96322b923e71d5f" providerId="LiveId" clId="{FEBA8EFB-CDA2-4877-93DC-410E08A3F477}" dt="2024-10-25T06:29:59.405" v="17" actId="20577"/>
          <ac:spMkLst>
            <pc:docMk/>
            <pc:sldMk cId="0" sldId="256"/>
            <ac:spMk id="10" creationId="{00000000-0000-0000-0000-000000000000}"/>
          </ac:spMkLst>
        </pc:spChg>
      </pc:sldChg>
      <pc:sldChg chg="modSp mod">
        <pc:chgData name="Aditya Mangla" userId="e96322b923e71d5f" providerId="LiveId" clId="{FEBA8EFB-CDA2-4877-93DC-410E08A3F477}" dt="2024-10-25T06:30:30.495" v="23" actId="20577"/>
        <pc:sldMkLst>
          <pc:docMk/>
          <pc:sldMk cId="3057952032" sldId="282"/>
        </pc:sldMkLst>
        <pc:spChg chg="mod">
          <ac:chgData name="Aditya Mangla" userId="e96322b923e71d5f" providerId="LiveId" clId="{FEBA8EFB-CDA2-4877-93DC-410E08A3F477}" dt="2024-10-25T06:30:23.810" v="20" actId="20577"/>
          <ac:spMkLst>
            <pc:docMk/>
            <pc:sldMk cId="3057952032" sldId="282"/>
            <ac:spMk id="33" creationId="{9C1098F2-1107-B12C-9260-912403062A71}"/>
          </ac:spMkLst>
        </pc:spChg>
        <pc:spChg chg="mod">
          <ac:chgData name="Aditya Mangla" userId="e96322b923e71d5f" providerId="LiveId" clId="{FEBA8EFB-CDA2-4877-93DC-410E08A3F477}" dt="2024-10-25T06:30:30.495" v="23" actId="20577"/>
          <ac:spMkLst>
            <pc:docMk/>
            <pc:sldMk cId="3057952032" sldId="282"/>
            <ac:spMk id="37" creationId="{F655218F-C9E7-D85F-4E85-3152516C104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2E750-4AB1-427B-8934-A508C15A9FB2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46AE9-8852-4178-9D29-A75BE40F1A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987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26e3a91b602_0_1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26e3a91b602_0_1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26e3a91b602_0_17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0" name="Google Shape;1720;g26e3a91b602_0_17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914400" lvl="0" indent="-685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828800" lvl="1" indent="-635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2743200" lvl="2" indent="-6350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3657600" lvl="3" indent="-6350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4572000" lvl="4" indent="-635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5486400" lvl="5" indent="-6350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6400800" lvl="6" indent="-6350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7315200" lvl="7" indent="-635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8229600" lvl="8" indent="-6350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518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rive.google.com/file/d/1QJmpVIzrCQFZMpEggxHeiEGkt82Ya0yV/view?usp=sharin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rive.google.com/file/d/1QJmpVIzrCQFZMpEggxHeiEGkt82Ya0yV/view?usp=sharing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8229" y="0"/>
            <a:ext cx="184404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34218" y="8329724"/>
            <a:ext cx="4173289" cy="1591214"/>
            <a:chOff x="0" y="0"/>
            <a:chExt cx="1099138" cy="41908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99138" cy="419085"/>
            </a:xfrm>
            <a:custGeom>
              <a:avLst/>
              <a:gdLst/>
              <a:ahLst/>
              <a:cxnLst/>
              <a:rect l="l" t="t" r="r" b="b"/>
              <a:pathLst>
                <a:path w="1099138" h="419085">
                  <a:moveTo>
                    <a:pt x="0" y="0"/>
                  </a:moveTo>
                  <a:lnTo>
                    <a:pt x="1099138" y="0"/>
                  </a:lnTo>
                  <a:lnTo>
                    <a:pt x="1099138" y="419085"/>
                  </a:lnTo>
                  <a:lnTo>
                    <a:pt x="0" y="419085"/>
                  </a:lnTo>
                  <a:close/>
                </a:path>
              </a:pathLst>
            </a:custGeom>
            <a:solidFill>
              <a:srgbClr val="183717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099138" cy="4571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583114" y="8572398"/>
            <a:ext cx="1694194" cy="340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59"/>
              </a:lnSpc>
            </a:pPr>
            <a:endParaRPr lang="en-US" sz="2400" dirty="0">
              <a:solidFill>
                <a:srgbClr val="F8F4E5"/>
              </a:solidFill>
              <a:latin typeface="Barlow Bold"/>
              <a:ea typeface="Barlow Bold"/>
              <a:cs typeface="Barlow Bold"/>
              <a:sym typeface="Barlow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3707191" y="8772684"/>
            <a:ext cx="3552329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2"/>
              </a:lnSpc>
              <a:spcBef>
                <a:spcPct val="0"/>
              </a:spcBef>
            </a:pPr>
            <a:r>
              <a:rPr lang="en-US" sz="4695" dirty="0">
                <a:solidFill>
                  <a:srgbClr val="F8F4E5"/>
                </a:solidFill>
                <a:latin typeface="Barlow Bold"/>
                <a:ea typeface="Barlow Bold"/>
                <a:cs typeface="Barlow Bold"/>
                <a:sym typeface="Barlow Bold"/>
              </a:rPr>
              <a:t>(</a:t>
            </a:r>
            <a:r>
              <a:rPr lang="en-US" sz="4695" dirty="0" err="1">
                <a:solidFill>
                  <a:srgbClr val="F8F4E5"/>
                </a:solidFill>
                <a:latin typeface="Barlow Bold"/>
                <a:ea typeface="Barlow Bold"/>
                <a:cs typeface="Barlow Bold"/>
                <a:sym typeface="Barlow Bold"/>
              </a:rPr>
              <a:t>SportUp</a:t>
            </a:r>
            <a:r>
              <a:rPr lang="en-US" sz="4695" dirty="0">
                <a:solidFill>
                  <a:srgbClr val="F8F4E5"/>
                </a:solidFill>
                <a:latin typeface="Barlow Bold"/>
                <a:ea typeface="Barlow Bold"/>
                <a:cs typeface="Barlow Bold"/>
                <a:sym typeface="Barlow Bold"/>
              </a:rPr>
              <a:t>)</a:t>
            </a:r>
          </a:p>
        </p:txBody>
      </p:sp>
      <p:pic>
        <p:nvPicPr>
          <p:cNvPr id="18" name="Google Shape;766;p62">
            <a:extLst>
              <a:ext uri="{FF2B5EF4-FFF2-40B4-BE49-F238E27FC236}">
                <a16:creationId xmlns:a16="http://schemas.microsoft.com/office/drawing/2014/main" id="{EBB1813E-6A22-D0BD-570C-42D2563644C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0" y="2171700"/>
            <a:ext cx="6218737" cy="5378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835AA9-F7B6-9398-4762-14B50F7531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3" y="7850781"/>
            <a:ext cx="4375642" cy="24044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CEB188-5D64-C2EC-A831-5E0B96876ECB}"/>
              </a:ext>
            </a:extLst>
          </p:cNvPr>
          <p:cNvSpPr txBox="1"/>
          <p:nvPr/>
        </p:nvSpPr>
        <p:spPr>
          <a:xfrm>
            <a:off x="1828800" y="2459091"/>
            <a:ext cx="9157314" cy="1466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952"/>
              </a:lnSpc>
              <a:spcBef>
                <a:spcPct val="0"/>
              </a:spcBef>
            </a:pPr>
            <a:r>
              <a:rPr lang="en" sz="9600" dirty="0">
                <a:latin typeface="Baskerville Old Face" panose="02020602080505020303" pitchFamily="18" charset="0"/>
                <a:ea typeface="Space Grotesk Medium"/>
                <a:cs typeface="Space Grotesk Medium"/>
                <a:sym typeface="Space Grotesk Medium"/>
              </a:rPr>
              <a:t>SPORT UP </a:t>
            </a:r>
            <a:br>
              <a:rPr lang="en" sz="7200" dirty="0">
                <a:latin typeface="Baskerville Old Face" panose="02020602080505020303" pitchFamily="18" charset="0"/>
                <a:ea typeface="Space Grotesk Medium"/>
                <a:cs typeface="Space Grotesk Medium"/>
                <a:sym typeface="Space Grotesk Medium"/>
              </a:rPr>
            </a:br>
            <a:endParaRPr lang="en-US" sz="7200" b="1" dirty="0">
              <a:latin typeface="Baskerville Old Face" panose="02020602080505020303" pitchFamily="18" charset="0"/>
              <a:ea typeface="Arial Unicode MS" panose="020B0604020202020204" pitchFamily="34" charset="-128"/>
              <a:cs typeface="Arial Unicode MS" panose="020B0604020202020204" pitchFamily="34" charset="-128"/>
              <a:sym typeface="Barlow Bold Bold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2A5681-0CD9-442B-355E-DB057E9E7053}"/>
              </a:ext>
            </a:extLst>
          </p:cNvPr>
          <p:cNvSpPr txBox="1"/>
          <p:nvPr/>
        </p:nvSpPr>
        <p:spPr>
          <a:xfrm>
            <a:off x="1981200" y="4322089"/>
            <a:ext cx="9217742" cy="825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952"/>
              </a:lnSpc>
              <a:spcBef>
                <a:spcPct val="0"/>
              </a:spcBef>
            </a:pPr>
            <a:r>
              <a:rPr lang="en" sz="7200" dirty="0">
                <a:latin typeface="Baskerville Old Face" panose="02020602080505020303" pitchFamily="18" charset="0"/>
                <a:ea typeface="Space Grotesk Medium"/>
                <a:cs typeface="Space Grotesk Medium"/>
                <a:sym typeface="Space Grotesk Medium"/>
              </a:rPr>
              <a:t>TEAM-36</a:t>
            </a:r>
            <a:endParaRPr lang="en-US" sz="7200" b="1" dirty="0">
              <a:latin typeface="Baskerville Old Face" panose="02020602080505020303" pitchFamily="18" charset="0"/>
              <a:ea typeface="Arial Unicode MS" panose="020B0604020202020204" pitchFamily="34" charset="-128"/>
              <a:cs typeface="Arial Unicode MS" panose="020B0604020202020204" pitchFamily="34" charset="-128"/>
              <a:sym typeface="Barlow Bold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0097" y="461665"/>
            <a:ext cx="16230600" cy="633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2"/>
              </a:lnSpc>
              <a:spcBef>
                <a:spcPct val="0"/>
              </a:spcBef>
            </a:pPr>
            <a:r>
              <a:rPr lang="en-US" sz="4157" b="1" dirty="0">
                <a:solidFill>
                  <a:srgbClr val="000000"/>
                </a:solidFill>
                <a:latin typeface="Baskerville Old Face" panose="02020602080505020303" pitchFamily="18" charset="0"/>
                <a:ea typeface="Barlow Bold Bold"/>
                <a:cs typeface="Barlow Bold Bold"/>
                <a:sym typeface="Barlow Bold Bold"/>
              </a:rPr>
              <a:t>SOLUTION OVERVIEW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53726" y="1866900"/>
            <a:ext cx="16495742" cy="87911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dirty="0" err="1">
                <a:latin typeface="Baskerville Old Face" panose="02020602080505020303" pitchFamily="18" charset="0"/>
              </a:rPr>
              <a:t>SportUP</a:t>
            </a:r>
            <a:r>
              <a:rPr lang="en-US" sz="3200" dirty="0">
                <a:latin typeface="Baskerville Old Face" panose="02020602080505020303" pitchFamily="18" charset="0"/>
              </a:rPr>
              <a:t> is a comprehensive web platform designed to </a:t>
            </a:r>
            <a:r>
              <a:rPr lang="en-US" sz="3200" b="1" dirty="0">
                <a:latin typeface="Baskerville Old Face" panose="02020602080505020303" pitchFamily="18" charset="0"/>
              </a:rPr>
              <a:t>bridge the gap </a:t>
            </a:r>
            <a:r>
              <a:rPr lang="en-US" sz="3200" dirty="0">
                <a:latin typeface="Baskerville Old Face" panose="02020602080505020303" pitchFamily="18" charset="0"/>
              </a:rPr>
              <a:t>between aspiring local athletes and the funding organizations, government agencies, and professional bodies that support athletic development.</a:t>
            </a:r>
            <a:r>
              <a:rPr lang="en-GB" sz="3200" dirty="0">
                <a:solidFill>
                  <a:schemeClr val="tx1"/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. </a:t>
            </a:r>
            <a:r>
              <a:rPr lang="en-US" sz="3200" dirty="0">
                <a:latin typeface="Baskerville Old Face" panose="02020602080505020303" pitchFamily="18" charset="0"/>
              </a:rPr>
              <a:t>By using </a:t>
            </a:r>
            <a:r>
              <a:rPr lang="en-US" sz="3200" dirty="0" err="1">
                <a:latin typeface="Baskerville Old Face" panose="02020602080505020303" pitchFamily="18" charset="0"/>
              </a:rPr>
              <a:t>SportUP</a:t>
            </a:r>
            <a:r>
              <a:rPr lang="en-US" sz="3200" dirty="0">
                <a:latin typeface="Baskerville Old Face" panose="02020602080505020303" pitchFamily="18" charset="0"/>
              </a:rPr>
              <a:t>, athletes gain an opportunity to highlight their achievements, build a digital portfolio, and connect directly with industry professionals, coaches, and mentors.</a:t>
            </a:r>
            <a:r>
              <a:rPr lang="en-IN" sz="3200" dirty="0">
                <a:latin typeface="Baskerville Old Face" panose="02020602080505020303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3200" dirty="0">
                <a:latin typeface="Baskerville Old Face" panose="02020602080505020303" pitchFamily="18" charset="0"/>
              </a:rPr>
              <a:t>The platform facilitates a streamlined, supportive environment where athletes can showcase their credentials, access valuable resources, and seek training opportunities or financial backing to advance their careers. </a:t>
            </a:r>
            <a:r>
              <a:rPr lang="en-US" sz="3200" dirty="0" err="1">
                <a:latin typeface="Baskerville Old Face" panose="02020602080505020303" pitchFamily="18" charset="0"/>
              </a:rPr>
              <a:t>SportUP</a:t>
            </a:r>
            <a:r>
              <a:rPr lang="en-US" sz="3200" dirty="0">
                <a:latin typeface="Baskerville Old Face" panose="02020602080505020303" pitchFamily="18" charset="0"/>
              </a:rPr>
              <a:t> also enables organizations and governmental entities to discover and support emerging talent, promoting athletic growth and fostering a community dedicated to excellence in sports.</a:t>
            </a:r>
          </a:p>
          <a:p>
            <a:pPr algn="just">
              <a:lnSpc>
                <a:spcPct val="150000"/>
              </a:lnSpc>
            </a:pPr>
            <a:endParaRPr lang="en-US" sz="3200" dirty="0">
              <a:latin typeface="Baskerville Old Face" panose="02020602080505020303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3200" dirty="0">
              <a:solidFill>
                <a:schemeClr val="tx1"/>
              </a:solidFill>
              <a:latin typeface="Baskerville Old Face" panose="02020602080505020303" pitchFamily="18" charset="0"/>
              <a:cs typeface="Arial" panose="020B0604020202020204" pitchFamily="34" charset="0"/>
            </a:endParaRPr>
          </a:p>
          <a:p>
            <a:pPr marL="659031" lvl="1" indent="-329516" algn="just">
              <a:lnSpc>
                <a:spcPct val="150000"/>
              </a:lnSpc>
              <a:buFont typeface="Arial"/>
              <a:buChar char="•"/>
            </a:pPr>
            <a:endParaRPr lang="en-US" sz="3200" b="1" dirty="0">
              <a:solidFill>
                <a:srgbClr val="000000"/>
              </a:solidFill>
              <a:latin typeface="Baskerville Old Face" panose="02020602080505020303" pitchFamily="18" charset="0"/>
              <a:ea typeface="Barlow Bold"/>
              <a:cs typeface="Barlow Bold"/>
              <a:sym typeface="Barlow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5143500"/>
            <a:ext cx="10896265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5"/>
              </a:lnSpc>
            </a:pPr>
            <a:endParaRPr lang="en-US" sz="3052" dirty="0">
              <a:solidFill>
                <a:srgbClr val="000000"/>
              </a:solidFill>
              <a:latin typeface="Barlow Bold"/>
              <a:ea typeface="Barlow Bold"/>
              <a:cs typeface="Barlow Bold"/>
              <a:sym typeface="Barlow Bol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70F531-3D56-AA6E-7EB8-D381646B19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200" y="8572500"/>
            <a:ext cx="3480194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A4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9FB087-EF48-88A3-77EE-7C1DCE536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C08A115-F87D-D18D-8679-E43DA70E93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200" y="8496300"/>
            <a:ext cx="3480194" cy="190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B9E669-7241-F753-7A88-71CA7C894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55839"/>
            <a:ext cx="6858000" cy="97753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E0DAC9-28D7-018A-7278-1957939CCAB6}"/>
              </a:ext>
            </a:extLst>
          </p:cNvPr>
          <p:cNvSpPr txBox="1"/>
          <p:nvPr/>
        </p:nvSpPr>
        <p:spPr>
          <a:xfrm>
            <a:off x="9158748" y="2019300"/>
            <a:ext cx="786377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600" b="1" dirty="0">
                <a:solidFill>
                  <a:schemeClr val="tx1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Key Features:</a:t>
            </a:r>
            <a:endParaRPr lang="en-US" sz="3600" dirty="0">
              <a:solidFill>
                <a:schemeClr val="tx1"/>
              </a:solidFill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IN" sz="36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Athlete Profiles and Portfolios</a:t>
            </a:r>
            <a:endParaRPr lang="en-US" sz="3600" dirty="0">
              <a:solidFill>
                <a:schemeClr val="tx1"/>
              </a:solidFill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IN" sz="3600" b="1" kern="100" dirty="0">
                <a:solidFill>
                  <a:schemeClr val="tx1"/>
                </a:solidFill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Mentorship and Coaching Network</a:t>
            </a:r>
            <a:endParaRPr lang="en-US" sz="3600" dirty="0">
              <a:solidFill>
                <a:schemeClr val="tx1"/>
              </a:solidFill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IN" sz="3600" b="1" kern="100" dirty="0">
                <a:solidFill>
                  <a:schemeClr val="tx1"/>
                </a:solidFill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Crowdfunding Platform</a:t>
            </a:r>
            <a:endParaRPr lang="en-IN" sz="3600" kern="100" dirty="0">
              <a:solidFill>
                <a:schemeClr val="tx1"/>
              </a:solidFill>
              <a:effectLst/>
              <a:latin typeface="Baskerville Old Face" panose="020206020805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IN" sz="3600" b="1" kern="100" dirty="0">
                <a:solidFill>
                  <a:schemeClr val="tx1"/>
                </a:solidFill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Event and Competition Listings</a:t>
            </a:r>
            <a:endParaRPr lang="en-IN" sz="3600" kern="100" dirty="0">
              <a:solidFill>
                <a:schemeClr val="tx1"/>
              </a:solidFill>
              <a:effectLst/>
              <a:latin typeface="Baskerville Old Face" panose="020206020805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IN" sz="3600" b="1" kern="100" dirty="0">
                <a:solidFill>
                  <a:schemeClr val="tx1"/>
                </a:solidFill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Scholarships and Grant Search Tool</a:t>
            </a:r>
            <a:endParaRPr lang="en-IN" sz="3600" kern="100" dirty="0">
              <a:solidFill>
                <a:schemeClr val="tx1"/>
              </a:solidFill>
              <a:effectLst/>
              <a:latin typeface="Baskerville Old Face" panose="020206020805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IN" sz="3600" b="1" kern="100" dirty="0">
                <a:solidFill>
                  <a:schemeClr val="tx1"/>
                </a:solidFill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Success Stories and Testimonials</a:t>
            </a:r>
            <a:endParaRPr lang="en-IN" sz="3600" kern="100" dirty="0">
              <a:solidFill>
                <a:schemeClr val="tx1"/>
              </a:solidFill>
              <a:effectLst/>
              <a:latin typeface="Baskerville Old Face" panose="020206020805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240E0A-2E43-4EA4-B603-72B7438E3518}"/>
              </a:ext>
            </a:extLst>
          </p:cNvPr>
          <p:cNvSpPr txBox="1"/>
          <p:nvPr/>
        </p:nvSpPr>
        <p:spPr>
          <a:xfrm>
            <a:off x="9144000" y="647700"/>
            <a:ext cx="8686800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160" dirty="0">
                <a:latin typeface="Baskerville Old Face" panose="02020602080505020303" pitchFamily="18" charset="0"/>
              </a:rPr>
              <a:t>DATA FLOW OF SPORTUP</a:t>
            </a:r>
          </a:p>
        </p:txBody>
      </p:sp>
    </p:spTree>
    <p:extLst>
      <p:ext uri="{BB962C8B-B14F-4D97-AF65-F5344CB8AC3E}">
        <p14:creationId xmlns:p14="http://schemas.microsoft.com/office/powerpoint/2010/main" val="79191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56040" y="492239"/>
            <a:ext cx="16230600" cy="1262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2"/>
              </a:lnSpc>
            </a:pPr>
            <a:r>
              <a:rPr lang="en-US" sz="4157" b="1" dirty="0">
                <a:solidFill>
                  <a:srgbClr val="000000"/>
                </a:solidFill>
                <a:latin typeface="Baskerville Old Face" panose="02020602080505020303" pitchFamily="18" charset="0"/>
                <a:ea typeface="Barlow Bold Bold"/>
                <a:cs typeface="Barlow Bold Bold"/>
                <a:sym typeface="Barlow Bold Bold"/>
              </a:rPr>
              <a:t>TECHNICAL ARCHITECTURE </a:t>
            </a:r>
          </a:p>
          <a:p>
            <a:pPr algn="l">
              <a:lnSpc>
                <a:spcPts val="4952"/>
              </a:lnSpc>
              <a:spcBef>
                <a:spcPct val="0"/>
              </a:spcBef>
            </a:pPr>
            <a:endParaRPr lang="en-US" sz="4157" b="1" dirty="0">
              <a:solidFill>
                <a:srgbClr val="000000"/>
              </a:solidFill>
              <a:latin typeface="Baskerville Old Face" panose="02020602080505020303" pitchFamily="18" charset="0"/>
              <a:ea typeface="Barlow Bold Bold"/>
              <a:cs typeface="Barlow Bold Bold"/>
              <a:sym typeface="Barlow Bold Bold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549CB9-4AB8-B622-CC54-B48512AAFE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600" y="9205380"/>
            <a:ext cx="2184794" cy="11959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9FF76D8-752B-90A0-24A4-77188187C87C}"/>
              </a:ext>
            </a:extLst>
          </p:cNvPr>
          <p:cNvSpPr/>
          <p:nvPr/>
        </p:nvSpPr>
        <p:spPr>
          <a:xfrm>
            <a:off x="528484" y="1388806"/>
            <a:ext cx="3431458" cy="2624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skerville Old Face" panose="02020602080505020303" pitchFamily="18" charset="0"/>
              </a:rPr>
              <a:t>UI/UX Design:</a:t>
            </a:r>
            <a:r>
              <a:rPr kumimoji="0" lang="en-I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skerville Old Face" panose="02020602080505020303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React.js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Tailwind CSS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Figma and wireframes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GSAP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skerville Old Face" panose="02020602080505020303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874A7E-4430-897A-E548-A5B6D9AE45C2}"/>
              </a:ext>
            </a:extLst>
          </p:cNvPr>
          <p:cNvSpPr/>
          <p:nvPr/>
        </p:nvSpPr>
        <p:spPr>
          <a:xfrm>
            <a:off x="4087498" y="1374472"/>
            <a:ext cx="3431458" cy="2624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skerville Old Face" panose="02020602080505020303" pitchFamily="18" charset="0"/>
              </a:rPr>
              <a:t>Data Integration: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APIs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Node.js with Express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Django (Python) MongoDB.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BF5D64-6594-CC7D-EA11-ACCE2F7BA139}"/>
              </a:ext>
            </a:extLst>
          </p:cNvPr>
          <p:cNvSpPr/>
          <p:nvPr/>
        </p:nvSpPr>
        <p:spPr>
          <a:xfrm>
            <a:off x="528484" y="4133583"/>
            <a:ext cx="7027606" cy="2819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skerville Old Face" panose="02020602080505020303" pitchFamily="18" charset="0"/>
              </a:rPr>
              <a:t>Security &amp; Database: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Database Management Systems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MySQL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JSON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Data Encryption(Hashing) AWS RDS.</a:t>
            </a:r>
            <a:endParaRPr lang="en-IN" sz="28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A95D2E-4E8B-FBB8-96AF-E6BB46BC1FEB}"/>
              </a:ext>
            </a:extLst>
          </p:cNvPr>
          <p:cNvSpPr/>
          <p:nvPr/>
        </p:nvSpPr>
        <p:spPr>
          <a:xfrm>
            <a:off x="528484" y="7052718"/>
            <a:ext cx="7027606" cy="312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hangingPunct="0"/>
            <a:r>
              <a:rPr lang="en-IN" sz="28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Launch and Deployment : </a:t>
            </a:r>
          </a:p>
          <a:p>
            <a:pPr marL="457200" indent="-457200" defTabSz="914400" eaLnBrk="0" hangingPunct="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GitHub or GitLab</a:t>
            </a:r>
          </a:p>
          <a:p>
            <a:pPr marL="457200" indent="-457200" defTabSz="914400" eaLnBrk="0" hangingPunct="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Docker</a:t>
            </a:r>
          </a:p>
          <a:p>
            <a:pPr marL="457200" indent="-457200" defTabSz="914400" eaLnBrk="0" hangingPunct="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Content Delivery Network</a:t>
            </a:r>
          </a:p>
          <a:p>
            <a:pPr marL="457200" indent="-457200" defTabSz="914400" eaLnBrk="0" hangingPunct="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AWS (Amazon Web Services)</a:t>
            </a:r>
          </a:p>
          <a:p>
            <a:pPr marL="457200" indent="-457200" defTabSz="914400" eaLnBrk="0" hangingPunct="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Baskerville Old Face" panose="02020602080505020303" pitchFamily="18" charset="0"/>
              </a:rPr>
              <a:t>AWS CloudFront and containers.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ABB92EB-F624-A318-B104-D18EB5E2B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1323053"/>
            <a:ext cx="9311415" cy="7640894"/>
          </a:xfrm>
          <a:prstGeom prst="rect">
            <a:avLst/>
          </a:prstGeom>
        </p:spPr>
      </p:pic>
      <p:sp>
        <p:nvSpPr>
          <p:cNvPr id="14" name="TextBox 16">
            <a:extLst>
              <a:ext uri="{FF2B5EF4-FFF2-40B4-BE49-F238E27FC236}">
                <a16:creationId xmlns:a16="http://schemas.microsoft.com/office/drawing/2014/main" id="{E866B378-15F1-1F1F-E71D-C3DEFB7629AA}"/>
              </a:ext>
            </a:extLst>
          </p:cNvPr>
          <p:cNvSpPr txBox="1"/>
          <p:nvPr/>
        </p:nvSpPr>
        <p:spPr>
          <a:xfrm>
            <a:off x="7772400" y="9205380"/>
            <a:ext cx="89618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r>
              <a:rPr lang="en-US" b="1" dirty="0">
                <a:latin typeface="Garamond" panose="02020404030301010803" pitchFamily="18" charset="0"/>
              </a:rPr>
              <a:t>PROTOTYPE VIDEO LINK :- </a:t>
            </a:r>
          </a:p>
          <a:p>
            <a:r>
              <a:rPr lang="en-IN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https://drive.google.com/file/d/1QJmpVIzrCQFZMpEggxHeiEGkt82Ya0yV/view?usp=sharing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4800" y="755194"/>
            <a:ext cx="9430494" cy="5875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52"/>
              </a:lnSpc>
              <a:spcBef>
                <a:spcPct val="0"/>
              </a:spcBef>
            </a:pPr>
            <a:r>
              <a:rPr lang="en-US" sz="4157" b="1" dirty="0">
                <a:solidFill>
                  <a:srgbClr val="000000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SCALABILITY AND FUTURE SCOPE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019300"/>
            <a:ext cx="13665696" cy="6924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5"/>
              </a:lnSpc>
            </a:pPr>
            <a:r>
              <a:rPr lang="en-GB" sz="3600" dirty="0">
                <a:solidFill>
                  <a:srgbClr val="000000"/>
                </a:solidFill>
                <a:latin typeface="Baskerville Old Face" panose="02020602080505020303" pitchFamily="18" charset="0"/>
                <a:ea typeface="Barlow Bold"/>
                <a:cs typeface="Barlow Bold"/>
                <a:sym typeface="Barlow Bold"/>
              </a:rPr>
              <a:t>Scalability</a:t>
            </a:r>
          </a:p>
          <a:p>
            <a:pPr marL="457200" indent="-457200" algn="l">
              <a:lnSpc>
                <a:spcPts val="3635"/>
              </a:lnSpc>
              <a:buFont typeface="Arial" panose="020B0604020202020204" pitchFamily="34" charset="0"/>
              <a:buChar char="•"/>
            </a:pPr>
            <a:r>
              <a:rPr lang="en-GB" sz="3052" dirty="0">
                <a:solidFill>
                  <a:srgbClr val="000000"/>
                </a:solidFill>
                <a:latin typeface="Baskerville Old Face" panose="02020602080505020303" pitchFamily="18" charset="0"/>
                <a:ea typeface="Barlow Bold"/>
                <a:cs typeface="Barlow Bold"/>
                <a:sym typeface="Barlow Bold"/>
              </a:rPr>
              <a:t>Microservices Architecture: Allows </a:t>
            </a:r>
            <a:r>
              <a:rPr lang="en-GB" sz="3052" dirty="0" err="1">
                <a:solidFill>
                  <a:srgbClr val="000000"/>
                </a:solidFill>
                <a:latin typeface="Baskerville Old Face" panose="02020602080505020303" pitchFamily="18" charset="0"/>
                <a:ea typeface="Barlow Bold"/>
                <a:cs typeface="Barlow Bold"/>
                <a:sym typeface="Barlow Bold"/>
              </a:rPr>
              <a:t>SportUP</a:t>
            </a:r>
            <a:r>
              <a:rPr lang="en-GB" sz="3052" dirty="0">
                <a:solidFill>
                  <a:srgbClr val="000000"/>
                </a:solidFill>
                <a:latin typeface="Baskerville Old Face" panose="02020602080505020303" pitchFamily="18" charset="0"/>
                <a:ea typeface="Barlow Bold"/>
                <a:cs typeface="Barlow Bold"/>
                <a:sym typeface="Barlow Bold"/>
              </a:rPr>
              <a:t> to manage features independently, enabling smoother updates and efficient resource allocation.</a:t>
            </a:r>
          </a:p>
          <a:p>
            <a:pPr marL="457200" indent="-457200" algn="l">
              <a:lnSpc>
                <a:spcPts val="3635"/>
              </a:lnSpc>
              <a:buFont typeface="Arial" panose="020B0604020202020204" pitchFamily="34" charset="0"/>
              <a:buChar char="•"/>
            </a:pPr>
            <a:r>
              <a:rPr lang="en-GB" sz="3052" dirty="0">
                <a:solidFill>
                  <a:srgbClr val="000000"/>
                </a:solidFill>
                <a:latin typeface="Baskerville Old Face" panose="02020602080505020303" pitchFamily="18" charset="0"/>
                <a:ea typeface="Barlow Bold"/>
                <a:cs typeface="Barlow Bold"/>
                <a:sym typeface="Barlow Bold"/>
              </a:rPr>
              <a:t>Database </a:t>
            </a:r>
            <a:r>
              <a:rPr lang="en-GB" sz="3052" dirty="0" err="1">
                <a:solidFill>
                  <a:srgbClr val="000000"/>
                </a:solidFill>
                <a:latin typeface="Baskerville Old Face" panose="02020602080505020303" pitchFamily="18" charset="0"/>
                <a:ea typeface="Barlow Bold"/>
                <a:cs typeface="Barlow Bold"/>
                <a:sym typeface="Barlow Bold"/>
              </a:rPr>
              <a:t>Optimization:Using</a:t>
            </a:r>
            <a:r>
              <a:rPr lang="en-GB" sz="3052" dirty="0">
                <a:solidFill>
                  <a:srgbClr val="000000"/>
                </a:solidFill>
                <a:latin typeface="Baskerville Old Face" panose="02020602080505020303" pitchFamily="18" charset="0"/>
                <a:ea typeface="Barlow Bold"/>
                <a:cs typeface="Barlow Bold"/>
                <a:sym typeface="Barlow Bold"/>
              </a:rPr>
              <a:t> scalable databases, like NoSQL, ensures efficient handling of large athlete profiles and funding data.</a:t>
            </a:r>
          </a:p>
          <a:p>
            <a:pPr algn="l">
              <a:lnSpc>
                <a:spcPts val="3635"/>
              </a:lnSpc>
            </a:pPr>
            <a:endParaRPr lang="en-GB" sz="3052" dirty="0">
              <a:solidFill>
                <a:srgbClr val="000000"/>
              </a:solidFill>
              <a:latin typeface="Baskerville Old Face" panose="02020602080505020303" pitchFamily="18" charset="0"/>
              <a:ea typeface="Barlow Bold"/>
              <a:cs typeface="Barlow Bold"/>
              <a:sym typeface="Barlow Bold"/>
            </a:endParaRPr>
          </a:p>
          <a:p>
            <a:pPr algn="l">
              <a:lnSpc>
                <a:spcPts val="3635"/>
              </a:lnSpc>
            </a:pPr>
            <a:r>
              <a:rPr lang="en-GB" sz="3600" dirty="0">
                <a:solidFill>
                  <a:srgbClr val="000000"/>
                </a:solidFill>
                <a:latin typeface="Baskerville Old Face" panose="02020602080505020303" pitchFamily="18" charset="0"/>
                <a:ea typeface="Barlow Bold"/>
                <a:cs typeface="Barlow Bold"/>
                <a:sym typeface="Barlow Bold"/>
              </a:rPr>
              <a:t>Future Scope</a:t>
            </a:r>
          </a:p>
          <a:p>
            <a:pPr marL="457200" indent="-457200" algn="l">
              <a:lnSpc>
                <a:spcPts val="3635"/>
              </a:lnSpc>
              <a:buFont typeface="Arial" panose="020B0604020202020204" pitchFamily="34" charset="0"/>
              <a:buChar char="•"/>
            </a:pPr>
            <a:r>
              <a:rPr lang="en-GB" sz="3052" dirty="0">
                <a:solidFill>
                  <a:srgbClr val="000000"/>
                </a:solidFill>
                <a:latin typeface="Baskerville Old Face" panose="02020602080505020303" pitchFamily="18" charset="0"/>
                <a:ea typeface="Barlow Bold"/>
                <a:cs typeface="Barlow Bold"/>
                <a:sym typeface="Barlow Bold"/>
              </a:rPr>
              <a:t>AI and Data Analytics: Offers personalized recommendations and insights into funding trends and athlete potential.</a:t>
            </a:r>
          </a:p>
          <a:p>
            <a:pPr marL="457200" indent="-457200" algn="l">
              <a:lnSpc>
                <a:spcPts val="3635"/>
              </a:lnSpc>
              <a:buFont typeface="Arial" panose="020B0604020202020204" pitchFamily="34" charset="0"/>
              <a:buChar char="•"/>
            </a:pPr>
            <a:r>
              <a:rPr lang="en-GB" sz="3052" dirty="0">
                <a:solidFill>
                  <a:srgbClr val="000000"/>
                </a:solidFill>
                <a:latin typeface="Baskerville Old Face" panose="02020602080505020303" pitchFamily="18" charset="0"/>
                <a:ea typeface="Barlow Bold"/>
                <a:cs typeface="Barlow Bold"/>
                <a:sym typeface="Barlow Bold"/>
              </a:rPr>
              <a:t>Mobile Application: Enhances accessibility for athletes to connect with funders and trainers on the go.</a:t>
            </a:r>
          </a:p>
          <a:p>
            <a:pPr marL="457200" indent="-457200" algn="l">
              <a:lnSpc>
                <a:spcPts val="3635"/>
              </a:lnSpc>
              <a:buFont typeface="Arial" panose="020B0604020202020204" pitchFamily="34" charset="0"/>
              <a:buChar char="•"/>
            </a:pPr>
            <a:r>
              <a:rPr lang="en-GB" sz="3052" dirty="0">
                <a:solidFill>
                  <a:srgbClr val="000000"/>
                </a:solidFill>
                <a:latin typeface="Baskerville Old Face" panose="02020602080505020303" pitchFamily="18" charset="0"/>
                <a:ea typeface="Barlow Bold"/>
                <a:cs typeface="Barlow Bold"/>
                <a:sym typeface="Barlow Bold"/>
              </a:rPr>
              <a:t>Brand Partnerships: Expands funding sources and sponsorship opportunities through collaborations with sports brands.</a:t>
            </a:r>
          </a:p>
          <a:p>
            <a:pPr marL="457200" indent="-457200" algn="l">
              <a:lnSpc>
                <a:spcPts val="3635"/>
              </a:lnSpc>
              <a:buFont typeface="Arial" panose="020B0604020202020204" pitchFamily="34" charset="0"/>
              <a:buChar char="•"/>
            </a:pPr>
            <a:r>
              <a:rPr lang="en-GB" sz="3052" dirty="0">
                <a:solidFill>
                  <a:srgbClr val="000000"/>
                </a:solidFill>
                <a:latin typeface="Baskerville Old Face" panose="02020602080505020303" pitchFamily="18" charset="0"/>
                <a:ea typeface="Barlow Bold"/>
                <a:cs typeface="Barlow Bold"/>
                <a:sym typeface="Barlow Bold"/>
              </a:rPr>
              <a:t> Integration with Wearable Tech : Tracks athletic performance in real-time, allowing funders to monitor athletes' progress.</a:t>
            </a:r>
            <a:endParaRPr lang="en-US" sz="3052" dirty="0">
              <a:solidFill>
                <a:srgbClr val="000000"/>
              </a:solidFill>
              <a:latin typeface="Baskerville Old Face" panose="02020602080505020303" pitchFamily="18" charset="0"/>
              <a:ea typeface="Barlow Bold"/>
              <a:cs typeface="Barlow Bold"/>
              <a:sym typeface="Barlow Bol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0C5E1B-7FE1-A09C-0366-C7FEE78B74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200" y="8382000"/>
            <a:ext cx="3480194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49834" y="362716"/>
            <a:ext cx="2974281" cy="633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2"/>
              </a:lnSpc>
              <a:spcBef>
                <a:spcPct val="0"/>
              </a:spcBef>
            </a:pPr>
            <a:r>
              <a:rPr lang="en-US" sz="4157" b="1" dirty="0">
                <a:solidFill>
                  <a:srgbClr val="000000"/>
                </a:solidFill>
                <a:latin typeface="Barlow Bold Bold"/>
                <a:ea typeface="Barlow Bold Bold"/>
                <a:cs typeface="Barlow Bold Bold"/>
                <a:sym typeface="Barlow Bold Bold"/>
              </a:rPr>
              <a:t>FEASIBILITY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80104" y="1553404"/>
            <a:ext cx="4947971" cy="837088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32"/>
              </a:lnSpc>
            </a:pPr>
            <a:r>
              <a:rPr lang="en-US" sz="3000" dirty="0">
                <a:solidFill>
                  <a:srgbClr val="000000"/>
                </a:solidFill>
                <a:latin typeface="Baskerville Old Face" panose="02020602080505020303" pitchFamily="18" charset="0"/>
                <a:ea typeface="Barlow Bold"/>
                <a:cs typeface="Barlow Bold"/>
                <a:sym typeface="Barlow Bold"/>
              </a:rPr>
              <a:t>TECHNICAL FEASIBILITY</a:t>
            </a:r>
          </a:p>
          <a:p>
            <a:pPr algn="just">
              <a:lnSpc>
                <a:spcPts val="3632"/>
              </a:lnSpc>
            </a:pPr>
            <a:endParaRPr lang="en-US" sz="3200" dirty="0">
              <a:solidFill>
                <a:srgbClr val="000000"/>
              </a:solidFill>
              <a:latin typeface="Baskerville Old Face" panose="02020602080505020303" pitchFamily="18" charset="0"/>
              <a:ea typeface="Barlow Bold"/>
              <a:cs typeface="Barlow Bold"/>
              <a:sym typeface="Barlow Bold"/>
            </a:endParaRPr>
          </a:p>
          <a:p>
            <a:pPr marL="342900" indent="-342900" algn="just">
              <a:lnSpc>
                <a:spcPts val="3632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Baskerville Old Face" panose="02020602080505020303" pitchFamily="18" charset="0"/>
                <a:ea typeface="Barlow Bold"/>
                <a:cs typeface="Barlow Bold"/>
                <a:sym typeface="Barlow Bold"/>
              </a:rPr>
              <a:t>Scalability: The microservices and scalable databases chosen will ensure that </a:t>
            </a:r>
            <a:r>
              <a:rPr lang="en-US" sz="2400" dirty="0" err="1">
                <a:solidFill>
                  <a:srgbClr val="000000"/>
                </a:solidFill>
                <a:latin typeface="Baskerville Old Face" panose="02020602080505020303" pitchFamily="18" charset="0"/>
                <a:ea typeface="Barlow Bold"/>
                <a:cs typeface="Barlow Bold"/>
                <a:sym typeface="Barlow Bold"/>
              </a:rPr>
              <a:t>SportUP</a:t>
            </a:r>
            <a:r>
              <a:rPr lang="en-US" sz="2400" dirty="0">
                <a:solidFill>
                  <a:srgbClr val="000000"/>
                </a:solidFill>
                <a:latin typeface="Baskerville Old Face" panose="02020602080505020303" pitchFamily="18" charset="0"/>
                <a:ea typeface="Barlow Bold"/>
                <a:cs typeface="Barlow Bold"/>
                <a:sym typeface="Barlow Bold"/>
              </a:rPr>
              <a:t> can grow as its user base expands without performance bottlenecks.   </a:t>
            </a:r>
          </a:p>
          <a:p>
            <a:pPr marL="342900" indent="-342900">
              <a:lnSpc>
                <a:spcPts val="3632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Baskerville Old Face" panose="02020602080505020303" pitchFamily="18" charset="0"/>
                <a:ea typeface="Barlow Bold"/>
                <a:cs typeface="Barlow Bold"/>
                <a:sym typeface="Barlow Bold"/>
              </a:rPr>
              <a:t>Cross-Platform Compatibility: Mobile app development will require cross-platform support (iOS and Android), adding to accessibility and technological adaptability.   </a:t>
            </a:r>
          </a:p>
          <a:p>
            <a:pPr marL="342900" indent="-342900" algn="just">
              <a:lnSpc>
                <a:spcPts val="3632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Baskerville Old Face" panose="02020602080505020303" pitchFamily="18" charset="0"/>
                <a:ea typeface="Barlow Bold"/>
                <a:cs typeface="Barlow Bold"/>
                <a:sym typeface="Barlow Bold"/>
              </a:rPr>
              <a:t>Security and Compliance: With athlete data and financial transactions, robust data protection and compliance with international data regulations (like GDPR) will be essential.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3273C5-0273-3100-927E-D3F87D03B2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6790" y="9607582"/>
            <a:ext cx="1241209" cy="6794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1910F2-8E72-1B29-D108-E3B9A5A87C6D}"/>
              </a:ext>
            </a:extLst>
          </p:cNvPr>
          <p:cNvSpPr txBox="1"/>
          <p:nvPr/>
        </p:nvSpPr>
        <p:spPr>
          <a:xfrm>
            <a:off x="5866114" y="1553403"/>
            <a:ext cx="5257800" cy="8370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3632"/>
              </a:lnSpc>
            </a:pPr>
            <a:r>
              <a:rPr lang="en-GB" sz="3000" dirty="0">
                <a:solidFill>
                  <a:srgbClr val="000000"/>
                </a:solidFill>
                <a:latin typeface="Baskerville Old Face" panose="02020602080505020303" pitchFamily="18" charset="0"/>
                <a:ea typeface="Barlow Bold"/>
                <a:cs typeface="Barlow Bold"/>
                <a:sym typeface="Barlow Bold"/>
              </a:rPr>
              <a:t>MARKET FEASIBILITY</a:t>
            </a:r>
          </a:p>
          <a:p>
            <a:pPr algn="l">
              <a:lnSpc>
                <a:spcPts val="3632"/>
              </a:lnSpc>
            </a:pPr>
            <a:endParaRPr lang="en-GB" sz="2400" dirty="0">
              <a:solidFill>
                <a:srgbClr val="000000"/>
              </a:solidFill>
              <a:latin typeface="Baskerville Old Face" panose="02020602080505020303" pitchFamily="18" charset="0"/>
              <a:ea typeface="Barlow Bold"/>
              <a:cs typeface="Barlow Bold"/>
              <a:sym typeface="Barlow Bold"/>
            </a:endParaRPr>
          </a:p>
          <a:p>
            <a:pPr marL="342900" indent="-342900" algn="l">
              <a:lnSpc>
                <a:spcPts val="3632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Baskerville Old Face" panose="02020602080505020303" pitchFamily="18" charset="0"/>
                <a:ea typeface="Barlow Bold"/>
                <a:cs typeface="Barlow Bold"/>
                <a:sym typeface="Barlow Bold"/>
              </a:rPr>
              <a:t>Growing Athlete Funding Need: More athletes seek funding and sponsorships beyond traditional sources, indicating a solid user base.  </a:t>
            </a:r>
          </a:p>
          <a:p>
            <a:pPr marL="342900" indent="-342900" algn="l">
              <a:lnSpc>
                <a:spcPts val="3632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Baskerville Old Face" panose="02020602080505020303" pitchFamily="18" charset="0"/>
                <a:ea typeface="Barlow Bold"/>
                <a:cs typeface="Barlow Bold"/>
                <a:sym typeface="Barlow Bold"/>
              </a:rPr>
              <a:t>Interest in Athlete Analytics: Growing interest from funders in data-driven insights and real-time tracking provides demand for AI analytics and wearable tech.   </a:t>
            </a:r>
          </a:p>
          <a:p>
            <a:pPr marL="342900" indent="-342900" algn="l">
              <a:lnSpc>
                <a:spcPts val="3632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Baskerville Old Face" panose="02020602080505020303" pitchFamily="18" charset="0"/>
                <a:ea typeface="Barlow Bold"/>
                <a:cs typeface="Barlow Bold"/>
                <a:sym typeface="Barlow Bold"/>
              </a:rPr>
              <a:t>Globalization of Sports: Expanding to international markets aligns with the rising global interest in athletic sponsorships and fundings.</a:t>
            </a:r>
          </a:p>
          <a:p>
            <a:pPr marL="342900" indent="-342900" algn="l">
              <a:lnSpc>
                <a:spcPts val="3632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Baskerville Old Face" panose="02020602080505020303" pitchFamily="18" charset="0"/>
              <a:ea typeface="Barlow Bold"/>
              <a:cs typeface="Barlow Bold"/>
              <a:sym typeface="Barlow Bold"/>
            </a:endParaRPr>
          </a:p>
          <a:p>
            <a:pPr marL="342900" indent="-342900" algn="l">
              <a:lnSpc>
                <a:spcPts val="3632"/>
              </a:lnSpc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00000"/>
              </a:solidFill>
              <a:latin typeface="Baskerville Old Face" panose="02020602080505020303" pitchFamily="18" charset="0"/>
              <a:ea typeface="Barlow Bold"/>
              <a:cs typeface="Barlow Bold"/>
              <a:sym typeface="Barlow Bold"/>
            </a:endParaRPr>
          </a:p>
          <a:p>
            <a:pPr algn="l">
              <a:lnSpc>
                <a:spcPts val="3632"/>
              </a:lnSpc>
            </a:pPr>
            <a:endParaRPr lang="en-GB" sz="2400" dirty="0">
              <a:solidFill>
                <a:srgbClr val="000000"/>
              </a:solidFill>
              <a:latin typeface="Baskerville Old Face" panose="02020602080505020303" pitchFamily="18" charset="0"/>
              <a:ea typeface="Barlow Bold"/>
              <a:cs typeface="Barlow Bold"/>
              <a:sym typeface="Barlow 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1F362B-786E-A5A6-CBC2-DCB0F37C0562}"/>
              </a:ext>
            </a:extLst>
          </p:cNvPr>
          <p:cNvSpPr txBox="1"/>
          <p:nvPr/>
        </p:nvSpPr>
        <p:spPr>
          <a:xfrm>
            <a:off x="11450951" y="1553402"/>
            <a:ext cx="5257800" cy="8370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3632"/>
              </a:lnSpc>
            </a:pPr>
            <a:r>
              <a:rPr lang="en-US" sz="3000" dirty="0">
                <a:solidFill>
                  <a:srgbClr val="000000"/>
                </a:solidFill>
                <a:latin typeface="Baskerville Old Face" panose="02020602080505020303" pitchFamily="18" charset="0"/>
                <a:ea typeface="Barlow Bold"/>
                <a:cs typeface="Barlow Bold"/>
                <a:sym typeface="Barlow Bold"/>
              </a:rPr>
              <a:t>FINANCIAL FEASIBILITY</a:t>
            </a:r>
          </a:p>
          <a:p>
            <a:pPr algn="l">
              <a:lnSpc>
                <a:spcPts val="3632"/>
              </a:lnSpc>
            </a:pPr>
            <a:endParaRPr lang="en-US" sz="3000" dirty="0">
              <a:solidFill>
                <a:srgbClr val="000000"/>
              </a:solidFill>
              <a:latin typeface="Baskerville Old Face" panose="02020602080505020303" pitchFamily="18" charset="0"/>
              <a:ea typeface="Barlow Bold"/>
              <a:cs typeface="Barlow Bold"/>
              <a:sym typeface="Barlow Bold"/>
            </a:endParaRPr>
          </a:p>
          <a:p>
            <a:pPr marL="457200" indent="-457200" algn="l">
              <a:lnSpc>
                <a:spcPts val="3632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Baskerville Old Face" panose="02020602080505020303" pitchFamily="18" charset="0"/>
                <a:ea typeface="Barlow Bold"/>
                <a:cs typeface="Barlow Bold"/>
                <a:sym typeface="Barlow Bold"/>
              </a:rPr>
              <a:t>Revenue Streams: Multiple revenue streams, including subscriptions, brand partnerships, premium analytics, and advertising, enhance profitability potential. </a:t>
            </a:r>
          </a:p>
          <a:p>
            <a:pPr marL="457200" indent="-457200" algn="l">
              <a:lnSpc>
                <a:spcPts val="3632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Baskerville Old Face" panose="02020602080505020303" pitchFamily="18" charset="0"/>
                <a:ea typeface="Barlow Bold"/>
                <a:cs typeface="Barlow Bold"/>
                <a:sym typeface="Barlow Bold"/>
              </a:rPr>
              <a:t>Initial Investment: High initial costs are required for development, brand partnerships, and compliance, but the return on investment can be substantial through partnerships and global reach. </a:t>
            </a:r>
          </a:p>
          <a:p>
            <a:pPr marL="457200" indent="-457200" algn="l">
              <a:lnSpc>
                <a:spcPts val="3632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Baskerville Old Face" panose="02020602080505020303" pitchFamily="18" charset="0"/>
                <a:ea typeface="Barlow Bold"/>
                <a:cs typeface="Barlow Bold"/>
                <a:sym typeface="Barlow Bold"/>
              </a:rPr>
              <a:t>Risk Management: Diversifying revenue sources and focusing on tech efficiency can mitigate financial risks as the platform scales.</a:t>
            </a:r>
          </a:p>
          <a:p>
            <a:pPr marL="457200" indent="-457200" algn="l">
              <a:lnSpc>
                <a:spcPts val="3632"/>
              </a:lnSpc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00000"/>
              </a:solidFill>
              <a:latin typeface="Baskerville Old Face" panose="02020602080505020303" pitchFamily="18" charset="0"/>
              <a:ea typeface="Barlow Bold"/>
              <a:cs typeface="Barlow Bold"/>
              <a:sym typeface="Barlow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1711168"/>
            <a:ext cx="9392146" cy="633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41"/>
              </a:lnSpc>
            </a:pPr>
            <a:endParaRPr lang="en-US" sz="3338" spc="50" dirty="0">
              <a:solidFill>
                <a:srgbClr val="000000"/>
              </a:solidFill>
              <a:latin typeface="Barlow Bold"/>
              <a:ea typeface="Barlow Bold"/>
              <a:cs typeface="Barlow Bold"/>
              <a:sym typeface="Barlow Bold"/>
            </a:endParaRPr>
          </a:p>
        </p:txBody>
      </p:sp>
      <p:pic>
        <p:nvPicPr>
          <p:cNvPr id="25" name="Google Shape;429;p38">
            <a:extLst>
              <a:ext uri="{FF2B5EF4-FFF2-40B4-BE49-F238E27FC236}">
                <a16:creationId xmlns:a16="http://schemas.microsoft.com/office/drawing/2014/main" id="{F9AA3E22-2771-B50B-6252-02C5D15E882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4800" y="5900321"/>
            <a:ext cx="18288000" cy="582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436;p38">
            <a:extLst>
              <a:ext uri="{FF2B5EF4-FFF2-40B4-BE49-F238E27FC236}">
                <a16:creationId xmlns:a16="http://schemas.microsoft.com/office/drawing/2014/main" id="{C886842E-DBDA-BD73-5755-F75232C2A30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309" y="1829696"/>
            <a:ext cx="2147702" cy="211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437;p38">
            <a:extLst>
              <a:ext uri="{FF2B5EF4-FFF2-40B4-BE49-F238E27FC236}">
                <a16:creationId xmlns:a16="http://schemas.microsoft.com/office/drawing/2014/main" id="{CF57EDFB-A5E0-3B42-CDD5-EA0ED6ED867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6308" y="1829696"/>
            <a:ext cx="1898152" cy="1864598"/>
          </a:xfrm>
          <a:prstGeom prst="rect">
            <a:avLst/>
          </a:prstGeom>
          <a:noFill/>
          <a:ln w="9525" cap="flat" cmpd="sng">
            <a:solidFill>
              <a:srgbClr val="1C1C1C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" name="Google Shape;438;p38">
            <a:extLst>
              <a:ext uri="{FF2B5EF4-FFF2-40B4-BE49-F238E27FC236}">
                <a16:creationId xmlns:a16="http://schemas.microsoft.com/office/drawing/2014/main" id="{4985559C-6BFE-B100-02F9-6DC10B72F391}"/>
              </a:ext>
            </a:extLst>
          </p:cNvPr>
          <p:cNvSpPr txBox="1">
            <a:spLocks/>
          </p:cNvSpPr>
          <p:nvPr/>
        </p:nvSpPr>
        <p:spPr>
          <a:xfrm>
            <a:off x="3409550" y="2142751"/>
            <a:ext cx="4962000" cy="553998"/>
          </a:xfrm>
          <a:prstGeom prst="rect">
            <a:avLst/>
          </a:prstGeom>
        </p:spPr>
        <p:txBody>
          <a:bodyPr spcFirstLastPara="1" vert="horz" wrap="square" lIns="182850" tIns="0" rIns="182850" bIns="0" rtlCol="0" anchor="b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 dirty="0">
                <a:solidFill>
                  <a:srgbClr val="1C1C1C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Aditya Mangla</a:t>
            </a:r>
          </a:p>
        </p:txBody>
      </p:sp>
      <p:sp>
        <p:nvSpPr>
          <p:cNvPr id="33" name="Google Shape;439;p38">
            <a:extLst>
              <a:ext uri="{FF2B5EF4-FFF2-40B4-BE49-F238E27FC236}">
                <a16:creationId xmlns:a16="http://schemas.microsoft.com/office/drawing/2014/main" id="{9C1098F2-1107-B12C-9260-912403062A71}"/>
              </a:ext>
            </a:extLst>
          </p:cNvPr>
          <p:cNvSpPr txBox="1">
            <a:spLocks/>
          </p:cNvSpPr>
          <p:nvPr/>
        </p:nvSpPr>
        <p:spPr>
          <a:xfrm>
            <a:off x="3409550" y="2769407"/>
            <a:ext cx="6506902" cy="861774"/>
          </a:xfrm>
          <a:prstGeom prst="rect">
            <a:avLst/>
          </a:prstGeom>
        </p:spPr>
        <p:txBody>
          <a:bodyPr spcFirstLastPara="1" vert="horz" wrap="square" lIns="182850" tIns="0" rIns="182850" bIns="0" rtlCol="0" anchor="b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 dirty="0">
                <a:solidFill>
                  <a:srgbClr val="1C1C1C"/>
                </a:solidFill>
                <a:latin typeface="Space Grotesk"/>
                <a:ea typeface="Space Grotesk"/>
                <a:cs typeface="Space Grotesk"/>
                <a:sym typeface="Space Grotesk"/>
              </a:rPr>
              <a:t>Student – 22BCE7033</a:t>
            </a:r>
          </a:p>
          <a:p>
            <a:pPr algn="l">
              <a:spcBef>
                <a:spcPts val="0"/>
              </a:spcBef>
            </a:pPr>
            <a:r>
              <a:rPr lang="en-IN" sz="2800" dirty="0">
                <a:solidFill>
                  <a:srgbClr val="1C1C1C"/>
                </a:solidFill>
                <a:latin typeface="Space Grotesk"/>
                <a:ea typeface="Space Grotesk"/>
                <a:cs typeface="Space Grotesk"/>
                <a:sym typeface="Space Grotesk"/>
              </a:rPr>
              <a:t>Vellore institute of technology </a:t>
            </a:r>
          </a:p>
        </p:txBody>
      </p:sp>
      <p:pic>
        <p:nvPicPr>
          <p:cNvPr id="34" name="Google Shape;440;p38">
            <a:extLst>
              <a:ext uri="{FF2B5EF4-FFF2-40B4-BE49-F238E27FC236}">
                <a16:creationId xmlns:a16="http://schemas.microsoft.com/office/drawing/2014/main" id="{B1A5140B-4BD4-A5F2-5CB1-5688B28988A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309" y="4553446"/>
            <a:ext cx="2147702" cy="211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441;p38">
            <a:extLst>
              <a:ext uri="{FF2B5EF4-FFF2-40B4-BE49-F238E27FC236}">
                <a16:creationId xmlns:a16="http://schemas.microsoft.com/office/drawing/2014/main" id="{F8BFD89E-F476-D3DB-E7AC-2083D69FAD5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6308" y="4553446"/>
            <a:ext cx="1898152" cy="1864598"/>
          </a:xfrm>
          <a:prstGeom prst="rect">
            <a:avLst/>
          </a:prstGeom>
          <a:noFill/>
          <a:ln w="9525" cap="flat" cmpd="sng">
            <a:solidFill>
              <a:srgbClr val="1C1C1C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" name="Google Shape;442;p38">
            <a:extLst>
              <a:ext uri="{FF2B5EF4-FFF2-40B4-BE49-F238E27FC236}">
                <a16:creationId xmlns:a16="http://schemas.microsoft.com/office/drawing/2014/main" id="{5B23F3ED-F76A-DFEB-A4B1-0C7766DE58A2}"/>
              </a:ext>
            </a:extLst>
          </p:cNvPr>
          <p:cNvSpPr txBox="1">
            <a:spLocks/>
          </p:cNvSpPr>
          <p:nvPr/>
        </p:nvSpPr>
        <p:spPr>
          <a:xfrm>
            <a:off x="3409550" y="4866501"/>
            <a:ext cx="4962000" cy="553998"/>
          </a:xfrm>
          <a:prstGeom prst="rect">
            <a:avLst/>
          </a:prstGeom>
        </p:spPr>
        <p:txBody>
          <a:bodyPr spcFirstLastPara="1" vert="horz" wrap="square" lIns="182850" tIns="0" rIns="182850" bIns="0" rtlCol="0" anchor="b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 dirty="0">
                <a:solidFill>
                  <a:srgbClr val="1C1C1C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Prerna Jasti</a:t>
            </a:r>
          </a:p>
        </p:txBody>
      </p:sp>
      <p:sp>
        <p:nvSpPr>
          <p:cNvPr id="37" name="Google Shape;443;p38">
            <a:extLst>
              <a:ext uri="{FF2B5EF4-FFF2-40B4-BE49-F238E27FC236}">
                <a16:creationId xmlns:a16="http://schemas.microsoft.com/office/drawing/2014/main" id="{F655218F-C9E7-D85F-4E85-3152516C104B}"/>
              </a:ext>
            </a:extLst>
          </p:cNvPr>
          <p:cNvSpPr txBox="1">
            <a:spLocks/>
          </p:cNvSpPr>
          <p:nvPr/>
        </p:nvSpPr>
        <p:spPr>
          <a:xfrm>
            <a:off x="3409550" y="5493157"/>
            <a:ext cx="6506902" cy="861774"/>
          </a:xfrm>
          <a:prstGeom prst="rect">
            <a:avLst/>
          </a:prstGeom>
        </p:spPr>
        <p:txBody>
          <a:bodyPr spcFirstLastPara="1" vert="horz" wrap="square" lIns="182850" tIns="0" rIns="182850" bIns="0" rtlCol="0" anchor="b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 dirty="0">
                <a:solidFill>
                  <a:srgbClr val="1C1C1C"/>
                </a:solidFill>
                <a:latin typeface="Space Grotesk"/>
                <a:ea typeface="Space Grotesk"/>
                <a:cs typeface="Space Grotesk"/>
                <a:sym typeface="Space Grotesk"/>
              </a:rPr>
              <a:t>Student- 22BCE7375</a:t>
            </a:r>
          </a:p>
          <a:p>
            <a:pPr algn="l">
              <a:spcBef>
                <a:spcPts val="0"/>
              </a:spcBef>
            </a:pPr>
            <a:r>
              <a:rPr lang="en-IN" sz="2800" dirty="0">
                <a:solidFill>
                  <a:srgbClr val="1C1C1C"/>
                </a:solidFill>
                <a:latin typeface="Space Grotesk"/>
                <a:ea typeface="Space Grotesk"/>
                <a:cs typeface="Space Grotesk"/>
                <a:sym typeface="Space Grotesk"/>
              </a:rPr>
              <a:t>Vellore institute of </a:t>
            </a:r>
            <a:r>
              <a:rPr lang="en-IN" sz="2800">
                <a:solidFill>
                  <a:srgbClr val="1C1C1C"/>
                </a:solidFill>
                <a:latin typeface="Space Grotesk"/>
                <a:ea typeface="Space Grotesk"/>
                <a:cs typeface="Space Grotesk"/>
                <a:sym typeface="Space Grotesk"/>
              </a:rPr>
              <a:t>technology </a:t>
            </a:r>
            <a:endParaRPr lang="en-IN" sz="2800" dirty="0">
              <a:solidFill>
                <a:srgbClr val="1C1C1C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0" name="Google Shape;446;p38">
            <a:extLst>
              <a:ext uri="{FF2B5EF4-FFF2-40B4-BE49-F238E27FC236}">
                <a16:creationId xmlns:a16="http://schemas.microsoft.com/office/drawing/2014/main" id="{9487D600-70E6-F866-C1D9-2C5561630DBC}"/>
              </a:ext>
            </a:extLst>
          </p:cNvPr>
          <p:cNvSpPr txBox="1">
            <a:spLocks/>
          </p:cNvSpPr>
          <p:nvPr/>
        </p:nvSpPr>
        <p:spPr>
          <a:xfrm>
            <a:off x="11430000" y="2142751"/>
            <a:ext cx="4962000" cy="553998"/>
          </a:xfrm>
          <a:prstGeom prst="rect">
            <a:avLst/>
          </a:prstGeom>
        </p:spPr>
        <p:txBody>
          <a:bodyPr spcFirstLastPara="1" vert="horz" wrap="square" lIns="182850" tIns="0" rIns="182850" bIns="0" rtlCol="0" anchor="b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endParaRPr lang="en-IN" sz="3600" dirty="0">
              <a:solidFill>
                <a:srgbClr val="1C1C1C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46" name="Freeform 2">
            <a:extLst>
              <a:ext uri="{FF2B5EF4-FFF2-40B4-BE49-F238E27FC236}">
                <a16:creationId xmlns:a16="http://schemas.microsoft.com/office/drawing/2014/main" id="{E18BB2A0-0305-3DE2-D996-346379538DCB}"/>
              </a:ext>
            </a:extLst>
          </p:cNvPr>
          <p:cNvSpPr/>
          <p:nvPr/>
        </p:nvSpPr>
        <p:spPr>
          <a:xfrm>
            <a:off x="6629400" y="4653225"/>
            <a:ext cx="11658600" cy="5652708"/>
          </a:xfrm>
          <a:custGeom>
            <a:avLst/>
            <a:gdLst/>
            <a:ahLst/>
            <a:cxnLst/>
            <a:rect l="l" t="t" r="r" b="b"/>
            <a:pathLst>
              <a:path w="12563227" h="7066815">
                <a:moveTo>
                  <a:pt x="0" y="0"/>
                </a:moveTo>
                <a:lnTo>
                  <a:pt x="12563227" y="0"/>
                </a:lnTo>
                <a:lnTo>
                  <a:pt x="12563227" y="7066815"/>
                </a:lnTo>
                <a:lnTo>
                  <a:pt x="0" y="70668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FD134C-3CD1-7DC2-5AED-AF508AC696BE}"/>
              </a:ext>
            </a:extLst>
          </p:cNvPr>
          <p:cNvSpPr txBox="1"/>
          <p:nvPr/>
        </p:nvSpPr>
        <p:spPr>
          <a:xfrm>
            <a:off x="343008" y="7579750"/>
            <a:ext cx="9357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PROTOTYPE VIDEO LINK :- </a:t>
            </a:r>
          </a:p>
          <a:p>
            <a:r>
              <a:rPr lang="en-IN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https://drive.google.com/file/d/1QJmpVIzrCQFZMpEggxHeiEGkt82Ya0yV/view?usp=sharing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7952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1" name="Google Shape;751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1"/>
            <a:ext cx="18288006" cy="10287002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p60"/>
          <p:cNvSpPr txBox="1">
            <a:spLocks noGrp="1"/>
          </p:cNvSpPr>
          <p:nvPr>
            <p:ph type="ctrTitle" idx="4294967295"/>
          </p:nvPr>
        </p:nvSpPr>
        <p:spPr>
          <a:xfrm>
            <a:off x="1066800" y="1942624"/>
            <a:ext cx="15505800" cy="3200876"/>
          </a:xfrm>
          <a:prstGeom prst="rect">
            <a:avLst/>
          </a:prstGeom>
        </p:spPr>
        <p:txBody>
          <a:bodyPr spcFirstLastPara="1" vert="horz" wrap="square" lIns="182850" tIns="0" rIns="182850" bIns="0" rtlCol="0" anchor="t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" sz="10400" dirty="0">
                <a:solidFill>
                  <a:schemeClr val="bg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SPORT UP </a:t>
            </a:r>
            <a:br>
              <a:rPr lang="en" sz="10400" dirty="0">
                <a:solidFill>
                  <a:schemeClr val="bg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</a:br>
            <a:r>
              <a:rPr lang="en" sz="10400" dirty="0">
                <a:solidFill>
                  <a:schemeClr val="bg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TEAM-36</a:t>
            </a:r>
            <a:endParaRPr sz="10400" dirty="0">
              <a:solidFill>
                <a:schemeClr val="bg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2" name="Google Shape;1722;p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1"/>
            <a:ext cx="18288006" cy="10287002"/>
          </a:xfrm>
          <a:prstGeom prst="rect">
            <a:avLst/>
          </a:prstGeom>
          <a:noFill/>
          <a:ln>
            <a:noFill/>
          </a:ln>
        </p:spPr>
      </p:pic>
      <p:sp>
        <p:nvSpPr>
          <p:cNvPr id="1723" name="Google Shape;1723;p121"/>
          <p:cNvSpPr txBox="1">
            <a:spLocks noGrp="1"/>
          </p:cNvSpPr>
          <p:nvPr>
            <p:ph type="ctrTitle"/>
          </p:nvPr>
        </p:nvSpPr>
        <p:spPr>
          <a:xfrm>
            <a:off x="1391100" y="4000500"/>
            <a:ext cx="15505800" cy="1631216"/>
          </a:xfrm>
          <a:prstGeom prst="rect">
            <a:avLst/>
          </a:prstGeom>
        </p:spPr>
        <p:txBody>
          <a:bodyPr spcFirstLastPara="1" vert="horz" wrap="square" lIns="0" tIns="0" rIns="182850" bIns="0" rtlCol="0" anchor="b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" sz="10600" dirty="0">
                <a:solidFill>
                  <a:srgbClr val="F4F0E0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Thanks for Joining</a:t>
            </a:r>
            <a:endParaRPr sz="10600" dirty="0">
              <a:solidFill>
                <a:srgbClr val="F4F0E0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633</Words>
  <Application>Microsoft Office PowerPoint</Application>
  <PresentationFormat>Custom</PresentationFormat>
  <Paragraphs>75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Space Grotesk Medium</vt:lpstr>
      <vt:lpstr>Barlow Bold Bold</vt:lpstr>
      <vt:lpstr>Garamond</vt:lpstr>
      <vt:lpstr>Barlow Bold</vt:lpstr>
      <vt:lpstr>Calibri</vt:lpstr>
      <vt:lpstr>Space Grotesk</vt:lpstr>
      <vt:lpstr>Baskerville Old Face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SPORT UP  TEAM-36</vt:lpstr>
      <vt:lpstr>Thanks for Joining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goes here</dc:title>
  <dc:creator>DELL</dc:creator>
  <cp:lastModifiedBy>Aditya Mangla</cp:lastModifiedBy>
  <cp:revision>7</cp:revision>
  <dcterms:created xsi:type="dcterms:W3CDTF">2006-08-16T00:00:00Z</dcterms:created>
  <dcterms:modified xsi:type="dcterms:W3CDTF">2024-10-25T06:30:31Z</dcterms:modified>
  <dc:identifier>DAGTMY47ztE</dc:identifier>
</cp:coreProperties>
</file>