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303" r:id="rId6"/>
    <p:sldId id="282" r:id="rId7"/>
    <p:sldId id="364" r:id="rId8"/>
  </p:sldIdLst>
  <p:sldSz cx="18288000" cy="10287000"/>
  <p:notesSz cx="6858000" cy="9144000"/>
  <p:embeddedFontLst>
    <p:embeddedFont>
      <p:font typeface="Bahnschrift SemiBold" panose="020B0502040204020203" pitchFamily="34" charset="0"/>
      <p:bold r:id="rId10"/>
    </p:embeddedFont>
    <p:embeddedFont>
      <p:font typeface="Barlow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2E750-4AB1-427B-8934-A508C15A9FB2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46AE9-8852-4178-9D29-A75BE40F1A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8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6e3a91b602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6e3a91b602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26e3a91b602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26e3a91b602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518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916" y="0"/>
            <a:ext cx="184404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87531" y="8329724"/>
            <a:ext cx="4173289" cy="1591214"/>
            <a:chOff x="0" y="0"/>
            <a:chExt cx="1099138" cy="4190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9138" cy="419085"/>
            </a:xfrm>
            <a:custGeom>
              <a:avLst/>
              <a:gdLst/>
              <a:ahLst/>
              <a:cxnLst/>
              <a:rect l="l" t="t" r="r" b="b"/>
              <a:pathLst>
                <a:path w="1099138" h="419085">
                  <a:moveTo>
                    <a:pt x="0" y="0"/>
                  </a:moveTo>
                  <a:lnTo>
                    <a:pt x="1099138" y="0"/>
                  </a:lnTo>
                  <a:lnTo>
                    <a:pt x="1099138" y="419085"/>
                  </a:lnTo>
                  <a:lnTo>
                    <a:pt x="0" y="419085"/>
                  </a:lnTo>
                  <a:close/>
                </a:path>
              </a:pathLst>
            </a:custGeom>
            <a:solidFill>
              <a:srgbClr val="18371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099138" cy="457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36427" y="8572398"/>
            <a:ext cx="1694194" cy="340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9"/>
              </a:lnSpc>
            </a:pPr>
            <a:endParaRPr lang="en-US" sz="2400" dirty="0">
              <a:solidFill>
                <a:srgbClr val="F8F4E5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496800" y="8588934"/>
            <a:ext cx="5342594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2"/>
              </a:lnSpc>
              <a:spcBef>
                <a:spcPct val="0"/>
              </a:spcBef>
            </a:pPr>
            <a:r>
              <a:rPr lang="en-US" sz="4800" u="sng" dirty="0">
                <a:solidFill>
                  <a:srgbClr val="F8F4E5"/>
                </a:solidFill>
                <a:latin typeface="Bahnschrift SemiBold" panose="020B0502040204020203" pitchFamily="34" charset="0"/>
                <a:ea typeface="Barlow Bold"/>
                <a:cs typeface="Barlow Bold"/>
                <a:sym typeface="Barlow Bold"/>
              </a:rPr>
              <a:t>STACKUNDERFLOW</a:t>
            </a:r>
          </a:p>
        </p:txBody>
      </p:sp>
      <p:pic>
        <p:nvPicPr>
          <p:cNvPr id="18" name="Google Shape;766;p62">
            <a:extLst>
              <a:ext uri="{FF2B5EF4-FFF2-40B4-BE49-F238E27FC236}">
                <a16:creationId xmlns:a16="http://schemas.microsoft.com/office/drawing/2014/main" id="{EBB1813E-6A22-D0BD-570C-42D2563644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1313" y="2171700"/>
            <a:ext cx="6218737" cy="53785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508A4D-1915-3443-EB39-FC5FB084ED35}"/>
              </a:ext>
            </a:extLst>
          </p:cNvPr>
          <p:cNvSpPr txBox="1"/>
          <p:nvPr/>
        </p:nvSpPr>
        <p:spPr>
          <a:xfrm>
            <a:off x="358113" y="3928525"/>
            <a:ext cx="182880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952"/>
              </a:lnSpc>
              <a:spcBef>
                <a:spcPct val="0"/>
              </a:spcBef>
            </a:pPr>
            <a:r>
              <a:rPr lang="en-US" sz="11000" b="1" u="sng" dirty="0">
                <a:solidFill>
                  <a:srgbClr val="000000"/>
                </a:solidFill>
                <a:latin typeface="Bahnschrift SemiBold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  <a:sym typeface="Barlow Bold Bold"/>
              </a:rPr>
              <a:t>VITAL VISION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35AA9-F7B6-9398-4762-14B50F7531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06" y="7850781"/>
            <a:ext cx="4375642" cy="2404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F7F19-A72B-E073-C532-A40E93A5E0EA}"/>
              </a:ext>
            </a:extLst>
          </p:cNvPr>
          <p:cNvSpPr txBox="1"/>
          <p:nvPr/>
        </p:nvSpPr>
        <p:spPr>
          <a:xfrm>
            <a:off x="448606" y="4849218"/>
            <a:ext cx="8556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Vital Vision is an advanced chatbot designed to provide medical assistance and insights into various health conditions.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70F531-3D56-AA6E-7EB8-D381646B1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572500"/>
            <a:ext cx="3480194" cy="1905000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1236934B-0D40-7D5B-1D2F-47889F4B9BE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00200" y="1007711"/>
            <a:ext cx="199029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OUR ChatBot - WHAT IS IT?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3667E6-A103-EC88-1632-1E5C9C90D226}"/>
              </a:ext>
            </a:extLst>
          </p:cNvPr>
          <p:cNvSpPr txBox="1"/>
          <p:nvPr/>
        </p:nvSpPr>
        <p:spPr>
          <a:xfrm>
            <a:off x="1600200" y="3009900"/>
            <a:ext cx="11201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ahnschrift SemiBold" panose="020B0502040204020203" pitchFamily="34" charset="0"/>
              </a:rPr>
              <a:t>Disease Information: </a:t>
            </a:r>
            <a:r>
              <a:rPr lang="en-US" sz="2800" b="0" i="0" dirty="0">
                <a:effectLst/>
                <a:latin typeface="Bahnschrift SemiBold" panose="020B0502040204020203" pitchFamily="34" charset="0"/>
              </a:rPr>
              <a:t>Provides detailed insights into diseases, including causes, symptoms, and risk factors.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Bahnschrift SemiBol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ahnschrift SemiBold" panose="020B0502040204020203" pitchFamily="34" charset="0"/>
              </a:rPr>
              <a:t>Symptom Analysis:</a:t>
            </a:r>
            <a:r>
              <a:rPr lang="en-US" sz="2800" b="0" i="0" dirty="0">
                <a:effectLst/>
                <a:latin typeface="Bahnschrift SemiBold" panose="020B0502040204020203" pitchFamily="34" charset="0"/>
              </a:rPr>
              <a:t> Users can input symptoms to receive potential diagnoses and recommended conditions.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Bahnschrift SemiBol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ahnschrift SemiBold" panose="020B0502040204020203" pitchFamily="34" charset="0"/>
              </a:rPr>
              <a:t>Preferred Medicines:</a:t>
            </a:r>
            <a:r>
              <a:rPr lang="en-US" sz="2800" b="0" i="0" dirty="0">
                <a:effectLst/>
                <a:latin typeface="Bahnschrift SemiBold" panose="020B0502040204020203" pitchFamily="34" charset="0"/>
              </a:rPr>
              <a:t> Suggests appropriate medications based on diagnosed conditions or reported symptoms.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Bahnschrift SemiBol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ahnschrift SemiBold" panose="020B0502040204020203" pitchFamily="34" charset="0"/>
              </a:rPr>
              <a:t>Doctor Consultations:</a:t>
            </a:r>
            <a:r>
              <a:rPr lang="en-US" sz="2800" b="0" i="0" dirty="0">
                <a:effectLst/>
                <a:latin typeface="Bahnschrift SemiBold" panose="020B0502040204020203" pitchFamily="34" charset="0"/>
              </a:rPr>
              <a:t> Facilitates scheduling consultations with healthcare professionals, including telehealth options.</a:t>
            </a:r>
            <a:endParaRPr lang="en-I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7396"/>
            <a:ext cx="16230600" cy="126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2"/>
              </a:lnSpc>
            </a:pPr>
            <a:r>
              <a:rPr lang="en-US" sz="4157" b="1" u="sng" dirty="0">
                <a:solidFill>
                  <a:srgbClr val="000000"/>
                </a:solidFill>
                <a:latin typeface="Bahnschrift SemiBold" panose="020B0502040204020203" pitchFamily="34" charset="0"/>
                <a:ea typeface="Barlow Bold Bold"/>
                <a:cs typeface="Barlow Bold Bold"/>
                <a:sym typeface="Barlow Bold Bold"/>
              </a:rPr>
              <a:t>TECHNICAL ARCHITECTURE </a:t>
            </a:r>
          </a:p>
          <a:p>
            <a:pPr algn="l">
              <a:lnSpc>
                <a:spcPts val="4952"/>
              </a:lnSpc>
              <a:spcBef>
                <a:spcPct val="0"/>
              </a:spcBef>
            </a:pPr>
            <a:endParaRPr lang="en-US" sz="4157" b="1" u="sng" dirty="0">
              <a:solidFill>
                <a:srgbClr val="000000"/>
              </a:solidFill>
              <a:latin typeface="Bahnschrift SemiBold" panose="020B0502040204020203" pitchFamily="34" charset="0"/>
              <a:ea typeface="Barlow Bold Bold"/>
              <a:cs typeface="Barlow Bold Bold"/>
              <a:sym typeface="Barlow Bold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87901" y="2834285"/>
            <a:ext cx="1012914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hnschrift SemiBold" panose="020B0502040204020203" pitchFamily="34" charset="0"/>
                <a:ea typeface="Barlow Bold"/>
                <a:cs typeface="Barlow Bold"/>
                <a:sym typeface="Barlow Bold"/>
              </a:rPr>
              <a:t>Frontend Technologies: HTML, CSS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hnschrift SemiBold" panose="020B0502040204020203" pitchFamily="34" charset="0"/>
                <a:ea typeface="Barlow Bold"/>
                <a:cs typeface="Barlow Bold"/>
                <a:sym typeface="Barlow Bold"/>
              </a:rPr>
              <a:t>Backend Technologies: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49CB9-4AB8-B622-CC54-B48512AAF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496300"/>
            <a:ext cx="3480194" cy="1905000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4B683259-08CA-35FE-8600-419787DE8E7E}"/>
              </a:ext>
            </a:extLst>
          </p:cNvPr>
          <p:cNvSpPr txBox="1"/>
          <p:nvPr/>
        </p:nvSpPr>
        <p:spPr>
          <a:xfrm>
            <a:off x="457200" y="2279448"/>
            <a:ext cx="32766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3050" b="1" u="sng" dirty="0">
                <a:solidFill>
                  <a:srgbClr val="000000"/>
                </a:solidFill>
                <a:latin typeface="Bahnschrift SemiBold" panose="020B0502040204020203" pitchFamily="34" charset="0"/>
                <a:ea typeface="Barlow Bold Bold"/>
                <a:cs typeface="Barlow Bold Bold"/>
                <a:sym typeface="Barlow Bold Bold"/>
              </a:rPr>
              <a:t>Tech stack:-</a:t>
            </a: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C38F822C-B3D1-3EE9-9A84-21B72299CC83}"/>
              </a:ext>
            </a:extLst>
          </p:cNvPr>
          <p:cNvSpPr txBox="1"/>
          <p:nvPr/>
        </p:nvSpPr>
        <p:spPr>
          <a:xfrm>
            <a:off x="914400" y="4485799"/>
            <a:ext cx="4438073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3050" b="1" u="sng" dirty="0">
                <a:solidFill>
                  <a:srgbClr val="000000"/>
                </a:solidFill>
                <a:latin typeface="Bahnschrift SemiBold" panose="020B0502040204020203" pitchFamily="34" charset="0"/>
                <a:ea typeface="Barlow Bold Bold"/>
                <a:cs typeface="Barlow Bold Bold"/>
                <a:sym typeface="Barlow Bold Bold"/>
              </a:rPr>
              <a:t>Flowchart explanation:-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9C2647-101D-648B-510C-334F425EA703}"/>
              </a:ext>
            </a:extLst>
          </p:cNvPr>
          <p:cNvSpPr txBox="1"/>
          <p:nvPr/>
        </p:nvSpPr>
        <p:spPr>
          <a:xfrm>
            <a:off x="662990" y="5120811"/>
            <a:ext cx="80091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 SemiBold" panose="020B0502040204020203" pitchFamily="34" charset="0"/>
              </a:rPr>
              <a:t>This is a medical support Chatbot.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 SemiBold" panose="020B0502040204020203" pitchFamily="34" charset="0"/>
              </a:rPr>
              <a:t>The user will open the website and interact with the 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 SemiBold" panose="020B0502040204020203" pitchFamily="34" charset="0"/>
              </a:rPr>
              <a:t>The Bot will ask appropriate and necessary questions needed to determine the symptoms and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 SemiBold" panose="020B0502040204020203" pitchFamily="34" charset="0"/>
              </a:rPr>
              <a:t>Next, the Chatbot will determine the possible disease and its symptoms and the accuracy of the diagnosis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ahnschrift SemiBold" panose="020B0502040204020203" pitchFamily="34" charset="0"/>
              </a:rPr>
              <a:t>It will then inform the user about the possible medications.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FD9502-14CA-8387-8C26-E4B2F7668207}"/>
              </a:ext>
            </a:extLst>
          </p:cNvPr>
          <p:cNvSpPr/>
          <p:nvPr/>
        </p:nvSpPr>
        <p:spPr>
          <a:xfrm>
            <a:off x="12912826" y="674680"/>
            <a:ext cx="1295400" cy="78893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START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F8B6C8-A5D6-FD23-0807-5522DCDC0EE4}"/>
              </a:ext>
            </a:extLst>
          </p:cNvPr>
          <p:cNvSpPr/>
          <p:nvPr/>
        </p:nvSpPr>
        <p:spPr>
          <a:xfrm>
            <a:off x="12024851" y="1832626"/>
            <a:ext cx="3071351" cy="11494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Bahnschrift SemiBold" panose="020B0502040204020203" pitchFamily="34" charset="0"/>
              </a:rPr>
              <a:t>The user interacts with the Chatbot to get information of the disease.</a:t>
            </a:r>
          </a:p>
        </p:txBody>
      </p: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541F6BFE-FACE-B0DE-2699-8A64B9F4BBA8}"/>
              </a:ext>
            </a:extLst>
          </p:cNvPr>
          <p:cNvSpPr/>
          <p:nvPr/>
        </p:nvSpPr>
        <p:spPr>
          <a:xfrm>
            <a:off x="11725179" y="3561258"/>
            <a:ext cx="3670694" cy="1141351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Bahnschrift SemiBold" panose="020B0502040204020203" pitchFamily="34" charset="0"/>
              </a:rPr>
              <a:t>The AI Chatbot will ask consecutive questions from the user</a:t>
            </a:r>
          </a:p>
        </p:txBody>
      </p: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5E0795B9-AEDC-D58C-C142-8683C5623CFE}"/>
              </a:ext>
            </a:extLst>
          </p:cNvPr>
          <p:cNvSpPr/>
          <p:nvPr/>
        </p:nvSpPr>
        <p:spPr>
          <a:xfrm>
            <a:off x="11201402" y="6865237"/>
            <a:ext cx="4800598" cy="1262052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Bahnschrift SemiBold" panose="020B0502040204020203" pitchFamily="34" charset="0"/>
              </a:rPr>
              <a:t>The Chatbot will then display the Symptoms of the possible disease and the accuracy of diagnosis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EA5F95-86C4-B3DC-1EAB-93CD4E92CE69}"/>
              </a:ext>
            </a:extLst>
          </p:cNvPr>
          <p:cNvSpPr/>
          <p:nvPr/>
        </p:nvSpPr>
        <p:spPr>
          <a:xfrm>
            <a:off x="12024851" y="5192320"/>
            <a:ext cx="3134836" cy="1141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Bahnschrift SemiBold" panose="020B0502040204020203" pitchFamily="34" charset="0"/>
              </a:rPr>
              <a:t>The Chatbot AI will then analyse the possible disease according to the user’s choices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585969-5C5C-819D-4710-40D19C16C16D}"/>
              </a:ext>
            </a:extLst>
          </p:cNvPr>
          <p:cNvSpPr/>
          <p:nvPr/>
        </p:nvSpPr>
        <p:spPr>
          <a:xfrm>
            <a:off x="12912826" y="8696662"/>
            <a:ext cx="1295400" cy="78893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END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F874FF-1BF5-74C7-75C4-4DCF29B6BB0A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13560526" y="1463615"/>
            <a:ext cx="1" cy="3690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CB86D4-7766-C506-5B88-7C13A9397B3D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3560527" y="2982039"/>
            <a:ext cx="0" cy="569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206CA9-89C7-15BC-89DC-6FBE770A9C42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3560526" y="4702609"/>
            <a:ext cx="0" cy="489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7F2573-931E-A64F-9FD6-E93F66CF5E51}"/>
              </a:ext>
            </a:extLst>
          </p:cNvPr>
          <p:cNvCxnSpPr>
            <a:cxnSpLocks/>
          </p:cNvCxnSpPr>
          <p:nvPr/>
        </p:nvCxnSpPr>
        <p:spPr>
          <a:xfrm>
            <a:off x="13566458" y="6333672"/>
            <a:ext cx="0" cy="531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E176710-6061-D240-8C8E-4BD7B1474A65}"/>
              </a:ext>
            </a:extLst>
          </p:cNvPr>
          <p:cNvCxnSpPr>
            <a:cxnSpLocks/>
          </p:cNvCxnSpPr>
          <p:nvPr/>
        </p:nvCxnSpPr>
        <p:spPr>
          <a:xfrm>
            <a:off x="13560526" y="8127289"/>
            <a:ext cx="0" cy="569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1002077"/>
            <a:ext cx="9430494" cy="612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52"/>
              </a:lnSpc>
              <a:spcBef>
                <a:spcPct val="0"/>
              </a:spcBef>
            </a:pPr>
            <a:r>
              <a:rPr lang="en-US" sz="4157" b="1" u="sng" dirty="0">
                <a:solidFill>
                  <a:srgbClr val="000000"/>
                </a:solidFill>
                <a:latin typeface="Bahnschrift SemiBold" panose="020B0502040204020203" pitchFamily="34" charset="0"/>
                <a:ea typeface="Barlow Bold Bold"/>
                <a:cs typeface="Barlow Bold Bold"/>
                <a:sym typeface="Barlow Bold Bold"/>
              </a:rPr>
              <a:t>SCALABILITY AND FUTURE SCOPE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8906" y="2180277"/>
            <a:ext cx="13665696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hnschrift SemiBold" panose="020B0502040204020203" pitchFamily="34" charset="0"/>
                <a:ea typeface="Barlow Bold"/>
                <a:cs typeface="Barlow Bold"/>
                <a:sym typeface="Barlow Bold"/>
              </a:rPr>
              <a:t>Our Chatbot will distribute the functions according to the choice of user for scalability.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endParaRPr lang="en-US" sz="3050" b="1" dirty="0">
              <a:solidFill>
                <a:srgbClr val="000000"/>
              </a:solidFill>
              <a:latin typeface="Bahnschrift SemiBold" panose="020B0502040204020203" pitchFamily="34" charset="0"/>
              <a:ea typeface="Barlow Bold"/>
              <a:cs typeface="Barlow Bold"/>
              <a:sym typeface="Barlow Bold"/>
            </a:endParaRP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hnschrift SemiBold" panose="020B0502040204020203" pitchFamily="34" charset="0"/>
                <a:ea typeface="Barlow Bold"/>
                <a:cs typeface="Barlow Bold"/>
                <a:sym typeface="Barlow Bold"/>
              </a:rPr>
              <a:t>This will decrease the load on the system and align the functions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hnschrift SemiBold" panose="020B0502040204020203" pitchFamily="34" charset="0"/>
                <a:ea typeface="Barlow Bold"/>
                <a:cs typeface="Barlow Bold"/>
                <a:sym typeface="Barlow Bold"/>
              </a:rPr>
              <a:t>We used the concept of containerization.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endParaRPr lang="en-US" sz="3050" b="1" dirty="0">
              <a:solidFill>
                <a:srgbClr val="000000"/>
              </a:solidFill>
              <a:latin typeface="Bahnschrift SemiBold" panose="020B0502040204020203" pitchFamily="34" charset="0"/>
              <a:ea typeface="Barlow Bold"/>
              <a:cs typeface="Barlow Bold"/>
              <a:sym typeface="Barlow Bold"/>
            </a:endParaRP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hnschrift SemiBold" panose="020B0502040204020203" pitchFamily="34" charset="0"/>
                <a:ea typeface="Barlow Bold"/>
                <a:cs typeface="Barlow Bold"/>
                <a:sym typeface="Barlow Bold"/>
              </a:rPr>
              <a:t>We plan to increase the load handling capacity according to the user responses. 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endParaRPr lang="en-US" sz="3050" b="1" dirty="0">
              <a:solidFill>
                <a:srgbClr val="000000"/>
              </a:solidFill>
              <a:latin typeface="Bahnschrift SemiBold" panose="020B0502040204020203" pitchFamily="34" charset="0"/>
              <a:ea typeface="Barlow Bold"/>
              <a:cs typeface="Barlow Bold"/>
              <a:sym typeface="Barlow Bold"/>
            </a:endParaRP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hnschrift SemiBold" panose="020B0502040204020203" pitchFamily="34" charset="0"/>
                <a:ea typeface="Barlow Bold"/>
                <a:cs typeface="Barlow Bold"/>
                <a:sym typeface="Barlow Bold"/>
              </a:rPr>
              <a:t>Occasional feedbacks will be taken from the user to improve and find the bugs faced by the users.</a:t>
            </a: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endParaRPr lang="en-US" sz="3050" b="1" dirty="0">
              <a:solidFill>
                <a:srgbClr val="000000"/>
              </a:solidFill>
              <a:latin typeface="Bahnschrift SemiBold" panose="020B0502040204020203" pitchFamily="34" charset="0"/>
              <a:ea typeface="Barlow Bold"/>
              <a:cs typeface="Barlow Bold"/>
              <a:sym typeface="Barlow Bold"/>
            </a:endParaRPr>
          </a:p>
          <a:p>
            <a:pPr marL="658496" lvl="1" indent="-329248" algn="l">
              <a:lnSpc>
                <a:spcPts val="3632"/>
              </a:lnSpc>
              <a:buFont typeface="Arial"/>
              <a:buChar char="•"/>
            </a:pPr>
            <a:r>
              <a:rPr lang="en-US" sz="3050" b="1" dirty="0">
                <a:solidFill>
                  <a:srgbClr val="000000"/>
                </a:solidFill>
                <a:latin typeface="Bahnschrift SemiBold" panose="020B0502040204020203" pitchFamily="34" charset="0"/>
                <a:ea typeface="Barlow Bold"/>
                <a:cs typeface="Barlow Bold"/>
                <a:sym typeface="Barlow Bold"/>
              </a:rPr>
              <a:t>We will make it more user friendly and single minded towards the topic, for better results and more accurate diagnosis.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C5E1B-7FE1-A09C-0366-C7FEE78B7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8382000"/>
            <a:ext cx="3480194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60"/>
          <p:cNvSpPr txBox="1">
            <a:spLocks noGrp="1"/>
          </p:cNvSpPr>
          <p:nvPr>
            <p:ph type="ctrTitle" idx="4294967295"/>
          </p:nvPr>
        </p:nvSpPr>
        <p:spPr>
          <a:xfrm>
            <a:off x="1219200" y="4343281"/>
            <a:ext cx="15505800" cy="1600438"/>
          </a:xfrm>
          <a:prstGeom prst="rect">
            <a:avLst/>
          </a:prstGeom>
        </p:spPr>
        <p:txBody>
          <a:bodyPr spcFirstLastPara="1" vert="horz" wrap="square" lIns="182850" tIns="0" rIns="182850" bIns="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IN" sz="10400" dirty="0">
                <a:solidFill>
                  <a:schemeClr val="bg1"/>
                </a:solidFill>
                <a:latin typeface="Bahnschrift SemiBold" panose="020B0502040204020203" pitchFamily="34" charset="0"/>
                <a:ea typeface="Space Grotesk Medium"/>
                <a:cs typeface="Space Grotesk Medium"/>
                <a:sym typeface="Space Grotesk Medium"/>
              </a:rPr>
              <a:t>TEAM DETAILS</a:t>
            </a:r>
            <a:endParaRPr sz="10400" dirty="0">
              <a:solidFill>
                <a:schemeClr val="bg1"/>
              </a:solidFill>
              <a:latin typeface="Bahnschrift SemiBold" panose="020B0502040204020203" pitchFamily="34" charset="0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D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711168"/>
            <a:ext cx="9392146" cy="633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41"/>
              </a:lnSpc>
            </a:pPr>
            <a:endParaRPr lang="en-US" sz="3338" spc="50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pic>
        <p:nvPicPr>
          <p:cNvPr id="25" name="Google Shape;429;p38">
            <a:extLst>
              <a:ext uri="{FF2B5EF4-FFF2-40B4-BE49-F238E27FC236}">
                <a16:creationId xmlns:a16="http://schemas.microsoft.com/office/drawing/2014/main" id="{F9AA3E22-2771-B50B-6252-02C5D15E8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0" y="5965313"/>
            <a:ext cx="18288000" cy="58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36;p38">
            <a:extLst>
              <a:ext uri="{FF2B5EF4-FFF2-40B4-BE49-F238E27FC236}">
                <a16:creationId xmlns:a16="http://schemas.microsoft.com/office/drawing/2014/main" id="{C886842E-DBDA-BD73-5755-F75232C2A3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437;p38">
            <a:extLst>
              <a:ext uri="{FF2B5EF4-FFF2-40B4-BE49-F238E27FC236}">
                <a16:creationId xmlns:a16="http://schemas.microsoft.com/office/drawing/2014/main" id="{CF57EDFB-A5E0-3B42-CDD5-EA0ED6ED86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438;p38">
            <a:extLst>
              <a:ext uri="{FF2B5EF4-FFF2-40B4-BE49-F238E27FC236}">
                <a16:creationId xmlns:a16="http://schemas.microsoft.com/office/drawing/2014/main" id="{4985559C-6BFE-B100-02F9-6DC10B72F391}"/>
              </a:ext>
            </a:extLst>
          </p:cNvPr>
          <p:cNvSpPr txBox="1">
            <a:spLocks/>
          </p:cNvSpPr>
          <p:nvPr/>
        </p:nvSpPr>
        <p:spPr>
          <a:xfrm>
            <a:off x="3409550" y="214275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Bahnschrift SemiBold" panose="020B0502040204020203" pitchFamily="34" charset="0"/>
                <a:ea typeface="Space Grotesk Medium"/>
                <a:cs typeface="Space Grotesk Medium"/>
                <a:sym typeface="Space Grotesk Medium"/>
              </a:rPr>
              <a:t>Apoorv Singh</a:t>
            </a:r>
          </a:p>
        </p:txBody>
      </p:sp>
      <p:sp>
        <p:nvSpPr>
          <p:cNvPr id="33" name="Google Shape;439;p38">
            <a:extLst>
              <a:ext uri="{FF2B5EF4-FFF2-40B4-BE49-F238E27FC236}">
                <a16:creationId xmlns:a16="http://schemas.microsoft.com/office/drawing/2014/main" id="{9C1098F2-1107-B12C-9260-912403062A71}"/>
              </a:ext>
            </a:extLst>
          </p:cNvPr>
          <p:cNvSpPr txBox="1">
            <a:spLocks/>
          </p:cNvSpPr>
          <p:nvPr/>
        </p:nvSpPr>
        <p:spPr>
          <a:xfrm>
            <a:off x="3409550" y="276940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Bahnschrift SemiBold" panose="020B0502040204020203" pitchFamily="34" charset="0"/>
                <a:ea typeface="Space Grotesk"/>
                <a:cs typeface="Space Grotesk"/>
                <a:sym typeface="Space Grotesk"/>
              </a:rPr>
              <a:t>Programmer (Team-leader)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Bahnschrift SemiBold" panose="020B0502040204020203" pitchFamily="34" charset="0"/>
                <a:ea typeface="Space Grotesk"/>
                <a:cs typeface="Space Grotesk"/>
                <a:sym typeface="Space Grotesk"/>
              </a:rPr>
              <a:t>StackUnderflow</a:t>
            </a:r>
          </a:p>
        </p:txBody>
      </p:sp>
      <p:pic>
        <p:nvPicPr>
          <p:cNvPr id="34" name="Google Shape;440;p38">
            <a:extLst>
              <a:ext uri="{FF2B5EF4-FFF2-40B4-BE49-F238E27FC236}">
                <a16:creationId xmlns:a16="http://schemas.microsoft.com/office/drawing/2014/main" id="{B1A5140B-4BD4-A5F2-5CB1-5688B28988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30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441;p38">
            <a:extLst>
              <a:ext uri="{FF2B5EF4-FFF2-40B4-BE49-F238E27FC236}">
                <a16:creationId xmlns:a16="http://schemas.microsoft.com/office/drawing/2014/main" id="{F8BFD89E-F476-D3DB-E7AC-2083D69FAD5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30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442;p38">
            <a:extLst>
              <a:ext uri="{FF2B5EF4-FFF2-40B4-BE49-F238E27FC236}">
                <a16:creationId xmlns:a16="http://schemas.microsoft.com/office/drawing/2014/main" id="{5B23F3ED-F76A-DFEB-A4B1-0C7766DE58A2}"/>
              </a:ext>
            </a:extLst>
          </p:cNvPr>
          <p:cNvSpPr txBox="1">
            <a:spLocks/>
          </p:cNvSpPr>
          <p:nvPr/>
        </p:nvSpPr>
        <p:spPr>
          <a:xfrm>
            <a:off x="340955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Bahnschrift SemiBold" panose="020B0502040204020203" pitchFamily="34" charset="0"/>
                <a:ea typeface="Space Grotesk Medium"/>
                <a:cs typeface="Space Grotesk Medium"/>
                <a:sym typeface="Space Grotesk Medium"/>
              </a:rPr>
              <a:t>Naman Bothra</a:t>
            </a:r>
          </a:p>
        </p:txBody>
      </p:sp>
      <p:sp>
        <p:nvSpPr>
          <p:cNvPr id="37" name="Google Shape;443;p38">
            <a:extLst>
              <a:ext uri="{FF2B5EF4-FFF2-40B4-BE49-F238E27FC236}">
                <a16:creationId xmlns:a16="http://schemas.microsoft.com/office/drawing/2014/main" id="{F655218F-C9E7-D85F-4E85-3152516C104B}"/>
              </a:ext>
            </a:extLst>
          </p:cNvPr>
          <p:cNvSpPr txBox="1">
            <a:spLocks/>
          </p:cNvSpPr>
          <p:nvPr/>
        </p:nvSpPr>
        <p:spPr>
          <a:xfrm>
            <a:off x="3409550" y="549315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Bahnschrift SemiBold" panose="020B0502040204020203" pitchFamily="34" charset="0"/>
                <a:ea typeface="Space Grotesk"/>
                <a:cs typeface="Space Grotesk"/>
                <a:sym typeface="Space Grotesk"/>
              </a:rPr>
              <a:t>Programmer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Bahnschrift SemiBold" panose="020B0502040204020203" pitchFamily="34" charset="0"/>
                <a:ea typeface="Space Grotesk"/>
                <a:cs typeface="Space Grotesk"/>
                <a:sym typeface="Space Grotesk"/>
              </a:rPr>
              <a:t>StackUnderflow</a:t>
            </a:r>
          </a:p>
        </p:txBody>
      </p:sp>
      <p:pic>
        <p:nvPicPr>
          <p:cNvPr id="38" name="Google Shape;444;p38">
            <a:extLst>
              <a:ext uri="{FF2B5EF4-FFF2-40B4-BE49-F238E27FC236}">
                <a16:creationId xmlns:a16="http://schemas.microsoft.com/office/drawing/2014/main" id="{072D6E6A-CCC2-CEFF-D6E1-AB76B70DD2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182969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445;p38">
            <a:extLst>
              <a:ext uri="{FF2B5EF4-FFF2-40B4-BE49-F238E27FC236}">
                <a16:creationId xmlns:a16="http://schemas.microsoft.com/office/drawing/2014/main" id="{FA10CAB4-DCEA-B43C-7ED9-F93537BB00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4433" y="182969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46;p38">
            <a:extLst>
              <a:ext uri="{FF2B5EF4-FFF2-40B4-BE49-F238E27FC236}">
                <a16:creationId xmlns:a16="http://schemas.microsoft.com/office/drawing/2014/main" id="{9487D600-70E6-F866-C1D9-2C5561630DBC}"/>
              </a:ext>
            </a:extLst>
          </p:cNvPr>
          <p:cNvSpPr txBox="1">
            <a:spLocks/>
          </p:cNvSpPr>
          <p:nvPr/>
        </p:nvSpPr>
        <p:spPr>
          <a:xfrm>
            <a:off x="11430000" y="214275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Bahnschrift SemiBold" panose="020B0502040204020203" pitchFamily="34" charset="0"/>
                <a:ea typeface="Space Grotesk Medium"/>
                <a:cs typeface="Space Grotesk Medium"/>
                <a:sym typeface="Space Grotesk Medium"/>
              </a:rPr>
              <a:t>Devash Gupta</a:t>
            </a:r>
          </a:p>
        </p:txBody>
      </p:sp>
      <p:sp>
        <p:nvSpPr>
          <p:cNvPr id="41" name="Google Shape;447;p38">
            <a:extLst>
              <a:ext uri="{FF2B5EF4-FFF2-40B4-BE49-F238E27FC236}">
                <a16:creationId xmlns:a16="http://schemas.microsoft.com/office/drawing/2014/main" id="{F497EB50-13FB-0FA0-8E8E-AD2797F844C7}"/>
              </a:ext>
            </a:extLst>
          </p:cNvPr>
          <p:cNvSpPr txBox="1">
            <a:spLocks/>
          </p:cNvSpPr>
          <p:nvPr/>
        </p:nvSpPr>
        <p:spPr>
          <a:xfrm>
            <a:off x="11430000" y="276940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Bahnschrift SemiBold" panose="020B0502040204020203" pitchFamily="34" charset="0"/>
                <a:ea typeface="Space Grotesk"/>
                <a:cs typeface="Space Grotesk"/>
                <a:sym typeface="Space Grotesk"/>
              </a:rPr>
              <a:t>Marketing and Designing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Bahnschrift SemiBold" panose="020B0502040204020203" pitchFamily="34" charset="0"/>
                <a:ea typeface="Space Grotesk"/>
                <a:cs typeface="Space Grotesk"/>
                <a:sym typeface="Space Grotesk"/>
              </a:rPr>
              <a:t>StackUnderflow</a:t>
            </a:r>
          </a:p>
        </p:txBody>
      </p:sp>
      <p:pic>
        <p:nvPicPr>
          <p:cNvPr id="42" name="Google Shape;448;p38">
            <a:extLst>
              <a:ext uri="{FF2B5EF4-FFF2-40B4-BE49-F238E27FC236}">
                <a16:creationId xmlns:a16="http://schemas.microsoft.com/office/drawing/2014/main" id="{3EA1987F-9861-04B7-DD05-E3695EEF82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759" y="4553446"/>
            <a:ext cx="2147702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49;p38">
            <a:extLst>
              <a:ext uri="{FF2B5EF4-FFF2-40B4-BE49-F238E27FC236}">
                <a16:creationId xmlns:a16="http://schemas.microsoft.com/office/drawing/2014/main" id="{73EC894A-6068-C4E4-291D-295A2B7FFF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6758" y="4553446"/>
            <a:ext cx="1898152" cy="1864598"/>
          </a:xfrm>
          <a:prstGeom prst="rect">
            <a:avLst/>
          </a:prstGeom>
          <a:noFill/>
          <a:ln w="9525" cap="flat" cmpd="sng">
            <a:solidFill>
              <a:srgbClr val="1C1C1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" name="Google Shape;450;p38">
            <a:extLst>
              <a:ext uri="{FF2B5EF4-FFF2-40B4-BE49-F238E27FC236}">
                <a16:creationId xmlns:a16="http://schemas.microsoft.com/office/drawing/2014/main" id="{ADFAB062-E572-B46B-EB57-FC4AE009248E}"/>
              </a:ext>
            </a:extLst>
          </p:cNvPr>
          <p:cNvSpPr txBox="1">
            <a:spLocks/>
          </p:cNvSpPr>
          <p:nvPr/>
        </p:nvSpPr>
        <p:spPr>
          <a:xfrm>
            <a:off x="11430000" y="4866501"/>
            <a:ext cx="4962000" cy="553998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600" dirty="0">
                <a:solidFill>
                  <a:srgbClr val="1C1C1C"/>
                </a:solidFill>
                <a:latin typeface="Bahnschrift SemiBold" panose="020B0502040204020203" pitchFamily="34" charset="0"/>
                <a:ea typeface="Space Grotesk Medium"/>
                <a:cs typeface="Space Grotesk Medium"/>
                <a:sym typeface="Space Grotesk Medium"/>
              </a:rPr>
              <a:t>Ayush Pratap Singh</a:t>
            </a:r>
          </a:p>
        </p:txBody>
      </p:sp>
      <p:sp>
        <p:nvSpPr>
          <p:cNvPr id="45" name="Google Shape;451;p38">
            <a:extLst>
              <a:ext uri="{FF2B5EF4-FFF2-40B4-BE49-F238E27FC236}">
                <a16:creationId xmlns:a16="http://schemas.microsoft.com/office/drawing/2014/main" id="{395CCC72-8FCB-FE3E-93BF-B2EF861C0A91}"/>
              </a:ext>
            </a:extLst>
          </p:cNvPr>
          <p:cNvSpPr txBox="1">
            <a:spLocks/>
          </p:cNvSpPr>
          <p:nvPr/>
        </p:nvSpPr>
        <p:spPr>
          <a:xfrm>
            <a:off x="11430000" y="5493157"/>
            <a:ext cx="4962000" cy="861774"/>
          </a:xfrm>
          <a:prstGeom prst="rect">
            <a:avLst/>
          </a:prstGeom>
        </p:spPr>
        <p:txBody>
          <a:bodyPr spcFirstLastPara="1" vert="horz" wrap="square" lIns="182850" tIns="0" rIns="182850" bIns="0" rtlCol="0" anchor="b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Bahnschrift SemiBold" panose="020B0502040204020203" pitchFamily="34" charset="0"/>
                <a:ea typeface="Space Grotesk"/>
                <a:cs typeface="Space Grotesk"/>
                <a:sym typeface="Space Grotesk"/>
              </a:rPr>
              <a:t>Designer</a:t>
            </a:r>
          </a:p>
          <a:p>
            <a:pPr algn="l">
              <a:spcBef>
                <a:spcPts val="0"/>
              </a:spcBef>
            </a:pPr>
            <a:r>
              <a:rPr lang="en-IN" sz="2800" dirty="0">
                <a:solidFill>
                  <a:srgbClr val="1C1C1C"/>
                </a:solidFill>
                <a:latin typeface="Bahnschrift SemiBold" panose="020B0502040204020203" pitchFamily="34" charset="0"/>
                <a:ea typeface="Space Grotesk"/>
                <a:cs typeface="Space Grotesk"/>
                <a:sym typeface="Space Grotesk"/>
              </a:rPr>
              <a:t>StackUnderflow</a:t>
            </a:r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E18BB2A0-0305-3DE2-D996-346379538DCB}"/>
              </a:ext>
            </a:extLst>
          </p:cNvPr>
          <p:cNvSpPr/>
          <p:nvPr/>
        </p:nvSpPr>
        <p:spPr>
          <a:xfrm>
            <a:off x="6258173" y="4174116"/>
            <a:ext cx="12029827" cy="6112884"/>
          </a:xfrm>
          <a:custGeom>
            <a:avLst/>
            <a:gdLst/>
            <a:ahLst/>
            <a:cxnLst/>
            <a:rect l="l" t="t" r="r" b="b"/>
            <a:pathLst>
              <a:path w="12563227" h="7066815">
                <a:moveTo>
                  <a:pt x="0" y="0"/>
                </a:moveTo>
                <a:lnTo>
                  <a:pt x="12563227" y="0"/>
                </a:lnTo>
                <a:lnTo>
                  <a:pt x="12563227" y="7066815"/>
                </a:lnTo>
                <a:lnTo>
                  <a:pt x="0" y="7066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ABC092-4913-3563-0982-1BD17BA0C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7" t="23920" r="24293" b="48264"/>
          <a:stretch/>
        </p:blipFill>
        <p:spPr>
          <a:xfrm>
            <a:off x="888262" y="1826330"/>
            <a:ext cx="1916198" cy="18967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31DA8F-051B-76B8-487D-DB0B622AD1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26828" r="23118" b="40423"/>
          <a:stretch/>
        </p:blipFill>
        <p:spPr>
          <a:xfrm>
            <a:off x="8954433" y="4520048"/>
            <a:ext cx="1898152" cy="18645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1354FD-3E59-9C80-BA70-9ABF497049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3" t="10000" r="24912" b="52693"/>
          <a:stretch/>
        </p:blipFill>
        <p:spPr>
          <a:xfrm>
            <a:off x="8912920" y="1834011"/>
            <a:ext cx="1925827" cy="19270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8C63C9-D8EB-155A-E415-49192F4671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8" t="-973" r="52924" b="59539"/>
          <a:stretch/>
        </p:blipFill>
        <p:spPr>
          <a:xfrm>
            <a:off x="888261" y="4488659"/>
            <a:ext cx="1943873" cy="19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5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2" name="Google Shape;172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"/>
            <a:ext cx="18288006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p121"/>
          <p:cNvSpPr txBox="1">
            <a:spLocks noGrp="1"/>
          </p:cNvSpPr>
          <p:nvPr>
            <p:ph type="ctrTitle"/>
          </p:nvPr>
        </p:nvSpPr>
        <p:spPr>
          <a:xfrm>
            <a:off x="1391100" y="4000500"/>
            <a:ext cx="15505800" cy="1631216"/>
          </a:xfrm>
          <a:prstGeom prst="rect">
            <a:avLst/>
          </a:prstGeom>
        </p:spPr>
        <p:txBody>
          <a:bodyPr spcFirstLastPara="1" vert="horz" wrap="square" lIns="0" tIns="0" rIns="182850" bIns="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sz="10600" dirty="0">
                <a:solidFill>
                  <a:srgbClr val="F4F0E0"/>
                </a:solidFill>
                <a:latin typeface="Bahnschrift SemiBold" panose="020B0502040204020203" pitchFamily="34" charset="0"/>
                <a:ea typeface="Space Grotesk Medium"/>
                <a:cs typeface="Space Grotesk Medium"/>
                <a:sym typeface="Space Grotesk Medium"/>
              </a:rPr>
              <a:t>THANKS FOR JOINING</a:t>
            </a:r>
            <a:endParaRPr sz="10600" dirty="0">
              <a:solidFill>
                <a:srgbClr val="F4F0E0"/>
              </a:solidFill>
              <a:latin typeface="Bahnschrift SemiBold" panose="020B0502040204020203" pitchFamily="34" charset="0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350</Words>
  <Application>Microsoft Office PowerPoint</Application>
  <PresentationFormat>Custom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Barlow Bold</vt:lpstr>
      <vt:lpstr>Arial</vt:lpstr>
      <vt:lpstr>Calibri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TEAM DETAILS</vt:lpstr>
      <vt:lpstr>PowerPoint Presentation</vt:lpstr>
      <vt:lpstr>THANKS FOR JOINING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goes here</dc:title>
  <dc:creator>DELL</dc:creator>
  <cp:lastModifiedBy>Devash Gupta</cp:lastModifiedBy>
  <cp:revision>6</cp:revision>
  <dcterms:created xsi:type="dcterms:W3CDTF">2006-08-16T00:00:00Z</dcterms:created>
  <dcterms:modified xsi:type="dcterms:W3CDTF">2024-10-25T06:19:48Z</dcterms:modified>
  <dc:identifier>DAGTMY47ztE</dc:identifier>
</cp:coreProperties>
</file>