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arlow Bold" charset="1" panose="00000800000000000000"/>
      <p:regular r:id="rId14"/>
    </p:embeddedFont>
    <p:embeddedFont>
      <p:font typeface="Arimo Bold" charset="1" panose="020B0704020202020204"/>
      <p:regular r:id="rId15"/>
    </p:embeddedFont>
    <p:embeddedFont>
      <p:font typeface="Garet Bold" charset="1" panose="00000000000000000000"/>
      <p:regular r:id="rId16"/>
    </p:embeddedFont>
    <p:embeddedFont>
      <p:font typeface="Canva Sans Bold" charset="1" panose="020B0803030501040103"/>
      <p:regular r:id="rId17"/>
    </p:embeddedFont>
    <p:embeddedFont>
      <p:font typeface="Canva Sans" charset="1" panose="020B0503030501040103"/>
      <p:regular r:id="rId18"/>
    </p:embeddedFont>
    <p:embeddedFont>
      <p:font typeface="Times New Roman" charset="1" panose="02030502070405020303"/>
      <p:regular r:id="rId19"/>
    </p:embeddedFont>
    <p:embeddedFont>
      <p:font typeface="Arimo" charset="1" panose="020B0604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0.png" Type="http://schemas.openxmlformats.org/officeDocument/2006/relationships/image"/><Relationship Id="rId16" Target="../media/image31.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media/image36.jpeg" Type="http://schemas.openxmlformats.org/officeDocument/2006/relationships/image"/><Relationship Id="rId7" Target="../media/image3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grpSp>
        <p:nvGrpSpPr>
          <p:cNvPr name="Group 2" id="2"/>
          <p:cNvGrpSpPr/>
          <p:nvPr/>
        </p:nvGrpSpPr>
        <p:grpSpPr>
          <a:xfrm rot="0">
            <a:off x="-58229" y="0"/>
            <a:ext cx="18440400" cy="10287000"/>
            <a:chOff x="0" y="0"/>
            <a:chExt cx="24587200" cy="13716000"/>
          </a:xfrm>
        </p:grpSpPr>
        <p:sp>
          <p:nvSpPr>
            <p:cNvPr name="Freeform 3" id="3"/>
            <p:cNvSpPr/>
            <p:nvPr/>
          </p:nvSpPr>
          <p:spPr>
            <a:xfrm flipH="false" flipV="false" rot="0">
              <a:off x="0" y="0"/>
              <a:ext cx="24587200" cy="13716000"/>
            </a:xfrm>
            <a:custGeom>
              <a:avLst/>
              <a:gdLst/>
              <a:ahLst/>
              <a:cxnLst/>
              <a:rect r="r" b="b" t="t" l="l"/>
              <a:pathLst>
                <a:path h="13716000" w="24587200">
                  <a:moveTo>
                    <a:pt x="0" y="0"/>
                  </a:moveTo>
                  <a:lnTo>
                    <a:pt x="24587200" y="0"/>
                  </a:lnTo>
                  <a:lnTo>
                    <a:pt x="24587200" y="13716000"/>
                  </a:lnTo>
                  <a:lnTo>
                    <a:pt x="0" y="13716000"/>
                  </a:lnTo>
                  <a:lnTo>
                    <a:pt x="0" y="0"/>
                  </a:lnTo>
                  <a:close/>
                </a:path>
              </a:pathLst>
            </a:custGeom>
            <a:blipFill>
              <a:blip r:embed="rId2"/>
              <a:stretch>
                <a:fillRect l="0" t="-431" r="0" b="-431"/>
              </a:stretch>
            </a:blipFill>
          </p:spPr>
        </p:sp>
      </p:grpSp>
      <p:sp>
        <p:nvSpPr>
          <p:cNvPr name="Freeform 4" id="4"/>
          <p:cNvSpPr/>
          <p:nvPr/>
        </p:nvSpPr>
        <p:spPr>
          <a:xfrm flipH="false" flipV="false" rot="0">
            <a:off x="534218" y="8185063"/>
            <a:ext cx="4173289" cy="1735875"/>
          </a:xfrm>
          <a:custGeom>
            <a:avLst/>
            <a:gdLst/>
            <a:ahLst/>
            <a:cxnLst/>
            <a:rect r="r" b="b" t="t" l="l"/>
            <a:pathLst>
              <a:path h="1735875" w="4173289">
                <a:moveTo>
                  <a:pt x="0" y="0"/>
                </a:moveTo>
                <a:lnTo>
                  <a:pt x="4173289" y="0"/>
                </a:lnTo>
                <a:lnTo>
                  <a:pt x="4173289" y="1735875"/>
                </a:lnTo>
                <a:lnTo>
                  <a:pt x="0" y="1735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3707191" y="8772684"/>
            <a:ext cx="3552329" cy="718145"/>
          </a:xfrm>
          <a:prstGeom prst="rect">
            <a:avLst/>
          </a:prstGeom>
        </p:spPr>
        <p:txBody>
          <a:bodyPr anchor="t" rtlCol="false" tIns="0" lIns="0" bIns="0" rIns="0">
            <a:spAutoFit/>
          </a:bodyPr>
          <a:lstStyle/>
          <a:p>
            <a:pPr algn="ctr">
              <a:lnSpc>
                <a:spcPts val="5592"/>
              </a:lnSpc>
            </a:pPr>
            <a:r>
              <a:rPr lang="en-US" sz="4695" b="true">
                <a:solidFill>
                  <a:srgbClr val="F8F4E5"/>
                </a:solidFill>
                <a:latin typeface="Barlow Bold"/>
                <a:ea typeface="Barlow Bold"/>
                <a:cs typeface="Barlow Bold"/>
                <a:sym typeface="Barlow Bold"/>
              </a:rPr>
              <a:t>(ByteCode)</a:t>
            </a:r>
          </a:p>
        </p:txBody>
      </p:sp>
      <p:sp>
        <p:nvSpPr>
          <p:cNvPr name="Freeform 6" id="6"/>
          <p:cNvSpPr/>
          <p:nvPr/>
        </p:nvSpPr>
        <p:spPr>
          <a:xfrm flipH="false" flipV="false" rot="0">
            <a:off x="10668000" y="2171700"/>
            <a:ext cx="6218737" cy="5378554"/>
          </a:xfrm>
          <a:custGeom>
            <a:avLst/>
            <a:gdLst/>
            <a:ahLst/>
            <a:cxnLst/>
            <a:rect r="r" b="b" t="t" l="l"/>
            <a:pathLst>
              <a:path h="5378554" w="6218737">
                <a:moveTo>
                  <a:pt x="0" y="0"/>
                </a:moveTo>
                <a:lnTo>
                  <a:pt x="6218737" y="0"/>
                </a:lnTo>
                <a:lnTo>
                  <a:pt x="6218737" y="5378554"/>
                </a:lnTo>
                <a:lnTo>
                  <a:pt x="0" y="5378554"/>
                </a:lnTo>
                <a:lnTo>
                  <a:pt x="0" y="0"/>
                </a:lnTo>
                <a:close/>
              </a:path>
            </a:pathLst>
          </a:custGeom>
          <a:blipFill>
            <a:blip r:embed="rId5"/>
            <a:stretch>
              <a:fillRect l="0" t="0" r="0" b="-4707"/>
            </a:stretch>
          </a:blipFill>
        </p:spPr>
      </p:sp>
      <p:sp>
        <p:nvSpPr>
          <p:cNvPr name="TextBox 7" id="7"/>
          <p:cNvSpPr txBox="true"/>
          <p:nvPr/>
        </p:nvSpPr>
        <p:spPr>
          <a:xfrm rot="0">
            <a:off x="396240" y="4164745"/>
            <a:ext cx="19400520" cy="478076"/>
          </a:xfrm>
          <a:prstGeom prst="rect">
            <a:avLst/>
          </a:prstGeom>
        </p:spPr>
        <p:txBody>
          <a:bodyPr anchor="t" rtlCol="false" tIns="0" lIns="0" bIns="0" rIns="0">
            <a:spAutoFit/>
          </a:bodyPr>
          <a:lstStyle/>
          <a:p>
            <a:pPr algn="l">
              <a:lnSpc>
                <a:spcPts val="4952"/>
              </a:lnSpc>
            </a:pPr>
            <a:r>
              <a:rPr lang="en-US" sz="6000" b="true">
                <a:solidFill>
                  <a:srgbClr val="C401C4"/>
                </a:solidFill>
                <a:latin typeface="Arimo Bold"/>
                <a:ea typeface="Arimo Bold"/>
                <a:cs typeface="Arimo Bold"/>
                <a:sym typeface="Arimo Bold"/>
              </a:rPr>
              <a:t>&gt;</a:t>
            </a:r>
            <a:r>
              <a:rPr lang="en-US" sz="6000" b="true">
                <a:solidFill>
                  <a:srgbClr val="000000"/>
                </a:solidFill>
                <a:latin typeface="Arimo Bold"/>
                <a:ea typeface="Arimo Bold"/>
                <a:cs typeface="Arimo Bold"/>
                <a:sym typeface="Arimo Bold"/>
              </a:rPr>
              <a:t> ByteCode – A True Farmer Friend</a:t>
            </a:r>
          </a:p>
        </p:txBody>
      </p:sp>
      <p:sp>
        <p:nvSpPr>
          <p:cNvPr name="Freeform 8" id="8"/>
          <p:cNvSpPr/>
          <p:nvPr/>
        </p:nvSpPr>
        <p:spPr>
          <a:xfrm flipH="false" flipV="false" rot="0">
            <a:off x="395293" y="7850781"/>
            <a:ext cx="4375642" cy="2404437"/>
          </a:xfrm>
          <a:custGeom>
            <a:avLst/>
            <a:gdLst/>
            <a:ahLst/>
            <a:cxnLst/>
            <a:rect r="r" b="b" t="t" l="l"/>
            <a:pathLst>
              <a:path h="2404437" w="4375642">
                <a:moveTo>
                  <a:pt x="0" y="0"/>
                </a:moveTo>
                <a:lnTo>
                  <a:pt x="4375642" y="0"/>
                </a:lnTo>
                <a:lnTo>
                  <a:pt x="4375642" y="2404437"/>
                </a:lnTo>
                <a:lnTo>
                  <a:pt x="0" y="2404437"/>
                </a:lnTo>
                <a:lnTo>
                  <a:pt x="0" y="0"/>
                </a:lnTo>
                <a:close/>
              </a:path>
            </a:pathLst>
          </a:custGeom>
          <a:blipFill>
            <a:blip r:embed="rId6"/>
            <a:stretch>
              <a:fillRect l="-62" t="0" r="-62"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5725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1814163" y="1900891"/>
            <a:ext cx="16010438" cy="1964514"/>
          </a:xfrm>
          <a:prstGeom prst="rect">
            <a:avLst/>
          </a:prstGeom>
        </p:spPr>
        <p:txBody>
          <a:bodyPr anchor="t" rtlCol="false" tIns="0" lIns="0" bIns="0" rIns="0">
            <a:spAutoFit/>
          </a:bodyPr>
          <a:lstStyle/>
          <a:p>
            <a:pPr algn="l">
              <a:lnSpc>
                <a:spcPts val="5505"/>
              </a:lnSpc>
            </a:pPr>
            <a:r>
              <a:rPr lang="en-US" sz="4588" spc="41" b="true">
                <a:solidFill>
                  <a:srgbClr val="000000"/>
                </a:solidFill>
                <a:latin typeface="Garet Bold"/>
                <a:ea typeface="Garet Bold"/>
                <a:cs typeface="Garet Bold"/>
                <a:sym typeface="Garet Bold"/>
              </a:rPr>
              <a:t>Develop a Solution to Forecast the Crops Price and   Presumption of the Crops to be Grown In the Field</a:t>
            </a:r>
          </a:p>
          <a:p>
            <a:pPr algn="l">
              <a:lnSpc>
                <a:spcPts val="4465"/>
              </a:lnSpc>
            </a:pPr>
          </a:p>
        </p:txBody>
      </p:sp>
      <p:sp>
        <p:nvSpPr>
          <p:cNvPr name="TextBox 4" id="4"/>
          <p:cNvSpPr txBox="true"/>
          <p:nvPr/>
        </p:nvSpPr>
        <p:spPr>
          <a:xfrm rot="0">
            <a:off x="1028700" y="5370504"/>
            <a:ext cx="14648658" cy="3318896"/>
          </a:xfrm>
          <a:prstGeom prst="rect">
            <a:avLst/>
          </a:prstGeom>
        </p:spPr>
        <p:txBody>
          <a:bodyPr anchor="t" rtlCol="false" tIns="0" lIns="0" bIns="0" rIns="0">
            <a:spAutoFit/>
          </a:bodyPr>
          <a:lstStyle/>
          <a:p>
            <a:pPr algn="l">
              <a:lnSpc>
                <a:spcPts val="4381"/>
              </a:lnSpc>
              <a:spcBef>
                <a:spcPct val="0"/>
              </a:spcBef>
            </a:pPr>
            <a:r>
              <a:rPr lang="en-US" b="true" sz="3678">
                <a:solidFill>
                  <a:srgbClr val="000000"/>
                </a:solidFill>
                <a:latin typeface="Barlow Bold"/>
                <a:ea typeface="Barlow Bold"/>
                <a:cs typeface="Barlow Bold"/>
                <a:sym typeface="Barlow Bold"/>
              </a:rPr>
              <a:t>We chose this problem statement to address the pressing need for accurate crop price prediction and crop recommendation. While organizations like NCDEX provide such predictions, their 57% accuracy often falls short for farmers and policymakers. Our model, achieving 86% accuracy, can better support sustainable farming and data-driven agricultural planning across diverse regions.</a:t>
            </a:r>
          </a:p>
        </p:txBody>
      </p:sp>
      <p:sp>
        <p:nvSpPr>
          <p:cNvPr name="TextBox 5" id="5"/>
          <p:cNvSpPr txBox="true"/>
          <p:nvPr/>
        </p:nvSpPr>
        <p:spPr>
          <a:xfrm rot="0">
            <a:off x="-999498" y="270157"/>
            <a:ext cx="16977247" cy="1311782"/>
          </a:xfrm>
          <a:prstGeom prst="rect">
            <a:avLst/>
          </a:prstGeom>
        </p:spPr>
        <p:txBody>
          <a:bodyPr anchor="t" rtlCol="false" tIns="0" lIns="0" bIns="0" rIns="0">
            <a:spAutoFit/>
          </a:bodyPr>
          <a:lstStyle/>
          <a:p>
            <a:pPr algn="ctr">
              <a:lnSpc>
                <a:spcPts val="10703"/>
              </a:lnSpc>
            </a:pPr>
            <a:r>
              <a:rPr lang="en-US" sz="7645" b="true">
                <a:solidFill>
                  <a:srgbClr val="000000"/>
                </a:solidFill>
                <a:latin typeface="Canva Sans Bold"/>
                <a:ea typeface="Canva Sans Bold"/>
                <a:cs typeface="Canva Sans Bold"/>
                <a:sym typeface="Canva Sans Bold"/>
              </a:rPr>
              <a:t>What’s the Problem Statement</a:t>
            </a:r>
          </a:p>
        </p:txBody>
      </p:sp>
      <p:sp>
        <p:nvSpPr>
          <p:cNvPr name="TextBox 6" id="6"/>
          <p:cNvSpPr txBox="true"/>
          <p:nvPr/>
        </p:nvSpPr>
        <p:spPr>
          <a:xfrm rot="0">
            <a:off x="-223289" y="4122663"/>
            <a:ext cx="11683961" cy="1020837"/>
          </a:xfrm>
          <a:prstGeom prst="rect">
            <a:avLst/>
          </a:prstGeom>
        </p:spPr>
        <p:txBody>
          <a:bodyPr anchor="t" rtlCol="false" tIns="0" lIns="0" bIns="0" rIns="0">
            <a:spAutoFit/>
          </a:bodyPr>
          <a:lstStyle/>
          <a:p>
            <a:pPr algn="ctr">
              <a:lnSpc>
                <a:spcPts val="8378"/>
              </a:lnSpc>
            </a:pPr>
            <a:r>
              <a:rPr lang="en-US" sz="5984" b="true">
                <a:solidFill>
                  <a:srgbClr val="000000"/>
                </a:solidFill>
                <a:latin typeface="Canva Sans Bold"/>
                <a:ea typeface="Canva Sans Bold"/>
                <a:cs typeface="Canva Sans Bold"/>
                <a:sym typeface="Canva Sans Bold"/>
              </a:rPr>
              <a:t>Why We Chose this Problem</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0" y="18187"/>
            <a:ext cx="7939025" cy="1078717"/>
          </a:xfrm>
          <a:prstGeom prst="rect">
            <a:avLst/>
          </a:prstGeom>
        </p:spPr>
        <p:txBody>
          <a:bodyPr anchor="t" rtlCol="false" tIns="0" lIns="0" bIns="0" rIns="0">
            <a:spAutoFit/>
          </a:bodyPr>
          <a:lstStyle/>
          <a:p>
            <a:pPr algn="ctr">
              <a:lnSpc>
                <a:spcPts val="9086"/>
              </a:lnSpc>
            </a:pPr>
            <a:r>
              <a:rPr lang="en-US" sz="5900" b="true">
                <a:solidFill>
                  <a:srgbClr val="000000"/>
                </a:solidFill>
                <a:latin typeface="Canva Sans Bold"/>
                <a:ea typeface="Canva Sans Bold"/>
                <a:cs typeface="Canva Sans Bold"/>
                <a:sym typeface="Canva Sans Bold"/>
              </a:rPr>
              <a:t>What’s Our Solution</a:t>
            </a:r>
          </a:p>
        </p:txBody>
      </p:sp>
      <p:sp>
        <p:nvSpPr>
          <p:cNvPr name="TextBox 3" id="3"/>
          <p:cNvSpPr txBox="true"/>
          <p:nvPr/>
        </p:nvSpPr>
        <p:spPr>
          <a:xfrm rot="0">
            <a:off x="1028700" y="1109595"/>
            <a:ext cx="17566458" cy="726947"/>
          </a:xfrm>
          <a:prstGeom prst="rect">
            <a:avLst/>
          </a:prstGeom>
        </p:spPr>
        <p:txBody>
          <a:bodyPr anchor="t" rtlCol="false" tIns="0" lIns="0" bIns="0" rIns="0">
            <a:spAutoFit/>
          </a:bodyPr>
          <a:lstStyle/>
          <a:p>
            <a:pPr algn="ctr">
              <a:lnSpc>
                <a:spcPts val="6006"/>
              </a:lnSpc>
            </a:pPr>
            <a:r>
              <a:rPr lang="en-US" sz="3900">
                <a:solidFill>
                  <a:srgbClr val="000000"/>
                </a:solidFill>
                <a:latin typeface="Canva Sans"/>
                <a:ea typeface="Canva Sans"/>
                <a:cs typeface="Canva Sans"/>
                <a:sym typeface="Canva Sans"/>
              </a:rPr>
              <a:t>Here we are presenting </a:t>
            </a:r>
            <a:r>
              <a:rPr lang="en-US" sz="3900" b="true">
                <a:solidFill>
                  <a:srgbClr val="000000"/>
                </a:solidFill>
                <a:latin typeface="Canva Sans Bold"/>
                <a:ea typeface="Canva Sans Bold"/>
                <a:cs typeface="Canva Sans Bold"/>
                <a:sym typeface="Canva Sans Bold"/>
              </a:rPr>
              <a:t>ByteCode</a:t>
            </a:r>
            <a:r>
              <a:rPr lang="en-US" sz="3900">
                <a:solidFill>
                  <a:srgbClr val="000000"/>
                </a:solidFill>
                <a:latin typeface="Canva Sans"/>
                <a:ea typeface="Canva Sans"/>
                <a:cs typeface="Canva Sans"/>
                <a:sym typeface="Canva Sans"/>
              </a:rPr>
              <a:t> a solution for the derived problem. </a:t>
            </a:r>
          </a:p>
        </p:txBody>
      </p:sp>
      <p:sp>
        <p:nvSpPr>
          <p:cNvPr name="TextBox 4" id="4"/>
          <p:cNvSpPr txBox="true"/>
          <p:nvPr/>
        </p:nvSpPr>
        <p:spPr>
          <a:xfrm rot="0">
            <a:off x="1158978" y="2183394"/>
            <a:ext cx="16739402" cy="7564995"/>
          </a:xfrm>
          <a:prstGeom prst="rect">
            <a:avLst/>
          </a:prstGeom>
        </p:spPr>
        <p:txBody>
          <a:bodyPr anchor="t" rtlCol="false" tIns="0" lIns="0" bIns="0" rIns="0">
            <a:spAutoFit/>
          </a:bodyPr>
          <a:lstStyle/>
          <a:p>
            <a:pPr algn="just">
              <a:lnSpc>
                <a:spcPts val="4339"/>
              </a:lnSpc>
            </a:pPr>
            <a:r>
              <a:rPr lang="en-US" b="true" sz="2817" u="sng">
                <a:solidFill>
                  <a:srgbClr val="000000"/>
                </a:solidFill>
                <a:latin typeface="Canva Sans Bold"/>
                <a:ea typeface="Canva Sans Bold"/>
                <a:cs typeface="Canva Sans Bold"/>
                <a:sym typeface="Canva Sans Bold"/>
              </a:rPr>
              <a:t>LSTM-Based Price Prediction Model </a:t>
            </a:r>
            <a:r>
              <a:rPr lang="en-US" sz="2817">
                <a:solidFill>
                  <a:srgbClr val="000000"/>
                </a:solidFill>
                <a:latin typeface="Canva Sans"/>
                <a:ea typeface="Canva Sans"/>
                <a:cs typeface="Canva Sans"/>
                <a:sym typeface="Canva Sans"/>
              </a:rPr>
              <a:t>Our solution employs a Long Short-Term Memory neural network trained on time-series data from 2013 to 2021 which captures temporal dependencies, seasonal trends, and market volatility, ensuring precise multi-step forecasting for commodity prices.</a:t>
            </a:r>
          </a:p>
          <a:p>
            <a:pPr algn="just">
              <a:lnSpc>
                <a:spcPts val="4339"/>
              </a:lnSpc>
            </a:pPr>
            <a:r>
              <a:rPr lang="en-US" b="true" sz="2817" u="sng">
                <a:solidFill>
                  <a:srgbClr val="000000"/>
                </a:solidFill>
                <a:latin typeface="Canva Sans Bold"/>
                <a:ea typeface="Canva Sans Bold"/>
                <a:cs typeface="Canva Sans Bold"/>
                <a:sym typeface="Canva Sans Bold"/>
              </a:rPr>
              <a:t>Real-Time Price Insights</a:t>
            </a:r>
            <a:r>
              <a:rPr lang="en-US" sz="2817">
                <a:solidFill>
                  <a:srgbClr val="000000"/>
                </a:solidFill>
                <a:latin typeface="Canva Sans"/>
                <a:ea typeface="Canva Sans"/>
                <a:cs typeface="Canva Sans"/>
                <a:sym typeface="Canva Sans"/>
              </a:rPr>
              <a:t> The system delivers dynamic, data-driven reports that provide real-time insights for farmers and stakeholders, helping them navigate price fluctuations with confidence.</a:t>
            </a:r>
          </a:p>
          <a:p>
            <a:pPr algn="just">
              <a:lnSpc>
                <a:spcPts val="4339"/>
              </a:lnSpc>
            </a:pPr>
            <a:r>
              <a:rPr lang="en-US" b="true" sz="2817" u="sng">
                <a:solidFill>
                  <a:srgbClr val="000000"/>
                </a:solidFill>
                <a:latin typeface="Canva Sans Bold"/>
                <a:ea typeface="Canva Sans Bold"/>
                <a:cs typeface="Canva Sans Bold"/>
                <a:sym typeface="Canva Sans Bold"/>
              </a:rPr>
              <a:t>Predictive Buffer Stock Management</a:t>
            </a:r>
            <a:r>
              <a:rPr lang="en-US" sz="2817">
                <a:solidFill>
                  <a:srgbClr val="000000"/>
                </a:solidFill>
                <a:latin typeface="Canva Sans"/>
                <a:ea typeface="Canva Sans"/>
                <a:cs typeface="Canva Sans"/>
                <a:sym typeface="Canva Sans"/>
              </a:rPr>
              <a:t> Using predictive analytics, we streamline buffer stock handling, optimizing supply and demand alignment in real time to minimize wastage and improve stock efficiency. </a:t>
            </a:r>
          </a:p>
          <a:p>
            <a:pPr algn="just">
              <a:lnSpc>
                <a:spcPts val="4339"/>
              </a:lnSpc>
            </a:pPr>
            <a:r>
              <a:rPr lang="en-US" b="true" sz="2817" u="sng">
                <a:solidFill>
                  <a:srgbClr val="000000"/>
                </a:solidFill>
                <a:latin typeface="Canva Sans Bold"/>
                <a:ea typeface="Canva Sans Bold"/>
                <a:cs typeface="Canva Sans Bold"/>
                <a:sym typeface="Canva Sans Bold"/>
              </a:rPr>
              <a:t>Event-Driven Market Impact Analysis</a:t>
            </a:r>
            <a:r>
              <a:rPr lang="en-US" sz="2817">
                <a:solidFill>
                  <a:srgbClr val="000000"/>
                </a:solidFill>
                <a:latin typeface="Canva Sans"/>
                <a:ea typeface="Canva Sans"/>
                <a:cs typeface="Canva Sans"/>
                <a:sym typeface="Canva Sans"/>
              </a:rPr>
              <a:t> We integrated NLP models to assess live news, weather, and policy changes, predicting their impact on commodity prices.</a:t>
            </a:r>
            <a:r>
              <a:rPr lang="en-US" sz="2817" b="true">
                <a:solidFill>
                  <a:srgbClr val="000000"/>
                </a:solidFill>
                <a:latin typeface="Canva Sans Bold"/>
                <a:ea typeface="Canva Sans Bold"/>
                <a:cs typeface="Canva Sans Bold"/>
                <a:sym typeface="Canva Sans Bold"/>
              </a:rPr>
              <a:t> </a:t>
            </a:r>
          </a:p>
          <a:p>
            <a:pPr algn="just">
              <a:lnSpc>
                <a:spcPts val="4339"/>
              </a:lnSpc>
            </a:pPr>
            <a:r>
              <a:rPr lang="en-US" b="true" sz="2817" u="sng">
                <a:solidFill>
                  <a:srgbClr val="000000"/>
                </a:solidFill>
                <a:latin typeface="Canva Sans Bold"/>
                <a:ea typeface="Canva Sans Bold"/>
                <a:cs typeface="Canva Sans Bold"/>
                <a:sym typeface="Canva Sans Bold"/>
              </a:rPr>
              <a:t>AI-Driven Crop Planting Recommendations</a:t>
            </a:r>
            <a:r>
              <a:rPr lang="en-US" sz="2817">
                <a:solidFill>
                  <a:srgbClr val="000000"/>
                </a:solidFill>
                <a:latin typeface="Canva Sans"/>
                <a:ea typeface="Canva Sans"/>
                <a:cs typeface="Canva Sans"/>
                <a:sym typeface="Canva Sans"/>
              </a:rPr>
              <a:t> Our AI model analyzes environmental factors like temperature, humidity, soil pH, and rainfall to recommend optimal planting times, promoting sustainable farming and maximizing crop yield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309479" y="164415"/>
            <a:ext cx="16230600" cy="1281102"/>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TECHNICAL ARCHITECTURE </a:t>
            </a:r>
          </a:p>
          <a:p>
            <a:pPr algn="l">
              <a:lnSpc>
                <a:spcPts val="4951"/>
              </a:lnSpc>
            </a:pPr>
          </a:p>
        </p:txBody>
      </p:sp>
      <p:sp>
        <p:nvSpPr>
          <p:cNvPr name="Freeform 3" id="3"/>
          <p:cNvSpPr/>
          <p:nvPr/>
        </p:nvSpPr>
        <p:spPr>
          <a:xfrm flipH="false" flipV="false" rot="0">
            <a:off x="14935200" y="84963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grpSp>
        <p:nvGrpSpPr>
          <p:cNvPr name="Group 4" id="4"/>
          <p:cNvGrpSpPr/>
          <p:nvPr/>
        </p:nvGrpSpPr>
        <p:grpSpPr>
          <a:xfrm rot="0">
            <a:off x="14339033" y="1028700"/>
            <a:ext cx="2171402" cy="1441402"/>
            <a:chOff x="0" y="0"/>
            <a:chExt cx="2895203" cy="1921869"/>
          </a:xfrm>
        </p:grpSpPr>
        <p:sp>
          <p:nvSpPr>
            <p:cNvPr name="Freeform 5" id="5"/>
            <p:cNvSpPr/>
            <p:nvPr/>
          </p:nvSpPr>
          <p:spPr>
            <a:xfrm flipH="false" flipV="false" rot="0">
              <a:off x="0" y="0"/>
              <a:ext cx="2895219" cy="1921891"/>
            </a:xfrm>
            <a:custGeom>
              <a:avLst/>
              <a:gdLst/>
              <a:ahLst/>
              <a:cxnLst/>
              <a:rect r="r" b="b" t="t" l="l"/>
              <a:pathLst>
                <a:path h="1921891" w="2895219">
                  <a:moveTo>
                    <a:pt x="0" y="0"/>
                  </a:moveTo>
                  <a:lnTo>
                    <a:pt x="2895219" y="0"/>
                  </a:lnTo>
                  <a:lnTo>
                    <a:pt x="2895219" y="1921891"/>
                  </a:lnTo>
                  <a:lnTo>
                    <a:pt x="0" y="1921891"/>
                  </a:lnTo>
                  <a:lnTo>
                    <a:pt x="0" y="0"/>
                  </a:lnTo>
                  <a:close/>
                </a:path>
              </a:pathLst>
            </a:custGeom>
            <a:blipFill>
              <a:blip r:embed="rId3"/>
              <a:stretch>
                <a:fillRect l="-9005" t="0" r="-9004" b="1"/>
              </a:stretch>
            </a:blipFill>
          </p:spPr>
        </p:sp>
      </p:grpSp>
      <p:grpSp>
        <p:nvGrpSpPr>
          <p:cNvPr name="Group 6" id="6"/>
          <p:cNvGrpSpPr/>
          <p:nvPr/>
        </p:nvGrpSpPr>
        <p:grpSpPr>
          <a:xfrm rot="0">
            <a:off x="13748849" y="6883396"/>
            <a:ext cx="1901043" cy="1236160"/>
            <a:chOff x="0" y="0"/>
            <a:chExt cx="2534724" cy="1648213"/>
          </a:xfrm>
        </p:grpSpPr>
        <p:sp>
          <p:nvSpPr>
            <p:cNvPr name="Freeform 7" id="7"/>
            <p:cNvSpPr/>
            <p:nvPr/>
          </p:nvSpPr>
          <p:spPr>
            <a:xfrm flipH="false" flipV="false" rot="0">
              <a:off x="0" y="0"/>
              <a:ext cx="2534666" cy="1648206"/>
            </a:xfrm>
            <a:custGeom>
              <a:avLst/>
              <a:gdLst/>
              <a:ahLst/>
              <a:cxnLst/>
              <a:rect r="r" b="b" t="t" l="l"/>
              <a:pathLst>
                <a:path h="1648206" w="2534666">
                  <a:moveTo>
                    <a:pt x="0" y="0"/>
                  </a:moveTo>
                  <a:lnTo>
                    <a:pt x="2534666" y="0"/>
                  </a:lnTo>
                  <a:lnTo>
                    <a:pt x="2534666" y="1648206"/>
                  </a:lnTo>
                  <a:lnTo>
                    <a:pt x="0" y="1648206"/>
                  </a:lnTo>
                  <a:lnTo>
                    <a:pt x="0" y="0"/>
                  </a:lnTo>
                  <a:close/>
                </a:path>
              </a:pathLst>
            </a:custGeom>
            <a:blipFill>
              <a:blip r:embed="rId4"/>
              <a:stretch>
                <a:fillRect l="-4303" t="0" r="-4305" b="0"/>
              </a:stretch>
            </a:blipFill>
          </p:spPr>
        </p:sp>
      </p:grpSp>
      <p:grpSp>
        <p:nvGrpSpPr>
          <p:cNvPr name="Group 8" id="8"/>
          <p:cNvGrpSpPr/>
          <p:nvPr/>
        </p:nvGrpSpPr>
        <p:grpSpPr>
          <a:xfrm rot="0">
            <a:off x="14935200" y="3612806"/>
            <a:ext cx="2801409" cy="1530694"/>
            <a:chOff x="0" y="0"/>
            <a:chExt cx="3735212" cy="2040925"/>
          </a:xfrm>
        </p:grpSpPr>
        <p:sp>
          <p:nvSpPr>
            <p:cNvPr name="Freeform 9" id="9"/>
            <p:cNvSpPr/>
            <p:nvPr/>
          </p:nvSpPr>
          <p:spPr>
            <a:xfrm flipH="false" flipV="false" rot="0">
              <a:off x="0" y="0"/>
              <a:ext cx="3735197" cy="2040890"/>
            </a:xfrm>
            <a:custGeom>
              <a:avLst/>
              <a:gdLst/>
              <a:ahLst/>
              <a:cxnLst/>
              <a:rect r="r" b="b" t="t" l="l"/>
              <a:pathLst>
                <a:path h="2040890" w="3735197">
                  <a:moveTo>
                    <a:pt x="0" y="0"/>
                  </a:moveTo>
                  <a:lnTo>
                    <a:pt x="3735197" y="0"/>
                  </a:lnTo>
                  <a:lnTo>
                    <a:pt x="3735197" y="2040890"/>
                  </a:lnTo>
                  <a:lnTo>
                    <a:pt x="0" y="2040890"/>
                  </a:lnTo>
                  <a:lnTo>
                    <a:pt x="0" y="0"/>
                  </a:lnTo>
                  <a:close/>
                </a:path>
              </a:pathLst>
            </a:custGeom>
            <a:blipFill>
              <a:blip r:embed="rId5"/>
              <a:stretch>
                <a:fillRect l="0" t="-7008" r="0" b="-7010"/>
              </a:stretch>
            </a:blipFill>
          </p:spPr>
        </p:sp>
      </p:grpSp>
      <p:grpSp>
        <p:nvGrpSpPr>
          <p:cNvPr name="Group 10" id="10"/>
          <p:cNvGrpSpPr/>
          <p:nvPr/>
        </p:nvGrpSpPr>
        <p:grpSpPr>
          <a:xfrm rot="0">
            <a:off x="16226490" y="6104765"/>
            <a:ext cx="1510119" cy="1396711"/>
            <a:chOff x="0" y="0"/>
            <a:chExt cx="2013492" cy="1862281"/>
          </a:xfrm>
        </p:grpSpPr>
        <p:sp>
          <p:nvSpPr>
            <p:cNvPr name="Freeform 11" id="11"/>
            <p:cNvSpPr/>
            <p:nvPr/>
          </p:nvSpPr>
          <p:spPr>
            <a:xfrm flipH="false" flipV="false" rot="0">
              <a:off x="0" y="0"/>
              <a:ext cx="2013458" cy="1862328"/>
            </a:xfrm>
            <a:custGeom>
              <a:avLst/>
              <a:gdLst/>
              <a:ahLst/>
              <a:cxnLst/>
              <a:rect r="r" b="b" t="t" l="l"/>
              <a:pathLst>
                <a:path h="1862328" w="2013458">
                  <a:moveTo>
                    <a:pt x="0" y="0"/>
                  </a:moveTo>
                  <a:lnTo>
                    <a:pt x="2013458" y="0"/>
                  </a:lnTo>
                  <a:lnTo>
                    <a:pt x="2013458" y="1862328"/>
                  </a:lnTo>
                  <a:lnTo>
                    <a:pt x="0" y="1862328"/>
                  </a:lnTo>
                  <a:lnTo>
                    <a:pt x="0" y="0"/>
                  </a:lnTo>
                  <a:close/>
                </a:path>
              </a:pathLst>
            </a:custGeom>
            <a:blipFill>
              <a:blip r:embed="rId6"/>
              <a:stretch>
                <a:fillRect l="0" t="-65" r="-1" b="-62"/>
              </a:stretch>
            </a:blipFill>
          </p:spPr>
        </p:sp>
      </p:grpSp>
      <p:grpSp>
        <p:nvGrpSpPr>
          <p:cNvPr name="Group 12" id="12"/>
          <p:cNvGrpSpPr/>
          <p:nvPr/>
        </p:nvGrpSpPr>
        <p:grpSpPr>
          <a:xfrm rot="0">
            <a:off x="11893012" y="803158"/>
            <a:ext cx="1460625" cy="1481053"/>
            <a:chOff x="0" y="0"/>
            <a:chExt cx="1947500" cy="1974737"/>
          </a:xfrm>
        </p:grpSpPr>
        <p:sp>
          <p:nvSpPr>
            <p:cNvPr name="Freeform 13" id="13"/>
            <p:cNvSpPr/>
            <p:nvPr/>
          </p:nvSpPr>
          <p:spPr>
            <a:xfrm flipH="false" flipV="false" rot="0">
              <a:off x="0" y="0"/>
              <a:ext cx="1947545" cy="1974723"/>
            </a:xfrm>
            <a:custGeom>
              <a:avLst/>
              <a:gdLst/>
              <a:ahLst/>
              <a:cxnLst/>
              <a:rect r="r" b="b" t="t" l="l"/>
              <a:pathLst>
                <a:path h="1974723" w="1947545">
                  <a:moveTo>
                    <a:pt x="0" y="0"/>
                  </a:moveTo>
                  <a:lnTo>
                    <a:pt x="1947545" y="0"/>
                  </a:lnTo>
                  <a:lnTo>
                    <a:pt x="1947545" y="1974723"/>
                  </a:lnTo>
                  <a:lnTo>
                    <a:pt x="0" y="1974723"/>
                  </a:lnTo>
                  <a:lnTo>
                    <a:pt x="0" y="0"/>
                  </a:lnTo>
                  <a:close/>
                </a:path>
              </a:pathLst>
            </a:custGeom>
            <a:blipFill>
              <a:blip r:embed="rId7"/>
              <a:stretch>
                <a:fillRect l="-199" t="0" r="-197" b="0"/>
              </a:stretch>
            </a:blipFill>
          </p:spPr>
        </p:sp>
      </p:grpSp>
      <p:grpSp>
        <p:nvGrpSpPr>
          <p:cNvPr name="Group 14" id="14"/>
          <p:cNvGrpSpPr/>
          <p:nvPr/>
        </p:nvGrpSpPr>
        <p:grpSpPr>
          <a:xfrm rot="0">
            <a:off x="11438609" y="4563887"/>
            <a:ext cx="1322868" cy="1674211"/>
            <a:chOff x="0" y="0"/>
            <a:chExt cx="1763824" cy="2232281"/>
          </a:xfrm>
        </p:grpSpPr>
        <p:sp>
          <p:nvSpPr>
            <p:cNvPr name="Freeform 15" id="15"/>
            <p:cNvSpPr/>
            <p:nvPr/>
          </p:nvSpPr>
          <p:spPr>
            <a:xfrm flipH="false" flipV="false" rot="0">
              <a:off x="0" y="0"/>
              <a:ext cx="1763776" cy="2232279"/>
            </a:xfrm>
            <a:custGeom>
              <a:avLst/>
              <a:gdLst/>
              <a:ahLst/>
              <a:cxnLst/>
              <a:rect r="r" b="b" t="t" l="l"/>
              <a:pathLst>
                <a:path h="2232279" w="1763776">
                  <a:moveTo>
                    <a:pt x="0" y="0"/>
                  </a:moveTo>
                  <a:lnTo>
                    <a:pt x="1763776" y="0"/>
                  </a:lnTo>
                  <a:lnTo>
                    <a:pt x="1763776" y="2232279"/>
                  </a:lnTo>
                  <a:lnTo>
                    <a:pt x="0" y="2232279"/>
                  </a:lnTo>
                  <a:lnTo>
                    <a:pt x="0" y="0"/>
                  </a:lnTo>
                  <a:close/>
                </a:path>
              </a:pathLst>
            </a:custGeom>
            <a:blipFill>
              <a:blip r:embed="rId8"/>
              <a:stretch>
                <a:fillRect l="-29737" t="0" r="-29740" b="0"/>
              </a:stretch>
            </a:blipFill>
          </p:spPr>
        </p:sp>
      </p:grpSp>
      <p:sp>
        <p:nvSpPr>
          <p:cNvPr name="Freeform 16" id="16"/>
          <p:cNvSpPr/>
          <p:nvPr/>
        </p:nvSpPr>
        <p:spPr>
          <a:xfrm flipH="false" flipV="false" rot="0">
            <a:off x="13158665" y="2632912"/>
            <a:ext cx="1180368" cy="1263040"/>
          </a:xfrm>
          <a:custGeom>
            <a:avLst/>
            <a:gdLst/>
            <a:ahLst/>
            <a:cxnLst/>
            <a:rect r="r" b="b" t="t" l="l"/>
            <a:pathLst>
              <a:path h="1263040" w="1180368">
                <a:moveTo>
                  <a:pt x="0" y="0"/>
                </a:moveTo>
                <a:lnTo>
                  <a:pt x="1180368" y="0"/>
                </a:lnTo>
                <a:lnTo>
                  <a:pt x="1180368" y="1263040"/>
                </a:lnTo>
                <a:lnTo>
                  <a:pt x="0" y="1263040"/>
                </a:lnTo>
                <a:lnTo>
                  <a:pt x="0" y="0"/>
                </a:lnTo>
                <a:close/>
              </a:path>
            </a:pathLst>
          </a:custGeom>
          <a:blipFill>
            <a:blip r:embed="rId9">
              <a:extLst>
                <a:ext uri="{96DAC541-7B7A-43D3-8B79-37D633B846F1}">
                  <asvg:svgBlip xmlns:asvg="http://schemas.microsoft.com/office/drawing/2016/SVG/main" r:embed="rId10"/>
                </a:ext>
              </a:extLst>
            </a:blip>
            <a:stretch>
              <a:fillRect l="0" t="-495" r="0" b="-495"/>
            </a:stretch>
          </a:blipFill>
        </p:spPr>
      </p:sp>
      <p:sp>
        <p:nvSpPr>
          <p:cNvPr name="TextBox 17" id="17"/>
          <p:cNvSpPr txBox="true"/>
          <p:nvPr/>
        </p:nvSpPr>
        <p:spPr>
          <a:xfrm rot="0">
            <a:off x="768299" y="1477010"/>
            <a:ext cx="7423638" cy="77812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ByteCode is a comprehensive agricultural tool integrating public and private datasets for predictive analysis. It preprocesses data for accuracy, predicts crop prices using machine learning, and recommends crops based on environmental inputs. Featuring interactive visualizations and customizable user input, ByteCode empowers farmers with data-driven, tailored recommendations to optimize yield and profitability.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4963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Freeform 3" id="3"/>
          <p:cNvSpPr/>
          <p:nvPr/>
        </p:nvSpPr>
        <p:spPr>
          <a:xfrm flipH="false" flipV="false" rot="0">
            <a:off x="7251729" y="1028700"/>
            <a:ext cx="10667266" cy="9027174"/>
          </a:xfrm>
          <a:custGeom>
            <a:avLst/>
            <a:gdLst/>
            <a:ahLst/>
            <a:cxnLst/>
            <a:rect r="r" b="b" t="t" l="l"/>
            <a:pathLst>
              <a:path h="9027174" w="10667266">
                <a:moveTo>
                  <a:pt x="0" y="0"/>
                </a:moveTo>
                <a:lnTo>
                  <a:pt x="10667267" y="0"/>
                </a:lnTo>
                <a:lnTo>
                  <a:pt x="10667267" y="9027174"/>
                </a:lnTo>
                <a:lnTo>
                  <a:pt x="0" y="9027174"/>
                </a:lnTo>
                <a:lnTo>
                  <a:pt x="0" y="0"/>
                </a:lnTo>
                <a:close/>
              </a:path>
            </a:pathLst>
          </a:custGeom>
          <a:blipFill>
            <a:blip r:embed="rId3"/>
            <a:stretch>
              <a:fillRect l="0" t="0" r="0" b="0"/>
            </a:stretch>
          </a:blipFill>
        </p:spPr>
      </p:sp>
      <p:sp>
        <p:nvSpPr>
          <p:cNvPr name="TextBox 4" id="4"/>
          <p:cNvSpPr txBox="true"/>
          <p:nvPr/>
        </p:nvSpPr>
        <p:spPr>
          <a:xfrm rot="0">
            <a:off x="309479" y="164415"/>
            <a:ext cx="16230600" cy="1281102"/>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TECHNICAL ARCHITECTURE </a:t>
            </a:r>
          </a:p>
          <a:p>
            <a:pPr algn="l">
              <a:lnSpc>
                <a:spcPts val="4951"/>
              </a:lnSpc>
            </a:pPr>
          </a:p>
        </p:txBody>
      </p:sp>
      <p:sp>
        <p:nvSpPr>
          <p:cNvPr name="TextBox 5" id="5"/>
          <p:cNvSpPr txBox="true"/>
          <p:nvPr/>
        </p:nvSpPr>
        <p:spPr>
          <a:xfrm rot="0">
            <a:off x="804250" y="1807390"/>
            <a:ext cx="5872812" cy="55067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Here We describe the project flow works and we are prdecting and building the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9279811" y="686861"/>
            <a:ext cx="7416964" cy="8321979"/>
          </a:xfrm>
          <a:custGeom>
            <a:avLst/>
            <a:gdLst/>
            <a:ahLst/>
            <a:cxnLst/>
            <a:rect r="r" b="b" t="t" l="l"/>
            <a:pathLst>
              <a:path h="8321979" w="7416964">
                <a:moveTo>
                  <a:pt x="0" y="0"/>
                </a:moveTo>
                <a:lnTo>
                  <a:pt x="7416964" y="0"/>
                </a:lnTo>
                <a:lnTo>
                  <a:pt x="7416964" y="8321979"/>
                </a:lnTo>
                <a:lnTo>
                  <a:pt x="0" y="8321979"/>
                </a:lnTo>
                <a:lnTo>
                  <a:pt x="0" y="0"/>
                </a:lnTo>
                <a:close/>
              </a:path>
            </a:pathLst>
          </a:custGeom>
          <a:blipFill>
            <a:blip r:embed="rId2"/>
            <a:stretch>
              <a:fillRect l="0" t="0" r="0" b="0"/>
            </a:stretch>
          </a:blipFill>
        </p:spPr>
      </p:sp>
      <p:sp>
        <p:nvSpPr>
          <p:cNvPr name="TextBox 3" id="3"/>
          <p:cNvSpPr txBox="true"/>
          <p:nvPr/>
        </p:nvSpPr>
        <p:spPr>
          <a:xfrm rot="0">
            <a:off x="309479" y="164415"/>
            <a:ext cx="16230600" cy="1281102"/>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TECHNICAL ARCHITECTURE </a:t>
            </a:r>
          </a:p>
          <a:p>
            <a:pPr algn="l">
              <a:lnSpc>
                <a:spcPts val="4951"/>
              </a:lnSpc>
            </a:pPr>
          </a:p>
        </p:txBody>
      </p:sp>
      <p:sp>
        <p:nvSpPr>
          <p:cNvPr name="TextBox 4" id="4"/>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5" id="5"/>
          <p:cNvSpPr txBox="true"/>
          <p:nvPr/>
        </p:nvSpPr>
        <p:spPr>
          <a:xfrm rot="0">
            <a:off x="1434221" y="2632010"/>
            <a:ext cx="6493052" cy="273494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Describing how the model has been build Up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32074" y="318881"/>
            <a:ext cx="16276320" cy="952500"/>
          </a:xfrm>
          <a:prstGeom prst="rect">
            <a:avLst/>
          </a:prstGeom>
        </p:spPr>
        <p:txBody>
          <a:bodyPr anchor="t" rtlCol="false" tIns="0" lIns="0" bIns="0" rIns="0">
            <a:spAutoFit/>
          </a:bodyPr>
          <a:lstStyle/>
          <a:p>
            <a:pPr algn="ctr">
              <a:lnSpc>
                <a:spcPts val="6480"/>
              </a:lnSpc>
            </a:pPr>
            <a:r>
              <a:rPr lang="en-US" b="true" sz="5400" u="sng">
                <a:solidFill>
                  <a:srgbClr val="F16822"/>
                </a:solidFill>
                <a:latin typeface="Arimo Bold"/>
                <a:ea typeface="Arimo Bold"/>
                <a:cs typeface="Arimo Bold"/>
                <a:sym typeface="Arimo Bold"/>
              </a:rPr>
              <a:t>FEASIBILITY </a:t>
            </a:r>
            <a:r>
              <a:rPr lang="en-US" b="true" sz="5400" u="sng">
                <a:solidFill>
                  <a:srgbClr val="138B43"/>
                </a:solidFill>
                <a:latin typeface="Arimo Bold"/>
                <a:ea typeface="Arimo Bold"/>
                <a:cs typeface="Arimo Bold"/>
                <a:sym typeface="Arimo Bold"/>
              </a:rPr>
              <a:t>AND VIABILITY</a:t>
            </a:r>
          </a:p>
        </p:txBody>
      </p:sp>
      <p:grpSp>
        <p:nvGrpSpPr>
          <p:cNvPr name="Group 4" id="4"/>
          <p:cNvGrpSpPr/>
          <p:nvPr/>
        </p:nvGrpSpPr>
        <p:grpSpPr>
          <a:xfrm rot="0">
            <a:off x="239087" y="193707"/>
            <a:ext cx="2307695" cy="1135143"/>
            <a:chOff x="0" y="0"/>
            <a:chExt cx="3076927" cy="1513524"/>
          </a:xfrm>
        </p:grpSpPr>
        <p:sp>
          <p:nvSpPr>
            <p:cNvPr name="Freeform 5" id="5" descr="Your startup LOGO"/>
            <p:cNvSpPr/>
            <p:nvPr/>
          </p:nvSpPr>
          <p:spPr>
            <a:xfrm flipH="false" flipV="false" rot="0">
              <a:off x="0" y="0"/>
              <a:ext cx="3076956" cy="1513586"/>
            </a:xfrm>
            <a:custGeom>
              <a:avLst/>
              <a:gdLst/>
              <a:ahLst/>
              <a:cxnLst/>
              <a:rect r="r" b="b" t="t" l="l"/>
              <a:pathLst>
                <a:path h="1513586" w="3076956">
                  <a:moveTo>
                    <a:pt x="0" y="756793"/>
                  </a:moveTo>
                  <a:cubicBezTo>
                    <a:pt x="0" y="338836"/>
                    <a:pt x="688848" y="0"/>
                    <a:pt x="1538351" y="0"/>
                  </a:cubicBezTo>
                  <a:cubicBezTo>
                    <a:pt x="2387854" y="0"/>
                    <a:pt x="3076956" y="338836"/>
                    <a:pt x="3076956" y="756793"/>
                  </a:cubicBezTo>
                  <a:cubicBezTo>
                    <a:pt x="3076956" y="1174750"/>
                    <a:pt x="2388108" y="1513586"/>
                    <a:pt x="1538605" y="1513586"/>
                  </a:cubicBezTo>
                  <a:cubicBezTo>
                    <a:pt x="689102" y="1513586"/>
                    <a:pt x="0" y="1174750"/>
                    <a:pt x="0" y="756793"/>
                  </a:cubicBezTo>
                  <a:close/>
                </a:path>
              </a:pathLst>
            </a:custGeom>
            <a:solidFill>
              <a:srgbClr val="FFFFFF"/>
            </a:solidFill>
          </p:spPr>
        </p:sp>
      </p:grpSp>
      <p:sp>
        <p:nvSpPr>
          <p:cNvPr name="Freeform 6" id="6" descr="Your startup LOGO"/>
          <p:cNvSpPr/>
          <p:nvPr/>
        </p:nvSpPr>
        <p:spPr>
          <a:xfrm flipH="false" flipV="false" rot="0">
            <a:off x="221230" y="175850"/>
            <a:ext cx="2343410" cy="1170856"/>
          </a:xfrm>
          <a:custGeom>
            <a:avLst/>
            <a:gdLst/>
            <a:ahLst/>
            <a:cxnLst/>
            <a:rect r="r" b="b" t="t" l="l"/>
            <a:pathLst>
              <a:path h="1170856" w="2343410">
                <a:moveTo>
                  <a:pt x="0" y="0"/>
                </a:moveTo>
                <a:lnTo>
                  <a:pt x="2343410" y="0"/>
                </a:lnTo>
                <a:lnTo>
                  <a:pt x="2343410" y="1170857"/>
                </a:lnTo>
                <a:lnTo>
                  <a:pt x="0" y="11708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04998" y="494360"/>
            <a:ext cx="2241784" cy="1131162"/>
          </a:xfrm>
          <a:prstGeom prst="rect">
            <a:avLst/>
          </a:prstGeom>
        </p:spPr>
        <p:txBody>
          <a:bodyPr anchor="t" rtlCol="false" tIns="0" lIns="0" bIns="0" rIns="0">
            <a:spAutoFit/>
          </a:bodyPr>
          <a:lstStyle/>
          <a:p>
            <a:pPr algn="ctr">
              <a:lnSpc>
                <a:spcPts val="3240"/>
              </a:lnSpc>
            </a:pPr>
            <a:r>
              <a:rPr lang="en-US" sz="2700" b="true">
                <a:solidFill>
                  <a:srgbClr val="000000"/>
                </a:solidFill>
                <a:latin typeface="Arimo Bold"/>
                <a:ea typeface="Arimo Bold"/>
                <a:cs typeface="Arimo Bold"/>
                <a:sym typeface="Arimo Bold"/>
              </a:rPr>
              <a:t>ByteCode</a:t>
            </a:r>
          </a:p>
        </p:txBody>
      </p:sp>
      <p:sp>
        <p:nvSpPr>
          <p:cNvPr name="Freeform 8" id="8"/>
          <p:cNvSpPr/>
          <p:nvPr/>
        </p:nvSpPr>
        <p:spPr>
          <a:xfrm flipH="false" flipV="false" rot="0">
            <a:off x="1626036" y="1625522"/>
            <a:ext cx="2281561" cy="2281561"/>
          </a:xfrm>
          <a:custGeom>
            <a:avLst/>
            <a:gdLst/>
            <a:ahLst/>
            <a:cxnLst/>
            <a:rect r="r" b="b" t="t" l="l"/>
            <a:pathLst>
              <a:path h="2281561" w="2281561">
                <a:moveTo>
                  <a:pt x="0" y="0"/>
                </a:moveTo>
                <a:lnTo>
                  <a:pt x="2281561" y="0"/>
                </a:lnTo>
                <a:lnTo>
                  <a:pt x="2281561" y="2281561"/>
                </a:lnTo>
                <a:lnTo>
                  <a:pt x="0" y="22815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914914" y="1625522"/>
            <a:ext cx="2281561" cy="2281561"/>
          </a:xfrm>
          <a:custGeom>
            <a:avLst/>
            <a:gdLst/>
            <a:ahLst/>
            <a:cxnLst/>
            <a:rect r="r" b="b" t="t" l="l"/>
            <a:pathLst>
              <a:path h="2281561" w="2281561">
                <a:moveTo>
                  <a:pt x="0" y="0"/>
                </a:moveTo>
                <a:lnTo>
                  <a:pt x="2281561" y="0"/>
                </a:lnTo>
                <a:lnTo>
                  <a:pt x="2281561" y="2281561"/>
                </a:lnTo>
                <a:lnTo>
                  <a:pt x="0" y="22815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203793" y="1625522"/>
            <a:ext cx="2281561" cy="2281561"/>
          </a:xfrm>
          <a:custGeom>
            <a:avLst/>
            <a:gdLst/>
            <a:ahLst/>
            <a:cxnLst/>
            <a:rect r="r" b="b" t="t" l="l"/>
            <a:pathLst>
              <a:path h="2281561" w="2281561">
                <a:moveTo>
                  <a:pt x="0" y="0"/>
                </a:moveTo>
                <a:lnTo>
                  <a:pt x="2281561" y="0"/>
                </a:lnTo>
                <a:lnTo>
                  <a:pt x="2281561" y="2281561"/>
                </a:lnTo>
                <a:lnTo>
                  <a:pt x="0" y="22815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1" id="11"/>
          <p:cNvGrpSpPr/>
          <p:nvPr/>
        </p:nvGrpSpPr>
        <p:grpSpPr>
          <a:xfrm rot="0">
            <a:off x="667904" y="4127237"/>
            <a:ext cx="4197824" cy="687143"/>
            <a:chOff x="0" y="0"/>
            <a:chExt cx="5597099" cy="916191"/>
          </a:xfrm>
        </p:grpSpPr>
        <p:sp>
          <p:nvSpPr>
            <p:cNvPr name="Freeform 12" id="12"/>
            <p:cNvSpPr/>
            <p:nvPr/>
          </p:nvSpPr>
          <p:spPr>
            <a:xfrm flipH="false" flipV="false" rot="0">
              <a:off x="0" y="0"/>
              <a:ext cx="5597017" cy="916178"/>
            </a:xfrm>
            <a:custGeom>
              <a:avLst/>
              <a:gdLst/>
              <a:ahLst/>
              <a:cxnLst/>
              <a:rect r="r" b="b" t="t" l="l"/>
              <a:pathLst>
                <a:path h="916178" w="5597017">
                  <a:moveTo>
                    <a:pt x="329057" y="0"/>
                  </a:moveTo>
                  <a:lnTo>
                    <a:pt x="5267960" y="0"/>
                  </a:lnTo>
                  <a:cubicBezTo>
                    <a:pt x="5355209" y="0"/>
                    <a:pt x="5438902" y="34671"/>
                    <a:pt x="5500624" y="96393"/>
                  </a:cubicBezTo>
                  <a:cubicBezTo>
                    <a:pt x="5562346" y="158115"/>
                    <a:pt x="5597017" y="241808"/>
                    <a:pt x="5597017" y="329057"/>
                  </a:cubicBezTo>
                  <a:lnTo>
                    <a:pt x="5597017" y="587121"/>
                  </a:lnTo>
                  <a:cubicBezTo>
                    <a:pt x="5597017" y="674370"/>
                    <a:pt x="5562346" y="758063"/>
                    <a:pt x="5500624" y="819785"/>
                  </a:cubicBezTo>
                  <a:cubicBezTo>
                    <a:pt x="5438902" y="881507"/>
                    <a:pt x="5355209" y="916178"/>
                    <a:pt x="5267960" y="916178"/>
                  </a:cubicBezTo>
                  <a:lnTo>
                    <a:pt x="329057" y="916178"/>
                  </a:lnTo>
                  <a:cubicBezTo>
                    <a:pt x="147320" y="916178"/>
                    <a:pt x="0" y="768858"/>
                    <a:pt x="0" y="587121"/>
                  </a:cubicBezTo>
                  <a:lnTo>
                    <a:pt x="0" y="329057"/>
                  </a:lnTo>
                  <a:cubicBezTo>
                    <a:pt x="0" y="147320"/>
                    <a:pt x="147320" y="0"/>
                    <a:pt x="329057" y="0"/>
                  </a:cubicBezTo>
                  <a:close/>
                </a:path>
              </a:pathLst>
            </a:custGeom>
            <a:solidFill>
              <a:srgbClr val="04838F"/>
            </a:solidFill>
          </p:spPr>
        </p:sp>
      </p:grpSp>
      <p:sp>
        <p:nvSpPr>
          <p:cNvPr name="TextBox 13" id="13"/>
          <p:cNvSpPr txBox="true"/>
          <p:nvPr/>
        </p:nvSpPr>
        <p:spPr>
          <a:xfrm rot="0">
            <a:off x="667904" y="5188038"/>
            <a:ext cx="4197824" cy="582368"/>
          </a:xfrm>
          <a:prstGeom prst="rect">
            <a:avLst/>
          </a:prstGeom>
        </p:spPr>
        <p:txBody>
          <a:bodyPr anchor="t" rtlCol="false" tIns="0" lIns="0" bIns="0" rIns="0">
            <a:spAutoFit/>
          </a:bodyPr>
          <a:lstStyle/>
          <a:p>
            <a:pPr algn="ctr">
              <a:lnSpc>
                <a:spcPts val="1555"/>
              </a:lnSpc>
            </a:pPr>
            <a:r>
              <a:rPr lang="en-US" sz="2321" b="true">
                <a:solidFill>
                  <a:srgbClr val="FFFFFF"/>
                </a:solidFill>
                <a:latin typeface="Arimo Bold"/>
                <a:ea typeface="Arimo Bold"/>
                <a:cs typeface="Arimo Bold"/>
                <a:sym typeface="Arimo Bold"/>
              </a:rPr>
              <a:t>FEASIBILITY ANALYSIS</a:t>
            </a:r>
          </a:p>
        </p:txBody>
      </p:sp>
      <p:graphicFrame>
        <p:nvGraphicFramePr>
          <p:cNvPr name="Table 14" id="14"/>
          <p:cNvGraphicFramePr>
            <a:graphicFrameLocks noGrp="true"/>
          </p:cNvGraphicFramePr>
          <p:nvPr/>
        </p:nvGraphicFramePr>
        <p:xfrm>
          <a:off x="630200" y="4763257"/>
          <a:ext cx="4267200" cy="4648200"/>
        </p:xfrm>
        <a:graphic>
          <a:graphicData uri="http://schemas.openxmlformats.org/drawingml/2006/table">
            <a:tbl>
              <a:tblPr/>
              <a:tblGrid>
                <a:gridCol w="4267200"/>
              </a:tblGrid>
              <a:tr h="4648200">
                <a:tc>
                  <a:txBody>
                    <a:bodyPr anchor="t" rtlCol="false"/>
                    <a:lstStyle/>
                    <a:p>
                      <a:pPr algn="l" marL="571376" indent="-190459" lvl="2">
                        <a:lnSpc>
                          <a:spcPts val="3499"/>
                        </a:lnSpc>
                        <a:buFont typeface="Arial"/>
                        <a:buChar char="⚬"/>
                        <a:defRPr/>
                      </a:pPr>
                      <a:r>
                        <a:rPr lang="en-US" sz="2499">
                          <a:solidFill>
                            <a:srgbClr val="000000"/>
                          </a:solidFill>
                          <a:latin typeface="Times New Roman"/>
                          <a:ea typeface="Times New Roman"/>
                          <a:cs typeface="Times New Roman"/>
                          <a:sym typeface="Times New Roman"/>
                        </a:rPr>
                        <a:t>Greater computational capability compared to ARIMA.</a:t>
                      </a:r>
                      <a:endParaRPr lang="en-US" sz="1100"/>
                    </a:p>
                    <a:p>
                      <a:pPr algn="l" marL="571376" indent="-190459" lvl="2">
                        <a:lnSpc>
                          <a:spcPts val="3499"/>
                        </a:lnSpc>
                        <a:buFont typeface="Arial"/>
                        <a:buChar char="⚬"/>
                      </a:pPr>
                      <a:r>
                        <a:rPr lang="en-US" sz="2499">
                          <a:solidFill>
                            <a:srgbClr val="000000"/>
                          </a:solidFill>
                          <a:latin typeface="Times New Roman"/>
                          <a:ea typeface="Times New Roman"/>
                          <a:cs typeface="Times New Roman"/>
                          <a:sym typeface="Times New Roman"/>
                        </a:rPr>
                        <a:t>Smooth Flask based Web Interface.</a:t>
                      </a:r>
                    </a:p>
                    <a:p>
                      <a:pPr algn="l" marL="571376" indent="-190459" lvl="2">
                        <a:lnSpc>
                          <a:spcPts val="3499"/>
                        </a:lnSpc>
                        <a:buFont typeface="Arial"/>
                        <a:buChar char="⚬"/>
                      </a:pPr>
                      <a:r>
                        <a:rPr lang="en-US" sz="2499">
                          <a:solidFill>
                            <a:srgbClr val="000000"/>
                          </a:solidFill>
                          <a:latin typeface="Times New Roman"/>
                          <a:ea typeface="Times New Roman"/>
                          <a:cs typeface="Times New Roman"/>
                          <a:sym typeface="Times New Roman"/>
                        </a:rPr>
                        <a:t>Clear market need for both producers and consumers.</a:t>
                      </a:r>
                    </a:p>
                    <a:p>
                      <a:pPr algn="l" marL="571376" indent="-190459" lvl="2">
                        <a:lnSpc>
                          <a:spcPts val="3499"/>
                        </a:lnSpc>
                        <a:buFont typeface="Arial"/>
                        <a:buChar char="⚬"/>
                      </a:pPr>
                      <a:r>
                        <a:rPr lang="en-US" sz="2499">
                          <a:solidFill>
                            <a:srgbClr val="000000"/>
                          </a:solidFill>
                          <a:latin typeface="Times New Roman"/>
                          <a:ea typeface="Times New Roman"/>
                          <a:cs typeface="Times New Roman"/>
                          <a:sym typeface="Times New Roman"/>
                        </a:rPr>
                        <a:t>Accuracy of 91% which is highly efficient.</a:t>
                      </a:r>
                    </a:p>
                  </a:txBody>
                  <a:tcPr marL="107632" marR="107632" marT="107632" marB="107632"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AF4F6"/>
                    </a:solidFill>
                  </a:tcPr>
                </a:tc>
              </a:tr>
            </a:tbl>
          </a:graphicData>
        </a:graphic>
      </p:graphicFrame>
      <p:grpSp>
        <p:nvGrpSpPr>
          <p:cNvPr name="Group 15" id="15"/>
          <p:cNvGrpSpPr/>
          <p:nvPr/>
        </p:nvGrpSpPr>
        <p:grpSpPr>
          <a:xfrm rot="0">
            <a:off x="6865187" y="4076115"/>
            <a:ext cx="4410094" cy="687143"/>
            <a:chOff x="0" y="0"/>
            <a:chExt cx="5880125" cy="916191"/>
          </a:xfrm>
        </p:grpSpPr>
        <p:sp>
          <p:nvSpPr>
            <p:cNvPr name="Freeform 16" id="16"/>
            <p:cNvSpPr/>
            <p:nvPr/>
          </p:nvSpPr>
          <p:spPr>
            <a:xfrm flipH="false" flipV="false" rot="0">
              <a:off x="0" y="0"/>
              <a:ext cx="5880100" cy="916178"/>
            </a:xfrm>
            <a:custGeom>
              <a:avLst/>
              <a:gdLst/>
              <a:ahLst/>
              <a:cxnLst/>
              <a:rect r="r" b="b" t="t" l="l"/>
              <a:pathLst>
                <a:path h="916178" w="5880100">
                  <a:moveTo>
                    <a:pt x="313182" y="0"/>
                  </a:moveTo>
                  <a:lnTo>
                    <a:pt x="5566918" y="0"/>
                  </a:lnTo>
                  <a:cubicBezTo>
                    <a:pt x="5649976" y="0"/>
                    <a:pt x="5729732" y="33020"/>
                    <a:pt x="5788406" y="91694"/>
                  </a:cubicBezTo>
                  <a:cubicBezTo>
                    <a:pt x="5847080" y="150368"/>
                    <a:pt x="5880100" y="230124"/>
                    <a:pt x="5880100" y="313182"/>
                  </a:cubicBezTo>
                  <a:lnTo>
                    <a:pt x="5880100" y="602996"/>
                  </a:lnTo>
                  <a:cubicBezTo>
                    <a:pt x="5880100" y="775970"/>
                    <a:pt x="5739892" y="916178"/>
                    <a:pt x="5566918" y="916178"/>
                  </a:cubicBezTo>
                  <a:lnTo>
                    <a:pt x="313182" y="916178"/>
                  </a:lnTo>
                  <a:cubicBezTo>
                    <a:pt x="140208" y="916178"/>
                    <a:pt x="0" y="775970"/>
                    <a:pt x="0" y="602996"/>
                  </a:cubicBezTo>
                  <a:lnTo>
                    <a:pt x="0" y="313182"/>
                  </a:lnTo>
                  <a:cubicBezTo>
                    <a:pt x="0" y="140208"/>
                    <a:pt x="140208" y="0"/>
                    <a:pt x="313182" y="0"/>
                  </a:cubicBezTo>
                  <a:close/>
                </a:path>
              </a:pathLst>
            </a:custGeom>
            <a:solidFill>
              <a:srgbClr val="D8A204"/>
            </a:solidFill>
          </p:spPr>
        </p:sp>
      </p:grpSp>
      <p:sp>
        <p:nvSpPr>
          <p:cNvPr name="TextBox 17" id="17"/>
          <p:cNvSpPr txBox="true"/>
          <p:nvPr/>
        </p:nvSpPr>
        <p:spPr>
          <a:xfrm rot="0">
            <a:off x="6865187" y="5136916"/>
            <a:ext cx="4410094" cy="582368"/>
          </a:xfrm>
          <a:prstGeom prst="rect">
            <a:avLst/>
          </a:prstGeom>
        </p:spPr>
        <p:txBody>
          <a:bodyPr anchor="t" rtlCol="false" tIns="0" lIns="0" bIns="0" rIns="0">
            <a:spAutoFit/>
          </a:bodyPr>
          <a:lstStyle/>
          <a:p>
            <a:pPr algn="ctr">
              <a:lnSpc>
                <a:spcPts val="1555"/>
              </a:lnSpc>
            </a:pPr>
            <a:r>
              <a:rPr lang="en-US" sz="2321" b="true">
                <a:solidFill>
                  <a:srgbClr val="FFFFFF"/>
                </a:solidFill>
                <a:latin typeface="Arimo Bold"/>
                <a:ea typeface="Arimo Bold"/>
                <a:cs typeface="Arimo Bold"/>
                <a:sym typeface="Arimo Bold"/>
              </a:rPr>
              <a:t>CHALLENGES AND RISKS</a:t>
            </a:r>
          </a:p>
        </p:txBody>
      </p:sp>
      <p:graphicFrame>
        <p:nvGraphicFramePr>
          <p:cNvPr name="Table 18" id="18"/>
          <p:cNvGraphicFramePr>
            <a:graphicFrameLocks noGrp="true"/>
          </p:cNvGraphicFramePr>
          <p:nvPr/>
        </p:nvGraphicFramePr>
        <p:xfrm>
          <a:off x="6850648" y="4763257"/>
          <a:ext cx="4406900" cy="4584700"/>
        </p:xfrm>
        <a:graphic>
          <a:graphicData uri="http://schemas.openxmlformats.org/drawingml/2006/table">
            <a:tbl>
              <a:tblPr/>
              <a:tblGrid>
                <a:gridCol w="4406900"/>
              </a:tblGrid>
              <a:tr h="4584700">
                <a:tc>
                  <a:txBody>
                    <a:bodyPr anchor="t" rtlCol="false"/>
                    <a:lstStyle/>
                    <a:p>
                      <a:pPr algn="l" marL="594361" indent="-198120" lvl="2">
                        <a:lnSpc>
                          <a:spcPts val="3380"/>
                        </a:lnSpc>
                        <a:buFont typeface="Arial"/>
                        <a:buChar char="⚬"/>
                        <a:defRPr/>
                      </a:pPr>
                      <a:r>
                        <a:rPr lang="en-US" sz="2600">
                          <a:solidFill>
                            <a:srgbClr val="000000"/>
                          </a:solidFill>
                          <a:latin typeface="Times New Roman"/>
                          <a:ea typeface="Times New Roman"/>
                          <a:cs typeface="Times New Roman"/>
                          <a:sym typeface="Times New Roman"/>
                        </a:rPr>
                        <a:t>Data Quality and Model Complexity require fine tuning else it may affect accuracy.</a:t>
                      </a:r>
                      <a:endParaRPr lang="en-US" sz="1100"/>
                    </a:p>
                    <a:p>
                      <a:pPr algn="l" marL="594361" indent="-198120" lvl="2">
                        <a:lnSpc>
                          <a:spcPts val="3380"/>
                        </a:lnSpc>
                        <a:buFont typeface="Arial"/>
                        <a:buChar char="⚬"/>
                      </a:pPr>
                      <a:r>
                        <a:rPr lang="en-US" sz="2600">
                          <a:solidFill>
                            <a:srgbClr val="000000"/>
                          </a:solidFill>
                          <a:latin typeface="Times New Roman"/>
                          <a:ea typeface="Times New Roman"/>
                          <a:cs typeface="Times New Roman"/>
                          <a:sym typeface="Times New Roman"/>
                        </a:rPr>
                        <a:t>High computational costs for data collection as well as processing.</a:t>
                      </a:r>
                    </a:p>
                    <a:p>
                      <a:pPr algn="l" marL="594361" indent="-198120" lvl="2">
                        <a:lnSpc>
                          <a:spcPts val="3380"/>
                        </a:lnSpc>
                        <a:buFont typeface="Arial"/>
                        <a:buChar char="⚬"/>
                      </a:pPr>
                      <a:r>
                        <a:rPr lang="en-US" sz="2600">
                          <a:solidFill>
                            <a:srgbClr val="000000"/>
                          </a:solidFill>
                          <a:latin typeface="Times New Roman"/>
                          <a:ea typeface="Times New Roman"/>
                          <a:cs typeface="Times New Roman"/>
                          <a:sym typeface="Times New Roman"/>
                        </a:rPr>
                        <a:t>Seasonality and environmental factors add to complexity.</a:t>
                      </a:r>
                    </a:p>
                  </a:txBody>
                  <a:tcPr marL="107632" marR="107632" marT="107632" marB="107632"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99FB37"/>
                    </a:solidFill>
                  </a:tcPr>
                </a:tc>
              </a:tr>
            </a:tbl>
          </a:graphicData>
        </a:graphic>
      </p:graphicFrame>
      <p:grpSp>
        <p:nvGrpSpPr>
          <p:cNvPr name="Group 19" id="19"/>
          <p:cNvGrpSpPr/>
          <p:nvPr/>
        </p:nvGrpSpPr>
        <p:grpSpPr>
          <a:xfrm rot="0">
            <a:off x="13274739" y="4070334"/>
            <a:ext cx="4139669" cy="692923"/>
            <a:chOff x="0" y="0"/>
            <a:chExt cx="5519559" cy="923897"/>
          </a:xfrm>
        </p:grpSpPr>
        <p:sp>
          <p:nvSpPr>
            <p:cNvPr name="Freeform 20" id="20"/>
            <p:cNvSpPr/>
            <p:nvPr/>
          </p:nvSpPr>
          <p:spPr>
            <a:xfrm flipH="false" flipV="false" rot="0">
              <a:off x="0" y="0"/>
              <a:ext cx="5519547" cy="923925"/>
            </a:xfrm>
            <a:custGeom>
              <a:avLst/>
              <a:gdLst/>
              <a:ahLst/>
              <a:cxnLst/>
              <a:rect r="r" b="b" t="t" l="l"/>
              <a:pathLst>
                <a:path h="923925" w="5519547">
                  <a:moveTo>
                    <a:pt x="329057" y="0"/>
                  </a:moveTo>
                  <a:lnTo>
                    <a:pt x="5190490" y="0"/>
                  </a:lnTo>
                  <a:cubicBezTo>
                    <a:pt x="5277739" y="0"/>
                    <a:pt x="5361432" y="34671"/>
                    <a:pt x="5423154" y="96393"/>
                  </a:cubicBezTo>
                  <a:cubicBezTo>
                    <a:pt x="5484876" y="158115"/>
                    <a:pt x="5519547" y="241808"/>
                    <a:pt x="5519547" y="329057"/>
                  </a:cubicBezTo>
                  <a:lnTo>
                    <a:pt x="5519547" y="594868"/>
                  </a:lnTo>
                  <a:cubicBezTo>
                    <a:pt x="5519547" y="682117"/>
                    <a:pt x="5484876" y="765810"/>
                    <a:pt x="5423154" y="827532"/>
                  </a:cubicBezTo>
                  <a:cubicBezTo>
                    <a:pt x="5361432" y="889254"/>
                    <a:pt x="5277739" y="923925"/>
                    <a:pt x="5190490" y="923925"/>
                  </a:cubicBezTo>
                  <a:lnTo>
                    <a:pt x="329057" y="923925"/>
                  </a:lnTo>
                  <a:cubicBezTo>
                    <a:pt x="147320" y="923925"/>
                    <a:pt x="0" y="776605"/>
                    <a:pt x="0" y="594868"/>
                  </a:cubicBezTo>
                  <a:lnTo>
                    <a:pt x="0" y="329057"/>
                  </a:lnTo>
                  <a:cubicBezTo>
                    <a:pt x="0" y="241808"/>
                    <a:pt x="34671" y="158115"/>
                    <a:pt x="96393" y="96393"/>
                  </a:cubicBezTo>
                  <a:cubicBezTo>
                    <a:pt x="158115" y="34671"/>
                    <a:pt x="241808" y="0"/>
                    <a:pt x="329057" y="0"/>
                  </a:cubicBezTo>
                  <a:close/>
                </a:path>
              </a:pathLst>
            </a:custGeom>
            <a:solidFill>
              <a:srgbClr val="04838F"/>
            </a:solidFill>
          </p:spPr>
        </p:sp>
      </p:grpSp>
      <p:sp>
        <p:nvSpPr>
          <p:cNvPr name="TextBox 21" id="21"/>
          <p:cNvSpPr txBox="true"/>
          <p:nvPr/>
        </p:nvSpPr>
        <p:spPr>
          <a:xfrm rot="0">
            <a:off x="13285885" y="5393306"/>
            <a:ext cx="4117377" cy="537281"/>
          </a:xfrm>
          <a:prstGeom prst="rect">
            <a:avLst/>
          </a:prstGeom>
        </p:spPr>
        <p:txBody>
          <a:bodyPr anchor="t" rtlCol="false" tIns="0" lIns="0" bIns="0" rIns="0">
            <a:spAutoFit/>
          </a:bodyPr>
          <a:lstStyle/>
          <a:p>
            <a:pPr algn="ctr">
              <a:lnSpc>
                <a:spcPts val="1060"/>
              </a:lnSpc>
            </a:pPr>
            <a:r>
              <a:rPr lang="en-US" sz="2121" b="true">
                <a:solidFill>
                  <a:srgbClr val="FFFFFF"/>
                </a:solidFill>
                <a:latin typeface="Arimo Bold"/>
                <a:ea typeface="Arimo Bold"/>
                <a:cs typeface="Arimo Bold"/>
                <a:sym typeface="Arimo Bold"/>
              </a:rPr>
              <a:t>MITIGATING STRATEGIES</a:t>
            </a:r>
          </a:p>
        </p:txBody>
      </p:sp>
      <p:graphicFrame>
        <p:nvGraphicFramePr>
          <p:cNvPr name="Table 22" id="22"/>
          <p:cNvGraphicFramePr>
            <a:graphicFrameLocks noGrp="true"/>
          </p:cNvGraphicFramePr>
          <p:nvPr/>
        </p:nvGraphicFramePr>
        <p:xfrm>
          <a:off x="13278500" y="4763257"/>
          <a:ext cx="4127500" cy="4584700"/>
        </p:xfrm>
        <a:graphic>
          <a:graphicData uri="http://schemas.openxmlformats.org/drawingml/2006/table">
            <a:tbl>
              <a:tblPr/>
              <a:tblGrid>
                <a:gridCol w="4127500"/>
              </a:tblGrid>
              <a:tr h="4584700">
                <a:tc>
                  <a:txBody>
                    <a:bodyPr anchor="t" rtlCol="false"/>
                    <a:lstStyle/>
                    <a:p>
                      <a:pPr algn="l" marL="594361" indent="-198120" lvl="2">
                        <a:lnSpc>
                          <a:spcPts val="3380"/>
                        </a:lnSpc>
                        <a:buFont typeface="Arial"/>
                        <a:buChar char="⚬"/>
                        <a:defRPr/>
                      </a:pPr>
                      <a:r>
                        <a:rPr lang="en-US" sz="2600">
                          <a:solidFill>
                            <a:srgbClr val="000000"/>
                          </a:solidFill>
                          <a:latin typeface="Times New Roman"/>
                          <a:ea typeface="Times New Roman"/>
                          <a:cs typeface="Times New Roman"/>
                          <a:sym typeface="Times New Roman"/>
                        </a:rPr>
                        <a:t>Use of cloud based GPU/ TPU services for improving computation complexity.</a:t>
                      </a:r>
                      <a:endParaRPr lang="en-US" sz="1100"/>
                    </a:p>
                    <a:p>
                      <a:pPr algn="l" marL="594361" indent="-198120" lvl="2">
                        <a:lnSpc>
                          <a:spcPts val="3380"/>
                        </a:lnSpc>
                        <a:buFont typeface="Arial"/>
                        <a:buChar char="⚬"/>
                      </a:pPr>
                      <a:r>
                        <a:rPr lang="en-US" sz="2600">
                          <a:solidFill>
                            <a:srgbClr val="000000"/>
                          </a:solidFill>
                          <a:latin typeface="Times New Roman"/>
                          <a:ea typeface="Times New Roman"/>
                          <a:cs typeface="Times New Roman"/>
                          <a:sym typeface="Times New Roman"/>
                        </a:rPr>
                        <a:t>Beta testing to gather feedback and improve.</a:t>
                      </a:r>
                    </a:p>
                    <a:p>
                      <a:pPr algn="l" marL="594361" indent="-198120" lvl="2">
                        <a:lnSpc>
                          <a:spcPts val="3380"/>
                        </a:lnSpc>
                        <a:buFont typeface="Arial"/>
                        <a:buChar char="⚬"/>
                      </a:pPr>
                      <a:r>
                        <a:rPr lang="en-US" sz="2600">
                          <a:solidFill>
                            <a:srgbClr val="000000"/>
                          </a:solidFill>
                          <a:latin typeface="Times New Roman"/>
                          <a:ea typeface="Times New Roman"/>
                          <a:cs typeface="Times New Roman"/>
                          <a:sym typeface="Times New Roman"/>
                        </a:rPr>
                        <a:t>Using time series split to ensure robust evaluation.</a:t>
                      </a:r>
                    </a:p>
                  </a:txBody>
                  <a:tcPr marL="105604" marR="105604" marT="105604" marB="105604"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E1DAF6"/>
                    </a:solidFill>
                  </a:tcPr>
                </a:tc>
              </a:tr>
            </a:tbl>
          </a:graphicData>
        </a:graphic>
      </p:graphicFrame>
      <p:grpSp>
        <p:nvGrpSpPr>
          <p:cNvPr name="Group 23" id="23"/>
          <p:cNvGrpSpPr/>
          <p:nvPr/>
        </p:nvGrpSpPr>
        <p:grpSpPr>
          <a:xfrm rot="0">
            <a:off x="14559098" y="2197220"/>
            <a:ext cx="1578475" cy="1578475"/>
            <a:chOff x="0" y="0"/>
            <a:chExt cx="2104633" cy="2104633"/>
          </a:xfrm>
        </p:grpSpPr>
        <p:sp>
          <p:nvSpPr>
            <p:cNvPr name="Freeform 24" id="24"/>
            <p:cNvSpPr/>
            <p:nvPr/>
          </p:nvSpPr>
          <p:spPr>
            <a:xfrm flipH="false" flipV="false" rot="0">
              <a:off x="0" y="0"/>
              <a:ext cx="2104644" cy="2104644"/>
            </a:xfrm>
            <a:custGeom>
              <a:avLst/>
              <a:gdLst/>
              <a:ahLst/>
              <a:cxnLst/>
              <a:rect r="r" b="b" t="t" l="l"/>
              <a:pathLst>
                <a:path h="2104644" w="2104644">
                  <a:moveTo>
                    <a:pt x="0" y="0"/>
                  </a:moveTo>
                  <a:lnTo>
                    <a:pt x="2104644" y="0"/>
                  </a:lnTo>
                  <a:lnTo>
                    <a:pt x="2104644" y="2104644"/>
                  </a:lnTo>
                  <a:lnTo>
                    <a:pt x="0" y="2104644"/>
                  </a:lnTo>
                  <a:lnTo>
                    <a:pt x="0" y="0"/>
                  </a:lnTo>
                  <a:close/>
                </a:path>
              </a:pathLst>
            </a:custGeom>
            <a:blipFill>
              <a:blip r:embed="rId12"/>
              <a:stretch>
                <a:fillRect l="0" t="0" r="0" b="0"/>
              </a:stretch>
            </a:blipFill>
          </p:spPr>
        </p:sp>
      </p:grpSp>
      <p:sp>
        <p:nvSpPr>
          <p:cNvPr name="Freeform 25" id="25"/>
          <p:cNvSpPr/>
          <p:nvPr/>
        </p:nvSpPr>
        <p:spPr>
          <a:xfrm flipH="false" flipV="false" rot="0">
            <a:off x="8386970" y="2103881"/>
            <a:ext cx="1337450" cy="1671813"/>
          </a:xfrm>
          <a:custGeom>
            <a:avLst/>
            <a:gdLst/>
            <a:ahLst/>
            <a:cxnLst/>
            <a:rect r="r" b="b" t="t" l="l"/>
            <a:pathLst>
              <a:path h="1671813" w="1337450">
                <a:moveTo>
                  <a:pt x="0" y="0"/>
                </a:moveTo>
                <a:lnTo>
                  <a:pt x="1337450" y="0"/>
                </a:lnTo>
                <a:lnTo>
                  <a:pt x="1337450" y="1671813"/>
                </a:lnTo>
                <a:lnTo>
                  <a:pt x="0" y="1671813"/>
                </a:lnTo>
                <a:lnTo>
                  <a:pt x="0" y="0"/>
                </a:lnTo>
                <a:close/>
              </a:path>
            </a:pathLst>
          </a:custGeom>
          <a:blipFill>
            <a:blip r:embed="rId13">
              <a:extLst>
                <a:ext uri="{96DAC541-7B7A-43D3-8B79-37D633B846F1}">
                  <asvg:svgBlip xmlns:asvg="http://schemas.microsoft.com/office/drawing/2016/SVG/main" r:embed="rId14"/>
                </a:ext>
              </a:extLst>
            </a:blip>
            <a:stretch>
              <a:fillRect l="-71" t="0" r="-71" b="0"/>
            </a:stretch>
          </a:blipFill>
        </p:spPr>
      </p:sp>
      <p:sp>
        <p:nvSpPr>
          <p:cNvPr name="Freeform 26" id="26"/>
          <p:cNvSpPr/>
          <p:nvPr/>
        </p:nvSpPr>
        <p:spPr>
          <a:xfrm flipH="false" flipV="false" rot="0">
            <a:off x="1760808" y="2018608"/>
            <a:ext cx="2012017" cy="1495389"/>
          </a:xfrm>
          <a:custGeom>
            <a:avLst/>
            <a:gdLst/>
            <a:ahLst/>
            <a:cxnLst/>
            <a:rect r="r" b="b" t="t" l="l"/>
            <a:pathLst>
              <a:path h="1495389" w="2012017">
                <a:moveTo>
                  <a:pt x="0" y="0"/>
                </a:moveTo>
                <a:lnTo>
                  <a:pt x="2012017" y="0"/>
                </a:lnTo>
                <a:lnTo>
                  <a:pt x="2012017" y="1495389"/>
                </a:lnTo>
                <a:lnTo>
                  <a:pt x="0" y="1495389"/>
                </a:lnTo>
                <a:lnTo>
                  <a:pt x="0" y="0"/>
                </a:lnTo>
                <a:close/>
              </a:path>
            </a:pathLst>
          </a:custGeom>
          <a:blipFill>
            <a:blip r:embed="rId15">
              <a:extLst>
                <a:ext uri="{96DAC541-7B7A-43D3-8B79-37D633B846F1}">
                  <asvg:svgBlip xmlns:asvg="http://schemas.microsoft.com/office/drawing/2016/SVG/main" r:embed="rId16"/>
                </a:ext>
              </a:extLst>
            </a:blip>
            <a:stretch>
              <a:fillRect l="-179" t="0" r="-179" b="0"/>
            </a:stretch>
          </a:blipFill>
        </p:spPr>
      </p:sp>
      <p:sp>
        <p:nvSpPr>
          <p:cNvPr name="TextBox 27" id="27"/>
          <p:cNvSpPr txBox="true"/>
          <p:nvPr/>
        </p:nvSpPr>
        <p:spPr>
          <a:xfrm rot="0">
            <a:off x="13197840" y="9617873"/>
            <a:ext cx="4084320" cy="323850"/>
          </a:xfrm>
          <a:prstGeom prst="rect">
            <a:avLst/>
          </a:prstGeom>
        </p:spPr>
        <p:txBody>
          <a:bodyPr anchor="t" rtlCol="false" tIns="0" lIns="0" bIns="0" rIns="0">
            <a:spAutoFit/>
          </a:bodyPr>
          <a:lstStyle/>
          <a:p>
            <a:pPr algn="r">
              <a:lnSpc>
                <a:spcPts val="2160"/>
              </a:lnSpc>
            </a:pPr>
            <a:r>
              <a:rPr lang="en-US" sz="1800" b="true">
                <a:solidFill>
                  <a:srgbClr val="FFFFFF"/>
                </a:solidFill>
                <a:latin typeface="Arimo Bold"/>
                <a:ea typeface="Arimo Bold"/>
                <a:cs typeface="Arimo Bold"/>
                <a:sym typeface="Arimo Bold"/>
              </a:rPr>
              <a:t>4</a:t>
            </a:r>
          </a:p>
        </p:txBody>
      </p:sp>
      <p:sp>
        <p:nvSpPr>
          <p:cNvPr name="TextBox 28" id="28"/>
          <p:cNvSpPr txBox="true"/>
          <p:nvPr/>
        </p:nvSpPr>
        <p:spPr>
          <a:xfrm rot="0">
            <a:off x="7063740" y="9598823"/>
            <a:ext cx="4623120" cy="342900"/>
          </a:xfrm>
          <a:prstGeom prst="rect">
            <a:avLst/>
          </a:prstGeom>
        </p:spPr>
        <p:txBody>
          <a:bodyPr anchor="t" rtlCol="false" tIns="0" lIns="0" bIns="0" rIns="0">
            <a:spAutoFit/>
          </a:bodyPr>
          <a:lstStyle/>
          <a:p>
            <a:pPr algn="ctr">
              <a:lnSpc>
                <a:spcPts val="2160"/>
              </a:lnSpc>
            </a:pPr>
            <a:r>
              <a:rPr lang="en-US" sz="1800">
                <a:solidFill>
                  <a:srgbClr val="FFFFFF"/>
                </a:solidFill>
                <a:latin typeface="Times New Roman"/>
                <a:ea typeface="Times New Roman"/>
                <a:cs typeface="Times New Roman"/>
                <a:sym typeface="Times New Roman"/>
              </a:rPr>
              <a:t>@SIH Idea submission- Template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304800" y="5900321"/>
            <a:ext cx="18288000" cy="5829300"/>
          </a:xfrm>
          <a:custGeom>
            <a:avLst/>
            <a:gdLst/>
            <a:ahLst/>
            <a:cxnLst/>
            <a:rect r="r" b="b" t="t" l="l"/>
            <a:pathLst>
              <a:path h="5829300" w="18288000">
                <a:moveTo>
                  <a:pt x="0" y="0"/>
                </a:moveTo>
                <a:lnTo>
                  <a:pt x="18288000" y="0"/>
                </a:lnTo>
                <a:lnTo>
                  <a:pt x="18288000" y="5829300"/>
                </a:lnTo>
                <a:lnTo>
                  <a:pt x="0" y="5829300"/>
                </a:lnTo>
                <a:lnTo>
                  <a:pt x="0" y="0"/>
                </a:lnTo>
                <a:close/>
              </a:path>
            </a:pathLst>
          </a:custGeom>
          <a:blipFill>
            <a:blip r:embed="rId2"/>
            <a:stretch>
              <a:fillRect l="0" t="0" r="0" b="-76470"/>
            </a:stretch>
          </a:blipFill>
        </p:spPr>
      </p:sp>
      <p:sp>
        <p:nvSpPr>
          <p:cNvPr name="Freeform 3" id="3"/>
          <p:cNvSpPr/>
          <p:nvPr/>
        </p:nvSpPr>
        <p:spPr>
          <a:xfrm flipH="false" flipV="false" rot="0">
            <a:off x="906309" y="1829696"/>
            <a:ext cx="2147702" cy="2114150"/>
          </a:xfrm>
          <a:custGeom>
            <a:avLst/>
            <a:gdLst/>
            <a:ahLst/>
            <a:cxnLst/>
            <a:rect r="r" b="b" t="t" l="l"/>
            <a:pathLst>
              <a:path h="2114150" w="2147702">
                <a:moveTo>
                  <a:pt x="0" y="0"/>
                </a:moveTo>
                <a:lnTo>
                  <a:pt x="2147702" y="0"/>
                </a:lnTo>
                <a:lnTo>
                  <a:pt x="2147702" y="2114150"/>
                </a:lnTo>
                <a:lnTo>
                  <a:pt x="0" y="2114150"/>
                </a:lnTo>
                <a:lnTo>
                  <a:pt x="0" y="0"/>
                </a:lnTo>
                <a:close/>
              </a:path>
            </a:pathLst>
          </a:custGeom>
          <a:blipFill>
            <a:blip r:embed="rId3"/>
            <a:stretch>
              <a:fillRect l="0" t="-793" r="0" b="-793"/>
            </a:stretch>
          </a:blipFill>
        </p:spPr>
      </p:sp>
      <p:sp>
        <p:nvSpPr>
          <p:cNvPr name="Freeform 4" id="4"/>
          <p:cNvSpPr/>
          <p:nvPr/>
        </p:nvSpPr>
        <p:spPr>
          <a:xfrm flipH="false" flipV="false" rot="0">
            <a:off x="901546" y="1824934"/>
            <a:ext cx="1907677" cy="1874123"/>
          </a:xfrm>
          <a:custGeom>
            <a:avLst/>
            <a:gdLst/>
            <a:ahLst/>
            <a:cxnLst/>
            <a:rect r="r" b="b" t="t" l="l"/>
            <a:pathLst>
              <a:path h="1874123" w="1907677">
                <a:moveTo>
                  <a:pt x="0" y="0"/>
                </a:moveTo>
                <a:lnTo>
                  <a:pt x="1907676" y="0"/>
                </a:lnTo>
                <a:lnTo>
                  <a:pt x="1907676" y="1874122"/>
                </a:lnTo>
                <a:lnTo>
                  <a:pt x="0" y="1874122"/>
                </a:lnTo>
                <a:lnTo>
                  <a:pt x="0" y="0"/>
                </a:lnTo>
                <a:close/>
              </a:path>
            </a:pathLst>
          </a:custGeom>
          <a:blipFill>
            <a:blip r:embed="rId4"/>
            <a:stretch>
              <a:fillRect l="0" t="-895" r="0" b="-895"/>
            </a:stretch>
          </a:blipFill>
        </p:spPr>
      </p:sp>
      <p:sp>
        <p:nvSpPr>
          <p:cNvPr name="Freeform 5" id="5"/>
          <p:cNvSpPr/>
          <p:nvPr/>
        </p:nvSpPr>
        <p:spPr>
          <a:xfrm flipH="false" flipV="false" rot="0">
            <a:off x="8926759" y="1829696"/>
            <a:ext cx="2147702" cy="2114150"/>
          </a:xfrm>
          <a:custGeom>
            <a:avLst/>
            <a:gdLst/>
            <a:ahLst/>
            <a:cxnLst/>
            <a:rect r="r" b="b" t="t" l="l"/>
            <a:pathLst>
              <a:path h="2114150" w="2147702">
                <a:moveTo>
                  <a:pt x="0" y="0"/>
                </a:moveTo>
                <a:lnTo>
                  <a:pt x="2147702" y="0"/>
                </a:lnTo>
                <a:lnTo>
                  <a:pt x="2147702" y="2114150"/>
                </a:lnTo>
                <a:lnTo>
                  <a:pt x="0" y="2114150"/>
                </a:lnTo>
                <a:lnTo>
                  <a:pt x="0" y="0"/>
                </a:lnTo>
                <a:close/>
              </a:path>
            </a:pathLst>
          </a:custGeom>
          <a:blipFill>
            <a:blip r:embed="rId3"/>
            <a:stretch>
              <a:fillRect l="0" t="-793" r="0" b="-793"/>
            </a:stretch>
          </a:blipFill>
        </p:spPr>
      </p:sp>
      <p:sp>
        <p:nvSpPr>
          <p:cNvPr name="Freeform 6" id="6"/>
          <p:cNvSpPr/>
          <p:nvPr/>
        </p:nvSpPr>
        <p:spPr>
          <a:xfrm flipH="false" flipV="false" rot="0">
            <a:off x="8921995" y="1824934"/>
            <a:ext cx="1907677" cy="1874123"/>
          </a:xfrm>
          <a:custGeom>
            <a:avLst/>
            <a:gdLst/>
            <a:ahLst/>
            <a:cxnLst/>
            <a:rect r="r" b="b" t="t" l="l"/>
            <a:pathLst>
              <a:path h="1874123" w="1907677">
                <a:moveTo>
                  <a:pt x="0" y="0"/>
                </a:moveTo>
                <a:lnTo>
                  <a:pt x="1907677" y="0"/>
                </a:lnTo>
                <a:lnTo>
                  <a:pt x="1907677" y="1874122"/>
                </a:lnTo>
                <a:lnTo>
                  <a:pt x="0" y="1874122"/>
                </a:lnTo>
                <a:lnTo>
                  <a:pt x="0" y="0"/>
                </a:lnTo>
                <a:close/>
              </a:path>
            </a:pathLst>
          </a:custGeom>
          <a:blipFill>
            <a:blip r:embed="rId4"/>
            <a:stretch>
              <a:fillRect l="0" t="-895" r="0" b="-895"/>
            </a:stretch>
          </a:blipFill>
        </p:spPr>
      </p:sp>
      <p:grpSp>
        <p:nvGrpSpPr>
          <p:cNvPr name="Group 7" id="7"/>
          <p:cNvGrpSpPr/>
          <p:nvPr/>
        </p:nvGrpSpPr>
        <p:grpSpPr>
          <a:xfrm rot="0">
            <a:off x="6258173" y="4174116"/>
            <a:ext cx="12029827" cy="6112884"/>
            <a:chOff x="0" y="0"/>
            <a:chExt cx="16039769" cy="8150512"/>
          </a:xfrm>
        </p:grpSpPr>
        <p:sp>
          <p:nvSpPr>
            <p:cNvPr name="Freeform 8" id="8"/>
            <p:cNvSpPr/>
            <p:nvPr/>
          </p:nvSpPr>
          <p:spPr>
            <a:xfrm flipH="false" flipV="false" rot="0">
              <a:off x="0" y="0"/>
              <a:ext cx="16039719" cy="8150479"/>
            </a:xfrm>
            <a:custGeom>
              <a:avLst/>
              <a:gdLst/>
              <a:ahLst/>
              <a:cxnLst/>
              <a:rect r="r" b="b" t="t" l="l"/>
              <a:pathLst>
                <a:path h="8150479" w="16039719">
                  <a:moveTo>
                    <a:pt x="0" y="0"/>
                  </a:moveTo>
                  <a:lnTo>
                    <a:pt x="16039719" y="0"/>
                  </a:lnTo>
                  <a:lnTo>
                    <a:pt x="16039719" y="8150479"/>
                  </a:lnTo>
                  <a:lnTo>
                    <a:pt x="0" y="8150479"/>
                  </a:lnTo>
                  <a:lnTo>
                    <a:pt x="0" y="0"/>
                  </a:lnTo>
                  <a:close/>
                </a:path>
              </a:pathLst>
            </a:custGeom>
            <a:blipFill>
              <a:blip r:embed="rId5"/>
              <a:stretch>
                <a:fillRect l="0" t="-5364" r="0" b="-5365"/>
              </a:stretch>
            </a:blipFill>
          </p:spPr>
        </p:sp>
      </p:grpSp>
      <p:sp>
        <p:nvSpPr>
          <p:cNvPr name="Freeform 9" id="9"/>
          <p:cNvSpPr/>
          <p:nvPr/>
        </p:nvSpPr>
        <p:spPr>
          <a:xfrm flipH="false" flipV="false" rot="0">
            <a:off x="8926759" y="1824934"/>
            <a:ext cx="1961226" cy="1962405"/>
          </a:xfrm>
          <a:custGeom>
            <a:avLst/>
            <a:gdLst/>
            <a:ahLst/>
            <a:cxnLst/>
            <a:rect r="r" b="b" t="t" l="l"/>
            <a:pathLst>
              <a:path h="1962405" w="1961226">
                <a:moveTo>
                  <a:pt x="0" y="0"/>
                </a:moveTo>
                <a:lnTo>
                  <a:pt x="1961226" y="0"/>
                </a:lnTo>
                <a:lnTo>
                  <a:pt x="1961226" y="1962404"/>
                </a:lnTo>
                <a:lnTo>
                  <a:pt x="0" y="1962404"/>
                </a:lnTo>
                <a:lnTo>
                  <a:pt x="0" y="0"/>
                </a:lnTo>
                <a:close/>
              </a:path>
            </a:pathLst>
          </a:custGeom>
          <a:blipFill>
            <a:blip r:embed="rId6"/>
            <a:stretch>
              <a:fillRect l="-58864" t="-61968" r="-84234" b="-161968"/>
            </a:stretch>
          </a:blipFill>
        </p:spPr>
      </p:sp>
      <p:sp>
        <p:nvSpPr>
          <p:cNvPr name="Freeform 10" id="10"/>
          <p:cNvSpPr/>
          <p:nvPr/>
        </p:nvSpPr>
        <p:spPr>
          <a:xfrm flipH="false" flipV="false" rot="0">
            <a:off x="901545" y="1829696"/>
            <a:ext cx="1909805" cy="1962405"/>
          </a:xfrm>
          <a:custGeom>
            <a:avLst/>
            <a:gdLst/>
            <a:ahLst/>
            <a:cxnLst/>
            <a:rect r="r" b="b" t="t" l="l"/>
            <a:pathLst>
              <a:path h="1962405" w="1909805">
                <a:moveTo>
                  <a:pt x="0" y="0"/>
                </a:moveTo>
                <a:lnTo>
                  <a:pt x="1909805" y="0"/>
                </a:lnTo>
                <a:lnTo>
                  <a:pt x="1909805" y="1962405"/>
                </a:lnTo>
                <a:lnTo>
                  <a:pt x="0" y="1962405"/>
                </a:lnTo>
                <a:lnTo>
                  <a:pt x="0" y="0"/>
                </a:lnTo>
                <a:close/>
              </a:path>
            </a:pathLst>
          </a:custGeom>
          <a:blipFill>
            <a:blip r:embed="rId7"/>
            <a:stretch>
              <a:fillRect l="-79904" t="-61968" r="-69740" b="-161968"/>
            </a:stretch>
          </a:blipFill>
        </p:spPr>
      </p:sp>
      <p:sp>
        <p:nvSpPr>
          <p:cNvPr name="TextBox 11" id="11"/>
          <p:cNvSpPr txBox="true"/>
          <p:nvPr/>
        </p:nvSpPr>
        <p:spPr>
          <a:xfrm rot="0">
            <a:off x="3592400" y="2125249"/>
            <a:ext cx="4596300" cy="571500"/>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Gaurab, Chaudhury</a:t>
            </a:r>
          </a:p>
        </p:txBody>
      </p:sp>
      <p:sp>
        <p:nvSpPr>
          <p:cNvPr name="TextBox 12" id="12"/>
          <p:cNvSpPr txBox="true"/>
          <p:nvPr/>
        </p:nvSpPr>
        <p:spPr>
          <a:xfrm rot="0">
            <a:off x="3689853" y="2742945"/>
            <a:ext cx="4596300" cy="438150"/>
          </a:xfrm>
          <a:prstGeom prst="rect">
            <a:avLst/>
          </a:prstGeom>
        </p:spPr>
        <p:txBody>
          <a:bodyPr anchor="t" rtlCol="false" tIns="0" lIns="0" bIns="0" rIns="0">
            <a:spAutoFit/>
          </a:bodyPr>
          <a:lstStyle/>
          <a:p>
            <a:pPr algn="l">
              <a:lnSpc>
                <a:spcPts val="3359"/>
              </a:lnSpc>
            </a:pPr>
            <a:r>
              <a:rPr lang="en-US" sz="2799">
                <a:solidFill>
                  <a:srgbClr val="1C1C1C"/>
                </a:solidFill>
                <a:latin typeface="Arimo"/>
                <a:ea typeface="Arimo"/>
                <a:cs typeface="Arimo"/>
                <a:sym typeface="Arimo"/>
              </a:rPr>
              <a:t>22BCE8609</a:t>
            </a:r>
          </a:p>
        </p:txBody>
      </p:sp>
      <p:sp>
        <p:nvSpPr>
          <p:cNvPr name="TextBox 13" id="13"/>
          <p:cNvSpPr txBox="true"/>
          <p:nvPr/>
        </p:nvSpPr>
        <p:spPr>
          <a:xfrm rot="0">
            <a:off x="11612850" y="2677699"/>
            <a:ext cx="4596300" cy="438150"/>
          </a:xfrm>
          <a:prstGeom prst="rect">
            <a:avLst/>
          </a:prstGeom>
        </p:spPr>
        <p:txBody>
          <a:bodyPr anchor="t" rtlCol="false" tIns="0" lIns="0" bIns="0" rIns="0">
            <a:spAutoFit/>
          </a:bodyPr>
          <a:lstStyle/>
          <a:p>
            <a:pPr algn="l">
              <a:lnSpc>
                <a:spcPts val="3359"/>
              </a:lnSpc>
            </a:pPr>
            <a:r>
              <a:rPr lang="en-US" sz="2799">
                <a:solidFill>
                  <a:srgbClr val="1C1C1C"/>
                </a:solidFill>
                <a:latin typeface="Arimo"/>
                <a:ea typeface="Arimo"/>
                <a:cs typeface="Arimo"/>
                <a:sym typeface="Arimo"/>
              </a:rPr>
              <a:t>22BCE7854</a:t>
            </a:r>
          </a:p>
        </p:txBody>
      </p:sp>
      <p:sp>
        <p:nvSpPr>
          <p:cNvPr name="TextBox 14" id="14"/>
          <p:cNvSpPr txBox="true"/>
          <p:nvPr/>
        </p:nvSpPr>
        <p:spPr>
          <a:xfrm rot="0">
            <a:off x="11612850" y="2125249"/>
            <a:ext cx="4596300" cy="571500"/>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Avijit, Singh</a:t>
            </a:r>
          </a:p>
        </p:txBody>
      </p:sp>
      <p:sp>
        <p:nvSpPr>
          <p:cNvPr name="TextBox 15" id="15"/>
          <p:cNvSpPr txBox="true"/>
          <p:nvPr/>
        </p:nvSpPr>
        <p:spPr>
          <a:xfrm rot="0">
            <a:off x="618650" y="-28575"/>
            <a:ext cx="15140100" cy="1609725"/>
          </a:xfrm>
          <a:prstGeom prst="rect">
            <a:avLst/>
          </a:prstGeom>
        </p:spPr>
        <p:txBody>
          <a:bodyPr anchor="t" rtlCol="false" tIns="0" lIns="0" bIns="0" rIns="0">
            <a:spAutoFit/>
          </a:bodyPr>
          <a:lstStyle/>
          <a:p>
            <a:pPr algn="ctr">
              <a:lnSpc>
                <a:spcPts val="12480"/>
              </a:lnSpc>
            </a:pPr>
            <a:r>
              <a:rPr lang="en-US" sz="10400">
                <a:solidFill>
                  <a:srgbClr val="51DA4B"/>
                </a:solidFill>
                <a:latin typeface="Arimo"/>
                <a:ea typeface="Arimo"/>
                <a:cs typeface="Arimo"/>
                <a:sym typeface="Arimo"/>
              </a:rPr>
              <a:t>&gt;</a:t>
            </a:r>
            <a:r>
              <a:rPr lang="en-US" sz="10400">
                <a:solidFill>
                  <a:srgbClr val="138B43"/>
                </a:solidFill>
                <a:latin typeface="Arimo"/>
                <a:ea typeface="Arimo"/>
                <a:cs typeface="Arimo"/>
                <a:sym typeface="Arimo"/>
              </a:rPr>
              <a:t>&gt;</a:t>
            </a:r>
            <a:r>
              <a:rPr lang="en-US" sz="10400">
                <a:solidFill>
                  <a:srgbClr val="000000"/>
                </a:solidFill>
                <a:latin typeface="Arimo"/>
                <a:ea typeface="Arimo"/>
                <a:cs typeface="Arimo"/>
                <a:sym typeface="Arimo"/>
              </a:rPr>
              <a:t>Team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DAGUjQZnyAk</dc:identifier>
  <dcterms:modified xsi:type="dcterms:W3CDTF">2011-08-01T06:04:30Z</dcterms:modified>
  <cp:revision>1</cp:revision>
  <dc:title>hedej.pptx</dc:title>
</cp:coreProperties>
</file>