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365" r:id="rId4"/>
    <p:sldId id="258" r:id="rId5"/>
    <p:sldId id="366" r:id="rId6"/>
    <p:sldId id="259" r:id="rId7"/>
    <p:sldId id="260" r:id="rId8"/>
    <p:sldId id="303" r:id="rId9"/>
    <p:sldId id="282" r:id="rId10"/>
    <p:sldId id="364" r:id="rId11"/>
  </p:sldIdLst>
  <p:sldSz cx="18288000" cy="10287000"/>
  <p:notesSz cx="6858000" cy="9144000"/>
  <p:embeddedFontLst>
    <p:embeddedFont>
      <p:font typeface="Barlow Bold" panose="020B0604020202020204" charset="0"/>
      <p:regular r:id="rId13"/>
    </p:embeddedFont>
    <p:embeddedFont>
      <p:font typeface="Barlow Bold Bold" panose="020B0604020202020204" charset="0"/>
      <p:regular r:id="rId14"/>
    </p:embeddedFont>
    <p:embeddedFont>
      <p:font typeface="Space Grotesk" panose="020B0604020202020204" charset="0"/>
      <p:regular r:id="rId15"/>
      <p:bold r:id="rId16"/>
    </p:embeddedFont>
    <p:embeddedFont>
      <p:font typeface="Space Grotesk Medium" panose="020B0604020202020204" charset="0"/>
      <p:regular r:id="rId17"/>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0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2E750-4AB1-427B-8934-A508C15A9FB2}" type="datetimeFigureOut">
              <a:rPr lang="en-IN" smtClean="0"/>
              <a:t>25-10-2024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46AE9-8852-4178-9D29-A75BE40F1A3A}" type="slidenum">
              <a:rPr lang="en-IN" smtClean="0"/>
              <a:t>‹#›</a:t>
            </a:fld>
            <a:endParaRPr lang="en-IN"/>
          </a:p>
        </p:txBody>
      </p:sp>
    </p:spTree>
    <p:extLst>
      <p:ext uri="{BB962C8B-B14F-4D97-AF65-F5344CB8AC3E}">
        <p14:creationId xmlns:p14="http://schemas.microsoft.com/office/powerpoint/2010/main" val="318898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6e3a91b602_0_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6e3a91b602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8"/>
        <p:cNvGrpSpPr/>
        <p:nvPr/>
      </p:nvGrpSpPr>
      <p:grpSpPr>
        <a:xfrm>
          <a:off x="0" y="0"/>
          <a:ext cx="0" cy="0"/>
          <a:chOff x="0" y="0"/>
          <a:chExt cx="0" cy="0"/>
        </a:xfrm>
      </p:grpSpPr>
      <p:sp>
        <p:nvSpPr>
          <p:cNvPr id="1719" name="Google Shape;1719;g26e3a91b602_0_1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0" name="Google Shape;1720;g26e3a91b602_0_1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623400" y="890050"/>
            <a:ext cx="17041200" cy="1145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623400" y="2304950"/>
            <a:ext cx="17041200" cy="6832800"/>
          </a:xfrm>
          <a:prstGeom prst="rect">
            <a:avLst/>
          </a:prstGeom>
        </p:spPr>
        <p:txBody>
          <a:bodyPr spcFirstLastPara="1" wrap="square" lIns="91425" tIns="91425" rIns="91425" bIns="91425" anchor="t" anchorCtr="0">
            <a:normAutofit/>
          </a:bodyPr>
          <a:lstStyle>
            <a:lvl1pPr marL="914400" lvl="0" indent="-685800">
              <a:spcBef>
                <a:spcPts val="0"/>
              </a:spcBef>
              <a:spcAft>
                <a:spcPts val="0"/>
              </a:spcAft>
              <a:buSzPts val="1800"/>
              <a:buChar char="●"/>
              <a:defRPr/>
            </a:lvl1pPr>
            <a:lvl2pPr marL="1828800" lvl="1" indent="-635000">
              <a:spcBef>
                <a:spcPts val="0"/>
              </a:spcBef>
              <a:spcAft>
                <a:spcPts val="0"/>
              </a:spcAft>
              <a:buSzPts val="1400"/>
              <a:buChar char="○"/>
              <a:defRPr/>
            </a:lvl2pPr>
            <a:lvl3pPr marL="2743200" lvl="2" indent="-635000">
              <a:spcBef>
                <a:spcPts val="0"/>
              </a:spcBef>
              <a:spcAft>
                <a:spcPts val="0"/>
              </a:spcAft>
              <a:buSzPts val="1400"/>
              <a:buChar char="■"/>
              <a:defRPr/>
            </a:lvl3pPr>
            <a:lvl4pPr marL="3657600" lvl="3" indent="-635000">
              <a:spcBef>
                <a:spcPts val="0"/>
              </a:spcBef>
              <a:spcAft>
                <a:spcPts val="0"/>
              </a:spcAft>
              <a:buSzPts val="1400"/>
              <a:buChar char="●"/>
              <a:defRPr/>
            </a:lvl4pPr>
            <a:lvl5pPr marL="4572000" lvl="4" indent="-635000">
              <a:spcBef>
                <a:spcPts val="0"/>
              </a:spcBef>
              <a:spcAft>
                <a:spcPts val="0"/>
              </a:spcAft>
              <a:buSzPts val="1400"/>
              <a:buChar char="○"/>
              <a:defRPr/>
            </a:lvl5pPr>
            <a:lvl6pPr marL="5486400" lvl="5" indent="-635000">
              <a:spcBef>
                <a:spcPts val="0"/>
              </a:spcBef>
              <a:spcAft>
                <a:spcPts val="0"/>
              </a:spcAft>
              <a:buSzPts val="1400"/>
              <a:buChar char="■"/>
              <a:defRPr/>
            </a:lvl6pPr>
            <a:lvl7pPr marL="6400800" lvl="6" indent="-635000">
              <a:spcBef>
                <a:spcPts val="0"/>
              </a:spcBef>
              <a:spcAft>
                <a:spcPts val="0"/>
              </a:spcAft>
              <a:buSzPts val="1400"/>
              <a:buChar char="●"/>
              <a:defRPr/>
            </a:lvl7pPr>
            <a:lvl8pPr marL="7315200" lvl="7" indent="-635000">
              <a:spcBef>
                <a:spcPts val="0"/>
              </a:spcBef>
              <a:spcAft>
                <a:spcPts val="0"/>
              </a:spcAft>
              <a:buSzPts val="1400"/>
              <a:buChar char="○"/>
              <a:defRPr/>
            </a:lvl8pPr>
            <a:lvl9pPr marL="8229600" lvl="8" indent="-6350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6944916" y="9326434"/>
            <a:ext cx="1097400" cy="787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3518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Freeform 2"/>
          <p:cNvSpPr/>
          <p:nvPr/>
        </p:nvSpPr>
        <p:spPr>
          <a:xfrm>
            <a:off x="228600" y="60050"/>
            <a:ext cx="184404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N" dirty="0"/>
          </a:p>
        </p:txBody>
      </p:sp>
      <p:grpSp>
        <p:nvGrpSpPr>
          <p:cNvPr id="3" name="Group 3"/>
          <p:cNvGrpSpPr/>
          <p:nvPr/>
        </p:nvGrpSpPr>
        <p:grpSpPr>
          <a:xfrm>
            <a:off x="534218" y="8329724"/>
            <a:ext cx="4173289" cy="1591214"/>
            <a:chOff x="0" y="0"/>
            <a:chExt cx="1099138" cy="419085"/>
          </a:xfrm>
        </p:grpSpPr>
        <p:sp>
          <p:nvSpPr>
            <p:cNvPr id="4" name="Freeform 4"/>
            <p:cNvSpPr/>
            <p:nvPr/>
          </p:nvSpPr>
          <p:spPr>
            <a:xfrm>
              <a:off x="0" y="0"/>
              <a:ext cx="1099138" cy="419085"/>
            </a:xfrm>
            <a:custGeom>
              <a:avLst/>
              <a:gdLst/>
              <a:ahLst/>
              <a:cxnLst/>
              <a:rect l="l" t="t" r="r" b="b"/>
              <a:pathLst>
                <a:path w="1099138" h="419085">
                  <a:moveTo>
                    <a:pt x="0" y="0"/>
                  </a:moveTo>
                  <a:lnTo>
                    <a:pt x="1099138" y="0"/>
                  </a:lnTo>
                  <a:lnTo>
                    <a:pt x="1099138" y="419085"/>
                  </a:lnTo>
                  <a:lnTo>
                    <a:pt x="0" y="419085"/>
                  </a:lnTo>
                  <a:close/>
                </a:path>
              </a:pathLst>
            </a:custGeom>
            <a:solidFill>
              <a:srgbClr val="183717"/>
            </a:solidFill>
          </p:spPr>
        </p:sp>
        <p:sp>
          <p:nvSpPr>
            <p:cNvPr id="5" name="TextBox 5"/>
            <p:cNvSpPr txBox="1"/>
            <p:nvPr/>
          </p:nvSpPr>
          <p:spPr>
            <a:xfrm>
              <a:off x="0" y="-38100"/>
              <a:ext cx="1099138" cy="45718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2583114" y="8572398"/>
            <a:ext cx="1694194" cy="340478"/>
          </a:xfrm>
          <a:prstGeom prst="rect">
            <a:avLst/>
          </a:prstGeom>
        </p:spPr>
        <p:txBody>
          <a:bodyPr lIns="0" tIns="0" rIns="0" bIns="0" rtlCol="0" anchor="t">
            <a:spAutoFit/>
          </a:bodyPr>
          <a:lstStyle/>
          <a:p>
            <a:pPr algn="l">
              <a:lnSpc>
                <a:spcPts val="2859"/>
              </a:lnSpc>
            </a:pPr>
            <a:endParaRPr lang="en-US" sz="2400" dirty="0">
              <a:solidFill>
                <a:srgbClr val="F8F4E5"/>
              </a:solidFill>
              <a:latin typeface="Barlow Bold"/>
              <a:ea typeface="Barlow Bold"/>
              <a:cs typeface="Barlow Bold"/>
              <a:sym typeface="Barlow Bold"/>
            </a:endParaRPr>
          </a:p>
        </p:txBody>
      </p:sp>
      <p:sp>
        <p:nvSpPr>
          <p:cNvPr id="10" name="TextBox 10"/>
          <p:cNvSpPr txBox="1"/>
          <p:nvPr/>
        </p:nvSpPr>
        <p:spPr>
          <a:xfrm>
            <a:off x="11963401" y="8772684"/>
            <a:ext cx="5296120" cy="718145"/>
          </a:xfrm>
          <a:prstGeom prst="rect">
            <a:avLst/>
          </a:prstGeom>
        </p:spPr>
        <p:txBody>
          <a:bodyPr wrap="square" lIns="0" tIns="0" rIns="0" bIns="0" rtlCol="0" anchor="t">
            <a:spAutoFit/>
          </a:bodyPr>
          <a:lstStyle/>
          <a:p>
            <a:pPr algn="ctr">
              <a:lnSpc>
                <a:spcPts val="5592"/>
              </a:lnSpc>
              <a:spcBef>
                <a:spcPct val="0"/>
              </a:spcBef>
            </a:pPr>
            <a:r>
              <a:rPr lang="en-US" sz="4695" dirty="0">
                <a:solidFill>
                  <a:srgbClr val="F8F4E5"/>
                </a:solidFill>
                <a:latin typeface="Barlow Bold"/>
                <a:ea typeface="Barlow Bold"/>
                <a:cs typeface="Barlow Bold"/>
                <a:sym typeface="Barlow Bold"/>
              </a:rPr>
              <a:t>VISIONARY CODERS</a:t>
            </a:r>
          </a:p>
        </p:txBody>
      </p:sp>
      <p:sp>
        <p:nvSpPr>
          <p:cNvPr id="13" name="TextBox 12">
            <a:extLst>
              <a:ext uri="{FF2B5EF4-FFF2-40B4-BE49-F238E27FC236}">
                <a16:creationId xmlns:a16="http://schemas.microsoft.com/office/drawing/2014/main" id="{40508A4D-1915-3443-EB39-FC5FB084ED35}"/>
              </a:ext>
            </a:extLst>
          </p:cNvPr>
          <p:cNvSpPr txBox="1"/>
          <p:nvPr/>
        </p:nvSpPr>
        <p:spPr>
          <a:xfrm>
            <a:off x="-1028480" y="3924300"/>
            <a:ext cx="18288000" cy="2785378"/>
          </a:xfrm>
          <a:prstGeom prst="rect">
            <a:avLst/>
          </a:prstGeom>
          <a:noFill/>
        </p:spPr>
        <p:txBody>
          <a:bodyPr wrap="square">
            <a:spAutoFit/>
          </a:bodyPr>
          <a:lstStyle/>
          <a:p>
            <a:pPr>
              <a:lnSpc>
                <a:spcPts val="4952"/>
              </a:lnSpc>
              <a:spcBef>
                <a:spcPct val="0"/>
              </a:spcBef>
            </a:pPr>
            <a:r>
              <a:rPr lang="en-US" sz="9600" b="1"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sym typeface="Barlow Bold Bold"/>
              </a:rPr>
              <a:t>   CREDIT CARD MISUSE</a:t>
            </a:r>
          </a:p>
          <a:p>
            <a:pPr>
              <a:lnSpc>
                <a:spcPts val="4952"/>
              </a:lnSpc>
              <a:spcBef>
                <a:spcPct val="0"/>
              </a:spcBef>
            </a:pPr>
            <a:r>
              <a:rPr lang="en-US" sz="9600" b="1"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sym typeface="Barlow Bold Bold"/>
              </a:rPr>
              <a:t>                       </a:t>
            </a:r>
          </a:p>
          <a:p>
            <a:pPr>
              <a:lnSpc>
                <a:spcPts val="4952"/>
              </a:lnSpc>
              <a:spcBef>
                <a:spcPct val="0"/>
              </a:spcBef>
            </a:pPr>
            <a:r>
              <a:rPr lang="en-US" sz="9600" b="1"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sym typeface="Barlow Bold Bold"/>
              </a:rPr>
              <a:t>                     </a:t>
            </a:r>
            <a:r>
              <a:rPr lang="en-US" sz="4800" b="1"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sym typeface="Barlow Bold Bold"/>
              </a:rPr>
              <a:t>: A THREAT TO FINANCIAL STABILITY</a:t>
            </a:r>
          </a:p>
          <a:p>
            <a:pPr>
              <a:lnSpc>
                <a:spcPts val="4952"/>
              </a:lnSpc>
              <a:spcBef>
                <a:spcPct val="0"/>
              </a:spcBef>
            </a:pPr>
            <a:endParaRPr lang="en-US" sz="9600" b="1"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sym typeface="Barlow Bold Bold"/>
            </a:endParaRPr>
          </a:p>
        </p:txBody>
      </p:sp>
      <p:pic>
        <p:nvPicPr>
          <p:cNvPr id="11" name="Picture 10">
            <a:extLst>
              <a:ext uri="{FF2B5EF4-FFF2-40B4-BE49-F238E27FC236}">
                <a16:creationId xmlns:a16="http://schemas.microsoft.com/office/drawing/2014/main" id="{31835AA9-F7B6-9398-4762-14B50F7531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293" y="7850781"/>
            <a:ext cx="4375642" cy="24044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721"/>
        <p:cNvGrpSpPr/>
        <p:nvPr/>
      </p:nvGrpSpPr>
      <p:grpSpPr>
        <a:xfrm>
          <a:off x="0" y="0"/>
          <a:ext cx="0" cy="0"/>
          <a:chOff x="0" y="0"/>
          <a:chExt cx="0" cy="0"/>
        </a:xfrm>
      </p:grpSpPr>
      <p:pic>
        <p:nvPicPr>
          <p:cNvPr id="1722" name="Google Shape;1722;p121"/>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1723" name="Google Shape;1723;p121"/>
          <p:cNvSpPr txBox="1">
            <a:spLocks noGrp="1"/>
          </p:cNvSpPr>
          <p:nvPr>
            <p:ph type="ctrTitle"/>
          </p:nvPr>
        </p:nvSpPr>
        <p:spPr>
          <a:xfrm>
            <a:off x="1391100" y="4000500"/>
            <a:ext cx="15505800" cy="1631216"/>
          </a:xfrm>
          <a:prstGeom prst="rect">
            <a:avLst/>
          </a:prstGeom>
        </p:spPr>
        <p:txBody>
          <a:bodyPr spcFirstLastPara="1" vert="horz" wrap="square" lIns="0" tIns="0" rIns="182850" bIns="0" rtlCol="0" anchor="b" anchorCtr="0">
            <a:spAutoFit/>
          </a:bodyPr>
          <a:lstStyle/>
          <a:p>
            <a:pPr>
              <a:spcBef>
                <a:spcPts val="0"/>
              </a:spcBef>
            </a:pPr>
            <a:r>
              <a:rPr lang="en" sz="10600" b="1" dirty="0">
                <a:solidFill>
                  <a:srgbClr val="F4F0E0"/>
                </a:solidFill>
                <a:latin typeface="Space Grotesk Medium"/>
                <a:ea typeface="Space Grotesk Medium"/>
                <a:cs typeface="Space Grotesk Medium"/>
                <a:sym typeface="Space Grotesk Medium"/>
              </a:rPr>
              <a:t>THANK YOU</a:t>
            </a:r>
            <a:endParaRPr sz="10600" b="1" dirty="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914400" y="1028700"/>
            <a:ext cx="16344900" cy="661271"/>
          </a:xfrm>
          <a:prstGeom prst="rect">
            <a:avLst/>
          </a:prstGeom>
        </p:spPr>
        <p:txBody>
          <a:bodyPr wrap="square" lIns="0" tIns="0" rIns="0" bIns="0" rtlCol="0" anchor="t">
            <a:spAutoFit/>
          </a:bodyPr>
          <a:lstStyle/>
          <a:p>
            <a:pPr algn="l">
              <a:lnSpc>
                <a:spcPts val="4952"/>
              </a:lnSpc>
              <a:spcBef>
                <a:spcPct val="0"/>
              </a:spcBef>
            </a:pPr>
            <a:r>
              <a:rPr lang="en-US" sz="6000" b="1" dirty="0">
                <a:solidFill>
                  <a:srgbClr val="000000"/>
                </a:solidFill>
                <a:latin typeface="Times New Roman" panose="02020603050405020304" pitchFamily="18" charset="0"/>
                <a:ea typeface="Barlow Bold Bold"/>
                <a:cs typeface="Times New Roman" panose="02020603050405020304" pitchFamily="18" charset="0"/>
                <a:sym typeface="Barlow Bold Bold"/>
              </a:rPr>
              <a:t>PROBLEM STATEMENT :</a:t>
            </a:r>
          </a:p>
        </p:txBody>
      </p:sp>
      <p:pic>
        <p:nvPicPr>
          <p:cNvPr id="6" name="Picture 5">
            <a:extLst>
              <a:ext uri="{FF2B5EF4-FFF2-40B4-BE49-F238E27FC236}">
                <a16:creationId xmlns:a16="http://schemas.microsoft.com/office/drawing/2014/main" id="{3370F531-3D56-AA6E-7EB8-D381646B1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572500"/>
            <a:ext cx="3480194" cy="1905000"/>
          </a:xfrm>
          <a:prstGeom prst="rect">
            <a:avLst/>
          </a:prstGeom>
        </p:spPr>
      </p:pic>
      <p:sp>
        <p:nvSpPr>
          <p:cNvPr id="7" name="Text Placeholder 6">
            <a:extLst>
              <a:ext uri="{FF2B5EF4-FFF2-40B4-BE49-F238E27FC236}">
                <a16:creationId xmlns:a16="http://schemas.microsoft.com/office/drawing/2014/main" id="{66063F16-2B38-5124-18D6-42C6CBEE7064}"/>
              </a:ext>
            </a:extLst>
          </p:cNvPr>
          <p:cNvSpPr>
            <a:spLocks noGrp="1"/>
          </p:cNvSpPr>
          <p:nvPr>
            <p:ph type="body" idx="1"/>
          </p:nvPr>
        </p:nvSpPr>
        <p:spPr>
          <a:xfrm>
            <a:off x="623400" y="2476500"/>
            <a:ext cx="16064400" cy="6661250"/>
          </a:xfrm>
        </p:spPr>
        <p:txBody>
          <a:bodyPr>
            <a:normAutofit/>
          </a:bodyPr>
          <a:lstStyle/>
          <a:p>
            <a:pPr marL="228600" indent="0">
              <a:buNone/>
            </a:pPr>
            <a:r>
              <a:rPr lang="en-US" sz="4800" dirty="0"/>
              <a:t>"My uncle struggles with credit card overspending have led to painful consequences. Excessive EMIs, exhausted salaries and declined cards have culminated in financial crisis. This distress has further worst harmful habits, such as excessive drinking, severely impacting his health. As a concerned daughter-in-law, I aim to address this critical issue and develop an innovative solution to control his credit card misuse, ensuring financial stability and well-being."</a:t>
            </a:r>
            <a:endParaRPr lang="en-IN"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914400" y="1028700"/>
            <a:ext cx="16344900" cy="661271"/>
          </a:xfrm>
          <a:prstGeom prst="rect">
            <a:avLst/>
          </a:prstGeom>
        </p:spPr>
        <p:txBody>
          <a:bodyPr wrap="square" lIns="0" tIns="0" rIns="0" bIns="0" rtlCol="0" anchor="t">
            <a:spAutoFit/>
          </a:bodyPr>
          <a:lstStyle/>
          <a:p>
            <a:pPr algn="l">
              <a:lnSpc>
                <a:spcPts val="4952"/>
              </a:lnSpc>
              <a:spcBef>
                <a:spcPct val="0"/>
              </a:spcBef>
            </a:pPr>
            <a:r>
              <a:rPr lang="en-US" sz="6000" b="1" dirty="0">
                <a:solidFill>
                  <a:srgbClr val="000000"/>
                </a:solidFill>
                <a:latin typeface="Times New Roman" panose="02020603050405020304" pitchFamily="18" charset="0"/>
                <a:ea typeface="Barlow Bold Bold"/>
                <a:cs typeface="Times New Roman" panose="02020603050405020304" pitchFamily="18" charset="0"/>
                <a:sym typeface="Barlow Bold Bold"/>
              </a:rPr>
              <a:t>SOLUTION OVERVIEW:</a:t>
            </a:r>
          </a:p>
        </p:txBody>
      </p:sp>
      <p:pic>
        <p:nvPicPr>
          <p:cNvPr id="6" name="Picture 5">
            <a:extLst>
              <a:ext uri="{FF2B5EF4-FFF2-40B4-BE49-F238E27FC236}">
                <a16:creationId xmlns:a16="http://schemas.microsoft.com/office/drawing/2014/main" id="{3370F531-3D56-AA6E-7EB8-D381646B1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572500"/>
            <a:ext cx="3480194" cy="1905000"/>
          </a:xfrm>
          <a:prstGeom prst="rect">
            <a:avLst/>
          </a:prstGeom>
        </p:spPr>
      </p:pic>
      <p:sp>
        <p:nvSpPr>
          <p:cNvPr id="7" name="Text Placeholder 6">
            <a:extLst>
              <a:ext uri="{FF2B5EF4-FFF2-40B4-BE49-F238E27FC236}">
                <a16:creationId xmlns:a16="http://schemas.microsoft.com/office/drawing/2014/main" id="{66063F16-2B38-5124-18D6-42C6CBEE7064}"/>
              </a:ext>
            </a:extLst>
          </p:cNvPr>
          <p:cNvSpPr>
            <a:spLocks noGrp="1"/>
          </p:cNvSpPr>
          <p:nvPr>
            <p:ph type="body" idx="1"/>
          </p:nvPr>
        </p:nvSpPr>
        <p:spPr>
          <a:xfrm>
            <a:off x="623400" y="2476500"/>
            <a:ext cx="16064400" cy="6661250"/>
          </a:xfrm>
        </p:spPr>
        <p:txBody>
          <a:bodyPr>
            <a:normAutofit fontScale="70000" lnSpcReduction="20000"/>
          </a:bodyPr>
          <a:lstStyle/>
          <a:p>
            <a:pPr marL="228600" indent="0">
              <a:buNone/>
            </a:pPr>
            <a:r>
              <a:rPr lang="en-US" sz="4800" b="1" dirty="0"/>
              <a:t>Switch to Credit Card :  </a:t>
            </a:r>
            <a:r>
              <a:rPr lang="en-US" sz="4800" dirty="0"/>
              <a:t>If monthly expenditure exceeds the monthly salary, the user switches to using their credit card for payments.</a:t>
            </a:r>
          </a:p>
          <a:p>
            <a:pPr marL="228600" indent="0">
              <a:buNone/>
            </a:pPr>
            <a:endParaRPr lang="en-US" sz="4800" dirty="0"/>
          </a:p>
          <a:p>
            <a:pPr marL="228600" indent="0">
              <a:buNone/>
            </a:pPr>
            <a:r>
              <a:rPr lang="en-US" sz="4800" b="1" dirty="0"/>
              <a:t>Credit Limit Management :  </a:t>
            </a:r>
            <a:r>
              <a:rPr lang="en-US" sz="4800" dirty="0"/>
              <a:t>The user can spend using the credit card, but when the balance approaches 20% of the card limit, their account is </a:t>
            </a:r>
            <a:r>
              <a:rPr lang="en-US" sz="4800" dirty="0" err="1"/>
              <a:t>freezed</a:t>
            </a:r>
            <a:r>
              <a:rPr lang="en-US" sz="4800" dirty="0"/>
              <a:t> to prevent further spending.</a:t>
            </a:r>
          </a:p>
          <a:p>
            <a:pPr marL="228600" indent="0">
              <a:buNone/>
            </a:pPr>
            <a:endParaRPr lang="en-US" sz="4800" dirty="0"/>
          </a:p>
          <a:p>
            <a:pPr marL="228600" indent="0">
              <a:buNone/>
            </a:pPr>
            <a:r>
              <a:rPr lang="en-US" sz="4800" b="1" dirty="0"/>
              <a:t>Family Notification for 20% Usage :  </a:t>
            </a:r>
            <a:r>
              <a:rPr lang="en-US" sz="4800" dirty="0"/>
              <a:t>During registration, the user provides a family member’s Information. If the user have an emergency to use the remaining 20% of the credit limit, a notification is sent to the family member. The family member can either accept or reject the request for using the remaining credit depending on the concern.</a:t>
            </a:r>
          </a:p>
          <a:p>
            <a:pPr marL="228600" indent="0">
              <a:buNone/>
            </a:pPr>
            <a:endParaRPr lang="en-US" sz="4800" dirty="0"/>
          </a:p>
          <a:p>
            <a:pPr marL="228600" indent="0">
              <a:buNone/>
            </a:pPr>
            <a:r>
              <a:rPr lang="en-US" sz="4800" b="1" dirty="0"/>
              <a:t>Investment Option :  </a:t>
            </a:r>
            <a:r>
              <a:rPr lang="en-US" sz="4800" dirty="0"/>
              <a:t>If the user’s monthly salary exceeds their expenditure, they are presented with an option to invest the excess salary. The user can choose how much of the excess salary in percentage they want to invest.</a:t>
            </a:r>
            <a:endParaRPr lang="en-IN" sz="4800" dirty="0"/>
          </a:p>
        </p:txBody>
      </p:sp>
    </p:spTree>
    <p:extLst>
      <p:ext uri="{BB962C8B-B14F-4D97-AF65-F5344CB8AC3E}">
        <p14:creationId xmlns:p14="http://schemas.microsoft.com/office/powerpoint/2010/main" val="3129049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54510" y="985848"/>
            <a:ext cx="16230600" cy="1262052"/>
          </a:xfrm>
          <a:prstGeom prst="rect">
            <a:avLst/>
          </a:prstGeom>
        </p:spPr>
        <p:txBody>
          <a:bodyPr lIns="0" tIns="0" rIns="0" bIns="0" rtlCol="0" anchor="t">
            <a:spAutoFit/>
          </a:bodyPr>
          <a:lstStyle/>
          <a:p>
            <a:pPr algn="l">
              <a:lnSpc>
                <a:spcPts val="4952"/>
              </a:lnSpc>
            </a:pPr>
            <a:r>
              <a:rPr lang="en-US" sz="5400" b="1" dirty="0">
                <a:solidFill>
                  <a:srgbClr val="000000"/>
                </a:solidFill>
                <a:latin typeface="Times New Roman" panose="02020603050405020304" pitchFamily="18" charset="0"/>
                <a:ea typeface="Barlow Bold Bold"/>
                <a:cs typeface="Times New Roman" panose="02020603050405020304" pitchFamily="18" charset="0"/>
                <a:sym typeface="Barlow Bold Bold"/>
              </a:rPr>
              <a:t>TECHNICAL ARCHITECTURE </a:t>
            </a:r>
          </a:p>
          <a:p>
            <a:pPr algn="l">
              <a:lnSpc>
                <a:spcPts val="4952"/>
              </a:lnSpc>
              <a:spcBef>
                <a:spcPct val="0"/>
              </a:spcBef>
            </a:pPr>
            <a:endParaRPr lang="en-US" sz="4157" b="1" dirty="0">
              <a:solidFill>
                <a:srgbClr val="000000"/>
              </a:solidFill>
              <a:latin typeface="Barlow Bold Bold"/>
              <a:ea typeface="Barlow Bold Bold"/>
              <a:cs typeface="Barlow Bold Bold"/>
              <a:sym typeface="Barlow Bold Bold"/>
            </a:endParaRPr>
          </a:p>
        </p:txBody>
      </p:sp>
      <p:sp>
        <p:nvSpPr>
          <p:cNvPr id="3" name="TextBox 3"/>
          <p:cNvSpPr txBox="1"/>
          <p:nvPr/>
        </p:nvSpPr>
        <p:spPr>
          <a:xfrm>
            <a:off x="1028700" y="2066518"/>
            <a:ext cx="4914007" cy="917886"/>
          </a:xfrm>
          <a:prstGeom prst="rect">
            <a:avLst/>
          </a:prstGeom>
        </p:spPr>
        <p:txBody>
          <a:bodyPr lIns="0" tIns="0" rIns="0" bIns="0" rtlCol="0" anchor="t">
            <a:spAutoFit/>
          </a:bodyPr>
          <a:lstStyle/>
          <a:p>
            <a:pPr algn="l">
              <a:lnSpc>
                <a:spcPts val="3632"/>
              </a:lnSpc>
            </a:pPr>
            <a:r>
              <a:rPr lang="en-US" sz="4800" b="1" dirty="0">
                <a:solidFill>
                  <a:srgbClr val="000000"/>
                </a:solidFill>
                <a:latin typeface="Times New Roman" panose="02020603050405020304" pitchFamily="18" charset="0"/>
                <a:ea typeface="Barlow Bold Bold"/>
                <a:cs typeface="Times New Roman" panose="02020603050405020304" pitchFamily="18" charset="0"/>
                <a:sym typeface="Barlow Bold Bold"/>
              </a:rPr>
              <a:t> Flowchart :</a:t>
            </a:r>
            <a:r>
              <a:rPr lang="en-US" sz="3050" b="1" dirty="0">
                <a:solidFill>
                  <a:srgbClr val="000000"/>
                </a:solidFill>
                <a:latin typeface="Barlow Bold Bold"/>
                <a:ea typeface="Barlow Bold Bold"/>
                <a:cs typeface="Barlow Bold Bold"/>
                <a:sym typeface="Barlow Bold Bold"/>
              </a:rPr>
              <a:t> </a:t>
            </a:r>
          </a:p>
          <a:p>
            <a:pPr algn="l">
              <a:lnSpc>
                <a:spcPts val="3632"/>
              </a:lnSpc>
            </a:pPr>
            <a:endParaRPr lang="en-US" sz="3050" b="1" dirty="0">
              <a:solidFill>
                <a:srgbClr val="000000"/>
              </a:solidFill>
              <a:latin typeface="Barlow Bold Bold"/>
              <a:ea typeface="Barlow Bold Bold"/>
              <a:cs typeface="Barlow Bold Bold"/>
              <a:sym typeface="Barlow Bold Bold"/>
            </a:endParaRPr>
          </a:p>
        </p:txBody>
      </p:sp>
      <p:pic>
        <p:nvPicPr>
          <p:cNvPr id="8" name="Picture 7">
            <a:extLst>
              <a:ext uri="{FF2B5EF4-FFF2-40B4-BE49-F238E27FC236}">
                <a16:creationId xmlns:a16="http://schemas.microsoft.com/office/drawing/2014/main" id="{14549CB9-4AB8-B622-CC54-B48512AAFE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496300"/>
            <a:ext cx="3480194" cy="1905000"/>
          </a:xfrm>
          <a:prstGeom prst="rect">
            <a:avLst/>
          </a:prstGeom>
        </p:spPr>
      </p:pic>
      <p:pic>
        <p:nvPicPr>
          <p:cNvPr id="9" name="Picture 8">
            <a:extLst>
              <a:ext uri="{FF2B5EF4-FFF2-40B4-BE49-F238E27FC236}">
                <a16:creationId xmlns:a16="http://schemas.microsoft.com/office/drawing/2014/main" id="{D42F4E40-A8A8-DC0F-406D-9DAAEF124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2067747"/>
            <a:ext cx="7696200" cy="78599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6230600" cy="1262052"/>
          </a:xfrm>
          <a:prstGeom prst="rect">
            <a:avLst/>
          </a:prstGeom>
        </p:spPr>
        <p:txBody>
          <a:bodyPr lIns="0" tIns="0" rIns="0" bIns="0" rtlCol="0" anchor="t">
            <a:spAutoFit/>
          </a:bodyPr>
          <a:lstStyle/>
          <a:p>
            <a:pPr algn="l">
              <a:lnSpc>
                <a:spcPts val="4952"/>
              </a:lnSpc>
            </a:pPr>
            <a:r>
              <a:rPr lang="en-US" sz="5400" b="1" dirty="0">
                <a:solidFill>
                  <a:srgbClr val="000000"/>
                </a:solidFill>
                <a:latin typeface="Times New Roman" panose="02020603050405020304" pitchFamily="18" charset="0"/>
                <a:ea typeface="Barlow Bold Bold"/>
                <a:cs typeface="Times New Roman" panose="02020603050405020304" pitchFamily="18" charset="0"/>
                <a:sym typeface="Barlow Bold Bold"/>
              </a:rPr>
              <a:t>TECHNICAL ARCHITECTURE </a:t>
            </a:r>
          </a:p>
          <a:p>
            <a:pPr algn="l">
              <a:lnSpc>
                <a:spcPts val="4952"/>
              </a:lnSpc>
              <a:spcBef>
                <a:spcPct val="0"/>
              </a:spcBef>
            </a:pPr>
            <a:endParaRPr lang="en-US" sz="4157" b="1" dirty="0">
              <a:solidFill>
                <a:srgbClr val="000000"/>
              </a:solidFill>
              <a:latin typeface="Barlow Bold Bold"/>
              <a:ea typeface="Barlow Bold Bold"/>
              <a:cs typeface="Barlow Bold Bold"/>
              <a:sym typeface="Barlow Bold Bold"/>
            </a:endParaRPr>
          </a:p>
        </p:txBody>
      </p:sp>
      <p:sp>
        <p:nvSpPr>
          <p:cNvPr id="4" name="TextBox 4"/>
          <p:cNvSpPr txBox="1"/>
          <p:nvPr/>
        </p:nvSpPr>
        <p:spPr>
          <a:xfrm>
            <a:off x="878135" y="1947802"/>
            <a:ext cx="2857500" cy="466474"/>
          </a:xfrm>
          <a:prstGeom prst="rect">
            <a:avLst/>
          </a:prstGeom>
        </p:spPr>
        <p:txBody>
          <a:bodyPr wrap="square" lIns="0" tIns="0" rIns="0" bIns="0" rtlCol="0" anchor="t">
            <a:spAutoFit/>
          </a:bodyPr>
          <a:lstStyle/>
          <a:p>
            <a:pPr algn="ctr">
              <a:lnSpc>
                <a:spcPts val="3632"/>
              </a:lnSpc>
              <a:spcBef>
                <a:spcPct val="0"/>
              </a:spcBef>
            </a:pPr>
            <a:r>
              <a:rPr lang="en-US" sz="4000" b="1" dirty="0">
                <a:solidFill>
                  <a:srgbClr val="000000"/>
                </a:solidFill>
                <a:latin typeface="Times New Roman" panose="02020603050405020304" pitchFamily="18" charset="0"/>
                <a:ea typeface="Barlow Bold Bold"/>
                <a:cs typeface="Times New Roman" panose="02020603050405020304" pitchFamily="18" charset="0"/>
                <a:sym typeface="Barlow Bold Bold"/>
              </a:rPr>
              <a:t>Tech stack :</a:t>
            </a:r>
          </a:p>
        </p:txBody>
      </p:sp>
      <p:sp>
        <p:nvSpPr>
          <p:cNvPr id="5" name="TextBox 5"/>
          <p:cNvSpPr txBox="1"/>
          <p:nvPr/>
        </p:nvSpPr>
        <p:spPr>
          <a:xfrm>
            <a:off x="533399" y="2683196"/>
            <a:ext cx="12954001" cy="3231654"/>
          </a:xfrm>
          <a:prstGeom prst="rect">
            <a:avLst/>
          </a:prstGeom>
        </p:spPr>
        <p:txBody>
          <a:bodyPr wrap="square" lIns="0" tIns="0" rIns="0" bIns="0" rtlCol="0" anchor="t">
            <a:spAutoFit/>
          </a:bodyPr>
          <a:lstStyle/>
          <a:p>
            <a:pPr marL="658496" lvl="1" indent="-329248" algn="l">
              <a:lnSpc>
                <a:spcPts val="3632"/>
              </a:lnSpc>
              <a:buFont typeface="Arial"/>
              <a:buChar char="•"/>
            </a:pPr>
            <a:r>
              <a:rPr lang="en-US" sz="3600" b="1" dirty="0">
                <a:solidFill>
                  <a:srgbClr val="000000"/>
                </a:solidFill>
                <a:latin typeface="Barlow Bold"/>
                <a:ea typeface="Barlow Bold"/>
                <a:cs typeface="Barlow Bold"/>
                <a:sym typeface="Barlow Bold"/>
              </a:rPr>
              <a:t>Frontend Technologies: Html, CSS, JavaScript, React</a:t>
            </a:r>
          </a:p>
          <a:p>
            <a:pPr marL="329248" lvl="1" algn="l">
              <a:lnSpc>
                <a:spcPts val="3632"/>
              </a:lnSpc>
            </a:pPr>
            <a:r>
              <a:rPr lang="en-US" sz="3600" b="1" dirty="0">
                <a:solidFill>
                  <a:srgbClr val="000000"/>
                </a:solidFill>
                <a:latin typeface="Barlow Bold"/>
                <a:ea typeface="Barlow Bold"/>
                <a:cs typeface="Barlow Bold"/>
                <a:sym typeface="Barlow Bold"/>
              </a:rPr>
              <a:t>         </a:t>
            </a:r>
          </a:p>
          <a:p>
            <a:pPr marL="658496" lvl="1" indent="-329248" algn="l">
              <a:lnSpc>
                <a:spcPts val="3632"/>
              </a:lnSpc>
              <a:buFont typeface="Arial"/>
              <a:buChar char="•"/>
            </a:pPr>
            <a:r>
              <a:rPr lang="en-US" sz="3600" b="1" dirty="0">
                <a:solidFill>
                  <a:srgbClr val="000000"/>
                </a:solidFill>
                <a:latin typeface="Barlow Bold"/>
                <a:ea typeface="Barlow Bold"/>
                <a:cs typeface="Barlow Bold"/>
                <a:sym typeface="Barlow Bold"/>
              </a:rPr>
              <a:t>Backend Technologies: FastAPI, Python, JWT</a:t>
            </a:r>
          </a:p>
          <a:p>
            <a:pPr marL="329248" lvl="1" algn="l">
              <a:lnSpc>
                <a:spcPts val="3632"/>
              </a:lnSpc>
            </a:pPr>
            <a:endParaRPr lang="en-US" sz="3600" b="1" dirty="0">
              <a:solidFill>
                <a:srgbClr val="000000"/>
              </a:solidFill>
              <a:latin typeface="Barlow Bold"/>
              <a:ea typeface="Barlow Bold"/>
              <a:cs typeface="Barlow Bold"/>
              <a:sym typeface="Barlow Bold"/>
            </a:endParaRPr>
          </a:p>
          <a:p>
            <a:pPr marL="658496" lvl="1" indent="-329248" algn="l">
              <a:lnSpc>
                <a:spcPts val="3632"/>
              </a:lnSpc>
              <a:buFont typeface="Arial"/>
              <a:buChar char="•"/>
            </a:pPr>
            <a:r>
              <a:rPr lang="en-US" sz="3600" b="1" dirty="0">
                <a:solidFill>
                  <a:srgbClr val="000000"/>
                </a:solidFill>
                <a:latin typeface="Barlow Bold"/>
                <a:ea typeface="Barlow Bold"/>
                <a:cs typeface="Barlow Bold"/>
                <a:sym typeface="Barlow Bold"/>
              </a:rPr>
              <a:t>Database: My SQL</a:t>
            </a:r>
          </a:p>
          <a:p>
            <a:pPr marL="658496" lvl="1" indent="-329248" algn="l">
              <a:lnSpc>
                <a:spcPts val="3632"/>
              </a:lnSpc>
              <a:buFont typeface="Arial"/>
              <a:buChar char="•"/>
            </a:pPr>
            <a:endParaRPr lang="en-US" sz="3600" b="1" dirty="0">
              <a:solidFill>
                <a:srgbClr val="000000"/>
              </a:solidFill>
              <a:latin typeface="Barlow Bold"/>
              <a:ea typeface="Barlow Bold"/>
              <a:cs typeface="Barlow Bold"/>
              <a:sym typeface="Barlow Bold"/>
            </a:endParaRPr>
          </a:p>
          <a:p>
            <a:pPr marL="658496" lvl="1" indent="-329248" algn="l">
              <a:lnSpc>
                <a:spcPts val="3632"/>
              </a:lnSpc>
              <a:buFont typeface="Arial"/>
              <a:buChar char="•"/>
            </a:pPr>
            <a:r>
              <a:rPr lang="en-US" sz="3600" b="1" dirty="0">
                <a:solidFill>
                  <a:srgbClr val="000000"/>
                </a:solidFill>
                <a:latin typeface="Barlow Bold"/>
                <a:ea typeface="Barlow Bold"/>
                <a:cs typeface="Barlow Bold"/>
                <a:sym typeface="Barlow Bold"/>
              </a:rPr>
              <a:t>Other Tools : Twilio , Docker , GitHub</a:t>
            </a:r>
          </a:p>
        </p:txBody>
      </p:sp>
      <p:pic>
        <p:nvPicPr>
          <p:cNvPr id="8" name="Picture 7">
            <a:extLst>
              <a:ext uri="{FF2B5EF4-FFF2-40B4-BE49-F238E27FC236}">
                <a16:creationId xmlns:a16="http://schemas.microsoft.com/office/drawing/2014/main" id="{14549CB9-4AB8-B622-CC54-B48512AAFE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496300"/>
            <a:ext cx="3480194" cy="1905000"/>
          </a:xfrm>
          <a:prstGeom prst="rect">
            <a:avLst/>
          </a:prstGeom>
        </p:spPr>
      </p:pic>
    </p:spTree>
    <p:extLst>
      <p:ext uri="{BB962C8B-B14F-4D97-AF65-F5344CB8AC3E}">
        <p14:creationId xmlns:p14="http://schemas.microsoft.com/office/powerpoint/2010/main" val="302730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533400" y="1027275"/>
            <a:ext cx="14554200" cy="661271"/>
          </a:xfrm>
          <a:prstGeom prst="rect">
            <a:avLst/>
          </a:prstGeom>
        </p:spPr>
        <p:txBody>
          <a:bodyPr wrap="square" lIns="0" tIns="0" rIns="0" bIns="0" rtlCol="0" anchor="t">
            <a:spAutoFit/>
          </a:bodyPr>
          <a:lstStyle/>
          <a:p>
            <a:pPr algn="ctr">
              <a:lnSpc>
                <a:spcPts val="4952"/>
              </a:lnSpc>
              <a:spcBef>
                <a:spcPct val="0"/>
              </a:spcBef>
            </a:pPr>
            <a:r>
              <a:rPr lang="en-US" sz="6000" b="1" dirty="0">
                <a:solidFill>
                  <a:srgbClr val="000000"/>
                </a:solidFill>
                <a:latin typeface="Times New Roman" panose="02020603050405020304" pitchFamily="18" charset="0"/>
                <a:ea typeface="Barlow Bold Bold"/>
                <a:cs typeface="Times New Roman" panose="02020603050405020304" pitchFamily="18" charset="0"/>
                <a:sym typeface="Barlow Bold Bold"/>
              </a:rPr>
              <a:t>SCALABILITY AND FUTURE SCOPE :</a:t>
            </a:r>
          </a:p>
        </p:txBody>
      </p:sp>
      <p:pic>
        <p:nvPicPr>
          <p:cNvPr id="6" name="Picture 5">
            <a:extLst>
              <a:ext uri="{FF2B5EF4-FFF2-40B4-BE49-F238E27FC236}">
                <a16:creationId xmlns:a16="http://schemas.microsoft.com/office/drawing/2014/main" id="{6F0C5E1B-7FE1-A09C-0366-C7FEE78B74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382000"/>
            <a:ext cx="3480194" cy="1905000"/>
          </a:xfrm>
          <a:prstGeom prst="rect">
            <a:avLst/>
          </a:prstGeom>
        </p:spPr>
      </p:pic>
      <p:sp>
        <p:nvSpPr>
          <p:cNvPr id="7" name="TextBox 6">
            <a:extLst>
              <a:ext uri="{FF2B5EF4-FFF2-40B4-BE49-F238E27FC236}">
                <a16:creationId xmlns:a16="http://schemas.microsoft.com/office/drawing/2014/main" id="{ED865684-E74C-B418-66D4-BDE279C39445}"/>
              </a:ext>
            </a:extLst>
          </p:cNvPr>
          <p:cNvSpPr txBox="1"/>
          <p:nvPr/>
        </p:nvSpPr>
        <p:spPr>
          <a:xfrm>
            <a:off x="914400" y="2069422"/>
            <a:ext cx="15849600" cy="6740307"/>
          </a:xfrm>
          <a:prstGeom prst="rect">
            <a:avLst/>
          </a:prstGeom>
          <a:noFill/>
        </p:spPr>
        <p:txBody>
          <a:bodyPr wrap="square">
            <a:spAutoFit/>
          </a:bodyPr>
          <a:lstStyle/>
          <a:p>
            <a:r>
              <a:rPr lang="en-IN" sz="2400" b="1" dirty="0"/>
              <a:t>1. Switch to Credit Card :  </a:t>
            </a:r>
          </a:p>
          <a:p>
            <a:r>
              <a:rPr lang="en-IN" sz="2400" dirty="0"/>
              <a:t>     </a:t>
            </a:r>
            <a:r>
              <a:rPr lang="en-IN" sz="2400" b="1" dirty="0"/>
              <a:t>Transaction Handling: </a:t>
            </a:r>
            <a:r>
              <a:rPr lang="en-IN" sz="2400" dirty="0"/>
              <a:t>As the user base grows, the system must efficiently manage a larger volume of transactions. This could involve optimizing backend processes to ensure that credit card transactions are processed quickly and securely.   </a:t>
            </a:r>
          </a:p>
          <a:p>
            <a:endParaRPr lang="en-IN" sz="2400" dirty="0"/>
          </a:p>
          <a:p>
            <a:r>
              <a:rPr lang="en-IN" sz="2400" b="1" dirty="0"/>
              <a:t>2. Credit Limit Management:   </a:t>
            </a:r>
          </a:p>
          <a:p>
            <a:r>
              <a:rPr lang="en-IN" sz="2400" dirty="0"/>
              <a:t>      </a:t>
            </a:r>
            <a:r>
              <a:rPr lang="en-IN" sz="2400" b="1" dirty="0"/>
              <a:t>Real-Time Monitoring: </a:t>
            </a:r>
            <a:r>
              <a:rPr lang="en-IN" sz="2400" dirty="0"/>
              <a:t>The system needs to efficiently monitor credit card usage and balances in real-time as more users engage with the feature. This may require scaling the database and server resources to handle increased data load.   </a:t>
            </a:r>
          </a:p>
          <a:p>
            <a:endParaRPr lang="en-IN" sz="2400" dirty="0"/>
          </a:p>
          <a:p>
            <a:r>
              <a:rPr lang="en-IN" sz="2400" b="1" dirty="0"/>
              <a:t>3. Family Notification for 20% Usage:    </a:t>
            </a:r>
          </a:p>
          <a:p>
            <a:r>
              <a:rPr lang="en-IN" sz="2400" dirty="0"/>
              <a:t>      </a:t>
            </a:r>
            <a:r>
              <a:rPr lang="en-IN" sz="2400" b="1" dirty="0"/>
              <a:t>Notification System: </a:t>
            </a:r>
            <a:r>
              <a:rPr lang="en-IN" sz="2400" dirty="0"/>
              <a:t>Implementing a scalable notification system (e.g., using third-party services like Twilio or SendGrid) allows for handling an increasing number of notifications as the user base expands.   </a:t>
            </a:r>
          </a:p>
          <a:p>
            <a:r>
              <a:rPr lang="en-IN" sz="2400" dirty="0"/>
              <a:t>      </a:t>
            </a:r>
            <a:r>
              <a:rPr lang="en-IN" sz="2400" b="1" dirty="0"/>
              <a:t>Concurrent Requests: </a:t>
            </a:r>
            <a:r>
              <a:rPr lang="en-IN" sz="2400" dirty="0"/>
              <a:t>The backend must efficiently manage simultaneous notification requests, ensuring family members receive alerts without delays</a:t>
            </a:r>
          </a:p>
          <a:p>
            <a:endParaRPr lang="en-IN" sz="2400" dirty="0"/>
          </a:p>
          <a:p>
            <a:r>
              <a:rPr lang="en-IN" sz="2400" b="1" dirty="0"/>
              <a:t>4. Investment Option:  </a:t>
            </a:r>
          </a:p>
          <a:p>
            <a:r>
              <a:rPr lang="en-IN" sz="2400" dirty="0"/>
              <a:t>      </a:t>
            </a:r>
            <a:r>
              <a:rPr lang="en-IN" sz="2400" b="1" dirty="0"/>
              <a:t>User Decision Management:</a:t>
            </a:r>
            <a:r>
              <a:rPr lang="en-IN" sz="2400" dirty="0"/>
              <a:t> As the number of users increases, the system should effectively manage the options presented for investment, including tracking which investments users are interested in.   </a:t>
            </a:r>
          </a:p>
          <a:p>
            <a:r>
              <a:rPr lang="en-IN" sz="2400" b="1" dirty="0"/>
              <a:t>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7277100" cy="1302472"/>
          </a:xfrm>
          <a:prstGeom prst="rect">
            <a:avLst/>
          </a:prstGeom>
        </p:spPr>
        <p:txBody>
          <a:bodyPr wrap="square" lIns="0" tIns="0" rIns="0" bIns="0" rtlCol="0" anchor="t">
            <a:spAutoFit/>
          </a:bodyPr>
          <a:lstStyle/>
          <a:p>
            <a:pPr algn="l">
              <a:lnSpc>
                <a:spcPts val="4952"/>
              </a:lnSpc>
              <a:spcBef>
                <a:spcPct val="0"/>
              </a:spcBef>
            </a:pPr>
            <a:r>
              <a:rPr lang="en-US" sz="6000" b="1" dirty="0">
                <a:solidFill>
                  <a:srgbClr val="000000"/>
                </a:solidFill>
                <a:latin typeface="Times New Roman" panose="02020603050405020304" pitchFamily="18" charset="0"/>
                <a:ea typeface="Barlow Bold Bold"/>
                <a:cs typeface="Times New Roman" panose="02020603050405020304" pitchFamily="18" charset="0"/>
                <a:sym typeface="Barlow Bold Bold"/>
              </a:rPr>
              <a:t>FEASIBILITY :</a:t>
            </a:r>
          </a:p>
          <a:p>
            <a:pPr algn="l">
              <a:lnSpc>
                <a:spcPts val="4952"/>
              </a:lnSpc>
              <a:spcBef>
                <a:spcPct val="0"/>
              </a:spcBef>
            </a:pPr>
            <a:endParaRPr lang="en-US" sz="6000" b="1" dirty="0">
              <a:solidFill>
                <a:srgbClr val="000000"/>
              </a:solidFill>
              <a:latin typeface="Times New Roman" panose="02020603050405020304" pitchFamily="18" charset="0"/>
              <a:ea typeface="Barlow Bold Bold"/>
              <a:cs typeface="Times New Roman" panose="02020603050405020304" pitchFamily="18" charset="0"/>
              <a:sym typeface="Barlow Bold Bold"/>
            </a:endParaRPr>
          </a:p>
        </p:txBody>
      </p:sp>
      <p:pic>
        <p:nvPicPr>
          <p:cNvPr id="6" name="Picture 5">
            <a:extLst>
              <a:ext uri="{FF2B5EF4-FFF2-40B4-BE49-F238E27FC236}">
                <a16:creationId xmlns:a16="http://schemas.microsoft.com/office/drawing/2014/main" id="{043273C5-0273-3100-927E-D3F87D03B2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11400" y="8724900"/>
            <a:ext cx="3480194" cy="1905000"/>
          </a:xfrm>
          <a:prstGeom prst="rect">
            <a:avLst/>
          </a:prstGeom>
        </p:spPr>
      </p:pic>
      <p:sp>
        <p:nvSpPr>
          <p:cNvPr id="7" name="TextBox 6">
            <a:extLst>
              <a:ext uri="{FF2B5EF4-FFF2-40B4-BE49-F238E27FC236}">
                <a16:creationId xmlns:a16="http://schemas.microsoft.com/office/drawing/2014/main" id="{1FBD40FF-0DA0-7B78-793B-49E4E921DE63}"/>
              </a:ext>
            </a:extLst>
          </p:cNvPr>
          <p:cNvSpPr txBox="1"/>
          <p:nvPr/>
        </p:nvSpPr>
        <p:spPr>
          <a:xfrm>
            <a:off x="190500" y="1958012"/>
            <a:ext cx="16230600" cy="8186857"/>
          </a:xfrm>
          <a:prstGeom prst="rect">
            <a:avLst/>
          </a:prstGeom>
          <a:noFill/>
        </p:spPr>
        <p:txBody>
          <a:bodyPr wrap="square">
            <a:spAutoFit/>
          </a:bodyPr>
          <a:lstStyle/>
          <a:p>
            <a:pPr marL="514350" indent="-514350">
              <a:buAutoNum type="arabicPeriod"/>
            </a:pPr>
            <a:r>
              <a:rPr lang="en-US" sz="2400" b="1" dirty="0"/>
              <a:t>Switch to Credit Card:  </a:t>
            </a:r>
          </a:p>
          <a:p>
            <a:r>
              <a:rPr lang="en-US" sz="2400" dirty="0"/>
              <a:t>       </a:t>
            </a:r>
            <a:r>
              <a:rPr lang="en-US" sz="2400" b="1" dirty="0"/>
              <a:t>User Acceptance: </a:t>
            </a:r>
            <a:r>
              <a:rPr lang="en-US" sz="2400" dirty="0"/>
              <a:t>Assess whether users are willing to adopt credit card usage management. This can be evaluated through surveys or user testing.   </a:t>
            </a:r>
          </a:p>
          <a:p>
            <a:r>
              <a:rPr lang="en-US" sz="2400" dirty="0"/>
              <a:t>      </a:t>
            </a:r>
            <a:r>
              <a:rPr lang="en-US" sz="2400" b="1" dirty="0"/>
              <a:t>Integration with Financial Institutions: </a:t>
            </a:r>
            <a:r>
              <a:rPr lang="en-US" sz="2400" dirty="0"/>
              <a:t>Feasibility may depend on partnerships with credit card companies or financial institutions for secure transaction processing.</a:t>
            </a:r>
          </a:p>
          <a:p>
            <a:endParaRPr lang="en-US" sz="2400" dirty="0"/>
          </a:p>
          <a:p>
            <a:r>
              <a:rPr lang="en-US" sz="2400" b="1" dirty="0"/>
              <a:t>2. Credit Limit Management</a:t>
            </a:r>
            <a:r>
              <a:rPr lang="en-US" sz="2400" dirty="0"/>
              <a:t>:   </a:t>
            </a:r>
          </a:p>
          <a:p>
            <a:r>
              <a:rPr lang="en-US" sz="2400" dirty="0"/>
              <a:t>     </a:t>
            </a:r>
            <a:r>
              <a:rPr lang="en-US" sz="2400" b="1" dirty="0"/>
              <a:t>Technical Complexity: </a:t>
            </a:r>
            <a:r>
              <a:rPr lang="en-US" sz="2400" dirty="0"/>
              <a:t>Implementing a robust system to freeze accounts based on credit limits requires careful planning to ensure accuracy and user satisfaction.   </a:t>
            </a:r>
          </a:p>
          <a:p>
            <a:r>
              <a:rPr lang="en-US" sz="2400" dirty="0"/>
              <a:t>      </a:t>
            </a:r>
            <a:r>
              <a:rPr lang="en-US" sz="2400" b="1" dirty="0"/>
              <a:t>User Awareness: </a:t>
            </a:r>
            <a:r>
              <a:rPr lang="en-US" sz="2400" dirty="0"/>
              <a:t>Users need to be educated about how their credit limits work and the consequences of account freezing, which could impact acceptance rates.</a:t>
            </a:r>
          </a:p>
          <a:p>
            <a:endParaRPr lang="en-US" sz="2400" dirty="0"/>
          </a:p>
          <a:p>
            <a:r>
              <a:rPr lang="en-US" sz="2400" b="1" dirty="0"/>
              <a:t>3. Family Notification for 20% Usage:   </a:t>
            </a:r>
          </a:p>
          <a:p>
            <a:r>
              <a:rPr lang="en-US" sz="2400" dirty="0"/>
              <a:t>      </a:t>
            </a:r>
            <a:r>
              <a:rPr lang="en-US" sz="2400" b="1" dirty="0"/>
              <a:t>Data Privacy: </a:t>
            </a:r>
            <a:r>
              <a:rPr lang="en-US" sz="2400" dirty="0"/>
              <a:t>Ensure that handling family member contact information complies with data protection regulations, This will impact the feasibility of implementing this feature.   </a:t>
            </a:r>
          </a:p>
          <a:p>
            <a:r>
              <a:rPr lang="en-US" sz="2400" dirty="0"/>
              <a:t>      </a:t>
            </a:r>
            <a:r>
              <a:rPr lang="en-US" sz="2400" b="1" dirty="0"/>
              <a:t>User Trust: </a:t>
            </a:r>
            <a:r>
              <a:rPr lang="en-US" sz="2400" dirty="0"/>
              <a:t>Users must trust that notifications are sent securely and that their family's consent is respected, which could affect feature adoption.</a:t>
            </a:r>
          </a:p>
          <a:p>
            <a:endParaRPr lang="en-US" sz="2200" dirty="0"/>
          </a:p>
          <a:p>
            <a:r>
              <a:rPr lang="en-US" sz="2400" b="1" dirty="0"/>
              <a:t>4. Investment Option:   </a:t>
            </a:r>
          </a:p>
          <a:p>
            <a:r>
              <a:rPr lang="en-US" sz="2400" dirty="0"/>
              <a:t>      </a:t>
            </a:r>
            <a:r>
              <a:rPr lang="en-US" sz="2400" b="1" dirty="0"/>
              <a:t>Market Research:</a:t>
            </a:r>
            <a:r>
              <a:rPr lang="en-US" sz="2400" dirty="0"/>
              <a:t> Conduct research to understand user interest in investment options and the types of investments they prefer. </a:t>
            </a:r>
          </a:p>
          <a:p>
            <a:r>
              <a:rPr lang="en-US" sz="2400" b="1" dirty="0"/>
              <a:t>      </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50"/>
        <p:cNvGrpSpPr/>
        <p:nvPr/>
      </p:nvGrpSpPr>
      <p:grpSpPr>
        <a:xfrm>
          <a:off x="0" y="0"/>
          <a:ext cx="0" cy="0"/>
          <a:chOff x="0" y="0"/>
          <a:chExt cx="0" cy="0"/>
        </a:xfrm>
      </p:grpSpPr>
      <p:pic>
        <p:nvPicPr>
          <p:cNvPr id="751" name="Google Shape;751;p60"/>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753" name="Google Shape;753;p60"/>
          <p:cNvSpPr txBox="1">
            <a:spLocks noGrp="1"/>
          </p:cNvSpPr>
          <p:nvPr>
            <p:ph type="ctrTitle" idx="4294967295"/>
          </p:nvPr>
        </p:nvSpPr>
        <p:spPr>
          <a:xfrm>
            <a:off x="1219200" y="4343281"/>
            <a:ext cx="15505800" cy="1600438"/>
          </a:xfrm>
          <a:prstGeom prst="rect">
            <a:avLst/>
          </a:prstGeom>
        </p:spPr>
        <p:txBody>
          <a:bodyPr spcFirstLastPara="1" vert="horz" wrap="square" lIns="182850" tIns="0" rIns="182850" bIns="0" rtlCol="0" anchor="t" anchorCtr="0">
            <a:spAutoFit/>
          </a:bodyPr>
          <a:lstStyle/>
          <a:p>
            <a:pPr>
              <a:spcBef>
                <a:spcPts val="0"/>
              </a:spcBef>
            </a:pPr>
            <a:r>
              <a:rPr lang="en" sz="10400" b="1" dirty="0">
                <a:solidFill>
                  <a:schemeClr val="bg1"/>
                </a:solidFill>
                <a:latin typeface="Times New Roman" panose="02020603050405020304" pitchFamily="18" charset="0"/>
                <a:ea typeface="Space Grotesk Medium"/>
                <a:cs typeface="Times New Roman" panose="02020603050405020304" pitchFamily="18" charset="0"/>
                <a:sym typeface="Space Grotesk Medium"/>
              </a:rPr>
              <a:t>Team Details</a:t>
            </a:r>
            <a:endParaRPr sz="10400" b="1" dirty="0">
              <a:solidFill>
                <a:schemeClr val="bg1"/>
              </a:solidFill>
              <a:latin typeface="Times New Roman" panose="02020603050405020304" pitchFamily="18" charset="0"/>
              <a:ea typeface="Space Grotesk Medium"/>
              <a:cs typeface="Times New Roman" panose="02020603050405020304" pitchFamily="18" charset="0"/>
              <a:sym typeface="Space Grotesk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3" name="TextBox 3"/>
          <p:cNvSpPr txBox="1"/>
          <p:nvPr/>
        </p:nvSpPr>
        <p:spPr>
          <a:xfrm>
            <a:off x="1028700" y="1711168"/>
            <a:ext cx="9392146" cy="633956"/>
          </a:xfrm>
          <a:prstGeom prst="rect">
            <a:avLst/>
          </a:prstGeom>
        </p:spPr>
        <p:txBody>
          <a:bodyPr lIns="0" tIns="0" rIns="0" bIns="0" rtlCol="0" anchor="t">
            <a:spAutoFit/>
          </a:bodyPr>
          <a:lstStyle/>
          <a:p>
            <a:pPr algn="just">
              <a:lnSpc>
                <a:spcPts val="5741"/>
              </a:lnSpc>
            </a:pPr>
            <a:endParaRPr lang="en-US" sz="3338" spc="50" dirty="0">
              <a:solidFill>
                <a:srgbClr val="000000"/>
              </a:solidFill>
              <a:latin typeface="Barlow Bold"/>
              <a:ea typeface="Barlow Bold"/>
              <a:cs typeface="Barlow Bold"/>
              <a:sym typeface="Barlow Bold"/>
            </a:endParaRPr>
          </a:p>
        </p:txBody>
      </p:sp>
      <p:pic>
        <p:nvPicPr>
          <p:cNvPr id="25" name="Google Shape;429;p38">
            <a:extLst>
              <a:ext uri="{FF2B5EF4-FFF2-40B4-BE49-F238E27FC236}">
                <a16:creationId xmlns:a16="http://schemas.microsoft.com/office/drawing/2014/main" id="{F9AA3E22-2771-B50B-6252-02C5D15E8824}"/>
              </a:ext>
            </a:extLst>
          </p:cNvPr>
          <p:cNvPicPr preferRelativeResize="0"/>
          <p:nvPr/>
        </p:nvPicPr>
        <p:blipFill rotWithShape="1">
          <a:blip r:embed="rId2">
            <a:alphaModFix/>
          </a:blip>
          <a:srcRect/>
          <a:stretch/>
        </p:blipFill>
        <p:spPr>
          <a:xfrm>
            <a:off x="304800" y="5900321"/>
            <a:ext cx="18288000" cy="5829300"/>
          </a:xfrm>
          <a:prstGeom prst="rect">
            <a:avLst/>
          </a:prstGeom>
          <a:noFill/>
          <a:ln>
            <a:noFill/>
          </a:ln>
        </p:spPr>
      </p:pic>
      <p:pic>
        <p:nvPicPr>
          <p:cNvPr id="30" name="Google Shape;436;p38">
            <a:extLst>
              <a:ext uri="{FF2B5EF4-FFF2-40B4-BE49-F238E27FC236}">
                <a16:creationId xmlns:a16="http://schemas.microsoft.com/office/drawing/2014/main" id="{C886842E-DBDA-BD73-5755-F75232C2A307}"/>
              </a:ext>
            </a:extLst>
          </p:cNvPr>
          <p:cNvPicPr preferRelativeResize="0"/>
          <p:nvPr/>
        </p:nvPicPr>
        <p:blipFill>
          <a:blip r:embed="rId3">
            <a:alphaModFix/>
          </a:blip>
          <a:stretch>
            <a:fillRect/>
          </a:stretch>
        </p:blipFill>
        <p:spPr>
          <a:xfrm>
            <a:off x="906309" y="1829696"/>
            <a:ext cx="2147702" cy="2114150"/>
          </a:xfrm>
          <a:prstGeom prst="rect">
            <a:avLst/>
          </a:prstGeom>
          <a:noFill/>
          <a:ln>
            <a:noFill/>
          </a:ln>
        </p:spPr>
      </p:pic>
      <p:pic>
        <p:nvPicPr>
          <p:cNvPr id="31" name="Google Shape;437;p38">
            <a:extLst>
              <a:ext uri="{FF2B5EF4-FFF2-40B4-BE49-F238E27FC236}">
                <a16:creationId xmlns:a16="http://schemas.microsoft.com/office/drawing/2014/main" id="{CF57EDFB-A5E0-3B42-CDD5-EA0ED6ED8676}"/>
              </a:ext>
            </a:extLst>
          </p:cNvPr>
          <p:cNvPicPr preferRelativeResize="0"/>
          <p:nvPr/>
        </p:nvPicPr>
        <p:blipFill>
          <a:blip r:embed="rId4">
            <a:alphaModFix/>
          </a:blip>
          <a:stretch>
            <a:fillRect/>
          </a:stretch>
        </p:blipFill>
        <p:spPr>
          <a:xfrm>
            <a:off x="906308" y="1829696"/>
            <a:ext cx="1898152" cy="1864598"/>
          </a:xfrm>
          <a:prstGeom prst="rect">
            <a:avLst/>
          </a:prstGeom>
          <a:noFill/>
          <a:ln w="9525" cap="flat" cmpd="sng">
            <a:solidFill>
              <a:srgbClr val="1C1C1C"/>
            </a:solidFill>
            <a:prstDash val="solid"/>
            <a:round/>
            <a:headEnd type="none" w="sm" len="sm"/>
            <a:tailEnd type="none" w="sm" len="sm"/>
          </a:ln>
        </p:spPr>
      </p:pic>
      <p:sp>
        <p:nvSpPr>
          <p:cNvPr id="32" name="Google Shape;438;p38">
            <a:extLst>
              <a:ext uri="{FF2B5EF4-FFF2-40B4-BE49-F238E27FC236}">
                <a16:creationId xmlns:a16="http://schemas.microsoft.com/office/drawing/2014/main" id="{4985559C-6BFE-B100-02F9-6DC10B72F391}"/>
              </a:ext>
            </a:extLst>
          </p:cNvPr>
          <p:cNvSpPr txBox="1">
            <a:spLocks/>
          </p:cNvSpPr>
          <p:nvPr/>
        </p:nvSpPr>
        <p:spPr>
          <a:xfrm>
            <a:off x="3409550" y="2142751"/>
            <a:ext cx="4962000" cy="553998"/>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3600" b="1" dirty="0">
                <a:solidFill>
                  <a:srgbClr val="1C1C1C"/>
                </a:solidFill>
                <a:latin typeface="Space Grotesk Medium"/>
                <a:ea typeface="Space Grotesk Medium"/>
                <a:cs typeface="Space Grotesk Medium"/>
                <a:sym typeface="Space Grotesk Medium"/>
              </a:rPr>
              <a:t>M</a:t>
            </a:r>
            <a:r>
              <a:rPr lang="en-IN" sz="3600" b="1" dirty="0">
                <a:solidFill>
                  <a:srgbClr val="1C1C1C"/>
                </a:solidFill>
                <a:latin typeface="Space Grotesk Medium"/>
                <a:ea typeface="Space Grotesk Medium"/>
                <a:cs typeface="Space Grotesk Medium"/>
                <a:sym typeface="Space Grotesk Medium"/>
              </a:rPr>
              <a:t>ANASVI PASALA</a:t>
            </a:r>
          </a:p>
        </p:txBody>
      </p:sp>
      <p:sp>
        <p:nvSpPr>
          <p:cNvPr id="33" name="Google Shape;439;p38">
            <a:extLst>
              <a:ext uri="{FF2B5EF4-FFF2-40B4-BE49-F238E27FC236}">
                <a16:creationId xmlns:a16="http://schemas.microsoft.com/office/drawing/2014/main" id="{9C1098F2-1107-B12C-9260-912403062A71}"/>
              </a:ext>
            </a:extLst>
          </p:cNvPr>
          <p:cNvSpPr txBox="1">
            <a:spLocks/>
          </p:cNvSpPr>
          <p:nvPr/>
        </p:nvSpPr>
        <p:spPr>
          <a:xfrm>
            <a:off x="3409550" y="2769407"/>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2800" dirty="0">
                <a:solidFill>
                  <a:srgbClr val="1C1C1C"/>
                </a:solidFill>
                <a:latin typeface="Space Grotesk"/>
                <a:ea typeface="Space Grotesk"/>
                <a:cs typeface="Space Grotesk"/>
                <a:sym typeface="Space Grotesk"/>
              </a:rPr>
              <a:t>STUDENT</a:t>
            </a:r>
          </a:p>
          <a:p>
            <a:pPr algn="l">
              <a:spcBef>
                <a:spcPts val="0"/>
              </a:spcBef>
            </a:pPr>
            <a:r>
              <a:rPr lang="en-IN" sz="2800" dirty="0">
                <a:solidFill>
                  <a:srgbClr val="1C1C1C"/>
                </a:solidFill>
                <a:latin typeface="Space Grotesk"/>
                <a:ea typeface="Space Grotesk"/>
                <a:cs typeface="Space Grotesk"/>
                <a:sym typeface="Space Grotesk"/>
              </a:rPr>
              <a:t>VIT-AP UNIVERSITY</a:t>
            </a:r>
          </a:p>
        </p:txBody>
      </p:sp>
      <p:pic>
        <p:nvPicPr>
          <p:cNvPr id="34" name="Google Shape;440;p38">
            <a:extLst>
              <a:ext uri="{FF2B5EF4-FFF2-40B4-BE49-F238E27FC236}">
                <a16:creationId xmlns:a16="http://schemas.microsoft.com/office/drawing/2014/main" id="{B1A5140B-4BD4-A5F2-5CB1-5688B28988A4}"/>
              </a:ext>
            </a:extLst>
          </p:cNvPr>
          <p:cNvPicPr preferRelativeResize="0"/>
          <p:nvPr/>
        </p:nvPicPr>
        <p:blipFill>
          <a:blip r:embed="rId3">
            <a:alphaModFix/>
          </a:blip>
          <a:stretch>
            <a:fillRect/>
          </a:stretch>
        </p:blipFill>
        <p:spPr>
          <a:xfrm>
            <a:off x="906309" y="4553446"/>
            <a:ext cx="2147702" cy="2114150"/>
          </a:xfrm>
          <a:prstGeom prst="rect">
            <a:avLst/>
          </a:prstGeom>
          <a:noFill/>
          <a:ln>
            <a:noFill/>
          </a:ln>
        </p:spPr>
      </p:pic>
      <p:pic>
        <p:nvPicPr>
          <p:cNvPr id="35" name="Google Shape;441;p38">
            <a:extLst>
              <a:ext uri="{FF2B5EF4-FFF2-40B4-BE49-F238E27FC236}">
                <a16:creationId xmlns:a16="http://schemas.microsoft.com/office/drawing/2014/main" id="{F8BFD89E-F476-D3DB-E7AC-2083D69FAD58}"/>
              </a:ext>
            </a:extLst>
          </p:cNvPr>
          <p:cNvPicPr preferRelativeResize="0"/>
          <p:nvPr/>
        </p:nvPicPr>
        <p:blipFill>
          <a:blip r:embed="rId4">
            <a:alphaModFix/>
          </a:blip>
          <a:stretch>
            <a:fillRect/>
          </a:stretch>
        </p:blipFill>
        <p:spPr>
          <a:xfrm>
            <a:off x="906308" y="4553446"/>
            <a:ext cx="1898152" cy="1864598"/>
          </a:xfrm>
          <a:prstGeom prst="rect">
            <a:avLst/>
          </a:prstGeom>
          <a:noFill/>
          <a:ln w="9525" cap="flat" cmpd="sng">
            <a:solidFill>
              <a:srgbClr val="1C1C1C"/>
            </a:solidFill>
            <a:prstDash val="solid"/>
            <a:round/>
            <a:headEnd type="none" w="sm" len="sm"/>
            <a:tailEnd type="none" w="sm" len="sm"/>
          </a:ln>
        </p:spPr>
      </p:pic>
      <p:sp>
        <p:nvSpPr>
          <p:cNvPr id="36" name="Google Shape;442;p38">
            <a:extLst>
              <a:ext uri="{FF2B5EF4-FFF2-40B4-BE49-F238E27FC236}">
                <a16:creationId xmlns:a16="http://schemas.microsoft.com/office/drawing/2014/main" id="{5B23F3ED-F76A-DFEB-A4B1-0C7766DE58A2}"/>
              </a:ext>
            </a:extLst>
          </p:cNvPr>
          <p:cNvSpPr txBox="1">
            <a:spLocks/>
          </p:cNvSpPr>
          <p:nvPr/>
        </p:nvSpPr>
        <p:spPr>
          <a:xfrm>
            <a:off x="3409550" y="4866501"/>
            <a:ext cx="4962000" cy="553998"/>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3600" b="1" dirty="0">
                <a:solidFill>
                  <a:srgbClr val="1C1C1C"/>
                </a:solidFill>
                <a:latin typeface="Space Grotesk Medium"/>
                <a:ea typeface="Space Grotesk Medium"/>
                <a:cs typeface="Space Grotesk Medium"/>
                <a:sym typeface="Space Grotesk Medium"/>
              </a:rPr>
              <a:t>K</a:t>
            </a:r>
            <a:r>
              <a:rPr lang="en-IN" sz="3600" b="1" dirty="0">
                <a:solidFill>
                  <a:srgbClr val="1C1C1C"/>
                </a:solidFill>
                <a:latin typeface="Space Grotesk Medium"/>
                <a:ea typeface="Space Grotesk Medium"/>
                <a:cs typeface="Space Grotesk Medium"/>
                <a:sym typeface="Space Grotesk Medium"/>
              </a:rPr>
              <a:t>. AMULYA VAJRA</a:t>
            </a:r>
          </a:p>
        </p:txBody>
      </p:sp>
      <p:sp>
        <p:nvSpPr>
          <p:cNvPr id="37" name="Google Shape;443;p38">
            <a:extLst>
              <a:ext uri="{FF2B5EF4-FFF2-40B4-BE49-F238E27FC236}">
                <a16:creationId xmlns:a16="http://schemas.microsoft.com/office/drawing/2014/main" id="{F655218F-C9E7-D85F-4E85-3152516C104B}"/>
              </a:ext>
            </a:extLst>
          </p:cNvPr>
          <p:cNvSpPr txBox="1">
            <a:spLocks/>
          </p:cNvSpPr>
          <p:nvPr/>
        </p:nvSpPr>
        <p:spPr>
          <a:xfrm>
            <a:off x="3409550" y="5493157"/>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2800" dirty="0">
                <a:solidFill>
                  <a:srgbClr val="1C1C1C"/>
                </a:solidFill>
                <a:latin typeface="Space Grotesk"/>
                <a:ea typeface="Space Grotesk"/>
                <a:cs typeface="Space Grotesk"/>
                <a:sym typeface="Space Grotesk"/>
              </a:rPr>
              <a:t>STUDENT</a:t>
            </a:r>
          </a:p>
          <a:p>
            <a:pPr algn="l">
              <a:spcBef>
                <a:spcPts val="0"/>
              </a:spcBef>
            </a:pPr>
            <a:r>
              <a:rPr lang="en-IN" sz="2800" dirty="0">
                <a:solidFill>
                  <a:srgbClr val="1C1C1C"/>
                </a:solidFill>
                <a:latin typeface="Space Grotesk"/>
                <a:ea typeface="Space Grotesk"/>
                <a:cs typeface="Space Grotesk"/>
                <a:sym typeface="Space Grotesk"/>
              </a:rPr>
              <a:t>VIT-AP UNIVERSITY</a:t>
            </a:r>
          </a:p>
        </p:txBody>
      </p:sp>
      <p:pic>
        <p:nvPicPr>
          <p:cNvPr id="38" name="Google Shape;444;p38">
            <a:extLst>
              <a:ext uri="{FF2B5EF4-FFF2-40B4-BE49-F238E27FC236}">
                <a16:creationId xmlns:a16="http://schemas.microsoft.com/office/drawing/2014/main" id="{072D6E6A-CCC2-CEFF-D6E1-AB76B70DD2BB}"/>
              </a:ext>
            </a:extLst>
          </p:cNvPr>
          <p:cNvPicPr preferRelativeResize="0"/>
          <p:nvPr/>
        </p:nvPicPr>
        <p:blipFill>
          <a:blip r:embed="rId3">
            <a:alphaModFix/>
          </a:blip>
          <a:stretch>
            <a:fillRect/>
          </a:stretch>
        </p:blipFill>
        <p:spPr>
          <a:xfrm>
            <a:off x="8926759" y="1829696"/>
            <a:ext cx="2147702" cy="2114150"/>
          </a:xfrm>
          <a:prstGeom prst="rect">
            <a:avLst/>
          </a:prstGeom>
          <a:noFill/>
          <a:ln>
            <a:noFill/>
          </a:ln>
        </p:spPr>
      </p:pic>
      <p:pic>
        <p:nvPicPr>
          <p:cNvPr id="39" name="Google Shape;445;p38">
            <a:extLst>
              <a:ext uri="{FF2B5EF4-FFF2-40B4-BE49-F238E27FC236}">
                <a16:creationId xmlns:a16="http://schemas.microsoft.com/office/drawing/2014/main" id="{FA10CAB4-DCEA-B43C-7ED9-F93537BB007B}"/>
              </a:ext>
            </a:extLst>
          </p:cNvPr>
          <p:cNvPicPr preferRelativeResize="0"/>
          <p:nvPr/>
        </p:nvPicPr>
        <p:blipFill>
          <a:blip r:embed="rId4">
            <a:alphaModFix/>
          </a:blip>
          <a:stretch>
            <a:fillRect/>
          </a:stretch>
        </p:blipFill>
        <p:spPr>
          <a:xfrm>
            <a:off x="8926758" y="1829696"/>
            <a:ext cx="1898152" cy="1864598"/>
          </a:xfrm>
          <a:prstGeom prst="rect">
            <a:avLst/>
          </a:prstGeom>
          <a:noFill/>
          <a:ln w="9525" cap="flat" cmpd="sng">
            <a:solidFill>
              <a:srgbClr val="1C1C1C"/>
            </a:solidFill>
            <a:prstDash val="solid"/>
            <a:round/>
            <a:headEnd type="none" w="sm" len="sm"/>
            <a:tailEnd type="none" w="sm" len="sm"/>
          </a:ln>
        </p:spPr>
      </p:pic>
      <p:sp>
        <p:nvSpPr>
          <p:cNvPr id="40" name="Google Shape;446;p38">
            <a:extLst>
              <a:ext uri="{FF2B5EF4-FFF2-40B4-BE49-F238E27FC236}">
                <a16:creationId xmlns:a16="http://schemas.microsoft.com/office/drawing/2014/main" id="{9487D600-70E6-F866-C1D9-2C5561630DBC}"/>
              </a:ext>
            </a:extLst>
          </p:cNvPr>
          <p:cNvSpPr txBox="1">
            <a:spLocks/>
          </p:cNvSpPr>
          <p:nvPr/>
        </p:nvSpPr>
        <p:spPr>
          <a:xfrm>
            <a:off x="11430000" y="2142751"/>
            <a:ext cx="5829300" cy="553998"/>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3600" b="1" dirty="0">
                <a:solidFill>
                  <a:srgbClr val="1C1C1C"/>
                </a:solidFill>
                <a:latin typeface="Space Grotesk Medium"/>
                <a:ea typeface="Space Grotesk Medium"/>
                <a:cs typeface="Space Grotesk Medium"/>
                <a:sym typeface="Space Grotesk Medium"/>
              </a:rPr>
              <a:t>M. </a:t>
            </a:r>
            <a:r>
              <a:rPr lang="en-IN" sz="3600" b="1" dirty="0">
                <a:solidFill>
                  <a:srgbClr val="1C1C1C"/>
                </a:solidFill>
                <a:latin typeface="Space Grotesk Medium"/>
                <a:ea typeface="Space Grotesk Medium"/>
                <a:cs typeface="Space Grotesk Medium"/>
                <a:sym typeface="Space Grotesk Medium"/>
              </a:rPr>
              <a:t>AASHRITHA REDDY</a:t>
            </a:r>
          </a:p>
        </p:txBody>
      </p:sp>
      <p:sp>
        <p:nvSpPr>
          <p:cNvPr id="41" name="Google Shape;447;p38">
            <a:extLst>
              <a:ext uri="{FF2B5EF4-FFF2-40B4-BE49-F238E27FC236}">
                <a16:creationId xmlns:a16="http://schemas.microsoft.com/office/drawing/2014/main" id="{F497EB50-13FB-0FA0-8E8E-AD2797F844C7}"/>
              </a:ext>
            </a:extLst>
          </p:cNvPr>
          <p:cNvSpPr txBox="1">
            <a:spLocks/>
          </p:cNvSpPr>
          <p:nvPr/>
        </p:nvSpPr>
        <p:spPr>
          <a:xfrm>
            <a:off x="11430000" y="2769407"/>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2800" dirty="0">
                <a:solidFill>
                  <a:srgbClr val="1C1C1C"/>
                </a:solidFill>
                <a:latin typeface="Space Grotesk"/>
                <a:ea typeface="Space Grotesk"/>
                <a:cs typeface="Space Grotesk"/>
                <a:sym typeface="Space Grotesk"/>
              </a:rPr>
              <a:t>STUDENT</a:t>
            </a:r>
          </a:p>
          <a:p>
            <a:pPr algn="l">
              <a:spcBef>
                <a:spcPts val="0"/>
              </a:spcBef>
            </a:pPr>
            <a:r>
              <a:rPr lang="en-IN" sz="2800" dirty="0">
                <a:solidFill>
                  <a:srgbClr val="1C1C1C"/>
                </a:solidFill>
                <a:latin typeface="Space Grotesk"/>
                <a:ea typeface="Space Grotesk"/>
                <a:cs typeface="Space Grotesk"/>
                <a:sym typeface="Space Grotesk"/>
              </a:rPr>
              <a:t>VIT-AP UNIVERSITY</a:t>
            </a:r>
          </a:p>
        </p:txBody>
      </p:sp>
      <p:pic>
        <p:nvPicPr>
          <p:cNvPr id="42" name="Google Shape;448;p38">
            <a:extLst>
              <a:ext uri="{FF2B5EF4-FFF2-40B4-BE49-F238E27FC236}">
                <a16:creationId xmlns:a16="http://schemas.microsoft.com/office/drawing/2014/main" id="{3EA1987F-9861-04B7-DD05-E3695EEF824A}"/>
              </a:ext>
            </a:extLst>
          </p:cNvPr>
          <p:cNvPicPr preferRelativeResize="0"/>
          <p:nvPr/>
        </p:nvPicPr>
        <p:blipFill>
          <a:blip r:embed="rId3">
            <a:alphaModFix/>
          </a:blip>
          <a:stretch>
            <a:fillRect/>
          </a:stretch>
        </p:blipFill>
        <p:spPr>
          <a:xfrm>
            <a:off x="8926759" y="4553446"/>
            <a:ext cx="2147702" cy="2114150"/>
          </a:xfrm>
          <a:prstGeom prst="rect">
            <a:avLst/>
          </a:prstGeom>
          <a:noFill/>
          <a:ln>
            <a:noFill/>
          </a:ln>
        </p:spPr>
      </p:pic>
      <p:pic>
        <p:nvPicPr>
          <p:cNvPr id="43" name="Google Shape;449;p38">
            <a:extLst>
              <a:ext uri="{FF2B5EF4-FFF2-40B4-BE49-F238E27FC236}">
                <a16:creationId xmlns:a16="http://schemas.microsoft.com/office/drawing/2014/main" id="{73EC894A-6068-C4E4-291D-295A2B7FFFF5}"/>
              </a:ext>
            </a:extLst>
          </p:cNvPr>
          <p:cNvPicPr preferRelativeResize="0"/>
          <p:nvPr/>
        </p:nvPicPr>
        <p:blipFill>
          <a:blip r:embed="rId4">
            <a:alphaModFix/>
          </a:blip>
          <a:stretch>
            <a:fillRect/>
          </a:stretch>
        </p:blipFill>
        <p:spPr>
          <a:xfrm>
            <a:off x="8926758" y="4553446"/>
            <a:ext cx="1898152" cy="1864598"/>
          </a:xfrm>
          <a:prstGeom prst="rect">
            <a:avLst/>
          </a:prstGeom>
          <a:noFill/>
          <a:ln w="9525" cap="flat" cmpd="sng">
            <a:solidFill>
              <a:srgbClr val="1C1C1C"/>
            </a:solidFill>
            <a:prstDash val="solid"/>
            <a:round/>
            <a:headEnd type="none" w="sm" len="sm"/>
            <a:tailEnd type="none" w="sm" len="sm"/>
          </a:ln>
        </p:spPr>
      </p:pic>
      <p:sp>
        <p:nvSpPr>
          <p:cNvPr id="44" name="Google Shape;450;p38">
            <a:extLst>
              <a:ext uri="{FF2B5EF4-FFF2-40B4-BE49-F238E27FC236}">
                <a16:creationId xmlns:a16="http://schemas.microsoft.com/office/drawing/2014/main" id="{ADFAB062-E572-B46B-EB57-FC4AE009248E}"/>
              </a:ext>
            </a:extLst>
          </p:cNvPr>
          <p:cNvSpPr txBox="1">
            <a:spLocks/>
          </p:cNvSpPr>
          <p:nvPr/>
        </p:nvSpPr>
        <p:spPr>
          <a:xfrm>
            <a:off x="11430000" y="4866501"/>
            <a:ext cx="4962000" cy="553998"/>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3600" b="1" dirty="0">
                <a:solidFill>
                  <a:srgbClr val="1C1C1C"/>
                </a:solidFill>
                <a:latin typeface="Space Grotesk Medium"/>
                <a:ea typeface="Space Grotesk Medium"/>
                <a:cs typeface="Space Grotesk Medium"/>
                <a:sym typeface="Space Grotesk Medium"/>
              </a:rPr>
              <a:t>CH. AMITHA</a:t>
            </a:r>
            <a:endParaRPr lang="en-IN" sz="3600" b="1" dirty="0">
              <a:solidFill>
                <a:srgbClr val="1C1C1C"/>
              </a:solidFill>
              <a:latin typeface="Space Grotesk Medium"/>
              <a:ea typeface="Space Grotesk Medium"/>
              <a:cs typeface="Space Grotesk Medium"/>
              <a:sym typeface="Space Grotesk Medium"/>
            </a:endParaRPr>
          </a:p>
        </p:txBody>
      </p:sp>
      <p:sp>
        <p:nvSpPr>
          <p:cNvPr id="45" name="Google Shape;451;p38">
            <a:extLst>
              <a:ext uri="{FF2B5EF4-FFF2-40B4-BE49-F238E27FC236}">
                <a16:creationId xmlns:a16="http://schemas.microsoft.com/office/drawing/2014/main" id="{395CCC72-8FCB-FE3E-93BF-B2EF861C0A91}"/>
              </a:ext>
            </a:extLst>
          </p:cNvPr>
          <p:cNvSpPr txBox="1">
            <a:spLocks/>
          </p:cNvSpPr>
          <p:nvPr/>
        </p:nvSpPr>
        <p:spPr>
          <a:xfrm>
            <a:off x="11430000" y="5493157"/>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2800" dirty="0">
                <a:solidFill>
                  <a:srgbClr val="1C1C1C"/>
                </a:solidFill>
                <a:latin typeface="Space Grotesk"/>
                <a:ea typeface="Space Grotesk"/>
                <a:cs typeface="Space Grotesk"/>
                <a:sym typeface="Space Grotesk"/>
              </a:rPr>
              <a:t>STUDENT</a:t>
            </a:r>
          </a:p>
          <a:p>
            <a:pPr algn="l">
              <a:spcBef>
                <a:spcPts val="0"/>
              </a:spcBef>
            </a:pPr>
            <a:r>
              <a:rPr lang="en-IN" sz="2800" dirty="0">
                <a:solidFill>
                  <a:srgbClr val="1C1C1C"/>
                </a:solidFill>
                <a:latin typeface="Space Grotesk"/>
                <a:ea typeface="Space Grotesk"/>
                <a:cs typeface="Space Grotesk"/>
                <a:sym typeface="Space Grotesk"/>
              </a:rPr>
              <a:t>VIT-AP UNIVERSITY</a:t>
            </a:r>
          </a:p>
        </p:txBody>
      </p:sp>
      <p:sp>
        <p:nvSpPr>
          <p:cNvPr id="46" name="Freeform 2">
            <a:extLst>
              <a:ext uri="{FF2B5EF4-FFF2-40B4-BE49-F238E27FC236}">
                <a16:creationId xmlns:a16="http://schemas.microsoft.com/office/drawing/2014/main" id="{E18BB2A0-0305-3DE2-D996-346379538DCB}"/>
              </a:ext>
            </a:extLst>
          </p:cNvPr>
          <p:cNvSpPr/>
          <p:nvPr/>
        </p:nvSpPr>
        <p:spPr>
          <a:xfrm>
            <a:off x="6292586" y="9871168"/>
            <a:ext cx="12029827" cy="507772"/>
          </a:xfrm>
          <a:custGeom>
            <a:avLst/>
            <a:gdLst/>
            <a:ahLst/>
            <a:cxnLst/>
            <a:rect l="l" t="t" r="r" b="b"/>
            <a:pathLst>
              <a:path w="12563227" h="7066815">
                <a:moveTo>
                  <a:pt x="0" y="0"/>
                </a:moveTo>
                <a:lnTo>
                  <a:pt x="12563227" y="0"/>
                </a:lnTo>
                <a:lnTo>
                  <a:pt x="12563227" y="7066815"/>
                </a:lnTo>
                <a:lnTo>
                  <a:pt x="0" y="7066815"/>
                </a:lnTo>
                <a:lnTo>
                  <a:pt x="0" y="0"/>
                </a:lnTo>
                <a:close/>
              </a:path>
            </a:pathLst>
          </a:custGeom>
          <a:blipFill>
            <a:blip r:embed="rId5"/>
            <a:stretch>
              <a:fillRect/>
            </a:stretch>
          </a:blipFill>
        </p:spPr>
        <p:txBody>
          <a:bodyPr/>
          <a:lstStyle/>
          <a:p>
            <a:endParaRPr lang="en-IN" dirty="0"/>
          </a:p>
        </p:txBody>
      </p:sp>
    </p:spTree>
    <p:extLst>
      <p:ext uri="{BB962C8B-B14F-4D97-AF65-F5344CB8AC3E}">
        <p14:creationId xmlns:p14="http://schemas.microsoft.com/office/powerpoint/2010/main" val="3057952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734</Words>
  <Application>Microsoft Office PowerPoint</Application>
  <PresentationFormat>Custom</PresentationFormat>
  <Paragraphs>69</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Space Grotesk</vt:lpstr>
      <vt:lpstr>Space Grotesk Medium</vt:lpstr>
      <vt:lpstr>Barlow Bold</vt:lpstr>
      <vt:lpstr>Calibri</vt:lpstr>
      <vt:lpstr>Barlow Bold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Details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DELL</dc:creator>
  <cp:lastModifiedBy>Manasvi Pasala</cp:lastModifiedBy>
  <cp:revision>7</cp:revision>
  <dcterms:created xsi:type="dcterms:W3CDTF">2006-08-16T00:00:00Z</dcterms:created>
  <dcterms:modified xsi:type="dcterms:W3CDTF">2024-10-25T06:58:03Z</dcterms:modified>
  <dc:identifier>DAGTMY47ztE</dc:identifier>
</cp:coreProperties>
</file>