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65" r:id="rId4"/>
    <p:sldId id="258" r:id="rId5"/>
    <p:sldId id="259" r:id="rId6"/>
    <p:sldId id="260" r:id="rId7"/>
    <p:sldId id="303" r:id="rId8"/>
    <p:sldId id="282" r:id="rId9"/>
    <p:sldId id="364" r:id="rId10"/>
  </p:sldIdLst>
  <p:sldSz cx="18288000" cy="10287000"/>
  <p:notesSz cx="6858000" cy="9144000"/>
  <p:embeddedFontLst>
    <p:embeddedFont>
      <p:font typeface="Barlow Bold" panose="020B0604020202020204" charset="0"/>
      <p:regular r:id="rId12"/>
    </p:embeddedFont>
    <p:embeddedFont>
      <p:font typeface="Barlow Bold Bold" panose="020B0604020202020204" charset="0"/>
      <p:regular r:id="rId13"/>
    </p:embeddedFont>
    <p:embeddedFont>
      <p:font typeface="Space Grotesk" panose="020B0604020202020204" charset="0"/>
      <p:regular r:id="rId14"/>
      <p:bold r:id="rId15"/>
    </p:embeddedFont>
    <p:embeddedFont>
      <p:font typeface="Space Grotesk Medium" panose="020B0604020202020204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DA4B"/>
    <a:srgbClr val="92D050"/>
    <a:srgbClr val="C40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E4029-245A-46F7-B8BC-ECA1AA2F9F08}" v="1" dt="2024-10-25T06:19:16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3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yuday Sajlani" userId="41ecf7ea5607fed6" providerId="LiveId" clId="{551E4029-245A-46F7-B8BC-ECA1AA2F9F08}"/>
    <pc:docChg chg="undo custSel modSld">
      <pc:chgData name="Abhyuday Sajlani" userId="41ecf7ea5607fed6" providerId="LiveId" clId="{551E4029-245A-46F7-B8BC-ECA1AA2F9F08}" dt="2024-10-25T06:19:36.471" v="7" actId="14100"/>
      <pc:docMkLst>
        <pc:docMk/>
      </pc:docMkLst>
      <pc:sldChg chg="addSp delSp modSp mod">
        <pc:chgData name="Abhyuday Sajlani" userId="41ecf7ea5607fed6" providerId="LiveId" clId="{551E4029-245A-46F7-B8BC-ECA1AA2F9F08}" dt="2024-10-25T06:19:36.471" v="7" actId="14100"/>
        <pc:sldMkLst>
          <pc:docMk/>
          <pc:sldMk cId="1473066150" sldId="365"/>
        </pc:sldMkLst>
        <pc:picChg chg="del">
          <ac:chgData name="Abhyuday Sajlani" userId="41ecf7ea5607fed6" providerId="LiveId" clId="{551E4029-245A-46F7-B8BC-ECA1AA2F9F08}" dt="2024-10-25T06:19:15.968" v="0" actId="478"/>
          <ac:picMkLst>
            <pc:docMk/>
            <pc:sldMk cId="1473066150" sldId="365"/>
            <ac:picMk id="8" creationId="{C54C3DAD-92C4-A728-E075-BFD67E0ABF7D}"/>
          </ac:picMkLst>
        </pc:picChg>
        <pc:picChg chg="add mod">
          <ac:chgData name="Abhyuday Sajlani" userId="41ecf7ea5607fed6" providerId="LiveId" clId="{551E4029-245A-46F7-B8BC-ECA1AA2F9F08}" dt="2024-10-25T06:19:36.471" v="7" actId="14100"/>
          <ac:picMkLst>
            <pc:docMk/>
            <pc:sldMk cId="1473066150" sldId="365"/>
            <ac:picMk id="10" creationId="{2AC36B0A-DB75-5279-002B-CC0136A8E5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2E750-4AB1-427B-8934-A508C15A9FB2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46AE9-8852-4178-9D29-A75BE40F1A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8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6e3a91b602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6e3a91b602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26e3a91b602_0_1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26e3a91b602_0_1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28800" lvl="1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518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58" y="81610"/>
            <a:ext cx="184404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534218" y="8329724"/>
            <a:ext cx="4173289" cy="1591214"/>
            <a:chOff x="0" y="0"/>
            <a:chExt cx="1099138" cy="4190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9138" cy="419085"/>
            </a:xfrm>
            <a:custGeom>
              <a:avLst/>
              <a:gdLst/>
              <a:ahLst/>
              <a:cxnLst/>
              <a:rect l="l" t="t" r="r" b="b"/>
              <a:pathLst>
                <a:path w="1099138" h="419085">
                  <a:moveTo>
                    <a:pt x="0" y="0"/>
                  </a:moveTo>
                  <a:lnTo>
                    <a:pt x="1099138" y="0"/>
                  </a:lnTo>
                  <a:lnTo>
                    <a:pt x="1099138" y="419085"/>
                  </a:lnTo>
                  <a:lnTo>
                    <a:pt x="0" y="419085"/>
                  </a:lnTo>
                  <a:close/>
                </a:path>
              </a:pathLst>
            </a:custGeom>
            <a:solidFill>
              <a:srgbClr val="183717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099138" cy="457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83114" y="8572398"/>
            <a:ext cx="1694194" cy="340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9"/>
              </a:lnSpc>
            </a:pPr>
            <a:endParaRPr lang="en-US" sz="2400" dirty="0">
              <a:solidFill>
                <a:srgbClr val="F8F4E5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777368" y="8466742"/>
            <a:ext cx="3552329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2"/>
              </a:lnSpc>
              <a:spcBef>
                <a:spcPct val="0"/>
              </a:spcBef>
            </a:pPr>
            <a:r>
              <a:rPr lang="en-US" sz="4695" dirty="0">
                <a:solidFill>
                  <a:srgbClr val="F8F4E5"/>
                </a:solidFill>
                <a:latin typeface="Barlow Bold"/>
                <a:ea typeface="Barlow Bold"/>
                <a:cs typeface="Barlow Bold"/>
                <a:sym typeface="Barlow Bold"/>
              </a:rPr>
              <a:t>FORTUNE TECHIES</a:t>
            </a:r>
          </a:p>
        </p:txBody>
      </p:sp>
      <p:pic>
        <p:nvPicPr>
          <p:cNvPr id="18" name="Google Shape;766;p62">
            <a:extLst>
              <a:ext uri="{FF2B5EF4-FFF2-40B4-BE49-F238E27FC236}">
                <a16:creationId xmlns:a16="http://schemas.microsoft.com/office/drawing/2014/main" id="{EBB1813E-6A22-D0BD-570C-42D2563644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73970" y="2627397"/>
            <a:ext cx="6218737" cy="5378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835AA9-F7B6-9398-4762-14B50F7531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3" y="7850781"/>
            <a:ext cx="4375642" cy="2404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EE38E4-6343-6CD1-6CC4-0058549B1D44}"/>
              </a:ext>
            </a:extLst>
          </p:cNvPr>
          <p:cNvSpPr txBox="1"/>
          <p:nvPr/>
        </p:nvSpPr>
        <p:spPr>
          <a:xfrm>
            <a:off x="1371600" y="2294568"/>
            <a:ext cx="1104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latin typeface="Barlow Bold" panose="020B0604020202020204" charset="0"/>
              </a:rPr>
              <a:t>ASTROGATHER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6692" y="854911"/>
            <a:ext cx="16230600" cy="633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2"/>
              </a:lnSpc>
              <a:spcBef>
                <a:spcPct val="0"/>
              </a:spcBef>
            </a:pPr>
            <a:r>
              <a:rPr lang="en-US" sz="4157" b="1" dirty="0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SOLUTION 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42900" y="2019300"/>
            <a:ext cx="17106900" cy="69314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9031" lvl="1" indent="-329516" algn="l">
              <a:lnSpc>
                <a:spcPts val="3635"/>
              </a:lnSpc>
              <a:buFont typeface="Arial"/>
              <a:buChar char="•"/>
            </a:pPr>
            <a:r>
              <a:rPr lang="en-US" sz="3600" b="1" i="0" dirty="0">
                <a:solidFill>
                  <a:srgbClr val="282523"/>
                </a:solidFill>
                <a:effectLst/>
                <a:latin typeface="Ginto"/>
              </a:rPr>
              <a:t>Our solution is a crowdsourced astronomy observation platform designed for amateur astronomers. </a:t>
            </a:r>
          </a:p>
          <a:p>
            <a:pPr marL="659031" lvl="1" indent="-329516" algn="l">
              <a:lnSpc>
                <a:spcPts val="3635"/>
              </a:lnSpc>
              <a:buFont typeface="Arial"/>
              <a:buChar char="•"/>
            </a:pPr>
            <a:endParaRPr lang="en-US" sz="3600" b="1" i="0" dirty="0">
              <a:solidFill>
                <a:srgbClr val="282523"/>
              </a:solidFill>
              <a:effectLst/>
              <a:latin typeface="Ginto"/>
            </a:endParaRPr>
          </a:p>
          <a:p>
            <a:pPr marL="659031" lvl="1" indent="-329516">
              <a:lnSpc>
                <a:spcPts val="3635"/>
              </a:lnSpc>
              <a:buFont typeface="Arial"/>
              <a:buChar char="•"/>
            </a:pPr>
            <a:r>
              <a:rPr lang="en-US" sz="3600" b="1" i="0" dirty="0">
                <a:solidFill>
                  <a:srgbClr val="282523"/>
                </a:solidFill>
                <a:effectLst/>
                <a:latin typeface="Ginto"/>
              </a:rPr>
              <a:t>The main problem is the limited data available from professional observatories due to their limited number and geographic distribution</a:t>
            </a:r>
            <a:r>
              <a:rPr lang="en-IN" sz="3600" b="1" i="0" dirty="0">
                <a:solidFill>
                  <a:srgbClr val="282523"/>
                </a:solidFill>
                <a:effectLst/>
                <a:latin typeface="Ginto"/>
              </a:rPr>
              <a:t>.</a:t>
            </a:r>
          </a:p>
          <a:p>
            <a:pPr marL="659031" lvl="1" indent="-329516">
              <a:lnSpc>
                <a:spcPts val="3635"/>
              </a:lnSpc>
              <a:buFont typeface="Arial"/>
              <a:buChar char="•"/>
            </a:pPr>
            <a:endParaRPr lang="en-IN" sz="3600" b="1" i="0" dirty="0">
              <a:solidFill>
                <a:srgbClr val="282523"/>
              </a:solidFill>
              <a:effectLst/>
              <a:latin typeface="Ginto"/>
            </a:endParaRPr>
          </a:p>
          <a:p>
            <a:pPr marL="659031" lvl="1" indent="-329516">
              <a:lnSpc>
                <a:spcPts val="3635"/>
              </a:lnSpc>
              <a:buFont typeface="Arial"/>
              <a:buChar char="•"/>
            </a:pPr>
            <a:r>
              <a:rPr lang="en-US" sz="3600" b="1" i="0" dirty="0">
                <a:solidFill>
                  <a:srgbClr val="282523"/>
                </a:solidFill>
                <a:effectLst/>
                <a:latin typeface="Ginto"/>
              </a:rPr>
              <a:t>This platform is unique because it leverages the power of community and technology  to enhance astronomical data collection.</a:t>
            </a:r>
          </a:p>
          <a:p>
            <a:pPr marL="659031" lvl="1" indent="-329516">
              <a:lnSpc>
                <a:spcPts val="3635"/>
              </a:lnSpc>
              <a:buFont typeface="Arial"/>
              <a:buChar char="•"/>
            </a:pPr>
            <a:endParaRPr lang="en-US" sz="3600" dirty="0">
              <a:solidFill>
                <a:srgbClr val="282523"/>
              </a:solidFill>
              <a:latin typeface="Ginto"/>
            </a:endParaRPr>
          </a:p>
          <a:p>
            <a:pPr marL="659031" lvl="1" indent="-329516">
              <a:lnSpc>
                <a:spcPts val="3635"/>
              </a:lnSpc>
              <a:buFont typeface="Arial"/>
              <a:buChar char="•"/>
            </a:pPr>
            <a:r>
              <a:rPr lang="en-IN" sz="3600" b="1" i="0" dirty="0">
                <a:solidFill>
                  <a:srgbClr val="282523"/>
                </a:solidFill>
                <a:effectLst/>
                <a:latin typeface="Ginto"/>
              </a:rPr>
              <a:t>Real-Time Data Sharing</a:t>
            </a:r>
            <a:endParaRPr lang="en-US" sz="3600" b="1" i="0" dirty="0">
              <a:solidFill>
                <a:srgbClr val="282523"/>
              </a:solidFill>
              <a:effectLst/>
              <a:latin typeface="Ginto"/>
            </a:endParaRPr>
          </a:p>
          <a:p>
            <a:pPr marL="659031" lvl="1" indent="-329516">
              <a:lnSpc>
                <a:spcPts val="3635"/>
              </a:lnSpc>
              <a:buFont typeface="Arial"/>
              <a:buChar char="•"/>
            </a:pPr>
            <a:endParaRPr lang="en-US" sz="3600" b="1" dirty="0">
              <a:solidFill>
                <a:srgbClr val="282523"/>
              </a:solidFill>
              <a:latin typeface="Ginto"/>
            </a:endParaRPr>
          </a:p>
          <a:p>
            <a:pPr marL="659031" lvl="1" indent="-329516">
              <a:lnSpc>
                <a:spcPts val="3635"/>
              </a:lnSpc>
              <a:buFont typeface="Arial"/>
              <a:buChar char="•"/>
            </a:pPr>
            <a:r>
              <a:rPr lang="en-IN" sz="3600" b="1" i="0" dirty="0">
                <a:solidFill>
                  <a:srgbClr val="282523"/>
                </a:solidFill>
                <a:effectLst/>
                <a:latin typeface="Ginto"/>
              </a:rPr>
              <a:t>Collaboration Tools</a:t>
            </a:r>
          </a:p>
          <a:p>
            <a:pPr marL="659031" lvl="1" indent="-329516">
              <a:lnSpc>
                <a:spcPts val="3635"/>
              </a:lnSpc>
              <a:buFont typeface="Arial"/>
              <a:buChar char="•"/>
            </a:pPr>
            <a:endParaRPr lang="en-US" sz="3600" b="1" i="0" dirty="0">
              <a:solidFill>
                <a:srgbClr val="282523"/>
              </a:solidFill>
              <a:effectLst/>
              <a:latin typeface="Ginto"/>
            </a:endParaRPr>
          </a:p>
          <a:p>
            <a:pPr marL="659031" lvl="1" indent="-329516">
              <a:lnSpc>
                <a:spcPts val="3635"/>
              </a:lnSpc>
              <a:buFont typeface="Arial"/>
              <a:buChar char="•"/>
            </a:pPr>
            <a:r>
              <a:rPr lang="en-IN" sz="3600" b="1" i="0" dirty="0">
                <a:solidFill>
                  <a:srgbClr val="282523"/>
                </a:solidFill>
                <a:effectLst/>
                <a:latin typeface="Ginto"/>
              </a:rPr>
              <a:t>Community Engagement</a:t>
            </a:r>
          </a:p>
          <a:p>
            <a:pPr marL="659031" lvl="1" indent="-329516" algn="l">
              <a:lnSpc>
                <a:spcPts val="3635"/>
              </a:lnSpc>
              <a:buFont typeface="Arial"/>
              <a:buChar char="•"/>
            </a:pPr>
            <a:endParaRPr lang="en-US" sz="3600" b="0" i="0" dirty="0">
              <a:solidFill>
                <a:srgbClr val="282523"/>
              </a:solidFill>
              <a:effectLst/>
              <a:latin typeface="Gint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95400" y="3081275"/>
            <a:ext cx="10820065" cy="2095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35"/>
              </a:lnSpc>
            </a:pPr>
            <a:endParaRPr lang="en-US" sz="3052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0F531-3D56-AA6E-7EB8-D381646B19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572500"/>
            <a:ext cx="3480194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349C3B-804A-EAF9-B5B3-9353787FF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E2D9108-1619-670C-ED74-866582C69736}"/>
              </a:ext>
            </a:extLst>
          </p:cNvPr>
          <p:cNvSpPr txBox="1"/>
          <p:nvPr/>
        </p:nvSpPr>
        <p:spPr>
          <a:xfrm>
            <a:off x="838200" y="876300"/>
            <a:ext cx="16230600" cy="587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2"/>
              </a:lnSpc>
              <a:spcBef>
                <a:spcPct val="0"/>
              </a:spcBef>
            </a:pPr>
            <a:r>
              <a:rPr lang="en-US" sz="4157" b="1" dirty="0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OVERVIEW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FE44903-03E0-F5CF-D9BF-825DB1A37F61}"/>
              </a:ext>
            </a:extLst>
          </p:cNvPr>
          <p:cNvSpPr txBox="1"/>
          <p:nvPr/>
        </p:nvSpPr>
        <p:spPr>
          <a:xfrm>
            <a:off x="342900" y="2019300"/>
            <a:ext cx="17106900" cy="468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9515" lvl="1" algn="l">
              <a:lnSpc>
                <a:spcPts val="3635"/>
              </a:lnSpc>
            </a:pPr>
            <a:r>
              <a:rPr lang="en-US" sz="3600" b="0" i="0" dirty="0">
                <a:solidFill>
                  <a:srgbClr val="282523"/>
                </a:solidFill>
                <a:effectLst/>
                <a:latin typeface="Ginto"/>
              </a:rPr>
              <a:t>        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F66C053-F413-4F2C-8953-DFCEB87CEE3B}"/>
              </a:ext>
            </a:extLst>
          </p:cNvPr>
          <p:cNvSpPr txBox="1"/>
          <p:nvPr/>
        </p:nvSpPr>
        <p:spPr>
          <a:xfrm>
            <a:off x="1295400" y="3081275"/>
            <a:ext cx="10820065" cy="2095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35"/>
              </a:lnSpc>
            </a:pPr>
            <a:endParaRPr lang="en-US" sz="3052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3E6911-A456-4DB2-3DC8-EDA466A8AF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572500"/>
            <a:ext cx="3480194" cy="190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C36B0A-DB75-5279-002B-CC0136A8E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839" y="33185"/>
            <a:ext cx="9891761" cy="999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6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16230600" cy="1262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2"/>
              </a:lnSpc>
            </a:pPr>
            <a:r>
              <a:rPr lang="en-US" sz="4157" b="1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TECHNICAL ARCHITECTURE </a:t>
            </a:r>
          </a:p>
          <a:p>
            <a:pPr algn="l">
              <a:lnSpc>
                <a:spcPts val="4952"/>
              </a:lnSpc>
              <a:spcBef>
                <a:spcPct val="0"/>
              </a:spcBef>
            </a:pPr>
            <a:endParaRPr lang="en-US" sz="4157" b="1">
              <a:solidFill>
                <a:srgbClr val="000000"/>
              </a:solidFill>
              <a:latin typeface="Barlow Bold Bold"/>
              <a:ea typeface="Barlow Bold Bold"/>
              <a:cs typeface="Barlow Bold Bold"/>
              <a:sym typeface="Barlow Bold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2066518"/>
            <a:ext cx="4914007" cy="917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2"/>
              </a:lnSpc>
            </a:pPr>
            <a:r>
              <a:rPr lang="en-US" sz="3050" b="1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Flowchart (Not Compulsory)</a:t>
            </a:r>
          </a:p>
          <a:p>
            <a:pPr algn="l">
              <a:lnSpc>
                <a:spcPts val="3632"/>
              </a:lnSpc>
            </a:pPr>
            <a:endParaRPr lang="en-US" sz="3050" b="1">
              <a:solidFill>
                <a:srgbClr val="000000"/>
              </a:solidFill>
              <a:latin typeface="Barlow Bold Bold"/>
              <a:ea typeface="Barlow Bold Bold"/>
              <a:cs typeface="Barlow Bold Bold"/>
              <a:sym typeface="Barlow Bold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2975615"/>
            <a:ext cx="285750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32"/>
              </a:lnSpc>
              <a:spcBef>
                <a:spcPct val="0"/>
              </a:spcBef>
            </a:pPr>
            <a:r>
              <a:rPr lang="en-US" sz="3050" b="1" dirty="0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Tech stack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8135" y="3698302"/>
            <a:ext cx="10129143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Frontend Technologies: HTML, JS, CSS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Backend Technologies: Node.js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Database: MySQL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Other Tools/Services: Forums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514297"/>
            <a:ext cx="10896265" cy="912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5"/>
              </a:lnSpc>
            </a:pPr>
            <a:r>
              <a:rPr lang="en-US" sz="3052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Note: You are free to customize the template, but make sure to </a:t>
            </a:r>
          </a:p>
          <a:p>
            <a:pPr algn="l">
              <a:lnSpc>
                <a:spcPts val="3635"/>
              </a:lnSpc>
            </a:pPr>
            <a:r>
              <a:rPr lang="en-US" sz="3052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include all the requested points.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549CB9-4AB8-B622-CC54-B48512AAFE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496300"/>
            <a:ext cx="3480194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1027275"/>
            <a:ext cx="9430494" cy="587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52"/>
              </a:lnSpc>
              <a:spcBef>
                <a:spcPct val="0"/>
              </a:spcBef>
            </a:pPr>
            <a:r>
              <a:rPr lang="en-US" sz="4157" b="1" dirty="0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SCALABILITY AND FUTURE SCOPE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08906" y="2180277"/>
            <a:ext cx="16059894" cy="6001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8496" lvl="1" indent="-329248">
              <a:lnSpc>
                <a:spcPts val="3632"/>
              </a:lnSpc>
              <a:buFont typeface="Arial"/>
              <a:buChar char="•"/>
            </a:pPr>
            <a:r>
              <a:rPr lang="en-US" sz="3200" b="1" i="0" dirty="0">
                <a:solidFill>
                  <a:srgbClr val="282523"/>
                </a:solidFill>
                <a:effectLst/>
                <a:latin typeface="Ginto"/>
              </a:rPr>
              <a:t>Efficient Data Structures</a:t>
            </a:r>
            <a:r>
              <a:rPr lang="en-US" sz="3200" b="0" i="0" dirty="0">
                <a:solidFill>
                  <a:srgbClr val="282523"/>
                </a:solidFill>
                <a:effectLst/>
                <a:latin typeface="Ginto"/>
              </a:rPr>
              <a:t>: Use simple data structures to store observations to ensure quick access and minimal memory usage.  This will help handle the increased load</a:t>
            </a:r>
          </a:p>
          <a:p>
            <a:pPr marL="658496" lvl="1" indent="-329248">
              <a:lnSpc>
                <a:spcPts val="3632"/>
              </a:lnSpc>
              <a:buFont typeface="Arial"/>
              <a:buChar char="•"/>
            </a:pPr>
            <a:endParaRPr lang="en-US" sz="3200" dirty="0">
              <a:solidFill>
                <a:srgbClr val="282523"/>
              </a:solidFill>
              <a:latin typeface="Ginto"/>
            </a:endParaRPr>
          </a:p>
          <a:p>
            <a:pPr marL="658496" lvl="1" indent="-329248">
              <a:lnSpc>
                <a:spcPts val="3632"/>
              </a:lnSpc>
              <a:buFont typeface="Arial"/>
              <a:buChar char="•"/>
            </a:pPr>
            <a:r>
              <a:rPr lang="en-US" sz="3200" b="1" i="0" dirty="0">
                <a:solidFill>
                  <a:srgbClr val="282523"/>
                </a:solidFill>
                <a:effectLst/>
                <a:latin typeface="Ginto"/>
              </a:rPr>
              <a:t>Cloud Services</a:t>
            </a:r>
            <a:r>
              <a:rPr lang="en-US" sz="3200" b="0" i="0" dirty="0">
                <a:solidFill>
                  <a:srgbClr val="282523"/>
                </a:solidFill>
                <a:effectLst/>
                <a:latin typeface="Ginto"/>
              </a:rPr>
              <a:t>: Use cloud storage for data, which can easily scale as needed</a:t>
            </a:r>
          </a:p>
          <a:p>
            <a:pPr marL="658496" lvl="1" indent="-329248">
              <a:lnSpc>
                <a:spcPts val="3632"/>
              </a:lnSpc>
              <a:buFont typeface="Arial"/>
              <a:buChar char="•"/>
            </a:pPr>
            <a:r>
              <a:rPr lang="en-US" sz="3200" b="0" i="0" dirty="0">
                <a:solidFill>
                  <a:srgbClr val="282523"/>
                </a:solidFill>
                <a:effectLst/>
                <a:latin typeface="Ginto"/>
              </a:rPr>
              <a:t> such as Google cloud and AWS.</a:t>
            </a:r>
          </a:p>
          <a:p>
            <a:pPr marL="658496" lvl="1" indent="-329248">
              <a:lnSpc>
                <a:spcPts val="3632"/>
              </a:lnSpc>
              <a:buFont typeface="Arial"/>
              <a:buChar char="•"/>
            </a:pPr>
            <a:endParaRPr lang="en-US" sz="3200" b="0" i="0" dirty="0">
              <a:solidFill>
                <a:srgbClr val="282523"/>
              </a:solidFill>
              <a:effectLst/>
              <a:latin typeface="Ginto"/>
            </a:endParaRP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endParaRPr lang="en-US" sz="3050" b="1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200" b="0" i="0" dirty="0">
                <a:solidFill>
                  <a:srgbClr val="282523"/>
                </a:solidFill>
                <a:effectLst/>
                <a:latin typeface="Ginto"/>
              </a:rPr>
              <a:t>Break down your platform into small, manageable services that can be developed, deployed, and scaled independently.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endParaRPr lang="en-US" sz="3050" b="1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Additional functionalities you plan to implement</a:t>
            </a:r>
          </a:p>
          <a:p>
            <a:pPr marL="329248" lvl="1" algn="l">
              <a:lnSpc>
                <a:spcPts val="3632"/>
              </a:lnSpc>
            </a:pPr>
            <a:r>
              <a:rPr lang="en-US" sz="305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            FORUMS AND MAPS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endParaRPr lang="en-US" sz="3050" b="1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C5E1B-7FE1-A09C-0366-C7FEE78B7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382000"/>
            <a:ext cx="3480194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8200" y="114300"/>
            <a:ext cx="4267200" cy="587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52"/>
              </a:lnSpc>
              <a:spcBef>
                <a:spcPct val="0"/>
              </a:spcBef>
            </a:pPr>
            <a:r>
              <a:rPr lang="en-US" sz="4157" b="1" dirty="0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FEASIBILITY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60323" y="876300"/>
            <a:ext cx="13545294" cy="10618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32"/>
              </a:lnSpc>
            </a:pPr>
            <a:r>
              <a:rPr lang="en-US" sz="305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POTENTIAL CHALLENGES</a:t>
            </a:r>
          </a:p>
          <a:p>
            <a:pPr marL="457200" indent="-457200" algn="l">
              <a:lnSpc>
                <a:spcPts val="3632"/>
              </a:lnSpc>
              <a:buFont typeface="Arial" panose="020B0604020202020204" pitchFamily="34" charset="0"/>
              <a:buChar char="•"/>
            </a:pPr>
            <a:r>
              <a:rPr lang="en-US" sz="305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  </a:t>
            </a: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Barlow Bold"/>
                <a:cs typeface="Arial" panose="020B0604020202020204" pitchFamily="34" charset="0"/>
                <a:sym typeface="Barlow Bold"/>
              </a:rPr>
              <a:t>Difficult to handle huge amounts of data</a:t>
            </a:r>
          </a:p>
          <a:p>
            <a:pPr algn="l">
              <a:lnSpc>
                <a:spcPts val="3632"/>
              </a:lnSpc>
            </a:pPr>
            <a:endParaRPr lang="en-US" sz="3050" dirty="0">
              <a:solidFill>
                <a:srgbClr val="000000"/>
              </a:solidFill>
              <a:latin typeface="Arial" panose="020B0604020202020204" pitchFamily="34" charset="0"/>
              <a:ea typeface="Barlow Bold"/>
              <a:cs typeface="Arial" panose="020B0604020202020204" pitchFamily="34" charset="0"/>
              <a:sym typeface="Barlow Bold"/>
            </a:endParaRPr>
          </a:p>
          <a:p>
            <a:pPr marL="457200" indent="-457200" algn="l">
              <a:lnSpc>
                <a:spcPts val="3632"/>
              </a:lnSpc>
              <a:buFont typeface="Arial" panose="020B0604020202020204" pitchFamily="34" charset="0"/>
              <a:buChar char="•"/>
            </a:pP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Barlow Bold"/>
                <a:cs typeface="Arial" panose="020B0604020202020204" pitchFamily="34" charset="0"/>
                <a:sym typeface="Barlow Bold"/>
              </a:rPr>
              <a:t>  Making an interactive interface.</a:t>
            </a:r>
          </a:p>
          <a:p>
            <a:pPr algn="l">
              <a:lnSpc>
                <a:spcPts val="3632"/>
              </a:lnSpc>
            </a:pPr>
            <a:endParaRPr lang="en-US" sz="3050" dirty="0">
              <a:solidFill>
                <a:srgbClr val="000000"/>
              </a:solidFill>
              <a:latin typeface="Arial" panose="020B0604020202020204" pitchFamily="34" charset="0"/>
              <a:ea typeface="Barlow Bold"/>
              <a:cs typeface="Arial" panose="020B0604020202020204" pitchFamily="34" charset="0"/>
              <a:sym typeface="Barlow Bold"/>
            </a:endParaRPr>
          </a:p>
          <a:p>
            <a:pPr marL="457200" indent="-457200" algn="l">
              <a:lnSpc>
                <a:spcPts val="3632"/>
              </a:lnSpc>
              <a:buFont typeface="Arial" panose="020B0604020202020204" pitchFamily="34" charset="0"/>
              <a:buChar char="•"/>
            </a:pP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Barlow Bold"/>
                <a:cs typeface="Arial" panose="020B0604020202020204" pitchFamily="34" charset="0"/>
                <a:sym typeface="Barlow Bold"/>
              </a:rPr>
              <a:t>  Gathering the huge amount of information.</a:t>
            </a:r>
          </a:p>
          <a:p>
            <a:pPr algn="l">
              <a:lnSpc>
                <a:spcPts val="3632"/>
              </a:lnSpc>
            </a:pPr>
            <a:endParaRPr lang="en-US" sz="3050" dirty="0">
              <a:solidFill>
                <a:srgbClr val="000000"/>
              </a:solidFill>
              <a:latin typeface="Arial" panose="020B0604020202020204" pitchFamily="34" charset="0"/>
              <a:ea typeface="Barlow Bold"/>
              <a:cs typeface="Arial" panose="020B0604020202020204" pitchFamily="34" charset="0"/>
              <a:sym typeface="Barlow Bold"/>
            </a:endParaRPr>
          </a:p>
          <a:p>
            <a:pPr marL="457200" indent="-457200" algn="l">
              <a:lnSpc>
                <a:spcPts val="3632"/>
              </a:lnSpc>
              <a:buFont typeface="Arial" panose="020B0604020202020204" pitchFamily="34" charset="0"/>
              <a:buChar char="•"/>
            </a:pP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Barlow Bold"/>
                <a:cs typeface="Arial" panose="020B0604020202020204" pitchFamily="34" charset="0"/>
                <a:sym typeface="Barlow Bold"/>
              </a:rPr>
              <a:t>  Assess costs for hosting ,domain  registration , and development tools grows.</a:t>
            </a:r>
          </a:p>
          <a:p>
            <a:pPr algn="l">
              <a:lnSpc>
                <a:spcPts val="3632"/>
              </a:lnSpc>
            </a:pPr>
            <a:endParaRPr lang="en-US" sz="3050" dirty="0">
              <a:solidFill>
                <a:srgbClr val="000000"/>
              </a:solidFill>
              <a:latin typeface="Arial" panose="020B0604020202020204" pitchFamily="34" charset="0"/>
              <a:ea typeface="Barlow Bold"/>
              <a:cs typeface="Arial" panose="020B0604020202020204" pitchFamily="34" charset="0"/>
              <a:sym typeface="Barlow Bold"/>
            </a:endParaRPr>
          </a:p>
          <a:p>
            <a:pPr marL="457200" indent="-457200" algn="l">
              <a:lnSpc>
                <a:spcPts val="3632"/>
              </a:lnSpc>
              <a:buFont typeface="Arial" panose="020B0604020202020204" pitchFamily="34" charset="0"/>
              <a:buChar char="•"/>
            </a:pP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Barlow Bold"/>
                <a:cs typeface="Arial" panose="020B0604020202020204" pitchFamily="34" charset="0"/>
                <a:sym typeface="Barlow Bold"/>
              </a:rPr>
              <a:t>  To be sure of the authenticity of the information.</a:t>
            </a:r>
          </a:p>
          <a:p>
            <a:pPr marL="457200" indent="-457200" algn="l">
              <a:lnSpc>
                <a:spcPts val="3632"/>
              </a:lnSpc>
              <a:buFont typeface="Arial" panose="020B0604020202020204" pitchFamily="34" charset="0"/>
              <a:buChar char="•"/>
            </a:pPr>
            <a:endParaRPr lang="en-US" sz="3050" dirty="0">
              <a:solidFill>
                <a:srgbClr val="000000"/>
              </a:solidFill>
              <a:latin typeface="Arial" panose="020B0604020202020204" pitchFamily="34" charset="0"/>
              <a:ea typeface="Barlow Bold"/>
              <a:cs typeface="Arial" panose="020B0604020202020204" pitchFamily="34" charset="0"/>
              <a:sym typeface="Barlow Bold"/>
            </a:endParaRPr>
          </a:p>
          <a:p>
            <a:pPr algn="l">
              <a:lnSpc>
                <a:spcPts val="3632"/>
              </a:lnSpc>
            </a:pP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Barlow Bold"/>
                <a:cs typeface="Arial" panose="020B0604020202020204" pitchFamily="34" charset="0"/>
                <a:sym typeface="Barlow Bold"/>
              </a:rPr>
              <a:t> </a:t>
            </a:r>
            <a:r>
              <a:rPr lang="en-US" sz="305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Strategies for overcoming these challenges</a:t>
            </a:r>
          </a:p>
          <a:p>
            <a:pPr marL="457200" indent="-457200" algn="l">
              <a:lnSpc>
                <a:spcPts val="3632"/>
              </a:lnSpc>
              <a:buFont typeface="Arial" panose="020B0604020202020204" pitchFamily="34" charset="0"/>
              <a:buChar char="•"/>
            </a:pPr>
            <a:r>
              <a:rPr lang="en-US" sz="305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   </a:t>
            </a: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Barlow Bold"/>
                <a:cs typeface="Arial" panose="020B0604020202020204" pitchFamily="34" charset="0"/>
                <a:sym typeface="Barlow Bold"/>
              </a:rPr>
              <a:t>This can be resolved using MySQL.</a:t>
            </a:r>
          </a:p>
          <a:p>
            <a:pPr algn="l">
              <a:lnSpc>
                <a:spcPts val="3632"/>
              </a:lnSpc>
            </a:pPr>
            <a:endParaRPr lang="en-US" sz="3050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marL="457200" indent="-457200" algn="l">
              <a:lnSpc>
                <a:spcPts val="3632"/>
              </a:lnSpc>
              <a:buFont typeface="Arial" panose="020B0604020202020204" pitchFamily="34" charset="0"/>
              <a:buChar char="•"/>
            </a:pPr>
            <a:r>
              <a:rPr lang="en-US" sz="305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    </a:t>
            </a: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Barlow Bold"/>
                <a:cs typeface="Arial" panose="020B0604020202020204" pitchFamily="34" charset="0"/>
                <a:sym typeface="Barlow Bold"/>
              </a:rPr>
              <a:t>We will ask the users to add the data they have gathered with proof       which will help improve the data base.</a:t>
            </a:r>
          </a:p>
          <a:p>
            <a:pPr algn="l">
              <a:lnSpc>
                <a:spcPts val="3632"/>
              </a:lnSpc>
            </a:pP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Barlow Bold"/>
                <a:cs typeface="Arial" panose="020B0604020202020204" pitchFamily="34" charset="0"/>
                <a:sym typeface="Barlow Bold"/>
              </a:rPr>
              <a:t>    </a:t>
            </a:r>
          </a:p>
          <a:p>
            <a:pPr marL="457200" indent="-457200" algn="l">
              <a:lnSpc>
                <a:spcPts val="3632"/>
              </a:lnSpc>
              <a:buFont typeface="Arial" panose="020B0604020202020204" pitchFamily="34" charset="0"/>
              <a:buChar char="•"/>
            </a:pP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Barlow Bold"/>
                <a:cs typeface="Arial" panose="020B0604020202020204" pitchFamily="34" charset="0"/>
                <a:sym typeface="Barlow Bold"/>
              </a:rPr>
              <a:t>   Using forums and feedback we can have a regular check for the data </a:t>
            </a:r>
          </a:p>
          <a:p>
            <a:pPr algn="l">
              <a:lnSpc>
                <a:spcPts val="3632"/>
              </a:lnSpc>
            </a:pP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Barlow Bold"/>
                <a:cs typeface="Arial" panose="020B0604020202020204" pitchFamily="34" charset="0"/>
                <a:sym typeface="Barlow Bold"/>
              </a:rPr>
              <a:t>    </a:t>
            </a:r>
          </a:p>
          <a:p>
            <a:pPr algn="l">
              <a:lnSpc>
                <a:spcPts val="3632"/>
              </a:lnSpc>
            </a:pP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Barlow Bold"/>
                <a:cs typeface="Arial" panose="020B0604020202020204" pitchFamily="34" charset="0"/>
                <a:sym typeface="Barlow Bold"/>
              </a:rPr>
              <a:t>    </a:t>
            </a:r>
          </a:p>
          <a:p>
            <a:pPr algn="l">
              <a:lnSpc>
                <a:spcPts val="3632"/>
              </a:lnSpc>
            </a:pPr>
            <a:r>
              <a:rPr lang="en-US" sz="3050" dirty="0">
                <a:solidFill>
                  <a:srgbClr val="000000"/>
                </a:solidFill>
                <a:latin typeface="Arial" panose="020B0604020202020204" pitchFamily="34" charset="0"/>
                <a:ea typeface="Barlow Bold"/>
                <a:cs typeface="Arial" panose="020B0604020202020204" pitchFamily="34" charset="0"/>
                <a:sym typeface="Barlow Bold"/>
              </a:rPr>
              <a:t>   </a:t>
            </a:r>
            <a:endParaRPr lang="en-US" sz="3050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algn="l">
              <a:lnSpc>
                <a:spcPts val="3632"/>
              </a:lnSpc>
            </a:pPr>
            <a:r>
              <a:rPr lang="en-US" sz="305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73C5-0273-3100-927E-D3F87D03B2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806" y="8382000"/>
            <a:ext cx="3480194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828800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60"/>
          <p:cNvSpPr txBox="1">
            <a:spLocks noGrp="1"/>
          </p:cNvSpPr>
          <p:nvPr>
            <p:ph type="ctrTitle" idx="4294967295"/>
          </p:nvPr>
        </p:nvSpPr>
        <p:spPr>
          <a:xfrm>
            <a:off x="1219200" y="4343281"/>
            <a:ext cx="15505800" cy="1600438"/>
          </a:xfrm>
          <a:prstGeom prst="rect">
            <a:avLst/>
          </a:prstGeom>
        </p:spPr>
        <p:txBody>
          <a:bodyPr spcFirstLastPara="1" vert="horz" wrap="square" lIns="182850" tIns="0" rIns="182850" bIns="0" rtlCol="0" anchor="t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sz="10400" dirty="0">
                <a:solidFill>
                  <a:srgbClr val="51DA4B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&gt;</a:t>
            </a:r>
            <a:r>
              <a:rPr lang="en" sz="10400" dirty="0">
                <a:solidFill>
                  <a:schemeClr val="bg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Team Details</a:t>
            </a:r>
            <a:endParaRPr sz="10400" dirty="0">
              <a:solidFill>
                <a:schemeClr val="bg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711168"/>
            <a:ext cx="9392146" cy="633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41"/>
              </a:lnSpc>
            </a:pPr>
            <a:endParaRPr lang="en-US" sz="3338" spc="50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pic>
        <p:nvPicPr>
          <p:cNvPr id="25" name="Google Shape;429;p38">
            <a:extLst>
              <a:ext uri="{FF2B5EF4-FFF2-40B4-BE49-F238E27FC236}">
                <a16:creationId xmlns:a16="http://schemas.microsoft.com/office/drawing/2014/main" id="{F9AA3E22-2771-B50B-6252-02C5D15E88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800" y="5900321"/>
            <a:ext cx="18288000" cy="58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436;p38">
            <a:extLst>
              <a:ext uri="{FF2B5EF4-FFF2-40B4-BE49-F238E27FC236}">
                <a16:creationId xmlns:a16="http://schemas.microsoft.com/office/drawing/2014/main" id="{C886842E-DBDA-BD73-5755-F75232C2A3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9" y="182969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437;p38">
            <a:extLst>
              <a:ext uri="{FF2B5EF4-FFF2-40B4-BE49-F238E27FC236}">
                <a16:creationId xmlns:a16="http://schemas.microsoft.com/office/drawing/2014/main" id="{CF57EDFB-A5E0-3B42-CDD5-EA0ED6ED867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308" y="182969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438;p38">
            <a:extLst>
              <a:ext uri="{FF2B5EF4-FFF2-40B4-BE49-F238E27FC236}">
                <a16:creationId xmlns:a16="http://schemas.microsoft.com/office/drawing/2014/main" id="{4985559C-6BFE-B100-02F9-6DC10B72F391}"/>
              </a:ext>
            </a:extLst>
          </p:cNvPr>
          <p:cNvSpPr txBox="1">
            <a:spLocks/>
          </p:cNvSpPr>
          <p:nvPr/>
        </p:nvSpPr>
        <p:spPr>
          <a:xfrm>
            <a:off x="3409550" y="1588753"/>
            <a:ext cx="4962000" cy="1107996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DHRUV DIGUVAPALLI</a:t>
            </a:r>
          </a:p>
        </p:txBody>
      </p:sp>
      <p:sp>
        <p:nvSpPr>
          <p:cNvPr id="33" name="Google Shape;439;p38">
            <a:extLst>
              <a:ext uri="{FF2B5EF4-FFF2-40B4-BE49-F238E27FC236}">
                <a16:creationId xmlns:a16="http://schemas.microsoft.com/office/drawing/2014/main" id="{9C1098F2-1107-B12C-9260-912403062A71}"/>
              </a:ext>
            </a:extLst>
          </p:cNvPr>
          <p:cNvSpPr txBox="1">
            <a:spLocks/>
          </p:cNvSpPr>
          <p:nvPr/>
        </p:nvSpPr>
        <p:spPr>
          <a:xfrm>
            <a:off x="3409550" y="2769407"/>
            <a:ext cx="4962000" cy="861774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STUDENT</a:t>
            </a:r>
          </a:p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VIT AP</a:t>
            </a:r>
          </a:p>
        </p:txBody>
      </p:sp>
      <p:pic>
        <p:nvPicPr>
          <p:cNvPr id="34" name="Google Shape;440;p38">
            <a:extLst>
              <a:ext uri="{FF2B5EF4-FFF2-40B4-BE49-F238E27FC236}">
                <a16:creationId xmlns:a16="http://schemas.microsoft.com/office/drawing/2014/main" id="{B1A5140B-4BD4-A5F2-5CB1-5688B28988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9" y="455344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441;p38">
            <a:extLst>
              <a:ext uri="{FF2B5EF4-FFF2-40B4-BE49-F238E27FC236}">
                <a16:creationId xmlns:a16="http://schemas.microsoft.com/office/drawing/2014/main" id="{F8BFD89E-F476-D3DB-E7AC-2083D69FAD5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308" y="455344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" name="Google Shape;442;p38">
            <a:extLst>
              <a:ext uri="{FF2B5EF4-FFF2-40B4-BE49-F238E27FC236}">
                <a16:creationId xmlns:a16="http://schemas.microsoft.com/office/drawing/2014/main" id="{5B23F3ED-F76A-DFEB-A4B1-0C7766DE58A2}"/>
              </a:ext>
            </a:extLst>
          </p:cNvPr>
          <p:cNvSpPr txBox="1">
            <a:spLocks/>
          </p:cNvSpPr>
          <p:nvPr/>
        </p:nvSpPr>
        <p:spPr>
          <a:xfrm>
            <a:off x="3409550" y="486650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ABHYUDAY SAJLANI</a:t>
            </a:r>
          </a:p>
        </p:txBody>
      </p:sp>
      <p:sp>
        <p:nvSpPr>
          <p:cNvPr id="37" name="Google Shape;443;p38">
            <a:extLst>
              <a:ext uri="{FF2B5EF4-FFF2-40B4-BE49-F238E27FC236}">
                <a16:creationId xmlns:a16="http://schemas.microsoft.com/office/drawing/2014/main" id="{F655218F-C9E7-D85F-4E85-3152516C104B}"/>
              </a:ext>
            </a:extLst>
          </p:cNvPr>
          <p:cNvSpPr txBox="1">
            <a:spLocks/>
          </p:cNvSpPr>
          <p:nvPr/>
        </p:nvSpPr>
        <p:spPr>
          <a:xfrm>
            <a:off x="3409550" y="5493157"/>
            <a:ext cx="4962000" cy="861774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STUDENT</a:t>
            </a:r>
          </a:p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VIT AP</a:t>
            </a:r>
          </a:p>
        </p:txBody>
      </p:sp>
      <p:pic>
        <p:nvPicPr>
          <p:cNvPr id="38" name="Google Shape;444;p38">
            <a:extLst>
              <a:ext uri="{FF2B5EF4-FFF2-40B4-BE49-F238E27FC236}">
                <a16:creationId xmlns:a16="http://schemas.microsoft.com/office/drawing/2014/main" id="{072D6E6A-CCC2-CEFF-D6E1-AB76B70DD2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759" y="182969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445;p38">
            <a:extLst>
              <a:ext uri="{FF2B5EF4-FFF2-40B4-BE49-F238E27FC236}">
                <a16:creationId xmlns:a16="http://schemas.microsoft.com/office/drawing/2014/main" id="{FA10CAB4-DCEA-B43C-7ED9-F93537BB007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6758" y="182969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446;p38">
            <a:extLst>
              <a:ext uri="{FF2B5EF4-FFF2-40B4-BE49-F238E27FC236}">
                <a16:creationId xmlns:a16="http://schemas.microsoft.com/office/drawing/2014/main" id="{9487D600-70E6-F866-C1D9-2C5561630DBC}"/>
              </a:ext>
            </a:extLst>
          </p:cNvPr>
          <p:cNvSpPr txBox="1">
            <a:spLocks/>
          </p:cNvSpPr>
          <p:nvPr/>
        </p:nvSpPr>
        <p:spPr>
          <a:xfrm>
            <a:off x="11430000" y="1588753"/>
            <a:ext cx="4962000" cy="1107996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AKURATI HEMANTH KUMAR</a:t>
            </a:r>
          </a:p>
        </p:txBody>
      </p:sp>
      <p:sp>
        <p:nvSpPr>
          <p:cNvPr id="41" name="Google Shape;447;p38">
            <a:extLst>
              <a:ext uri="{FF2B5EF4-FFF2-40B4-BE49-F238E27FC236}">
                <a16:creationId xmlns:a16="http://schemas.microsoft.com/office/drawing/2014/main" id="{F497EB50-13FB-0FA0-8E8E-AD2797F844C7}"/>
              </a:ext>
            </a:extLst>
          </p:cNvPr>
          <p:cNvSpPr txBox="1">
            <a:spLocks/>
          </p:cNvSpPr>
          <p:nvPr/>
        </p:nvSpPr>
        <p:spPr>
          <a:xfrm>
            <a:off x="11407877" y="2873281"/>
            <a:ext cx="4962000" cy="1292662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STUDENT </a:t>
            </a:r>
          </a:p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VIT AP</a:t>
            </a:r>
          </a:p>
          <a:p>
            <a:pPr algn="l">
              <a:spcBef>
                <a:spcPts val="0"/>
              </a:spcBef>
            </a:pPr>
            <a:endParaRPr lang="en-IN" sz="2800" dirty="0">
              <a:solidFill>
                <a:srgbClr val="1C1C1C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42" name="Google Shape;448;p38">
            <a:extLst>
              <a:ext uri="{FF2B5EF4-FFF2-40B4-BE49-F238E27FC236}">
                <a16:creationId xmlns:a16="http://schemas.microsoft.com/office/drawing/2014/main" id="{3EA1987F-9861-04B7-DD05-E3695EEF82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759" y="455344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49;p38">
            <a:extLst>
              <a:ext uri="{FF2B5EF4-FFF2-40B4-BE49-F238E27FC236}">
                <a16:creationId xmlns:a16="http://schemas.microsoft.com/office/drawing/2014/main" id="{73EC894A-6068-C4E4-291D-295A2B7FFFF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6758" y="455344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" name="Google Shape;450;p38">
            <a:extLst>
              <a:ext uri="{FF2B5EF4-FFF2-40B4-BE49-F238E27FC236}">
                <a16:creationId xmlns:a16="http://schemas.microsoft.com/office/drawing/2014/main" id="{ADFAB062-E572-B46B-EB57-FC4AE009248E}"/>
              </a:ext>
            </a:extLst>
          </p:cNvPr>
          <p:cNvSpPr txBox="1">
            <a:spLocks/>
          </p:cNvSpPr>
          <p:nvPr/>
        </p:nvSpPr>
        <p:spPr>
          <a:xfrm>
            <a:off x="11430000" y="486650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ANURAG </a:t>
            </a:r>
          </a:p>
        </p:txBody>
      </p:sp>
      <p:sp>
        <p:nvSpPr>
          <p:cNvPr id="45" name="Google Shape;451;p38">
            <a:extLst>
              <a:ext uri="{FF2B5EF4-FFF2-40B4-BE49-F238E27FC236}">
                <a16:creationId xmlns:a16="http://schemas.microsoft.com/office/drawing/2014/main" id="{395CCC72-8FCB-FE3E-93BF-B2EF861C0A91}"/>
              </a:ext>
            </a:extLst>
          </p:cNvPr>
          <p:cNvSpPr txBox="1">
            <a:spLocks/>
          </p:cNvSpPr>
          <p:nvPr/>
        </p:nvSpPr>
        <p:spPr>
          <a:xfrm>
            <a:off x="11430000" y="5493157"/>
            <a:ext cx="4962000" cy="861774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STUDENT</a:t>
            </a:r>
          </a:p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VIT AP</a:t>
            </a:r>
          </a:p>
        </p:txBody>
      </p:sp>
      <p:sp>
        <p:nvSpPr>
          <p:cNvPr id="46" name="Freeform 2">
            <a:extLst>
              <a:ext uri="{FF2B5EF4-FFF2-40B4-BE49-F238E27FC236}">
                <a16:creationId xmlns:a16="http://schemas.microsoft.com/office/drawing/2014/main" id="{E18BB2A0-0305-3DE2-D996-346379538DCB}"/>
              </a:ext>
            </a:extLst>
          </p:cNvPr>
          <p:cNvSpPr/>
          <p:nvPr/>
        </p:nvSpPr>
        <p:spPr>
          <a:xfrm>
            <a:off x="6258173" y="4193049"/>
            <a:ext cx="12029827" cy="6112884"/>
          </a:xfrm>
          <a:custGeom>
            <a:avLst/>
            <a:gdLst/>
            <a:ahLst/>
            <a:cxnLst/>
            <a:rect l="l" t="t" r="r" b="b"/>
            <a:pathLst>
              <a:path w="12563227" h="7066815">
                <a:moveTo>
                  <a:pt x="0" y="0"/>
                </a:moveTo>
                <a:lnTo>
                  <a:pt x="12563227" y="0"/>
                </a:lnTo>
                <a:lnTo>
                  <a:pt x="12563227" y="7066815"/>
                </a:lnTo>
                <a:lnTo>
                  <a:pt x="0" y="70668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05795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2" name="Google Shape;1722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828800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23" name="Google Shape;1723;p121"/>
          <p:cNvSpPr txBox="1">
            <a:spLocks noGrp="1"/>
          </p:cNvSpPr>
          <p:nvPr>
            <p:ph type="ctrTitle"/>
          </p:nvPr>
        </p:nvSpPr>
        <p:spPr>
          <a:xfrm>
            <a:off x="1391100" y="4000500"/>
            <a:ext cx="15505800" cy="1631216"/>
          </a:xfrm>
          <a:prstGeom prst="rect">
            <a:avLst/>
          </a:prstGeom>
        </p:spPr>
        <p:txBody>
          <a:bodyPr spcFirstLastPara="1" vert="horz" wrap="square" lIns="0" tIns="0" rIns="182850" bIns="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sz="10600" dirty="0">
                <a:solidFill>
                  <a:srgbClr val="F4F0E0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Thanks for Joining</a:t>
            </a:r>
            <a:endParaRPr sz="10600" dirty="0">
              <a:solidFill>
                <a:srgbClr val="F4F0E0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334</Words>
  <Application>Microsoft Office PowerPoint</Application>
  <PresentationFormat>Custom</PresentationFormat>
  <Paragraphs>72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Barlow Bold</vt:lpstr>
      <vt:lpstr>Calibri</vt:lpstr>
      <vt:lpstr>Space Grotesk</vt:lpstr>
      <vt:lpstr>Barlow Bold Bold</vt:lpstr>
      <vt:lpstr>Ginto</vt:lpstr>
      <vt:lpstr>Arial</vt:lpstr>
      <vt:lpstr>Space Grotesk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&gt;Team Details</vt:lpstr>
      <vt:lpstr>PowerPoint Presentation</vt:lpstr>
      <vt:lpstr>Thanks for Joining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goes here</dc:title>
  <dc:creator>DELL</dc:creator>
  <cp:lastModifiedBy>Abhyuday Sajlani</cp:lastModifiedBy>
  <cp:revision>6</cp:revision>
  <dcterms:created xsi:type="dcterms:W3CDTF">2006-08-16T00:00:00Z</dcterms:created>
  <dcterms:modified xsi:type="dcterms:W3CDTF">2024-10-25T06:19:39Z</dcterms:modified>
  <dc:identifier>DAGTMY47ztE</dc:identifier>
</cp:coreProperties>
</file>