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70" r:id="rId4"/>
    <p:sldId id="268" r:id="rId5"/>
    <p:sldId id="264" r:id="rId6"/>
    <p:sldId id="258" r:id="rId7"/>
    <p:sldId id="259" r:id="rId8"/>
    <p:sldId id="266" r:id="rId9"/>
    <p:sldId id="269" r:id="rId10"/>
    <p:sldId id="260" r:id="rId11"/>
    <p:sldId id="261" r:id="rId12"/>
    <p:sldId id="262" r:id="rId13"/>
    <p:sldId id="263" r:id="rId14"/>
  </p:sldIdLst>
  <p:sldSz cx="18288000" cy="10287000"/>
  <p:notesSz cx="6858000" cy="9144000"/>
  <p:embeddedFontLst>
    <p:embeddedFont>
      <p:font typeface="Barlow" panose="00000500000000000000" pitchFamily="2" charset="0"/>
      <p:regular r:id="rId16"/>
      <p:bold r:id="rId17"/>
      <p:italic r:id="rId18"/>
      <p:boldItalic r:id="rId19"/>
    </p:embeddedFont>
    <p:embeddedFont>
      <p:font typeface="Space Grotesk" panose="020B0604020202020204" charset="0"/>
      <p:regular r:id="rId20"/>
      <p:bold r:id="rId21"/>
    </p:embeddedFont>
    <p:embeddedFont>
      <p:font typeface="Space Grotesk Medium"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CII4p8q8Enn2atrWqYaLCXgLt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746C9-79EE-BDC1-69B9-71D12141A7C5}" v="348" dt="2024-10-25T05:19:15.413"/>
    <p1510:client id="{0B29CAE6-8A3F-90B2-3F3D-26A9B049B978}" v="230" dt="2024-10-25T05:44:32.076"/>
    <p1510:client id="{277540E0-B02E-4165-B631-8D769DF10703}" v="338" vWet="341" dt="2024-10-25T06:13:05.840"/>
    <p1510:client id="{36E38722-19F7-4468-9D8A-54A5DAA1038A}" v="740" dt="2024-10-25T06:36:01.739"/>
    <p1510:client id="{4C499F9D-BB23-27FA-0B16-B5498FECF111}" v="73" dt="2024-10-25T05:17:04.773"/>
    <p1510:client id="{79A0E5D6-9A0A-EBA1-1B62-43A61B48A555}" v="283" dt="2024-10-25T05:06:49.395"/>
    <p1510:client id="{87164728-F137-67FA-0609-09F134FBAE69}" v="15" dt="2024-10-25T04:58:30.157"/>
    <p1510:client id="{D9632C61-6EE2-3022-C81C-DDE57F401555}" v="302" dt="2024-10-25T06:07:53.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0" d="100"/>
          <a:sy n="40" d="100"/>
        </p:scale>
        <p:origin x="72" y="1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6221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7646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393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889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0370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9"/>
          <p:cNvSpPr>
            <a:spLocks noGrp="1"/>
          </p:cNvSpPr>
          <p:nvPr>
            <p:ph type="pic" idx="2"/>
          </p:nvPr>
        </p:nvSpPr>
        <p:spPr>
          <a:xfrm>
            <a:off x="1792288" y="612775"/>
            <a:ext cx="5486400" cy="4114800"/>
          </a:xfrm>
          <a:prstGeom prst="rect">
            <a:avLst/>
          </a:prstGeom>
          <a:noFill/>
          <a:ln>
            <a:noFill/>
          </a:ln>
        </p:spPr>
      </p:sp>
      <p:sp>
        <p:nvSpPr>
          <p:cNvPr id="72" name="Google Shape;72;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3" name="Google Shape;7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11"/>
          <p:cNvSpPr txBox="1">
            <a:spLocks noGrp="1"/>
          </p:cNvSpPr>
          <p:nvPr>
            <p:ph type="title"/>
          </p:nvPr>
        </p:nvSpPr>
        <p:spPr>
          <a:xfrm>
            <a:off x="623400" y="890050"/>
            <a:ext cx="17041200" cy="1145400"/>
          </a:xfrm>
          <a:prstGeom prst="rect">
            <a:avLst/>
          </a:prstGeom>
          <a:noFill/>
          <a:ln>
            <a:noFill/>
          </a:ln>
        </p:spPr>
        <p:txBody>
          <a:bodyPr spcFirstLastPara="1" wrap="square" lIns="91425" tIns="91425" rIns="91425" bIns="91425" anchor="t" anchorCtr="0">
            <a:norm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11"/>
          <p:cNvSpPr txBox="1">
            <a:spLocks noGrp="1"/>
          </p:cNvSpPr>
          <p:nvPr>
            <p:ph type="body" idx="1"/>
          </p:nvPr>
        </p:nvSpPr>
        <p:spPr>
          <a:xfrm>
            <a:off x="623400" y="2304950"/>
            <a:ext cx="17041200" cy="6832800"/>
          </a:xfrm>
          <a:prstGeom prst="rect">
            <a:avLst/>
          </a:prstGeom>
          <a:noFill/>
          <a:ln>
            <a:noFill/>
          </a:ln>
        </p:spPr>
        <p:txBody>
          <a:bodyPr spcFirstLastPara="1" wrap="square" lIns="91425" tIns="91425" rIns="91425" bIns="91425" anchor="t" anchorCtr="0">
            <a:normAutofit/>
          </a:bodyPr>
          <a:lstStyle>
            <a:lvl1pPr marL="457200" lvl="0" indent="-342900" algn="l">
              <a:spcBef>
                <a:spcPts val="0"/>
              </a:spcBef>
              <a:spcAft>
                <a:spcPts val="0"/>
              </a:spcAft>
              <a:buClr>
                <a:schemeClr val="dk1"/>
              </a:buClr>
              <a:buSzPts val="1800"/>
              <a:buChar char="●"/>
              <a:defRPr/>
            </a:lvl1pPr>
            <a:lvl2pPr marL="914400" lvl="1" indent="-317500" algn="l">
              <a:spcBef>
                <a:spcPts val="0"/>
              </a:spcBef>
              <a:spcAft>
                <a:spcPts val="0"/>
              </a:spcAft>
              <a:buClr>
                <a:schemeClr val="dk1"/>
              </a:buClr>
              <a:buSzPts val="1400"/>
              <a:buChar char="○"/>
              <a:defRPr/>
            </a:lvl2pPr>
            <a:lvl3pPr marL="1371600" lvl="2" indent="-317500" algn="l">
              <a:spcBef>
                <a:spcPts val="0"/>
              </a:spcBef>
              <a:spcAft>
                <a:spcPts val="0"/>
              </a:spcAft>
              <a:buClr>
                <a:schemeClr val="dk1"/>
              </a:buClr>
              <a:buSzPts val="1400"/>
              <a:buChar char="■"/>
              <a:defRPr/>
            </a:lvl3pPr>
            <a:lvl4pPr marL="1828800" lvl="3" indent="-317500" algn="l">
              <a:spcBef>
                <a:spcPts val="0"/>
              </a:spcBef>
              <a:spcAft>
                <a:spcPts val="0"/>
              </a:spcAft>
              <a:buClr>
                <a:schemeClr val="dk1"/>
              </a:buClr>
              <a:buSzPts val="1400"/>
              <a:buChar char="●"/>
              <a:defRPr/>
            </a:lvl4pPr>
            <a:lvl5pPr marL="2286000" lvl="4" indent="-317500" algn="l">
              <a:spcBef>
                <a:spcPts val="0"/>
              </a:spcBef>
              <a:spcAft>
                <a:spcPts val="0"/>
              </a:spcAft>
              <a:buClr>
                <a:schemeClr val="dk1"/>
              </a:buClr>
              <a:buSzPts val="1400"/>
              <a:buChar char="○"/>
              <a:defRPr/>
            </a:lvl5pPr>
            <a:lvl6pPr marL="2743200" lvl="5" indent="-317500" algn="l">
              <a:spcBef>
                <a:spcPts val="0"/>
              </a:spcBef>
              <a:spcAft>
                <a:spcPts val="0"/>
              </a:spcAft>
              <a:buClr>
                <a:schemeClr val="dk1"/>
              </a:buClr>
              <a:buSzPts val="1400"/>
              <a:buChar char="■"/>
              <a:defRPr/>
            </a:lvl6pPr>
            <a:lvl7pPr marL="3200400" lvl="6" indent="-317500" algn="l">
              <a:spcBef>
                <a:spcPts val="0"/>
              </a:spcBef>
              <a:spcAft>
                <a:spcPts val="0"/>
              </a:spcAft>
              <a:buClr>
                <a:schemeClr val="dk1"/>
              </a:buClr>
              <a:buSzPts val="1400"/>
              <a:buChar char="●"/>
              <a:defRPr/>
            </a:lvl7pPr>
            <a:lvl8pPr marL="3657600" lvl="7" indent="-317500" algn="l">
              <a:spcBef>
                <a:spcPts val="0"/>
              </a:spcBef>
              <a:spcAft>
                <a:spcPts val="0"/>
              </a:spcAft>
              <a:buClr>
                <a:schemeClr val="dk1"/>
              </a:buClr>
              <a:buSzPts val="1400"/>
              <a:buChar char="○"/>
              <a:defRPr/>
            </a:lvl8pPr>
            <a:lvl9pPr marL="4114800" lvl="8" indent="-317500" algn="l">
              <a:spcBef>
                <a:spcPts val="0"/>
              </a:spcBef>
              <a:spcAft>
                <a:spcPts val="0"/>
              </a:spcAft>
              <a:buClr>
                <a:schemeClr val="dk1"/>
              </a:buClr>
              <a:buSzPts val="1400"/>
              <a:buChar char="■"/>
              <a:defRPr/>
            </a:lvl9pPr>
          </a:lstStyle>
          <a:p>
            <a:endParaRPr/>
          </a:p>
        </p:txBody>
      </p:sp>
      <p:sp>
        <p:nvSpPr>
          <p:cNvPr id="22" name="Google Shape;22;p11"/>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lvl="0"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lvl="1"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lvl="2"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lvl="3"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lvl="4"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lvl="5"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lvl="6"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lvl="7"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lvl="8" indent="0" algn="r">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6" name="Google Shape;2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8" name="Google Shape;3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1" name="Google Shape;51;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2" name="Google Shape;52;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3" name="Google Shape;53;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4" name="Google Shape;5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5" name="Google Shape;65;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10" Type="http://schemas.openxmlformats.org/officeDocument/2006/relationships/image" Target="../media/image18.jpeg"/><Relationship Id="rId4" Type="http://schemas.openxmlformats.org/officeDocument/2006/relationships/image" Target="../media/image12.png"/><Relationship Id="rId9"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91"/>
        <p:cNvGrpSpPr/>
        <p:nvPr/>
      </p:nvGrpSpPr>
      <p:grpSpPr>
        <a:xfrm>
          <a:off x="0" y="0"/>
          <a:ext cx="0" cy="0"/>
          <a:chOff x="0" y="0"/>
          <a:chExt cx="0" cy="0"/>
        </a:xfrm>
      </p:grpSpPr>
      <p:sp>
        <p:nvSpPr>
          <p:cNvPr id="92" name="Google Shape;92;p1"/>
          <p:cNvSpPr/>
          <p:nvPr/>
        </p:nvSpPr>
        <p:spPr>
          <a:xfrm>
            <a:off x="-1121" y="7591"/>
            <a:ext cx="184404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a:stretch>
          </a:blipFill>
          <a:ln>
            <a:noFill/>
          </a:ln>
        </p:spPr>
        <p:txBody>
          <a:bodyPr lIns="91440" tIns="45720" rIns="91440" bIns="45720" anchor="t"/>
          <a:lstStyle/>
          <a:p>
            <a:pPr algn="ctr"/>
            <a:endParaRPr lang="en-IN" sz="6000" b="1">
              <a:latin typeface="Barlow"/>
            </a:endParaRPr>
          </a:p>
          <a:p>
            <a:endParaRPr lang="en-IN" sz="6000" b="1">
              <a:latin typeface="Barlow"/>
            </a:endParaRPr>
          </a:p>
          <a:p>
            <a:endParaRPr lang="en-IN" sz="6000" b="1">
              <a:latin typeface="Barlow"/>
              <a:ea typeface="ADLaM Display" panose="02010000000000000000" pitchFamily="2" charset="0"/>
            </a:endParaRPr>
          </a:p>
          <a:p>
            <a:r>
              <a:rPr lang="en-IN" sz="6000" b="1" i="1">
                <a:latin typeface="Barlow"/>
                <a:ea typeface="ADLaM Display" panose="02010000000000000000" pitchFamily="2" charset="0"/>
                <a:cs typeface="ADLaM Display" panose="02010000000000000000" pitchFamily="2" charset="0"/>
              </a:rPr>
              <a:t>    </a:t>
            </a:r>
            <a:r>
              <a:rPr lang="en-IN" sz="7200" b="1" i="1">
                <a:latin typeface="+mj-lt"/>
                <a:ea typeface="ADLaM Display" panose="02010000000000000000" pitchFamily="2" charset="0"/>
                <a:cs typeface="ADLaM Display" panose="02010000000000000000" pitchFamily="2" charset="0"/>
              </a:rPr>
              <a:t>AI-POWERED MEDICAL</a:t>
            </a:r>
          </a:p>
          <a:p>
            <a:r>
              <a:rPr lang="en-IN" sz="7200" b="1" i="1">
                <a:latin typeface="+mj-lt"/>
                <a:ea typeface="ADLaM Display" panose="02010000000000000000" pitchFamily="2" charset="0"/>
                <a:cs typeface="ADLaM Display" panose="02010000000000000000" pitchFamily="2" charset="0"/>
              </a:rPr>
              <a:t>  ADVISOR BASED </a:t>
            </a:r>
          </a:p>
          <a:p>
            <a:r>
              <a:rPr lang="en-IN" sz="7200" b="1" i="1">
                <a:latin typeface="+mj-lt"/>
                <a:ea typeface="ADLaM Display" panose="02010000000000000000" pitchFamily="2" charset="0"/>
                <a:cs typeface="ADLaM Display" panose="02010000000000000000" pitchFamily="2" charset="0"/>
              </a:rPr>
              <a:t>  ON SPECIFIC BOOK</a:t>
            </a:r>
          </a:p>
        </p:txBody>
      </p:sp>
      <p:grpSp>
        <p:nvGrpSpPr>
          <p:cNvPr id="93" name="Google Shape;93;p1"/>
          <p:cNvGrpSpPr/>
          <p:nvPr/>
        </p:nvGrpSpPr>
        <p:grpSpPr>
          <a:xfrm>
            <a:off x="534218" y="8185063"/>
            <a:ext cx="4173289" cy="1735875"/>
            <a:chOff x="0" y="-38100"/>
            <a:chExt cx="1099138" cy="457185"/>
          </a:xfrm>
        </p:grpSpPr>
        <p:sp>
          <p:nvSpPr>
            <p:cNvPr id="94" name="Google Shape;94;p1"/>
            <p:cNvSpPr/>
            <p:nvPr/>
          </p:nvSpPr>
          <p:spPr>
            <a:xfrm>
              <a:off x="0" y="0"/>
              <a:ext cx="1099138" cy="419085"/>
            </a:xfrm>
            <a:custGeom>
              <a:avLst/>
              <a:gdLst/>
              <a:ahLst/>
              <a:cxnLst/>
              <a:rect l="l" t="t" r="r" b="b"/>
              <a:pathLst>
                <a:path w="1099138" h="419085" extrusionOk="0">
                  <a:moveTo>
                    <a:pt x="0" y="0"/>
                  </a:moveTo>
                  <a:lnTo>
                    <a:pt x="1099138" y="0"/>
                  </a:lnTo>
                  <a:lnTo>
                    <a:pt x="1099138" y="419085"/>
                  </a:lnTo>
                  <a:lnTo>
                    <a:pt x="0" y="419085"/>
                  </a:lnTo>
                  <a:close/>
                </a:path>
              </a:pathLst>
            </a:custGeom>
            <a:solidFill>
              <a:srgbClr val="183717"/>
            </a:solidFill>
            <a:ln>
              <a:noFill/>
            </a:ln>
          </p:spPr>
          <p:txBody>
            <a:bodyPr/>
            <a:lstStyle/>
            <a:p>
              <a:endParaRPr lang="en-IN"/>
            </a:p>
          </p:txBody>
        </p:sp>
        <p:sp>
          <p:nvSpPr>
            <p:cNvPr id="95" name="Google Shape;95;p1"/>
            <p:cNvSpPr txBox="1"/>
            <p:nvPr/>
          </p:nvSpPr>
          <p:spPr>
            <a:xfrm>
              <a:off x="0" y="-38100"/>
              <a:ext cx="1099138" cy="45718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6" name="Google Shape;96;p1"/>
          <p:cNvSpPr txBox="1"/>
          <p:nvPr/>
        </p:nvSpPr>
        <p:spPr>
          <a:xfrm>
            <a:off x="2583114" y="8572398"/>
            <a:ext cx="1694194" cy="340478"/>
          </a:xfrm>
          <a:prstGeom prst="rect">
            <a:avLst/>
          </a:prstGeom>
          <a:noFill/>
          <a:ln>
            <a:noFill/>
          </a:ln>
        </p:spPr>
        <p:txBody>
          <a:bodyPr spcFirstLastPara="1" wrap="square" lIns="0" tIns="0" rIns="0" bIns="0" anchor="t" anchorCtr="0">
            <a:spAutoFit/>
          </a:bodyPr>
          <a:lstStyle/>
          <a:p>
            <a:pPr marL="0" marR="0" lvl="0" indent="0" algn="l" rtl="0">
              <a:lnSpc>
                <a:spcPct val="119125"/>
              </a:lnSpc>
              <a:spcBef>
                <a:spcPts val="0"/>
              </a:spcBef>
              <a:spcAft>
                <a:spcPts val="0"/>
              </a:spcAft>
              <a:buNone/>
            </a:pPr>
            <a:endParaRPr sz="2400" b="1" i="0" u="none" strike="noStrike" cap="none">
              <a:solidFill>
                <a:srgbClr val="F8F4E5"/>
              </a:solidFill>
              <a:latin typeface="Barlow"/>
              <a:ea typeface="Barlow"/>
              <a:cs typeface="Barlow"/>
              <a:sym typeface="Barlow"/>
            </a:endParaRPr>
          </a:p>
        </p:txBody>
      </p:sp>
      <p:sp>
        <p:nvSpPr>
          <p:cNvPr id="97" name="Google Shape;97;p1"/>
          <p:cNvSpPr txBox="1"/>
          <p:nvPr/>
        </p:nvSpPr>
        <p:spPr>
          <a:xfrm>
            <a:off x="13707191" y="8772684"/>
            <a:ext cx="3552329" cy="851515"/>
          </a:xfrm>
          <a:prstGeom prst="rect">
            <a:avLst/>
          </a:prstGeom>
          <a:noFill/>
          <a:ln>
            <a:noFill/>
          </a:ln>
        </p:spPr>
        <p:txBody>
          <a:bodyPr spcFirstLastPara="1" wrap="square" lIns="0" tIns="0" rIns="0" bIns="0" anchor="t" anchorCtr="0">
            <a:spAutoFit/>
          </a:bodyPr>
          <a:lstStyle/>
          <a:p>
            <a:pPr marL="0" marR="0" lvl="0" indent="0" algn="ctr" rtl="0">
              <a:lnSpc>
                <a:spcPct val="119105"/>
              </a:lnSpc>
              <a:spcBef>
                <a:spcPts val="0"/>
              </a:spcBef>
              <a:spcAft>
                <a:spcPts val="0"/>
              </a:spcAft>
              <a:buNone/>
            </a:pPr>
            <a:r>
              <a:rPr lang="en-US" sz="4650" b="1">
                <a:solidFill>
                  <a:srgbClr val="F8F4E5"/>
                </a:solidFill>
                <a:latin typeface="Barlow"/>
                <a:sym typeface="Barlow"/>
              </a:rPr>
              <a:t>(HACKGODS)</a:t>
            </a:r>
            <a:endParaRPr sz="4650"/>
          </a:p>
        </p:txBody>
      </p:sp>
      <p:pic>
        <p:nvPicPr>
          <p:cNvPr id="98" name="Google Shape;98;p1"/>
          <p:cNvPicPr preferRelativeResize="0"/>
          <p:nvPr/>
        </p:nvPicPr>
        <p:blipFill rotWithShape="1">
          <a:blip r:embed="rId4">
            <a:alphaModFix/>
          </a:blip>
          <a:srcRect/>
          <a:stretch/>
        </p:blipFill>
        <p:spPr>
          <a:xfrm>
            <a:off x="11054603" y="2272553"/>
            <a:ext cx="6218737" cy="5378554"/>
          </a:xfrm>
          <a:prstGeom prst="rect">
            <a:avLst/>
          </a:prstGeom>
          <a:noFill/>
          <a:ln>
            <a:noFill/>
          </a:ln>
        </p:spPr>
      </p:pic>
      <p:pic>
        <p:nvPicPr>
          <p:cNvPr id="100" name="Google Shape;100;p1"/>
          <p:cNvPicPr preferRelativeResize="0"/>
          <p:nvPr/>
        </p:nvPicPr>
        <p:blipFill rotWithShape="1">
          <a:blip r:embed="rId5">
            <a:alphaModFix/>
          </a:blip>
          <a:srcRect/>
          <a:stretch/>
        </p:blipFill>
        <p:spPr>
          <a:xfrm>
            <a:off x="395293" y="7850781"/>
            <a:ext cx="4375642" cy="24044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30"/>
        <p:cNvGrpSpPr/>
        <p:nvPr/>
      </p:nvGrpSpPr>
      <p:grpSpPr>
        <a:xfrm>
          <a:off x="0" y="0"/>
          <a:ext cx="0" cy="0"/>
          <a:chOff x="0" y="0"/>
          <a:chExt cx="0" cy="0"/>
        </a:xfrm>
      </p:grpSpPr>
      <p:sp>
        <p:nvSpPr>
          <p:cNvPr id="131" name="Google Shape;131;p5"/>
          <p:cNvSpPr txBox="1"/>
          <p:nvPr/>
        </p:nvSpPr>
        <p:spPr>
          <a:xfrm>
            <a:off x="684234" y="449371"/>
            <a:ext cx="2974281" cy="633402"/>
          </a:xfrm>
          <a:prstGeom prst="rect">
            <a:avLst/>
          </a:prstGeom>
          <a:noFill/>
          <a:ln>
            <a:noFill/>
          </a:ln>
        </p:spPr>
        <p:txBody>
          <a:bodyPr spcFirstLastPara="1" wrap="square" lIns="0" tIns="0" rIns="0" bIns="0" anchor="t" anchorCtr="0">
            <a:spAutoFit/>
          </a:bodyPr>
          <a:lstStyle/>
          <a:p>
            <a:pPr marL="0" marR="0" lvl="0" indent="0" algn="l" rtl="0">
              <a:lnSpc>
                <a:spcPct val="119124"/>
              </a:lnSpc>
              <a:spcBef>
                <a:spcPts val="0"/>
              </a:spcBef>
              <a:spcAft>
                <a:spcPts val="0"/>
              </a:spcAft>
              <a:buNone/>
            </a:pPr>
            <a:r>
              <a:rPr lang="en-US" sz="4157" b="1" i="0" u="none" strike="noStrike" cap="none">
                <a:solidFill>
                  <a:srgbClr val="000000"/>
                </a:solidFill>
                <a:latin typeface="Barlow"/>
                <a:ea typeface="Barlow"/>
                <a:cs typeface="Barlow"/>
                <a:sym typeface="Barlow"/>
              </a:rPr>
              <a:t>FEASIBILITY</a:t>
            </a:r>
            <a:endParaRPr/>
          </a:p>
        </p:txBody>
      </p:sp>
      <p:sp>
        <p:nvSpPr>
          <p:cNvPr id="132" name="Google Shape;132;p5"/>
          <p:cNvSpPr txBox="1"/>
          <p:nvPr/>
        </p:nvSpPr>
        <p:spPr>
          <a:xfrm>
            <a:off x="346333" y="1496414"/>
            <a:ext cx="17476006" cy="7910627"/>
          </a:xfrm>
          <a:prstGeom prst="rect">
            <a:avLst/>
          </a:prstGeom>
          <a:noFill/>
          <a:ln>
            <a:noFill/>
          </a:ln>
        </p:spPr>
        <p:txBody>
          <a:bodyPr spcFirstLastPara="1" wrap="square" lIns="0" tIns="0" rIns="0" bIns="0" anchor="t" anchorCtr="0">
            <a:spAutoFit/>
          </a:bodyPr>
          <a:lstStyle/>
          <a:p>
            <a:pPr marL="658495" lvl="1" indent="-328930">
              <a:lnSpc>
                <a:spcPct val="119081"/>
              </a:lnSpc>
              <a:buSzPts val="3050"/>
              <a:buFont typeface="Arial"/>
              <a:buChar char="•"/>
            </a:pPr>
            <a:r>
              <a:rPr lang="en-US" sz="2400">
                <a:ea typeface="Barlow"/>
                <a:sym typeface="Barlow"/>
              </a:rPr>
              <a:t>OCR can easily handle large volumes of text. Combined with post-processing methods like text-cleaning, the extracted data can be organized into a structured format, making it searchable and easy for the AI to reference</a:t>
            </a:r>
            <a:endParaRPr lang="en-US" sz="2400">
              <a:ea typeface="Barlow"/>
            </a:endParaRPr>
          </a:p>
          <a:p>
            <a:pPr marL="658495" lvl="1" indent="-328930">
              <a:lnSpc>
                <a:spcPct val="119080"/>
              </a:lnSpc>
              <a:buSzPts val="3050"/>
              <a:buFont typeface="Arial"/>
              <a:buChar char="•"/>
            </a:pPr>
            <a:r>
              <a:rPr lang="en-US" sz="2400">
                <a:ea typeface="Barlow"/>
              </a:rPr>
              <a:t>NLP technologies like BERT, GPT-based models, and pre-trained medical models (e.g., </a:t>
            </a:r>
            <a:r>
              <a:rPr lang="en-US" sz="2400" err="1">
                <a:ea typeface="Barlow"/>
              </a:rPr>
              <a:t>BioBERT</a:t>
            </a:r>
            <a:r>
              <a:rPr lang="en-US" sz="2400">
                <a:ea typeface="Barlow"/>
              </a:rPr>
              <a:t>, </a:t>
            </a:r>
            <a:r>
              <a:rPr lang="en-US" sz="2400" err="1">
                <a:ea typeface="Barlow"/>
              </a:rPr>
              <a:t>MedGPT</a:t>
            </a:r>
            <a:r>
              <a:rPr lang="en-US" sz="2400">
                <a:ea typeface="Barlow"/>
              </a:rPr>
              <a:t>) are readily available and highly effective in handling medical language. Additionally, symptom recognition models can be fine-tuned with specific medical data, further enhancing accuracy.</a:t>
            </a:r>
          </a:p>
          <a:p>
            <a:pPr marL="658495" lvl="1" indent="-328930">
              <a:lnSpc>
                <a:spcPct val="119080"/>
              </a:lnSpc>
              <a:buSzPts val="3050"/>
              <a:buFont typeface="Arial"/>
              <a:buChar char="•"/>
            </a:pPr>
            <a:r>
              <a:rPr lang="en-US" sz="2400">
                <a:ea typeface="Barlow"/>
              </a:rPr>
              <a:t>Current ML frameworks such as TensorFlow, </a:t>
            </a:r>
            <a:r>
              <a:rPr lang="en-US" sz="2400" err="1">
                <a:ea typeface="Barlow"/>
              </a:rPr>
              <a:t>PyTorch</a:t>
            </a:r>
            <a:r>
              <a:rPr lang="en-US" sz="2400">
                <a:ea typeface="Barlow"/>
              </a:rPr>
              <a:t>, and scikit-learn offer robust solutions for training models. Pre-trained models in the healthcare domain can also be fine-tuned to match the specific medical context of the book. Additionally, federated learning can allow decentralized training using data from multiple sources without compromising privacy.</a:t>
            </a:r>
          </a:p>
          <a:p>
            <a:pPr marL="658495" lvl="1" indent="-328930">
              <a:lnSpc>
                <a:spcPct val="119080"/>
              </a:lnSpc>
              <a:buSzPts val="3050"/>
              <a:buFont typeface="Arial"/>
              <a:buChar char="•"/>
            </a:pPr>
            <a:r>
              <a:rPr lang="en-US" sz="2400">
                <a:ea typeface="Barlow"/>
              </a:rPr>
              <a:t>Many AI healthcare projects successfully collaborate with medical professionals, and partnerships with hospitals or medical schools can provide access to expertise and real-world testing scenarios. Involving them early in the process will ensure continuous feedback and improvements.</a:t>
            </a:r>
          </a:p>
          <a:p>
            <a:pPr marL="658495" lvl="1" indent="-328930">
              <a:lnSpc>
                <a:spcPct val="119080"/>
              </a:lnSpc>
              <a:buSzPts val="3050"/>
              <a:buFont typeface="Arial"/>
              <a:buChar char="•"/>
            </a:pPr>
            <a:r>
              <a:rPr lang="en-US" sz="2400">
                <a:ea typeface="Barlow"/>
              </a:rPr>
              <a:t>Frontend development frameworks like React, Angular, and Vue.js can be used to create responsive, dynamic interfaces. For mobile users, native app development in Android and iOS ensures broad accessibility. Additionally, incorporating voice-based input for symptom recognition (using tools like Google </a:t>
            </a:r>
            <a:r>
              <a:rPr lang="en-US" sz="2400" err="1">
                <a:ea typeface="Barlow"/>
              </a:rPr>
              <a:t>Dialogflow</a:t>
            </a:r>
            <a:r>
              <a:rPr lang="en-US" sz="2400">
                <a:ea typeface="Barlow"/>
              </a:rPr>
              <a:t> or Amazon Lex) can further enhance usability.</a:t>
            </a:r>
          </a:p>
          <a:p>
            <a:pPr marL="658495" lvl="1" indent="-328930">
              <a:lnSpc>
                <a:spcPct val="119080"/>
              </a:lnSpc>
              <a:buSzPts val="3050"/>
              <a:buFont typeface="Arial"/>
              <a:buChar char="•"/>
            </a:pPr>
            <a:r>
              <a:rPr lang="en-US" sz="2400">
                <a:ea typeface="Barlow"/>
              </a:rPr>
              <a:t>With the availability of cloud-based AI platforms (e.g., AWS </a:t>
            </a:r>
            <a:r>
              <a:rPr lang="en-US" sz="2400" err="1">
                <a:ea typeface="Barlow"/>
              </a:rPr>
              <a:t>Sagemaker</a:t>
            </a:r>
            <a:r>
              <a:rPr lang="en-US" sz="2400">
                <a:ea typeface="Barlow"/>
              </a:rPr>
              <a:t>, Google AI Platform), scaling the project’s computational needs is highly feasible. Testing environments can simulate load, stress, and user behavior to validate system performance before full deployment. Continuous integration and delivery (CI/CD) pipelines ensure smooth updates and improvements during development</a:t>
            </a:r>
          </a:p>
        </p:txBody>
      </p:sp>
      <p:pic>
        <p:nvPicPr>
          <p:cNvPr id="134" name="Google Shape;134;p5"/>
          <p:cNvPicPr preferRelativeResize="0"/>
          <p:nvPr/>
        </p:nvPicPr>
        <p:blipFill rotWithShape="1">
          <a:blip r:embed="rId3">
            <a:alphaModFix/>
          </a:blip>
          <a:srcRect/>
          <a:stretch/>
        </p:blipFill>
        <p:spPr>
          <a:xfrm>
            <a:off x="14807806" y="8382000"/>
            <a:ext cx="3480194"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
        <p:cNvGrpSpPr/>
        <p:nvPr/>
      </p:nvGrpSpPr>
      <p:grpSpPr>
        <a:xfrm>
          <a:off x="0" y="0"/>
          <a:ext cx="0" cy="0"/>
          <a:chOff x="0" y="0"/>
          <a:chExt cx="0" cy="0"/>
        </a:xfrm>
      </p:grpSpPr>
      <p:pic>
        <p:nvPicPr>
          <p:cNvPr id="139" name="Google Shape;139;p6"/>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140" name="Google Shape;140;p6"/>
          <p:cNvSpPr txBox="1">
            <a:spLocks noGrp="1"/>
          </p:cNvSpPr>
          <p:nvPr>
            <p:ph type="ctrTitle" idx="4294967295"/>
          </p:nvPr>
        </p:nvSpPr>
        <p:spPr>
          <a:xfrm>
            <a:off x="1219200" y="4343281"/>
            <a:ext cx="15505800" cy="1600438"/>
          </a:xfrm>
          <a:prstGeom prst="rect">
            <a:avLst/>
          </a:prstGeom>
          <a:noFill/>
          <a:ln>
            <a:noFill/>
          </a:ln>
        </p:spPr>
        <p:txBody>
          <a:bodyPr spcFirstLastPara="1" wrap="square" lIns="182850" tIns="0" rIns="182850" bIns="0" anchor="t" anchorCtr="0">
            <a:spAutoFit/>
          </a:bodyPr>
          <a:lstStyle/>
          <a:p>
            <a:pPr marL="0" marR="0" lvl="0" indent="0" algn="ctr" rtl="0">
              <a:spcBef>
                <a:spcPts val="0"/>
              </a:spcBef>
              <a:spcAft>
                <a:spcPts val="0"/>
              </a:spcAft>
              <a:buClr>
                <a:srgbClr val="51DA4B"/>
              </a:buClr>
              <a:buSzPts val="10400"/>
              <a:buFont typeface="Space Grotesk Medium"/>
              <a:buNone/>
            </a:pPr>
            <a:r>
              <a:rPr lang="en-US" sz="10400" b="0" i="0" u="none" strike="noStrike" cap="none">
                <a:solidFill>
                  <a:srgbClr val="51DA4B"/>
                </a:solidFill>
                <a:latin typeface="Space Grotesk Medium"/>
                <a:ea typeface="Space Grotesk Medium"/>
                <a:cs typeface="Space Grotesk Medium"/>
                <a:sym typeface="Space Grotesk Medium"/>
              </a:rPr>
              <a:t>&gt;</a:t>
            </a:r>
            <a:r>
              <a:rPr lang="en-US" sz="10400" b="0" i="0" u="none" strike="noStrike" cap="none">
                <a:solidFill>
                  <a:schemeClr val="lt1"/>
                </a:solidFill>
                <a:latin typeface="Space Grotesk Medium"/>
                <a:ea typeface="Space Grotesk Medium"/>
                <a:cs typeface="Space Grotesk Medium"/>
                <a:sym typeface="Space Grotesk Medium"/>
              </a:rPr>
              <a:t>Team </a:t>
            </a:r>
            <a:r>
              <a:rPr lang="en-US" sz="10400">
                <a:solidFill>
                  <a:schemeClr val="lt1"/>
                </a:solidFill>
                <a:latin typeface="Space Grotesk Medium"/>
                <a:ea typeface="Space Grotesk Medium"/>
                <a:cs typeface="Space Grotesk Medium"/>
                <a:sym typeface="Space Grotesk Medium"/>
              </a:rPr>
              <a:t>Details</a:t>
            </a:r>
            <a:endParaRPr sz="10400" b="0" i="0" u="none" strike="noStrike" cap="none">
              <a:solidFill>
                <a:schemeClr val="lt1"/>
              </a:solidFill>
              <a:latin typeface="Space Grotesk Medium"/>
              <a:ea typeface="Space Grotesk Medium"/>
              <a:cs typeface="Space Grotesk Medium"/>
              <a:sym typeface="Space Grotesk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44"/>
        <p:cNvGrpSpPr/>
        <p:nvPr/>
      </p:nvGrpSpPr>
      <p:grpSpPr>
        <a:xfrm>
          <a:off x="0" y="0"/>
          <a:ext cx="0" cy="0"/>
          <a:chOff x="0" y="0"/>
          <a:chExt cx="0" cy="0"/>
        </a:xfrm>
      </p:grpSpPr>
      <p:pic>
        <p:nvPicPr>
          <p:cNvPr id="156" name="Google Shape;156;p7"/>
          <p:cNvPicPr preferRelativeResize="0"/>
          <p:nvPr/>
        </p:nvPicPr>
        <p:blipFill rotWithShape="1">
          <a:blip r:embed="rId3">
            <a:alphaModFix/>
          </a:blip>
          <a:srcRect/>
          <a:stretch/>
        </p:blipFill>
        <p:spPr>
          <a:xfrm>
            <a:off x="9050325" y="1767912"/>
            <a:ext cx="1898152" cy="1864598"/>
          </a:xfrm>
          <a:prstGeom prst="rect">
            <a:avLst/>
          </a:prstGeom>
          <a:noFill/>
          <a:ln w="9525" cap="flat" cmpd="sng">
            <a:solidFill>
              <a:srgbClr val="1C1C1C"/>
            </a:solidFill>
            <a:prstDash val="solid"/>
            <a:round/>
            <a:headEnd type="none" w="sm" len="sm"/>
            <a:tailEnd type="none" w="sm" len="sm"/>
          </a:ln>
        </p:spPr>
      </p:pic>
      <p:sp>
        <p:nvSpPr>
          <p:cNvPr id="145" name="Google Shape;145;p7"/>
          <p:cNvSpPr txBox="1"/>
          <p:nvPr/>
        </p:nvSpPr>
        <p:spPr>
          <a:xfrm>
            <a:off x="1028700" y="1711168"/>
            <a:ext cx="9392146" cy="633956"/>
          </a:xfrm>
          <a:prstGeom prst="rect">
            <a:avLst/>
          </a:prstGeom>
          <a:noFill/>
          <a:ln>
            <a:noFill/>
          </a:ln>
        </p:spPr>
        <p:txBody>
          <a:bodyPr spcFirstLastPara="1" wrap="square" lIns="0" tIns="0" rIns="0" bIns="0" anchor="t" anchorCtr="0">
            <a:spAutoFit/>
          </a:bodyPr>
          <a:lstStyle/>
          <a:p>
            <a:pPr marL="0" marR="0" lvl="0" indent="0" algn="just" rtl="0">
              <a:lnSpc>
                <a:spcPct val="171989"/>
              </a:lnSpc>
              <a:spcBef>
                <a:spcPts val="0"/>
              </a:spcBef>
              <a:spcAft>
                <a:spcPts val="0"/>
              </a:spcAft>
              <a:buNone/>
            </a:pPr>
            <a:endParaRPr sz="3338" b="1" i="0" u="none" strike="noStrike" cap="none">
              <a:solidFill>
                <a:srgbClr val="000000"/>
              </a:solidFill>
              <a:latin typeface="Barlow"/>
              <a:ea typeface="Barlow"/>
              <a:cs typeface="Barlow"/>
              <a:sym typeface="Barlow"/>
            </a:endParaRPr>
          </a:p>
        </p:txBody>
      </p:sp>
      <p:pic>
        <p:nvPicPr>
          <p:cNvPr id="146" name="Google Shape;146;p7"/>
          <p:cNvPicPr preferRelativeResize="0"/>
          <p:nvPr/>
        </p:nvPicPr>
        <p:blipFill rotWithShape="1">
          <a:blip r:embed="rId4">
            <a:alphaModFix/>
          </a:blip>
          <a:srcRect/>
          <a:stretch/>
        </p:blipFill>
        <p:spPr>
          <a:xfrm>
            <a:off x="1980160" y="2505849"/>
            <a:ext cx="18288000" cy="5829300"/>
          </a:xfrm>
          <a:prstGeom prst="rect">
            <a:avLst/>
          </a:prstGeom>
          <a:noFill/>
          <a:ln>
            <a:noFill/>
          </a:ln>
        </p:spPr>
      </p:pic>
      <p:pic>
        <p:nvPicPr>
          <p:cNvPr id="147" name="Google Shape;147;p7"/>
          <p:cNvPicPr preferRelativeResize="0"/>
          <p:nvPr/>
        </p:nvPicPr>
        <p:blipFill rotWithShape="1">
          <a:blip r:embed="rId5">
            <a:alphaModFix/>
          </a:blip>
          <a:srcRect/>
          <a:stretch/>
        </p:blipFill>
        <p:spPr>
          <a:xfrm>
            <a:off x="906309" y="1829696"/>
            <a:ext cx="2147702" cy="2114150"/>
          </a:xfrm>
          <a:prstGeom prst="rect">
            <a:avLst/>
          </a:prstGeom>
          <a:noFill/>
          <a:ln>
            <a:noFill/>
          </a:ln>
        </p:spPr>
      </p:pic>
      <p:pic>
        <p:nvPicPr>
          <p:cNvPr id="148" name="Google Shape;148;p7" descr="A screenshot of a person on a motorcycle&#10;&#10;Description automatically generated"/>
          <p:cNvPicPr preferRelativeResize="0"/>
          <p:nvPr/>
        </p:nvPicPr>
        <p:blipFill rotWithShape="1">
          <a:blip r:embed="rId6"/>
          <a:srcRect/>
          <a:stretch/>
        </p:blipFill>
        <p:spPr>
          <a:xfrm>
            <a:off x="903680" y="1829697"/>
            <a:ext cx="1903408" cy="1818260"/>
          </a:xfrm>
          <a:prstGeom prst="rect">
            <a:avLst/>
          </a:prstGeom>
          <a:noFill/>
          <a:ln w="9525" cap="flat" cmpd="sng">
            <a:solidFill>
              <a:srgbClr val="1C1C1C"/>
            </a:solidFill>
            <a:prstDash val="solid"/>
            <a:round/>
            <a:headEnd type="none" w="sm" len="sm"/>
            <a:tailEnd type="none" w="sm" len="sm"/>
          </a:ln>
        </p:spPr>
      </p:pic>
      <p:sp>
        <p:nvSpPr>
          <p:cNvPr id="149" name="Google Shape;149;p7"/>
          <p:cNvSpPr txBox="1"/>
          <p:nvPr/>
        </p:nvSpPr>
        <p:spPr>
          <a:xfrm>
            <a:off x="3054011" y="1883332"/>
            <a:ext cx="6376134" cy="553998"/>
          </a:xfrm>
          <a:prstGeom prst="rect">
            <a:avLst/>
          </a:prstGeom>
          <a:noFill/>
          <a:ln>
            <a:noFill/>
          </a:ln>
        </p:spPr>
        <p:txBody>
          <a:bodyPr spcFirstLastPara="1" wrap="square" lIns="182850" tIns="0" rIns="182850" bIns="0" anchor="b" anchorCtr="0">
            <a:spAutoFit/>
          </a:bodyPr>
          <a:lstStyle/>
          <a:p>
            <a:pPr>
              <a:buClr>
                <a:srgbClr val="1C1C1C"/>
              </a:buClr>
              <a:buSzPts val="3600"/>
            </a:pPr>
            <a:r>
              <a:rPr lang="en-US" sz="3600">
                <a:solidFill>
                  <a:srgbClr val="1C1C1C"/>
                </a:solidFill>
                <a:latin typeface="Space Grotesk Medium"/>
                <a:ea typeface="Space Grotesk Medium"/>
                <a:cs typeface="Space Grotesk Medium"/>
                <a:sym typeface="Space Grotesk Medium"/>
              </a:rPr>
              <a:t>Dheerendra Pratap Singh</a:t>
            </a:r>
            <a:endParaRPr lang="en-US" sz="3600">
              <a:solidFill>
                <a:srgbClr val="1C1C1C"/>
              </a:solidFill>
              <a:latin typeface="Space Grotesk Medium"/>
              <a:cs typeface="Space Grotesk Medium"/>
            </a:endParaRPr>
          </a:p>
        </p:txBody>
      </p:sp>
      <p:sp>
        <p:nvSpPr>
          <p:cNvPr id="150" name="Google Shape;150;p7"/>
          <p:cNvSpPr txBox="1"/>
          <p:nvPr/>
        </p:nvSpPr>
        <p:spPr>
          <a:xfrm>
            <a:off x="3065399" y="2498131"/>
            <a:ext cx="4962000" cy="861774"/>
          </a:xfrm>
          <a:prstGeom prst="rect">
            <a:avLst/>
          </a:prstGeom>
          <a:noFill/>
          <a:ln>
            <a:noFill/>
          </a:ln>
        </p:spPr>
        <p:txBody>
          <a:bodyPr spcFirstLastPara="1" wrap="square" lIns="182850" tIns="0" rIns="182850" bIns="0" anchor="b" anchorCtr="0">
            <a:spAutoFit/>
          </a:bodyPr>
          <a:lstStyle/>
          <a:p>
            <a:pPr>
              <a:buClr>
                <a:srgbClr val="1C1C1C"/>
              </a:buClr>
              <a:buSzPts val="2800"/>
            </a:pPr>
            <a:r>
              <a:rPr lang="en-US" sz="2800" err="1">
                <a:solidFill>
                  <a:srgbClr val="1C1C1C"/>
                </a:solidFill>
                <a:latin typeface="Space Grotesk"/>
                <a:cs typeface="Space Grotesk"/>
              </a:rPr>
              <a:t>Leader,Project</a:t>
            </a:r>
            <a:r>
              <a:rPr lang="en-US" sz="2800">
                <a:solidFill>
                  <a:srgbClr val="1C1C1C"/>
                </a:solidFill>
                <a:latin typeface="Space Grotesk"/>
                <a:cs typeface="Space Grotesk"/>
              </a:rPr>
              <a:t> Manager</a:t>
            </a:r>
          </a:p>
          <a:p>
            <a:pPr marL="0" marR="0" lvl="0" indent="0" algn="l" rtl="0">
              <a:spcBef>
                <a:spcPts val="0"/>
              </a:spcBef>
              <a:spcAft>
                <a:spcPts val="0"/>
              </a:spcAft>
              <a:buClr>
                <a:srgbClr val="1C1C1C"/>
              </a:buClr>
              <a:buSzPts val="2800"/>
              <a:buFont typeface="Space Grotesk"/>
              <a:buNone/>
            </a:pPr>
            <a:r>
              <a:rPr lang="en-US" sz="2800" err="1">
                <a:solidFill>
                  <a:srgbClr val="1C1C1C"/>
                </a:solidFill>
                <a:latin typeface="Space Grotesk"/>
                <a:ea typeface="Space Grotesk"/>
                <a:cs typeface="Space Grotesk"/>
              </a:rPr>
              <a:t>HackGods</a:t>
            </a:r>
            <a:endParaRPr lang="en-US" sz="2800" b="0" i="0" u="none" strike="noStrike" cap="none">
              <a:solidFill>
                <a:srgbClr val="1C1C1C"/>
              </a:solidFill>
              <a:latin typeface="Space Grotesk"/>
              <a:ea typeface="Space Grotesk"/>
              <a:cs typeface="Space Grotesk"/>
            </a:endParaRPr>
          </a:p>
        </p:txBody>
      </p:sp>
      <p:pic>
        <p:nvPicPr>
          <p:cNvPr id="151" name="Google Shape;151;p7"/>
          <p:cNvPicPr preferRelativeResize="0"/>
          <p:nvPr/>
        </p:nvPicPr>
        <p:blipFill rotWithShape="1">
          <a:blip r:embed="rId5">
            <a:alphaModFix/>
          </a:blip>
          <a:srcRect/>
          <a:stretch/>
        </p:blipFill>
        <p:spPr>
          <a:xfrm>
            <a:off x="906309" y="4553446"/>
            <a:ext cx="2147702" cy="2114150"/>
          </a:xfrm>
          <a:prstGeom prst="rect">
            <a:avLst/>
          </a:prstGeom>
          <a:noFill/>
          <a:ln>
            <a:noFill/>
          </a:ln>
        </p:spPr>
      </p:pic>
      <p:pic>
        <p:nvPicPr>
          <p:cNvPr id="152" name="Google Shape;152;p7"/>
          <p:cNvPicPr preferRelativeResize="0"/>
          <p:nvPr/>
        </p:nvPicPr>
        <p:blipFill rotWithShape="1">
          <a:blip r:embed="rId3">
            <a:alphaModFix/>
          </a:blip>
          <a:srcRect/>
          <a:stretch/>
        </p:blipFill>
        <p:spPr>
          <a:xfrm>
            <a:off x="906308" y="4553446"/>
            <a:ext cx="1898152" cy="1864598"/>
          </a:xfrm>
          <a:prstGeom prst="rect">
            <a:avLst/>
          </a:prstGeom>
          <a:noFill/>
          <a:ln w="9525" cap="flat" cmpd="sng">
            <a:solidFill>
              <a:srgbClr val="1C1C1C"/>
            </a:solidFill>
            <a:prstDash val="solid"/>
            <a:round/>
            <a:headEnd type="none" w="sm" len="sm"/>
            <a:tailEnd type="none" w="sm" len="sm"/>
          </a:ln>
        </p:spPr>
      </p:pic>
      <p:sp>
        <p:nvSpPr>
          <p:cNvPr id="153" name="Google Shape;153;p7"/>
          <p:cNvSpPr txBox="1"/>
          <p:nvPr/>
        </p:nvSpPr>
        <p:spPr>
          <a:xfrm>
            <a:off x="3159999" y="4672958"/>
            <a:ext cx="4962000" cy="553998"/>
          </a:xfrm>
          <a:prstGeom prst="rect">
            <a:avLst/>
          </a:prstGeom>
          <a:noFill/>
          <a:ln>
            <a:noFill/>
          </a:ln>
        </p:spPr>
        <p:txBody>
          <a:bodyPr spcFirstLastPara="1" wrap="square" lIns="182850" tIns="0" rIns="182850" bIns="0" anchor="b" anchorCtr="0">
            <a:spAutoFit/>
          </a:bodyPr>
          <a:lstStyle/>
          <a:p>
            <a:pPr>
              <a:buClr>
                <a:srgbClr val="1C1C1C"/>
              </a:buClr>
              <a:buSzPts val="3600"/>
              <a:buFont typeface="Space Grotesk Medium"/>
            </a:pPr>
            <a:r>
              <a:rPr lang="en-US" sz="3600" err="1">
                <a:solidFill>
                  <a:srgbClr val="1C1C1C"/>
                </a:solidFill>
                <a:latin typeface="Space Grotesk Medium"/>
                <a:cs typeface="Space Grotesk Medium"/>
                <a:sym typeface="Space Grotesk Medium"/>
              </a:rPr>
              <a:t>Sushank</a:t>
            </a:r>
            <a:r>
              <a:rPr lang="en-US" sz="3600">
                <a:solidFill>
                  <a:srgbClr val="1C1C1C"/>
                </a:solidFill>
                <a:latin typeface="Space Grotesk Medium"/>
                <a:cs typeface="Space Grotesk Medium"/>
                <a:sym typeface="Space Grotesk Medium"/>
              </a:rPr>
              <a:t> Singh</a:t>
            </a:r>
            <a:endParaRPr lang="en-US" sz="3600">
              <a:solidFill>
                <a:srgbClr val="1C1C1C"/>
              </a:solidFill>
              <a:latin typeface="Space Grotesk Medium"/>
              <a:cs typeface="Space Grotesk Medium"/>
            </a:endParaRPr>
          </a:p>
        </p:txBody>
      </p:sp>
      <p:sp>
        <p:nvSpPr>
          <p:cNvPr id="154" name="Google Shape;154;p7"/>
          <p:cNvSpPr txBox="1"/>
          <p:nvPr/>
        </p:nvSpPr>
        <p:spPr>
          <a:xfrm>
            <a:off x="3159999" y="5493157"/>
            <a:ext cx="5211551" cy="861774"/>
          </a:xfrm>
          <a:prstGeom prst="rect">
            <a:avLst/>
          </a:prstGeom>
          <a:noFill/>
          <a:ln>
            <a:noFill/>
          </a:ln>
        </p:spPr>
        <p:txBody>
          <a:bodyPr spcFirstLastPara="1" wrap="square" lIns="182850" tIns="0" rIns="182850" bIns="0" anchor="b" anchorCtr="0">
            <a:spAutoFit/>
          </a:bodyPr>
          <a:lstStyle/>
          <a:p>
            <a:pPr>
              <a:buClr>
                <a:srgbClr val="1C1C1C"/>
              </a:buClr>
              <a:buSzPts val="2800"/>
            </a:pPr>
            <a:r>
              <a:rPr lang="en-US" sz="2800">
                <a:solidFill>
                  <a:srgbClr val="1C1C1C"/>
                </a:solidFill>
                <a:latin typeface="Space Grotesk"/>
                <a:cs typeface="Space Grotesk"/>
              </a:rPr>
              <a:t>Back-End Developer</a:t>
            </a:r>
          </a:p>
          <a:p>
            <a:pPr marL="0" marR="0" lvl="0" indent="0" algn="l" rtl="0">
              <a:spcBef>
                <a:spcPts val="0"/>
              </a:spcBef>
              <a:spcAft>
                <a:spcPts val="0"/>
              </a:spcAft>
              <a:buClr>
                <a:srgbClr val="1C1C1C"/>
              </a:buClr>
              <a:buSzPts val="2800"/>
              <a:buFont typeface="Space Grotesk"/>
              <a:buNone/>
            </a:pPr>
            <a:r>
              <a:rPr lang="en-US" sz="2800" err="1">
                <a:solidFill>
                  <a:srgbClr val="1C1C1C"/>
                </a:solidFill>
                <a:latin typeface="Space Grotesk"/>
                <a:cs typeface="Space Grotesk"/>
                <a:sym typeface="Space Grotesk"/>
              </a:rPr>
              <a:t>HackGods</a:t>
            </a:r>
            <a:endParaRPr lang="en-US" sz="2800">
              <a:solidFill>
                <a:srgbClr val="1C1C1C"/>
              </a:solidFill>
              <a:latin typeface="Space Grotesk"/>
              <a:cs typeface="Space Grotesk"/>
            </a:endParaRPr>
          </a:p>
        </p:txBody>
      </p:sp>
      <p:sp>
        <p:nvSpPr>
          <p:cNvPr id="157" name="Google Shape;157;p7"/>
          <p:cNvSpPr txBox="1"/>
          <p:nvPr/>
        </p:nvSpPr>
        <p:spPr>
          <a:xfrm>
            <a:off x="11430000" y="1724107"/>
            <a:ext cx="4962000" cy="553998"/>
          </a:xfrm>
          <a:prstGeom prst="rect">
            <a:avLst/>
          </a:prstGeom>
          <a:noFill/>
          <a:ln>
            <a:noFill/>
          </a:ln>
        </p:spPr>
        <p:txBody>
          <a:bodyPr spcFirstLastPara="1" wrap="square" lIns="182850" tIns="0" rIns="182850" bIns="0" anchor="b" anchorCtr="0">
            <a:spAutoFit/>
          </a:bodyPr>
          <a:lstStyle/>
          <a:p>
            <a:pPr>
              <a:buClr>
                <a:srgbClr val="1C1C1C"/>
              </a:buClr>
              <a:buSzPts val="3600"/>
            </a:pPr>
            <a:r>
              <a:rPr lang="en-US" sz="3600" err="1">
                <a:solidFill>
                  <a:srgbClr val="1C1C1C"/>
                </a:solidFill>
                <a:latin typeface="Space Grotesk Medium"/>
                <a:cs typeface="Space Grotesk Medium"/>
                <a:sym typeface="Space Grotesk Medium"/>
              </a:rPr>
              <a:t>AdityaSingh</a:t>
            </a:r>
            <a:endParaRPr lang="en-US" sz="3600">
              <a:solidFill>
                <a:srgbClr val="1C1C1C"/>
              </a:solidFill>
              <a:latin typeface="Space Grotesk Medium"/>
              <a:cs typeface="Space Grotesk Medium"/>
            </a:endParaRPr>
          </a:p>
        </p:txBody>
      </p:sp>
      <p:sp>
        <p:nvSpPr>
          <p:cNvPr id="158" name="Google Shape;158;p7"/>
          <p:cNvSpPr txBox="1"/>
          <p:nvPr/>
        </p:nvSpPr>
        <p:spPr>
          <a:xfrm>
            <a:off x="11430000" y="2436271"/>
            <a:ext cx="4962000" cy="1292662"/>
          </a:xfrm>
          <a:prstGeom prst="rect">
            <a:avLst/>
          </a:prstGeom>
          <a:noFill/>
          <a:ln>
            <a:noFill/>
          </a:ln>
        </p:spPr>
        <p:txBody>
          <a:bodyPr spcFirstLastPara="1" wrap="square" lIns="182850" tIns="0" rIns="182850" bIns="0" anchor="b" anchorCtr="0">
            <a:spAutoFit/>
          </a:bodyPr>
          <a:lstStyle/>
          <a:p>
            <a:pPr>
              <a:buSzPts val="2800"/>
              <a:buFont typeface="Space Grotesk"/>
            </a:pPr>
            <a:r>
              <a:rPr lang="en-US" sz="2800">
                <a:solidFill>
                  <a:srgbClr val="1C1C1C"/>
                </a:solidFill>
                <a:latin typeface="Space Grotesk"/>
                <a:cs typeface="Space Grotesk"/>
              </a:rPr>
              <a:t>Database &amp;Backend manager</a:t>
            </a:r>
          </a:p>
          <a:p>
            <a:pPr marL="0" marR="0" lvl="0" indent="0" algn="l" rtl="0">
              <a:spcBef>
                <a:spcPts val="0"/>
              </a:spcBef>
              <a:spcAft>
                <a:spcPts val="0"/>
              </a:spcAft>
              <a:buSzPts val="2800"/>
              <a:buFont typeface="Space Grotesk"/>
              <a:buNone/>
            </a:pPr>
            <a:r>
              <a:rPr lang="en-US" sz="2800" err="1">
                <a:solidFill>
                  <a:srgbClr val="1C1C1C"/>
                </a:solidFill>
                <a:latin typeface="Space Grotesk"/>
                <a:cs typeface="Space Grotesk"/>
              </a:rPr>
              <a:t>HackGods</a:t>
            </a:r>
            <a:endParaRPr lang="en-US" sz="2800">
              <a:solidFill>
                <a:srgbClr val="1C1C1C"/>
              </a:solidFill>
              <a:latin typeface="Space Grotesk"/>
              <a:cs typeface="Space Grotesk"/>
            </a:endParaRPr>
          </a:p>
        </p:txBody>
      </p:sp>
      <p:pic>
        <p:nvPicPr>
          <p:cNvPr id="159" name="Google Shape;159;p7"/>
          <p:cNvPicPr preferRelativeResize="0"/>
          <p:nvPr/>
        </p:nvPicPr>
        <p:blipFill rotWithShape="1">
          <a:blip r:embed="rId5">
            <a:alphaModFix/>
          </a:blip>
          <a:srcRect/>
          <a:stretch/>
        </p:blipFill>
        <p:spPr>
          <a:xfrm>
            <a:off x="8926759" y="4553446"/>
            <a:ext cx="2147702" cy="2114150"/>
          </a:xfrm>
          <a:prstGeom prst="rect">
            <a:avLst/>
          </a:prstGeom>
          <a:noFill/>
          <a:ln>
            <a:noFill/>
          </a:ln>
        </p:spPr>
      </p:pic>
      <p:pic>
        <p:nvPicPr>
          <p:cNvPr id="160" name="Google Shape;160;p7"/>
          <p:cNvPicPr preferRelativeResize="0"/>
          <p:nvPr/>
        </p:nvPicPr>
        <p:blipFill rotWithShape="1">
          <a:blip r:embed="rId3">
            <a:alphaModFix/>
          </a:blip>
          <a:srcRect/>
          <a:stretch/>
        </p:blipFill>
        <p:spPr>
          <a:xfrm>
            <a:off x="8926758" y="4553446"/>
            <a:ext cx="1898152" cy="1864598"/>
          </a:xfrm>
          <a:prstGeom prst="rect">
            <a:avLst/>
          </a:prstGeom>
          <a:noFill/>
          <a:ln w="9525" cap="flat" cmpd="sng">
            <a:solidFill>
              <a:srgbClr val="1C1C1C"/>
            </a:solidFill>
            <a:prstDash val="solid"/>
            <a:round/>
            <a:headEnd type="none" w="sm" len="sm"/>
            <a:tailEnd type="none" w="sm" len="sm"/>
          </a:ln>
        </p:spPr>
      </p:pic>
      <p:sp>
        <p:nvSpPr>
          <p:cNvPr id="161" name="Google Shape;161;p7"/>
          <p:cNvSpPr txBox="1"/>
          <p:nvPr/>
        </p:nvSpPr>
        <p:spPr>
          <a:xfrm>
            <a:off x="11345840" y="4672958"/>
            <a:ext cx="4962000" cy="553998"/>
          </a:xfrm>
          <a:prstGeom prst="rect">
            <a:avLst/>
          </a:prstGeom>
          <a:noFill/>
          <a:ln>
            <a:noFill/>
          </a:ln>
        </p:spPr>
        <p:txBody>
          <a:bodyPr spcFirstLastPara="1" wrap="square" lIns="182850" tIns="0" rIns="182850" bIns="0" anchor="b" anchorCtr="0">
            <a:spAutoFit/>
          </a:bodyPr>
          <a:lstStyle/>
          <a:p>
            <a:pPr marL="0" marR="0" lvl="0" indent="0" algn="l" rtl="0">
              <a:spcBef>
                <a:spcPts val="0"/>
              </a:spcBef>
              <a:spcAft>
                <a:spcPts val="0"/>
              </a:spcAft>
              <a:buClr>
                <a:srgbClr val="1C1C1C"/>
              </a:buClr>
              <a:buSzPts val="3600"/>
              <a:buFont typeface="Space Grotesk Medium"/>
              <a:buNone/>
            </a:pPr>
            <a:r>
              <a:rPr lang="en-US" sz="3600" err="1">
                <a:solidFill>
                  <a:srgbClr val="1C1C1C"/>
                </a:solidFill>
                <a:latin typeface="Space Grotesk Medium"/>
                <a:cs typeface="Space Grotesk Medium"/>
              </a:rPr>
              <a:t>RishabhMudgal</a:t>
            </a:r>
            <a:endParaRPr lang="en-US" sz="3600">
              <a:solidFill>
                <a:srgbClr val="1C1C1C"/>
              </a:solidFill>
              <a:latin typeface="Space Grotesk Medium"/>
              <a:cs typeface="Space Grotesk Medium"/>
            </a:endParaRPr>
          </a:p>
        </p:txBody>
      </p:sp>
      <p:sp>
        <p:nvSpPr>
          <p:cNvPr id="162" name="Google Shape;162;p7"/>
          <p:cNvSpPr txBox="1"/>
          <p:nvPr/>
        </p:nvSpPr>
        <p:spPr>
          <a:xfrm>
            <a:off x="11345840" y="5331786"/>
            <a:ext cx="4962000" cy="861774"/>
          </a:xfrm>
          <a:prstGeom prst="rect">
            <a:avLst/>
          </a:prstGeom>
          <a:noFill/>
          <a:ln>
            <a:noFill/>
          </a:ln>
        </p:spPr>
        <p:txBody>
          <a:bodyPr spcFirstLastPara="1" wrap="square" lIns="182850" tIns="0" rIns="182850" bIns="0" anchor="b" anchorCtr="0">
            <a:spAutoFit/>
          </a:bodyPr>
          <a:lstStyle/>
          <a:p>
            <a:pPr>
              <a:buSzPts val="2800"/>
            </a:pPr>
            <a:r>
              <a:rPr lang="en-US" sz="2800">
                <a:solidFill>
                  <a:srgbClr val="1C1C1C"/>
                </a:solidFill>
                <a:latin typeface="Space Grotesk"/>
                <a:cs typeface="Space Grotesk"/>
              </a:rPr>
              <a:t>Front-End Developer</a:t>
            </a:r>
          </a:p>
          <a:p>
            <a:pPr marL="0" marR="0" lvl="0" indent="0" algn="l" rtl="0">
              <a:spcBef>
                <a:spcPts val="0"/>
              </a:spcBef>
              <a:spcAft>
                <a:spcPts val="0"/>
              </a:spcAft>
              <a:buClr>
                <a:srgbClr val="1C1C1C"/>
              </a:buClr>
              <a:buSzPts val="2800"/>
              <a:buFont typeface="Space Grotesk"/>
              <a:buNone/>
            </a:pPr>
            <a:r>
              <a:rPr lang="en-US" sz="2800" err="1">
                <a:solidFill>
                  <a:srgbClr val="1C1C1C"/>
                </a:solidFill>
                <a:latin typeface="Space Grotesk"/>
                <a:cs typeface="Space Grotesk"/>
                <a:sym typeface="Space Grotesk"/>
              </a:rPr>
              <a:t>HackGods</a:t>
            </a:r>
            <a:endParaRPr lang="en-US" sz="2800">
              <a:solidFill>
                <a:srgbClr val="1C1C1C"/>
              </a:solidFill>
              <a:latin typeface="Space Grotesk"/>
              <a:cs typeface="Space Grotesk"/>
            </a:endParaRPr>
          </a:p>
        </p:txBody>
      </p:sp>
      <p:sp>
        <p:nvSpPr>
          <p:cNvPr id="163" name="Google Shape;163;p7"/>
          <p:cNvSpPr/>
          <p:nvPr/>
        </p:nvSpPr>
        <p:spPr>
          <a:xfrm>
            <a:off x="6258173" y="4174116"/>
            <a:ext cx="12029827" cy="6112884"/>
          </a:xfrm>
          <a:custGeom>
            <a:avLst/>
            <a:gdLst/>
            <a:ahLst/>
            <a:cxnLst/>
            <a:rect l="l" t="t" r="r" b="b"/>
            <a:pathLst>
              <a:path w="12563227" h="7066815" extrusionOk="0">
                <a:moveTo>
                  <a:pt x="0" y="0"/>
                </a:moveTo>
                <a:lnTo>
                  <a:pt x="12563227" y="0"/>
                </a:lnTo>
                <a:lnTo>
                  <a:pt x="12563227" y="7066815"/>
                </a:lnTo>
                <a:lnTo>
                  <a:pt x="0" y="7066815"/>
                </a:lnTo>
                <a:lnTo>
                  <a:pt x="0" y="0"/>
                </a:lnTo>
                <a:close/>
              </a:path>
            </a:pathLst>
          </a:custGeom>
          <a:blipFill rotWithShape="1">
            <a:blip r:embed="rId7">
              <a:alphaModFix/>
            </a:blip>
            <a:stretch>
              <a:fillRect/>
            </a:stretch>
          </a:blipFill>
          <a:ln>
            <a:noFill/>
          </a:ln>
        </p:spPr>
        <p:txBody>
          <a:bodyPr lIns="91440" tIns="45720" rIns="91440" bIns="45720" anchor="t"/>
          <a:lstStyle/>
          <a:p>
            <a:endParaRPr lang="en-IN"/>
          </a:p>
        </p:txBody>
      </p:sp>
      <p:pic>
        <p:nvPicPr>
          <p:cNvPr id="2" name="Picture 1" descr="A person wearing glasses and a suit&#10;&#10;Description automatically generated">
            <a:extLst>
              <a:ext uri="{FF2B5EF4-FFF2-40B4-BE49-F238E27FC236}">
                <a16:creationId xmlns:a16="http://schemas.microsoft.com/office/drawing/2014/main" id="{99D29C19-18D0-5EFF-935D-BC7E894E7946}"/>
              </a:ext>
            </a:extLst>
          </p:cNvPr>
          <p:cNvPicPr>
            <a:picLocks noChangeAspect="1"/>
          </p:cNvPicPr>
          <p:nvPr/>
        </p:nvPicPr>
        <p:blipFill>
          <a:blip r:embed="rId8"/>
          <a:stretch>
            <a:fillRect/>
          </a:stretch>
        </p:blipFill>
        <p:spPr>
          <a:xfrm>
            <a:off x="917726" y="4544197"/>
            <a:ext cx="1871575" cy="1862782"/>
          </a:xfrm>
          <a:prstGeom prst="rect">
            <a:avLst/>
          </a:prstGeom>
        </p:spPr>
      </p:pic>
      <p:pic>
        <p:nvPicPr>
          <p:cNvPr id="3" name="Picture 2" descr="A person smiling for the camera&#10;&#10;Description automatically generated">
            <a:extLst>
              <a:ext uri="{FF2B5EF4-FFF2-40B4-BE49-F238E27FC236}">
                <a16:creationId xmlns:a16="http://schemas.microsoft.com/office/drawing/2014/main" id="{5B6430CC-1698-7403-D835-7D73A2252159}"/>
              </a:ext>
            </a:extLst>
          </p:cNvPr>
          <p:cNvPicPr>
            <a:picLocks noChangeAspect="1"/>
          </p:cNvPicPr>
          <p:nvPr/>
        </p:nvPicPr>
        <p:blipFill>
          <a:blip r:embed="rId9"/>
          <a:stretch>
            <a:fillRect/>
          </a:stretch>
        </p:blipFill>
        <p:spPr>
          <a:xfrm>
            <a:off x="8934360" y="4544197"/>
            <a:ext cx="1886644" cy="1878229"/>
          </a:xfrm>
          <a:prstGeom prst="rect">
            <a:avLst/>
          </a:prstGeom>
        </p:spPr>
      </p:pic>
      <p:pic>
        <p:nvPicPr>
          <p:cNvPr id="155" name="Google Shape;155;p7" descr="A person taking a selfie&#10;&#10;Description automatically generated"/>
          <p:cNvPicPr preferRelativeResize="0"/>
          <p:nvPr/>
        </p:nvPicPr>
        <p:blipFill rotWithShape="1">
          <a:blip r:embed="rId10"/>
          <a:srcRect/>
          <a:stretch/>
        </p:blipFill>
        <p:spPr>
          <a:xfrm rot="-5400000">
            <a:off x="9050326" y="1808856"/>
            <a:ext cx="1931464" cy="19086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7"/>
        <p:cNvGrpSpPr/>
        <p:nvPr/>
      </p:nvGrpSpPr>
      <p:grpSpPr>
        <a:xfrm>
          <a:off x="0" y="0"/>
          <a:ext cx="0" cy="0"/>
          <a:chOff x="0" y="0"/>
          <a:chExt cx="0" cy="0"/>
        </a:xfrm>
      </p:grpSpPr>
      <p:pic>
        <p:nvPicPr>
          <p:cNvPr id="168" name="Google Shape;168;p8"/>
          <p:cNvPicPr preferRelativeResize="0"/>
          <p:nvPr/>
        </p:nvPicPr>
        <p:blipFill rotWithShape="1">
          <a:blip r:embed="rId3">
            <a:alphaModFix/>
          </a:blip>
          <a:srcRect/>
          <a:stretch/>
        </p:blipFill>
        <p:spPr>
          <a:xfrm>
            <a:off x="0" y="-2"/>
            <a:ext cx="18288006" cy="10287002"/>
          </a:xfrm>
          <a:prstGeom prst="rect">
            <a:avLst/>
          </a:prstGeom>
          <a:noFill/>
          <a:ln>
            <a:noFill/>
          </a:ln>
        </p:spPr>
      </p:pic>
      <p:sp>
        <p:nvSpPr>
          <p:cNvPr id="169" name="Google Shape;169;p8"/>
          <p:cNvSpPr txBox="1">
            <a:spLocks noGrp="1"/>
          </p:cNvSpPr>
          <p:nvPr>
            <p:ph type="ctrTitle"/>
          </p:nvPr>
        </p:nvSpPr>
        <p:spPr>
          <a:xfrm>
            <a:off x="1391100" y="2369284"/>
            <a:ext cx="15505800" cy="3262432"/>
          </a:xfrm>
          <a:prstGeom prst="rect">
            <a:avLst/>
          </a:prstGeom>
          <a:noFill/>
          <a:ln>
            <a:noFill/>
          </a:ln>
        </p:spPr>
        <p:txBody>
          <a:bodyPr spcFirstLastPara="1" wrap="square" lIns="0" tIns="0" rIns="182850" bIns="0" anchor="b" anchorCtr="0">
            <a:spAutoFit/>
          </a:bodyPr>
          <a:lstStyle/>
          <a:p>
            <a:pPr marL="0" lvl="0" indent="0" algn="ctr" rtl="0">
              <a:spcBef>
                <a:spcPts val="0"/>
              </a:spcBef>
              <a:spcAft>
                <a:spcPts val="0"/>
              </a:spcAft>
              <a:buClr>
                <a:srgbClr val="F4F0E0"/>
              </a:buClr>
              <a:buSzPts val="10600"/>
              <a:buFont typeface="Space Grotesk Medium"/>
              <a:buNone/>
            </a:pPr>
            <a:r>
              <a:rPr lang="en-US" sz="10600">
                <a:solidFill>
                  <a:srgbClr val="F4F0E0"/>
                </a:solidFill>
                <a:latin typeface="Space Grotesk Medium"/>
                <a:ea typeface="Space Grotesk Medium"/>
                <a:cs typeface="Space Grotesk Medium"/>
                <a:sym typeface="Space Grotesk Medium"/>
              </a:rPr>
              <a:t>Thanks for the Opportunity</a:t>
            </a:r>
            <a:endParaRPr sz="106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04"/>
        <p:cNvGrpSpPr/>
        <p:nvPr/>
      </p:nvGrpSpPr>
      <p:grpSpPr>
        <a:xfrm>
          <a:off x="0" y="0"/>
          <a:ext cx="0" cy="0"/>
          <a:chOff x="0" y="0"/>
          <a:chExt cx="0" cy="0"/>
        </a:xfrm>
      </p:grpSpPr>
      <p:sp>
        <p:nvSpPr>
          <p:cNvPr id="105" name="Google Shape;105;p2"/>
          <p:cNvSpPr txBox="1"/>
          <p:nvPr/>
        </p:nvSpPr>
        <p:spPr>
          <a:xfrm>
            <a:off x="1381243" y="716588"/>
            <a:ext cx="16230600" cy="2950936"/>
          </a:xfrm>
          <a:prstGeom prst="rect">
            <a:avLst/>
          </a:prstGeom>
          <a:noFill/>
          <a:ln>
            <a:noFill/>
          </a:ln>
        </p:spPr>
        <p:txBody>
          <a:bodyPr spcFirstLastPara="1" wrap="square" lIns="0" tIns="0" rIns="0" bIns="0" anchor="t" anchorCtr="0">
            <a:spAutoFit/>
          </a:bodyPr>
          <a:lstStyle/>
          <a:p>
            <a:pPr marL="0" marR="0" lvl="0" indent="0" algn="l" rtl="0">
              <a:lnSpc>
                <a:spcPct val="119124"/>
              </a:lnSpc>
              <a:spcBef>
                <a:spcPts val="0"/>
              </a:spcBef>
              <a:spcAft>
                <a:spcPts val="0"/>
              </a:spcAft>
              <a:buNone/>
            </a:pPr>
            <a:r>
              <a:rPr lang="en-US" sz="4150" b="1" u="sng" strike="noStrike" cap="none">
                <a:solidFill>
                  <a:schemeClr val="tx1">
                    <a:lumMod val="75000"/>
                    <a:lumOff val="25000"/>
                  </a:schemeClr>
                </a:solidFill>
                <a:latin typeface="Barlow"/>
                <a:ea typeface="Barlow"/>
                <a:cs typeface="Barlow"/>
                <a:sym typeface="Barlow"/>
              </a:rPr>
              <a:t>SOLUTION OVERVIEW</a:t>
            </a:r>
          </a:p>
          <a:p>
            <a:pPr marL="0" marR="0" lvl="0" indent="0" rtl="0">
              <a:lnSpc>
                <a:spcPct val="119124"/>
              </a:lnSpc>
              <a:spcBef>
                <a:spcPts val="0"/>
              </a:spcBef>
              <a:spcAft>
                <a:spcPts val="0"/>
              </a:spcAft>
              <a:buNone/>
            </a:pPr>
            <a:endParaRPr lang="en-US" sz="4157" b="1" i="0" u="none" strike="noStrike" cap="none">
              <a:solidFill>
                <a:srgbClr val="000000"/>
              </a:solidFill>
              <a:latin typeface="Barlow"/>
              <a:ea typeface="Barlow"/>
              <a:cs typeface="Barlow"/>
              <a:sym typeface="Barlow"/>
            </a:endParaRPr>
          </a:p>
          <a:p>
            <a:pPr>
              <a:lnSpc>
                <a:spcPct val="119124"/>
              </a:lnSpc>
            </a:pPr>
            <a:r>
              <a:rPr lang="en-US" sz="3200" b="1">
                <a:latin typeface="Barlow"/>
              </a:rPr>
              <a:t>KEY OUTCOMES:</a:t>
            </a:r>
          </a:p>
          <a:p>
            <a:pPr>
              <a:lnSpc>
                <a:spcPct val="119124"/>
              </a:lnSpc>
            </a:pPr>
            <a:endParaRPr lang="en-US" sz="3200" b="1">
              <a:latin typeface="Barlow"/>
            </a:endParaRPr>
          </a:p>
          <a:p>
            <a:pPr marL="0" marR="0" lvl="0" indent="0" algn="l" rtl="0">
              <a:lnSpc>
                <a:spcPct val="119124"/>
              </a:lnSpc>
              <a:spcBef>
                <a:spcPts val="0"/>
              </a:spcBef>
              <a:spcAft>
                <a:spcPts val="0"/>
              </a:spcAft>
              <a:buNone/>
            </a:pPr>
            <a:endParaRPr lang="en-US"/>
          </a:p>
        </p:txBody>
      </p:sp>
      <p:sp>
        <p:nvSpPr>
          <p:cNvPr id="106" name="Google Shape;106;p2"/>
          <p:cNvSpPr txBox="1"/>
          <p:nvPr/>
        </p:nvSpPr>
        <p:spPr>
          <a:xfrm>
            <a:off x="1028699" y="2909298"/>
            <a:ext cx="15673972" cy="4980851"/>
          </a:xfrm>
          <a:prstGeom prst="rect">
            <a:avLst/>
          </a:prstGeom>
          <a:noFill/>
          <a:ln>
            <a:noFill/>
          </a:ln>
        </p:spPr>
        <p:txBody>
          <a:bodyPr spcFirstLastPara="1" wrap="square" lIns="0" tIns="0" rIns="0" bIns="0" anchor="t" anchorCtr="0">
            <a:spAutoFit/>
          </a:bodyPr>
          <a:lstStyle/>
          <a:p>
            <a:pPr marL="329565" lvl="1">
              <a:lnSpc>
                <a:spcPct val="119102"/>
              </a:lnSpc>
              <a:buSzPts val="3052"/>
            </a:pPr>
            <a:r>
              <a:rPr lang="en-US" sz="2800" b="1" i="1" u="sng">
                <a:latin typeface="Barlow"/>
              </a:rPr>
              <a:t>Medical Book Digitization</a:t>
            </a:r>
            <a:r>
              <a:rPr lang="en-US" sz="2800" b="1" u="sng">
                <a:latin typeface="Barlow"/>
              </a:rPr>
              <a:t> – </a:t>
            </a:r>
          </a:p>
          <a:p>
            <a:pPr marL="329565" lvl="1">
              <a:lnSpc>
                <a:spcPct val="119102"/>
              </a:lnSpc>
              <a:buSzPts val="3052"/>
            </a:pPr>
            <a:r>
              <a:rPr lang="en-US" sz="2400"/>
              <a:t>Text Extraction: Convert the medical book into a machine-readable format using OCR or direct extraction.</a:t>
            </a:r>
          </a:p>
          <a:p>
            <a:pPr marL="329565" lvl="1">
              <a:lnSpc>
                <a:spcPct val="119102"/>
              </a:lnSpc>
              <a:buSzPts val="3052"/>
            </a:pPr>
            <a:r>
              <a:rPr lang="en-US" sz="2400"/>
              <a:t> Content Structuring: Organize the text into chapters and sections, categorizing with NLP for easy access.</a:t>
            </a:r>
          </a:p>
          <a:p>
            <a:pPr marL="329565" lvl="1">
              <a:lnSpc>
                <a:spcPct val="119102"/>
              </a:lnSpc>
              <a:buSzPts val="3052"/>
            </a:pPr>
            <a:r>
              <a:rPr lang="en-US" sz="2400"/>
              <a:t> Database Creation: Store the structured content in a searchable database for quick retrieval based on symptoms.</a:t>
            </a:r>
          </a:p>
          <a:p>
            <a:pPr marL="329565" lvl="1">
              <a:lnSpc>
                <a:spcPct val="119102"/>
              </a:lnSpc>
              <a:buSzPts val="3052"/>
            </a:pPr>
            <a:endParaRPr lang="en-US" sz="2400"/>
          </a:p>
          <a:p>
            <a:pPr marL="329565" lvl="1">
              <a:lnSpc>
                <a:spcPct val="119102"/>
              </a:lnSpc>
              <a:buSzPts val="3052"/>
            </a:pPr>
            <a:r>
              <a:rPr lang="en-US" sz="2800" b="1" i="1" u="sng">
                <a:latin typeface="Barlow"/>
              </a:rPr>
              <a:t>Symptom-Based Input</a:t>
            </a:r>
            <a:r>
              <a:rPr lang="en-US" sz="2800" b="1" u="sng"/>
              <a:t>- </a:t>
            </a:r>
          </a:p>
          <a:p>
            <a:pPr marL="329565" lvl="1">
              <a:lnSpc>
                <a:spcPct val="119102"/>
              </a:lnSpc>
              <a:buSzPts val="3052"/>
            </a:pPr>
            <a:r>
              <a:rPr lang="en-US" sz="2400"/>
              <a:t>User Input Design: Create an intuitive interface for symptom entry, allowing free text and dropdown options.</a:t>
            </a:r>
          </a:p>
          <a:p>
            <a:pPr marL="329565" lvl="1">
              <a:lnSpc>
                <a:spcPct val="119102"/>
              </a:lnSpc>
              <a:buSzPts val="3052"/>
            </a:pPr>
            <a:r>
              <a:rPr lang="en-US" sz="2400"/>
              <a:t> Symptom Recognition: Use NLP to analyze inputs and accurately extract relevant medical terms.</a:t>
            </a:r>
          </a:p>
          <a:p>
            <a:pPr marL="329565" lvl="1">
              <a:lnSpc>
                <a:spcPct val="119102"/>
              </a:lnSpc>
              <a:buSzPts val="3052"/>
            </a:pPr>
            <a:r>
              <a:rPr lang="en-US" sz="2400"/>
              <a:t>Symptom Mapping:* Connect symptoms to corresponding sections of the medical book for targeted information retrieval.</a:t>
            </a:r>
          </a:p>
        </p:txBody>
      </p:sp>
      <p:pic>
        <p:nvPicPr>
          <p:cNvPr id="108" name="Google Shape;108;p2"/>
          <p:cNvPicPr preferRelativeResize="0"/>
          <p:nvPr/>
        </p:nvPicPr>
        <p:blipFill rotWithShape="1">
          <a:blip r:embed="rId3">
            <a:alphaModFix/>
          </a:blip>
          <a:srcRect/>
          <a:stretch/>
        </p:blipFill>
        <p:spPr>
          <a:xfrm>
            <a:off x="14935200" y="8572500"/>
            <a:ext cx="3480194"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04"/>
        <p:cNvGrpSpPr/>
        <p:nvPr/>
      </p:nvGrpSpPr>
      <p:grpSpPr>
        <a:xfrm>
          <a:off x="0" y="0"/>
          <a:ext cx="0" cy="0"/>
          <a:chOff x="0" y="0"/>
          <a:chExt cx="0" cy="0"/>
        </a:xfrm>
      </p:grpSpPr>
      <p:sp>
        <p:nvSpPr>
          <p:cNvPr id="105" name="Google Shape;105;p2"/>
          <p:cNvSpPr txBox="1"/>
          <p:nvPr/>
        </p:nvSpPr>
        <p:spPr>
          <a:xfrm>
            <a:off x="1573748" y="363661"/>
            <a:ext cx="16230600" cy="2363596"/>
          </a:xfrm>
          <a:prstGeom prst="rect">
            <a:avLst/>
          </a:prstGeom>
          <a:noFill/>
          <a:ln>
            <a:noFill/>
          </a:ln>
        </p:spPr>
        <p:txBody>
          <a:bodyPr spcFirstLastPara="1" wrap="square" lIns="0" tIns="0" rIns="0" bIns="0" anchor="t" anchorCtr="0">
            <a:spAutoFit/>
          </a:bodyPr>
          <a:lstStyle/>
          <a:p>
            <a:pPr marL="0" marR="0" lvl="0" indent="0" algn="l" rtl="0">
              <a:lnSpc>
                <a:spcPct val="119124"/>
              </a:lnSpc>
              <a:spcBef>
                <a:spcPts val="0"/>
              </a:spcBef>
              <a:spcAft>
                <a:spcPts val="0"/>
              </a:spcAft>
              <a:buNone/>
            </a:pPr>
            <a:r>
              <a:rPr lang="en-US" sz="4150" b="1" u="sng">
                <a:solidFill>
                  <a:schemeClr val="tx1">
                    <a:lumMod val="95000"/>
                    <a:lumOff val="5000"/>
                  </a:schemeClr>
                </a:solidFill>
                <a:latin typeface="Barlow"/>
                <a:ea typeface="Barlow"/>
                <a:cs typeface="Barlow"/>
                <a:sym typeface="Barlow"/>
              </a:rPr>
              <a:t>FLOWCHART</a:t>
            </a:r>
            <a:endParaRPr lang="en-US" sz="4150" b="1" u="sng" strike="noStrike" cap="none">
              <a:solidFill>
                <a:schemeClr val="tx1">
                  <a:lumMod val="95000"/>
                  <a:lumOff val="5000"/>
                </a:schemeClr>
              </a:solidFill>
              <a:latin typeface="Barlow"/>
              <a:ea typeface="Barlow"/>
              <a:cs typeface="Barlow"/>
              <a:sym typeface="Barlow"/>
            </a:endParaRPr>
          </a:p>
          <a:p>
            <a:pPr marL="0" marR="0" lvl="0" indent="0" rtl="0">
              <a:lnSpc>
                <a:spcPct val="119124"/>
              </a:lnSpc>
              <a:spcBef>
                <a:spcPts val="0"/>
              </a:spcBef>
              <a:spcAft>
                <a:spcPts val="0"/>
              </a:spcAft>
              <a:buNone/>
            </a:pPr>
            <a:endParaRPr lang="en-US" sz="4157" b="1" i="0" u="none" strike="noStrike" cap="none">
              <a:solidFill>
                <a:srgbClr val="000000"/>
              </a:solidFill>
              <a:latin typeface="Barlow"/>
              <a:ea typeface="Barlow"/>
              <a:cs typeface="Barlow"/>
              <a:sym typeface="Barlow"/>
            </a:endParaRPr>
          </a:p>
          <a:p>
            <a:pPr>
              <a:lnSpc>
                <a:spcPct val="119124"/>
              </a:lnSpc>
            </a:pPr>
            <a:endParaRPr lang="en-US" sz="3200" b="1">
              <a:latin typeface="Barlow"/>
            </a:endParaRPr>
          </a:p>
          <a:p>
            <a:pPr marL="0" marR="0" lvl="0" indent="0" algn="l" rtl="0">
              <a:lnSpc>
                <a:spcPct val="119124"/>
              </a:lnSpc>
              <a:spcBef>
                <a:spcPts val="0"/>
              </a:spcBef>
              <a:spcAft>
                <a:spcPts val="0"/>
              </a:spcAft>
              <a:buNone/>
            </a:pPr>
            <a:endParaRPr lang="en-US"/>
          </a:p>
        </p:txBody>
      </p:sp>
      <p:pic>
        <p:nvPicPr>
          <p:cNvPr id="108" name="Google Shape;108;p2"/>
          <p:cNvPicPr preferRelativeResize="0"/>
          <p:nvPr/>
        </p:nvPicPr>
        <p:blipFill rotWithShape="1">
          <a:blip r:embed="rId3">
            <a:alphaModFix/>
          </a:blip>
          <a:srcRect/>
          <a:stretch/>
        </p:blipFill>
        <p:spPr>
          <a:xfrm>
            <a:off x="14935200" y="8572500"/>
            <a:ext cx="3480194" cy="1905000"/>
          </a:xfrm>
          <a:prstGeom prst="rect">
            <a:avLst/>
          </a:prstGeom>
          <a:noFill/>
          <a:ln>
            <a:noFill/>
          </a:ln>
        </p:spPr>
      </p:pic>
      <p:pic>
        <p:nvPicPr>
          <p:cNvPr id="2" name="Picture 1" descr="A diagram of a diagram&#10;&#10;Description automatically generated">
            <a:extLst>
              <a:ext uri="{FF2B5EF4-FFF2-40B4-BE49-F238E27FC236}">
                <a16:creationId xmlns:a16="http://schemas.microsoft.com/office/drawing/2014/main" id="{6D883DC6-7F2D-0CB0-3723-F66B164CED18}"/>
              </a:ext>
            </a:extLst>
          </p:cNvPr>
          <p:cNvPicPr>
            <a:picLocks noChangeAspect="1"/>
          </p:cNvPicPr>
          <p:nvPr/>
        </p:nvPicPr>
        <p:blipFill>
          <a:blip r:embed="rId4"/>
          <a:stretch>
            <a:fillRect/>
          </a:stretch>
        </p:blipFill>
        <p:spPr>
          <a:xfrm>
            <a:off x="1573748" y="1545459"/>
            <a:ext cx="12143542" cy="6830743"/>
          </a:xfrm>
          <a:prstGeom prst="rect">
            <a:avLst/>
          </a:prstGeom>
        </p:spPr>
      </p:pic>
    </p:spTree>
    <p:extLst>
      <p:ext uri="{BB962C8B-B14F-4D97-AF65-F5344CB8AC3E}">
        <p14:creationId xmlns:p14="http://schemas.microsoft.com/office/powerpoint/2010/main" val="694323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04"/>
        <p:cNvGrpSpPr/>
        <p:nvPr/>
      </p:nvGrpSpPr>
      <p:grpSpPr>
        <a:xfrm>
          <a:off x="0" y="0"/>
          <a:ext cx="0" cy="0"/>
          <a:chOff x="0" y="0"/>
          <a:chExt cx="0" cy="0"/>
        </a:xfrm>
      </p:grpSpPr>
      <p:sp>
        <p:nvSpPr>
          <p:cNvPr id="106" name="Google Shape;106;p2"/>
          <p:cNvSpPr txBox="1"/>
          <p:nvPr/>
        </p:nvSpPr>
        <p:spPr>
          <a:xfrm>
            <a:off x="887782" y="1030394"/>
            <a:ext cx="14045588" cy="7940635"/>
          </a:xfrm>
          <a:prstGeom prst="rect">
            <a:avLst/>
          </a:prstGeom>
          <a:noFill/>
          <a:ln>
            <a:noFill/>
          </a:ln>
        </p:spPr>
        <p:txBody>
          <a:bodyPr spcFirstLastPara="1" wrap="square" lIns="0" tIns="0" rIns="0" bIns="0" anchor="t" anchorCtr="0">
            <a:spAutoFit/>
          </a:bodyPr>
          <a:lstStyle/>
          <a:p>
            <a:pPr lvl="1"/>
            <a:r>
              <a:rPr lang="en-US" sz="2800" b="1" i="1" u="sng">
                <a:latin typeface="Barlow"/>
              </a:rPr>
              <a:t>Book-Specific Recommendations</a:t>
            </a:r>
            <a:r>
              <a:rPr lang="en-US" sz="2800" b="1" u="sng"/>
              <a:t>- </a:t>
            </a:r>
          </a:p>
          <a:p>
            <a:pPr lvl="1"/>
            <a:r>
              <a:rPr lang="en-US" sz="2400"/>
              <a:t>Search Algorithm: Implement a search engine that uses keyword matching and semantic understanding for relevance. </a:t>
            </a:r>
          </a:p>
          <a:p>
            <a:pPr lvl="1"/>
            <a:r>
              <a:rPr lang="en-US" sz="2400"/>
              <a:t>Extracting Key Information: Provide actionable advice from the book based on user-reported symptoms.</a:t>
            </a:r>
          </a:p>
          <a:p>
            <a:pPr lvl="1"/>
            <a:r>
              <a:rPr lang="en-US" sz="2400"/>
              <a:t>Content Validation: Ensure all recommendations are strictly based on the book’s content for reliability.</a:t>
            </a:r>
          </a:p>
          <a:p>
            <a:pPr lvl="1"/>
            <a:endParaRPr lang="en-US" sz="2400"/>
          </a:p>
          <a:p>
            <a:pPr lvl="1"/>
            <a:r>
              <a:rPr lang="en-US" sz="2800" b="1" i="1" u="sng">
                <a:latin typeface="Barlow"/>
              </a:rPr>
              <a:t>Contextual Understanding</a:t>
            </a:r>
            <a:r>
              <a:rPr lang="en-US" sz="2800" b="1" u="sng"/>
              <a:t>- </a:t>
            </a:r>
          </a:p>
          <a:p>
            <a:pPr lvl="1"/>
            <a:r>
              <a:rPr lang="en-US" sz="2400"/>
              <a:t>Medical Context Recognition: Train the AI to understand medical terminology and context for accurate suggestions.</a:t>
            </a:r>
          </a:p>
          <a:p>
            <a:pPr lvl="1"/>
            <a:r>
              <a:rPr lang="en-US" sz="2400"/>
              <a:t>Knowledge Graph Creation: Build a graph to illustrate relationships between symptoms, conditions, and treatments.</a:t>
            </a:r>
          </a:p>
          <a:p>
            <a:pPr lvl="1"/>
            <a:r>
              <a:rPr lang="en-US" sz="2400"/>
              <a:t>Inference Engine: Use the knowledge graph to infer connections and suggest appropriate content based on user input.</a:t>
            </a:r>
          </a:p>
          <a:p>
            <a:pPr lvl="1"/>
            <a:endParaRPr lang="en-US" sz="2400"/>
          </a:p>
          <a:p>
            <a:pPr lvl="1"/>
            <a:r>
              <a:rPr lang="en-US" sz="2400"/>
              <a:t> </a:t>
            </a:r>
            <a:r>
              <a:rPr lang="en-US" sz="2800" b="1" u="sng"/>
              <a:t>User-Friendly Interface- </a:t>
            </a:r>
            <a:endParaRPr lang="en-US" sz="2400" b="1" u="sng"/>
          </a:p>
          <a:p>
            <a:pPr lvl="1"/>
            <a:r>
              <a:rPr lang="en-US" sz="2400"/>
              <a:t>UI Design: Develop a clean, intuitive interface for easy symptom input and result display.</a:t>
            </a:r>
          </a:p>
          <a:p>
            <a:pPr lvl="1"/>
            <a:r>
              <a:rPr lang="en-US" sz="2400"/>
              <a:t>Symptom Input: Support both structured and unstructured input methods for user flexibility.</a:t>
            </a:r>
          </a:p>
          <a:p>
            <a:pPr lvl="1"/>
            <a:r>
              <a:rPr lang="en-US" sz="2400"/>
              <a:t>Results Display: Present recommendations clearly, allowing access to detailed content as needed.</a:t>
            </a:r>
          </a:p>
          <a:p>
            <a:pPr lvl="1"/>
            <a:r>
              <a:rPr lang="en-US" sz="2400"/>
              <a:t>Feedback System: Include a mechanism for user feedback to improve the system over time.</a:t>
            </a:r>
          </a:p>
          <a:p>
            <a:pPr lvl="1"/>
            <a:endParaRPr lang="en-US" sz="2400"/>
          </a:p>
          <a:p>
            <a:pPr lvl="1"/>
            <a:endParaRPr lang="en-US" sz="2400"/>
          </a:p>
        </p:txBody>
      </p:sp>
      <p:pic>
        <p:nvPicPr>
          <p:cNvPr id="108" name="Google Shape;108;p2"/>
          <p:cNvPicPr preferRelativeResize="0"/>
          <p:nvPr/>
        </p:nvPicPr>
        <p:blipFill rotWithShape="1">
          <a:blip r:embed="rId3">
            <a:alphaModFix/>
          </a:blip>
          <a:srcRect/>
          <a:stretch/>
        </p:blipFill>
        <p:spPr>
          <a:xfrm>
            <a:off x="14935200" y="8572500"/>
            <a:ext cx="3480194" cy="1905000"/>
          </a:xfrm>
          <a:prstGeom prst="rect">
            <a:avLst/>
          </a:prstGeom>
          <a:noFill/>
          <a:ln>
            <a:noFill/>
          </a:ln>
        </p:spPr>
      </p:pic>
    </p:spTree>
    <p:extLst>
      <p:ext uri="{BB962C8B-B14F-4D97-AF65-F5344CB8AC3E}">
        <p14:creationId xmlns:p14="http://schemas.microsoft.com/office/powerpoint/2010/main" val="75882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04"/>
        <p:cNvGrpSpPr/>
        <p:nvPr/>
      </p:nvGrpSpPr>
      <p:grpSpPr>
        <a:xfrm>
          <a:off x="0" y="0"/>
          <a:ext cx="0" cy="0"/>
          <a:chOff x="0" y="0"/>
          <a:chExt cx="0" cy="0"/>
        </a:xfrm>
      </p:grpSpPr>
      <p:sp>
        <p:nvSpPr>
          <p:cNvPr id="106" name="Google Shape;106;p2"/>
          <p:cNvSpPr txBox="1"/>
          <p:nvPr/>
        </p:nvSpPr>
        <p:spPr>
          <a:xfrm>
            <a:off x="461305" y="507551"/>
            <a:ext cx="14029507" cy="7949549"/>
          </a:xfrm>
          <a:prstGeom prst="rect">
            <a:avLst/>
          </a:prstGeom>
          <a:noFill/>
          <a:ln>
            <a:noFill/>
          </a:ln>
        </p:spPr>
        <p:txBody>
          <a:bodyPr spcFirstLastPara="1" wrap="square" lIns="0" tIns="0" rIns="0" bIns="0" anchor="t" anchorCtr="0">
            <a:spAutoFit/>
          </a:bodyPr>
          <a:lstStyle/>
          <a:p>
            <a:pPr marL="658495" lvl="1" indent="-328930">
              <a:lnSpc>
                <a:spcPct val="119102"/>
              </a:lnSpc>
              <a:buSzPts val="3052"/>
              <a:buFont typeface="Arial"/>
              <a:buChar char="•"/>
            </a:pPr>
            <a:endParaRPr lang="en-US" sz="3200" b="1">
              <a:latin typeface="Barlow"/>
            </a:endParaRPr>
          </a:p>
          <a:p>
            <a:pPr lvl="1"/>
            <a:r>
              <a:rPr lang="en-US" sz="5400" b="1"/>
              <a:t>E</a:t>
            </a:r>
            <a:r>
              <a:rPr lang="en-US" sz="5400" b="1">
                <a:latin typeface="Barlow"/>
              </a:rPr>
              <a:t>xpected</a:t>
            </a:r>
            <a:r>
              <a:rPr lang="en-US" sz="5400"/>
              <a:t> </a:t>
            </a:r>
            <a:r>
              <a:rPr lang="en-US" sz="5400" b="1"/>
              <a:t>Outcome(s):</a:t>
            </a:r>
          </a:p>
          <a:p>
            <a:pPr lvl="1"/>
            <a:endParaRPr lang="en-US" sz="3050" b="1">
              <a:latin typeface="Barlow"/>
            </a:endParaRPr>
          </a:p>
          <a:p>
            <a:pPr lvl="1"/>
            <a:r>
              <a:rPr lang="en-US" sz="3050" b="1" i="1">
                <a:latin typeface="Barlow"/>
              </a:rPr>
              <a:t>Delivery</a:t>
            </a:r>
            <a:r>
              <a:rPr lang="en-US" sz="3050"/>
              <a:t> </a:t>
            </a:r>
            <a:r>
              <a:rPr lang="en-US" sz="3050" b="1" i="1">
                <a:latin typeface="Barlow"/>
              </a:rPr>
              <a:t>of Accurate Medical Advice</a:t>
            </a:r>
            <a:r>
              <a:rPr lang="en-US" sz="3050"/>
              <a:t>: The system integrates various components to provide reliable guidance based on the specific content of the medical book.</a:t>
            </a:r>
            <a:endParaRPr lang="en-US"/>
          </a:p>
          <a:p>
            <a:pPr lvl="1"/>
            <a:r>
              <a:rPr lang="en-US" sz="3050"/>
              <a:t>  </a:t>
            </a:r>
            <a:endParaRPr lang="en-US"/>
          </a:p>
          <a:p>
            <a:pPr lvl="1"/>
            <a:r>
              <a:rPr lang="en-US" sz="3050" b="1" i="1">
                <a:latin typeface="Barlow"/>
              </a:rPr>
              <a:t>Contextually</a:t>
            </a:r>
            <a:r>
              <a:rPr lang="en-US" sz="3050"/>
              <a:t> </a:t>
            </a:r>
            <a:r>
              <a:rPr lang="en-US" sz="3050" b="1" i="1">
                <a:latin typeface="Barlow"/>
              </a:rPr>
              <a:t>Appropriate</a:t>
            </a:r>
            <a:r>
              <a:rPr lang="en-US" sz="3050"/>
              <a:t> </a:t>
            </a:r>
            <a:r>
              <a:rPr lang="en-US" sz="3050" b="1" i="1">
                <a:latin typeface="Barlow"/>
              </a:rPr>
              <a:t>Guidance</a:t>
            </a:r>
            <a:r>
              <a:rPr lang="en-US" sz="3050"/>
              <a:t>: Users receive tailored recommendations that align with their reported symptoms, enhancing understanding of their condition.</a:t>
            </a:r>
            <a:endParaRPr lang="en-US"/>
          </a:p>
          <a:p>
            <a:pPr lvl="1"/>
            <a:endParaRPr lang="en-US"/>
          </a:p>
          <a:p>
            <a:pPr lvl="1"/>
            <a:r>
              <a:rPr lang="en-US" sz="3050" b="1" i="1">
                <a:latin typeface="Barlow"/>
              </a:rPr>
              <a:t>Trustworthy</a:t>
            </a:r>
            <a:r>
              <a:rPr lang="en-US" sz="3050"/>
              <a:t> </a:t>
            </a:r>
            <a:r>
              <a:rPr lang="en-US" sz="3050" b="1" i="1">
                <a:latin typeface="Barlow"/>
              </a:rPr>
              <a:t>Information</a:t>
            </a:r>
            <a:r>
              <a:rPr lang="en-US" sz="3050"/>
              <a:t>: The focus on book-specific content ensures that all advice is derived from a recognized medical source, reducing the risk of misinformation.</a:t>
            </a:r>
            <a:endParaRPr lang="en-US"/>
          </a:p>
          <a:p>
            <a:pPr lvl="1"/>
            <a:endParaRPr lang="en-US"/>
          </a:p>
          <a:p>
            <a:pPr lvl="1"/>
            <a:r>
              <a:rPr lang="en-US" sz="3050" b="1" i="1">
                <a:latin typeface="Barlow"/>
              </a:rPr>
              <a:t>User Confidence:</a:t>
            </a:r>
            <a:r>
              <a:rPr lang="en-US" sz="3050"/>
              <a:t> By providing reliable and contextually relevant advice, users can feel more confident in the recommendations and guidance they receive.</a:t>
            </a:r>
            <a:endParaRPr lang="en-US"/>
          </a:p>
          <a:p>
            <a:pPr lvl="1"/>
            <a:endParaRPr lang="en-US" sz="3050"/>
          </a:p>
          <a:p>
            <a:pPr lvl="1"/>
            <a:endParaRPr lang="en-US" sz="3050"/>
          </a:p>
        </p:txBody>
      </p:sp>
      <p:pic>
        <p:nvPicPr>
          <p:cNvPr id="108" name="Google Shape;108;p2"/>
          <p:cNvPicPr preferRelativeResize="0"/>
          <p:nvPr/>
        </p:nvPicPr>
        <p:blipFill rotWithShape="1">
          <a:blip r:embed="rId3">
            <a:alphaModFix/>
          </a:blip>
          <a:srcRect/>
          <a:stretch/>
        </p:blipFill>
        <p:spPr>
          <a:xfrm>
            <a:off x="14935200" y="8572500"/>
            <a:ext cx="3480194" cy="1905000"/>
          </a:xfrm>
          <a:prstGeom prst="rect">
            <a:avLst/>
          </a:prstGeom>
          <a:noFill/>
          <a:ln>
            <a:noFill/>
          </a:ln>
        </p:spPr>
      </p:pic>
    </p:spTree>
    <p:extLst>
      <p:ext uri="{BB962C8B-B14F-4D97-AF65-F5344CB8AC3E}">
        <p14:creationId xmlns:p14="http://schemas.microsoft.com/office/powerpoint/2010/main" val="148329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12"/>
        <p:cNvGrpSpPr/>
        <p:nvPr/>
      </p:nvGrpSpPr>
      <p:grpSpPr>
        <a:xfrm>
          <a:off x="0" y="0"/>
          <a:ext cx="0" cy="0"/>
          <a:chOff x="0" y="0"/>
          <a:chExt cx="0" cy="0"/>
        </a:xfrm>
      </p:grpSpPr>
      <p:sp>
        <p:nvSpPr>
          <p:cNvPr id="113" name="Google Shape;113;p3"/>
          <p:cNvSpPr txBox="1"/>
          <p:nvPr/>
        </p:nvSpPr>
        <p:spPr>
          <a:xfrm>
            <a:off x="1028700" y="1028700"/>
            <a:ext cx="16230600" cy="1521250"/>
          </a:xfrm>
          <a:prstGeom prst="rect">
            <a:avLst/>
          </a:prstGeom>
          <a:noFill/>
          <a:ln>
            <a:noFill/>
          </a:ln>
        </p:spPr>
        <p:txBody>
          <a:bodyPr spcFirstLastPara="1" wrap="square" lIns="0" tIns="0" rIns="0" bIns="0" anchor="t" anchorCtr="0">
            <a:spAutoFit/>
          </a:bodyPr>
          <a:lstStyle/>
          <a:p>
            <a:pPr marL="0" marR="0" lvl="0" indent="0" algn="l" rtl="0">
              <a:lnSpc>
                <a:spcPct val="119124"/>
              </a:lnSpc>
              <a:spcBef>
                <a:spcPts val="0"/>
              </a:spcBef>
              <a:spcAft>
                <a:spcPts val="0"/>
              </a:spcAft>
              <a:buNone/>
            </a:pPr>
            <a:r>
              <a:rPr lang="en-US" sz="4150" b="1" i="0" u="sng" strike="noStrike" cap="none">
                <a:solidFill>
                  <a:srgbClr val="000000"/>
                </a:solidFill>
                <a:latin typeface="Barlow"/>
                <a:ea typeface="Barlow"/>
                <a:cs typeface="Barlow"/>
                <a:sym typeface="Barlow"/>
              </a:rPr>
              <a:t>TECHNICAL ARCHITECTURE </a:t>
            </a:r>
            <a:endParaRPr lang="en-US" b="1" u="sng"/>
          </a:p>
          <a:p>
            <a:pPr marL="0" marR="0" lvl="0" indent="0" algn="l" rtl="0">
              <a:lnSpc>
                <a:spcPct val="119124"/>
              </a:lnSpc>
              <a:spcBef>
                <a:spcPts val="0"/>
              </a:spcBef>
              <a:spcAft>
                <a:spcPts val="0"/>
              </a:spcAft>
              <a:buNone/>
            </a:pPr>
            <a:endParaRPr sz="4157" b="1" i="0" u="none" strike="noStrike" cap="none">
              <a:solidFill>
                <a:srgbClr val="000000"/>
              </a:solidFill>
              <a:latin typeface="Barlow"/>
              <a:ea typeface="Barlow"/>
              <a:cs typeface="Barlow"/>
              <a:sym typeface="Barlow"/>
            </a:endParaRPr>
          </a:p>
        </p:txBody>
      </p:sp>
      <p:sp>
        <p:nvSpPr>
          <p:cNvPr id="115" name="Google Shape;115;p3"/>
          <p:cNvSpPr txBox="1"/>
          <p:nvPr/>
        </p:nvSpPr>
        <p:spPr>
          <a:xfrm>
            <a:off x="878135" y="2557839"/>
            <a:ext cx="3521675" cy="1144544"/>
          </a:xfrm>
          <a:prstGeom prst="rect">
            <a:avLst/>
          </a:prstGeom>
          <a:noFill/>
          <a:ln>
            <a:noFill/>
          </a:ln>
        </p:spPr>
        <p:txBody>
          <a:bodyPr spcFirstLastPara="1" wrap="square" lIns="0" tIns="0" rIns="0" bIns="0" anchor="t" anchorCtr="0">
            <a:spAutoFit/>
          </a:bodyPr>
          <a:lstStyle/>
          <a:p>
            <a:pPr>
              <a:lnSpc>
                <a:spcPct val="119081"/>
              </a:lnSpc>
            </a:pPr>
            <a:r>
              <a:rPr lang="en-US" sz="3200" b="1">
                <a:latin typeface="Barlow"/>
                <a:ea typeface="Barlow"/>
                <a:cs typeface="Barlow"/>
                <a:sym typeface="Barlow"/>
              </a:rPr>
              <a:t> &gt; </a:t>
            </a:r>
            <a:r>
              <a:rPr lang="en-US" sz="3200" b="1" i="0" u="none" strike="noStrike" cap="none">
                <a:solidFill>
                  <a:srgbClr val="000000"/>
                </a:solidFill>
                <a:latin typeface="Barlow"/>
                <a:ea typeface="Barlow"/>
                <a:cs typeface="Barlow"/>
                <a:sym typeface="Barlow"/>
              </a:rPr>
              <a:t>Tech stack</a:t>
            </a:r>
            <a:r>
              <a:rPr lang="en-US" sz="3200" b="1">
                <a:latin typeface="Barlow"/>
                <a:ea typeface="Barlow"/>
                <a:cs typeface="Barlow"/>
                <a:sym typeface="Barlow"/>
              </a:rPr>
              <a:t>:</a:t>
            </a:r>
            <a:endParaRPr lang="en-US"/>
          </a:p>
          <a:p>
            <a:pPr algn="ctr">
              <a:lnSpc>
                <a:spcPct val="119080"/>
              </a:lnSpc>
            </a:pPr>
            <a:endParaRPr lang="en-US" sz="3050" b="1">
              <a:latin typeface="Barlow"/>
            </a:endParaRPr>
          </a:p>
        </p:txBody>
      </p:sp>
      <p:sp>
        <p:nvSpPr>
          <p:cNvPr id="116" name="Google Shape;116;p3"/>
          <p:cNvSpPr txBox="1"/>
          <p:nvPr/>
        </p:nvSpPr>
        <p:spPr>
          <a:xfrm>
            <a:off x="878135" y="3778621"/>
            <a:ext cx="10129143" cy="3351302"/>
          </a:xfrm>
          <a:prstGeom prst="rect">
            <a:avLst/>
          </a:prstGeom>
          <a:noFill/>
          <a:ln>
            <a:noFill/>
          </a:ln>
        </p:spPr>
        <p:txBody>
          <a:bodyPr spcFirstLastPara="1" wrap="square" lIns="0" tIns="0" rIns="0" bIns="0" anchor="t" anchorCtr="0">
            <a:spAutoFit/>
          </a:bodyPr>
          <a:lstStyle/>
          <a:p>
            <a:pPr marL="658495" lvl="1" indent="-328930">
              <a:lnSpc>
                <a:spcPct val="119080"/>
              </a:lnSpc>
              <a:buSzPts val="3050"/>
              <a:buFont typeface="Arial"/>
              <a:buChar char="•"/>
            </a:pPr>
            <a:r>
              <a:rPr lang="en-US" sz="3050" b="1">
                <a:latin typeface="Barlow"/>
                <a:ea typeface="Barlow"/>
                <a:cs typeface="Barlow"/>
              </a:rPr>
              <a:t>For Book Digitalization: OCR</a:t>
            </a:r>
            <a:endParaRPr lang="en-US" sz="3050" b="1">
              <a:latin typeface="Barlow"/>
              <a:ea typeface="Barlow"/>
              <a:cs typeface="Barlow"/>
              <a:sym typeface="Barlow"/>
            </a:endParaRPr>
          </a:p>
          <a:p>
            <a:pPr marL="658495" lvl="1" indent="-328930">
              <a:lnSpc>
                <a:spcPct val="119080"/>
              </a:lnSpc>
              <a:buSzPts val="3050"/>
              <a:buFont typeface="Arial"/>
              <a:buChar char="•"/>
            </a:pPr>
            <a:r>
              <a:rPr lang="en-US" sz="3050" b="1">
                <a:latin typeface="Barlow"/>
                <a:ea typeface="Barlow"/>
                <a:cs typeface="Barlow"/>
                <a:sym typeface="Barlow"/>
              </a:rPr>
              <a:t>Frontend</a:t>
            </a:r>
            <a:r>
              <a:rPr lang="en-US" sz="3050" b="1" i="0" u="none" strike="noStrike" cap="none">
                <a:solidFill>
                  <a:srgbClr val="000000"/>
                </a:solidFill>
                <a:latin typeface="Barlow"/>
                <a:ea typeface="Barlow"/>
                <a:cs typeface="Barlow"/>
                <a:sym typeface="Barlow"/>
              </a:rPr>
              <a:t> Technologies: </a:t>
            </a:r>
            <a:r>
              <a:rPr lang="en-US" sz="3050" b="1">
                <a:latin typeface="Barlow"/>
                <a:ea typeface="Barlow"/>
                <a:cs typeface="Barlow"/>
                <a:sym typeface="Barlow"/>
              </a:rPr>
              <a:t>HTML, CSS, </a:t>
            </a:r>
            <a:r>
              <a:rPr lang="en-US" sz="3050" b="1" err="1">
                <a:latin typeface="Barlow"/>
                <a:ea typeface="Barlow"/>
                <a:cs typeface="Barlow"/>
                <a:sym typeface="Barlow"/>
              </a:rPr>
              <a:t>javascript</a:t>
            </a:r>
            <a:r>
              <a:rPr lang="en-US" sz="3050" b="1">
                <a:latin typeface="Barlow"/>
                <a:ea typeface="Barlow"/>
                <a:cs typeface="Barlow"/>
                <a:sym typeface="Barlow"/>
              </a:rPr>
              <a:t>, react.js, GSAP</a:t>
            </a:r>
            <a:endParaRPr lang="en-US"/>
          </a:p>
          <a:p>
            <a:pPr marL="658495" lvl="1" indent="-328930">
              <a:lnSpc>
                <a:spcPct val="119081"/>
              </a:lnSpc>
              <a:buSzPts val="3050"/>
              <a:buFont typeface="Arial"/>
              <a:buChar char="•"/>
            </a:pPr>
            <a:r>
              <a:rPr lang="en-US" sz="3050" b="1" i="0" u="none" strike="noStrike" cap="none">
                <a:solidFill>
                  <a:srgbClr val="000000"/>
                </a:solidFill>
                <a:latin typeface="Barlow"/>
                <a:ea typeface="Barlow"/>
                <a:cs typeface="Barlow"/>
                <a:sym typeface="Barlow"/>
              </a:rPr>
              <a:t>Backend Technologies</a:t>
            </a:r>
            <a:r>
              <a:rPr lang="en-US" sz="3050" b="1">
                <a:latin typeface="Barlow"/>
                <a:ea typeface="Barlow"/>
                <a:cs typeface="Barlow"/>
                <a:sym typeface="Barlow"/>
              </a:rPr>
              <a:t>: </a:t>
            </a:r>
            <a:r>
              <a:rPr lang="en-US" sz="3050" b="1" i="0" u="none" strike="noStrike" cap="none">
                <a:solidFill>
                  <a:srgbClr val="000000"/>
                </a:solidFill>
                <a:latin typeface="Barlow"/>
                <a:ea typeface="Barlow"/>
                <a:cs typeface="Barlow"/>
                <a:sym typeface="Barlow"/>
              </a:rPr>
              <a:t>Flask</a:t>
            </a:r>
            <a:r>
              <a:rPr lang="en-US" sz="3050" b="1">
                <a:latin typeface="Barlow"/>
                <a:ea typeface="Barlow"/>
                <a:cs typeface="Barlow"/>
                <a:sym typeface="Barlow"/>
              </a:rPr>
              <a:t>, node.js,</a:t>
            </a:r>
            <a:endParaRPr lang="en-US" sz="3050" b="1">
              <a:latin typeface="Barlow"/>
            </a:endParaRPr>
          </a:p>
          <a:p>
            <a:pPr marL="658495" lvl="1" indent="-328930">
              <a:lnSpc>
                <a:spcPct val="119081"/>
              </a:lnSpc>
              <a:buSzPts val="3050"/>
              <a:buFont typeface="Arial"/>
              <a:buChar char="•"/>
            </a:pPr>
            <a:r>
              <a:rPr lang="en-US" sz="3050" b="1" i="0" u="none" strike="noStrike" cap="none">
                <a:solidFill>
                  <a:srgbClr val="000000"/>
                </a:solidFill>
                <a:latin typeface="Barlow"/>
                <a:ea typeface="Barlow"/>
                <a:cs typeface="Barlow"/>
                <a:sym typeface="Barlow"/>
              </a:rPr>
              <a:t>Database</a:t>
            </a:r>
            <a:r>
              <a:rPr lang="en-US" sz="3050" b="1">
                <a:latin typeface="Barlow"/>
                <a:ea typeface="Barlow"/>
                <a:cs typeface="Barlow"/>
                <a:sym typeface="Barlow"/>
              </a:rPr>
              <a:t>:</a:t>
            </a:r>
            <a:r>
              <a:rPr lang="en-US" sz="3050" b="1" i="0" u="none" strike="noStrike" cap="none">
                <a:solidFill>
                  <a:srgbClr val="000000"/>
                </a:solidFill>
                <a:latin typeface="Barlow"/>
                <a:ea typeface="Barlow"/>
                <a:cs typeface="Barlow"/>
                <a:sym typeface="Barlow"/>
              </a:rPr>
              <a:t> MySQL, </a:t>
            </a:r>
            <a:r>
              <a:rPr lang="en-US" sz="3050" b="1">
                <a:latin typeface="Barlow"/>
                <a:ea typeface="Barlow"/>
                <a:cs typeface="Barlow"/>
                <a:sym typeface="Barlow"/>
              </a:rPr>
              <a:t>MongoDB</a:t>
            </a:r>
            <a:endParaRPr lang="en-US">
              <a:ea typeface="Barlow"/>
              <a:sym typeface="Barlow"/>
            </a:endParaRPr>
          </a:p>
          <a:p>
            <a:pPr marL="658495" lvl="1" indent="-328930">
              <a:lnSpc>
                <a:spcPct val="119080"/>
              </a:lnSpc>
              <a:buSzPts val="3050"/>
              <a:buFont typeface="Arial"/>
              <a:buChar char="•"/>
            </a:pPr>
            <a:r>
              <a:rPr lang="en-US" sz="3050" b="1">
                <a:latin typeface="Barlow"/>
                <a:ea typeface="Barlow"/>
                <a:cs typeface="Barlow"/>
                <a:sym typeface="Barlow"/>
              </a:rPr>
              <a:t>Other</a:t>
            </a:r>
            <a:r>
              <a:rPr lang="en-US" sz="3050" b="1" i="0" u="none" strike="noStrike" cap="none">
                <a:solidFill>
                  <a:srgbClr val="000000"/>
                </a:solidFill>
                <a:latin typeface="Barlow"/>
                <a:ea typeface="Barlow"/>
                <a:cs typeface="Barlow"/>
                <a:sym typeface="Barlow"/>
              </a:rPr>
              <a:t> Tools/Services</a:t>
            </a:r>
            <a:r>
              <a:rPr lang="en-US" sz="3050" b="1">
                <a:latin typeface="Barlow"/>
                <a:ea typeface="Barlow"/>
                <a:cs typeface="Barlow"/>
                <a:sym typeface="Barlow"/>
              </a:rPr>
              <a:t>:</a:t>
            </a:r>
            <a:r>
              <a:rPr lang="en-US" sz="3050" b="1" i="0" u="none" strike="noStrike" cap="none">
                <a:solidFill>
                  <a:srgbClr val="000000"/>
                </a:solidFill>
                <a:latin typeface="Barlow"/>
                <a:ea typeface="Barlow"/>
                <a:cs typeface="Barlow"/>
                <a:sym typeface="Barlow"/>
              </a:rPr>
              <a:t> Git</a:t>
            </a:r>
            <a:endParaRPr lang="en-US"/>
          </a:p>
        </p:txBody>
      </p:sp>
      <p:pic>
        <p:nvPicPr>
          <p:cNvPr id="118" name="Google Shape;118;p3"/>
          <p:cNvPicPr preferRelativeResize="0"/>
          <p:nvPr/>
        </p:nvPicPr>
        <p:blipFill rotWithShape="1">
          <a:blip r:embed="rId3">
            <a:alphaModFix/>
          </a:blip>
          <a:srcRect/>
          <a:stretch/>
        </p:blipFill>
        <p:spPr>
          <a:xfrm>
            <a:off x="14935200" y="8496300"/>
            <a:ext cx="3480194" cy="1905000"/>
          </a:xfrm>
          <a:prstGeom prst="rect">
            <a:avLst/>
          </a:prstGeom>
          <a:noFill/>
          <a:ln>
            <a:noFill/>
          </a:ln>
        </p:spPr>
      </p:pic>
      <p:pic>
        <p:nvPicPr>
          <p:cNvPr id="1026" name="Picture 2" descr="GitHub Logos and Usage · GitHub">
            <a:extLst>
              <a:ext uri="{FF2B5EF4-FFF2-40B4-BE49-F238E27FC236}">
                <a16:creationId xmlns:a16="http://schemas.microsoft.com/office/drawing/2014/main" id="{13562299-7AF3-FF2F-7CA1-306084F16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8367" y="2240957"/>
            <a:ext cx="2613860" cy="26138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tical Character Recognition ...">
            <a:extLst>
              <a:ext uri="{FF2B5EF4-FFF2-40B4-BE49-F238E27FC236}">
                <a16:creationId xmlns:a16="http://schemas.microsoft.com/office/drawing/2014/main" id="{AE841013-8854-4DD7-EB5E-9C8A6B326F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83691" y="5526508"/>
            <a:ext cx="5375609" cy="32068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ont-end Framework: A Detailed Guide ...">
            <a:extLst>
              <a:ext uri="{FF2B5EF4-FFF2-40B4-BE49-F238E27FC236}">
                <a16:creationId xmlns:a16="http://schemas.microsoft.com/office/drawing/2014/main" id="{0593CEB3-E2E1-B1AF-88E0-EBC1983D73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88542" y="2240957"/>
            <a:ext cx="3710447" cy="26138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oftware Architecture Logo bilder ...">
            <a:extLst>
              <a:ext uri="{FF2B5EF4-FFF2-40B4-BE49-F238E27FC236}">
                <a16:creationId xmlns:a16="http://schemas.microsoft.com/office/drawing/2014/main" id="{E44B7E69-DF63-9723-3D52-91FB9F0468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835" y="1157038"/>
            <a:ext cx="495300" cy="495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22"/>
        <p:cNvGrpSpPr/>
        <p:nvPr/>
      </p:nvGrpSpPr>
      <p:grpSpPr>
        <a:xfrm>
          <a:off x="0" y="0"/>
          <a:ext cx="0" cy="0"/>
          <a:chOff x="0" y="0"/>
          <a:chExt cx="0" cy="0"/>
        </a:xfrm>
      </p:grpSpPr>
      <p:sp>
        <p:nvSpPr>
          <p:cNvPr id="123" name="Google Shape;123;p4"/>
          <p:cNvSpPr txBox="1"/>
          <p:nvPr/>
        </p:nvSpPr>
        <p:spPr>
          <a:xfrm>
            <a:off x="533400" y="1027275"/>
            <a:ext cx="9430494" cy="759952"/>
          </a:xfrm>
          <a:prstGeom prst="rect">
            <a:avLst/>
          </a:prstGeom>
          <a:noFill/>
          <a:ln>
            <a:noFill/>
          </a:ln>
        </p:spPr>
        <p:txBody>
          <a:bodyPr spcFirstLastPara="1" wrap="square" lIns="0" tIns="0" rIns="0" bIns="0" anchor="t" anchorCtr="0">
            <a:spAutoFit/>
          </a:bodyPr>
          <a:lstStyle/>
          <a:p>
            <a:pPr marL="0" marR="0" lvl="0" indent="0" algn="ctr" rtl="0">
              <a:lnSpc>
                <a:spcPct val="119124"/>
              </a:lnSpc>
              <a:spcBef>
                <a:spcPts val="0"/>
              </a:spcBef>
              <a:spcAft>
                <a:spcPts val="0"/>
              </a:spcAft>
              <a:buNone/>
            </a:pPr>
            <a:r>
              <a:rPr lang="en-US" sz="4150" b="1" i="0" u="sng" strike="noStrike" cap="none">
                <a:solidFill>
                  <a:srgbClr val="000000"/>
                </a:solidFill>
                <a:latin typeface="Barlow"/>
                <a:ea typeface="Barlow"/>
                <a:cs typeface="Barlow"/>
                <a:sym typeface="Barlow"/>
              </a:rPr>
              <a:t>SCALABILITY AND FUTURE SCOPE</a:t>
            </a:r>
            <a:endParaRPr lang="en-US" sz="4150" u="sng"/>
          </a:p>
        </p:txBody>
      </p:sp>
      <p:sp>
        <p:nvSpPr>
          <p:cNvPr id="124" name="Google Shape;124;p4"/>
          <p:cNvSpPr txBox="1"/>
          <p:nvPr/>
        </p:nvSpPr>
        <p:spPr>
          <a:xfrm>
            <a:off x="1008906" y="2180277"/>
            <a:ext cx="15662328" cy="8972906"/>
          </a:xfrm>
          <a:prstGeom prst="rect">
            <a:avLst/>
          </a:prstGeom>
          <a:noFill/>
          <a:ln>
            <a:noFill/>
          </a:ln>
        </p:spPr>
        <p:txBody>
          <a:bodyPr spcFirstLastPara="1" wrap="square" lIns="0" tIns="0" rIns="0" bIns="0" anchor="t" anchorCtr="0">
            <a:spAutoFit/>
          </a:bodyPr>
          <a:lstStyle/>
          <a:p>
            <a:pPr marL="672465" lvl="1" indent="-342900">
              <a:lnSpc>
                <a:spcPct val="119081"/>
              </a:lnSpc>
              <a:buSzPts val="3050"/>
              <a:buFont typeface="Wingdings" panose="05000000000000000000" pitchFamily="2" charset="2"/>
              <a:buChar char="Ø"/>
            </a:pPr>
            <a:r>
              <a:rPr lang="en-US" sz="3200" b="1" i="1">
                <a:latin typeface="Barlow"/>
                <a:ea typeface="Barlow"/>
                <a:sym typeface="Barlow"/>
              </a:rPr>
              <a:t>Architecture </a:t>
            </a:r>
            <a:endParaRPr lang="en-US" sz="3200" b="1" i="1">
              <a:latin typeface="Barlow"/>
              <a:ea typeface="Barlow"/>
            </a:endParaRPr>
          </a:p>
          <a:p>
            <a:pPr marL="329565" lvl="1">
              <a:lnSpc>
                <a:spcPct val="119081"/>
              </a:lnSpc>
              <a:buSzPts val="3050"/>
            </a:pPr>
            <a:endParaRPr lang="en-US" sz="2400">
              <a:latin typeface="Arial" panose="020B0604020202020204" pitchFamily="34" charset="0"/>
              <a:ea typeface="Barlow"/>
              <a:cs typeface="Arial" panose="020B0604020202020204" pitchFamily="34" charset="0"/>
              <a:sym typeface="Barlow"/>
            </a:endParaRPr>
          </a:p>
          <a:p>
            <a:pPr marL="329565" lvl="1">
              <a:lnSpc>
                <a:spcPct val="119081"/>
              </a:lnSpc>
              <a:buSzPts val="3050"/>
            </a:pPr>
            <a:r>
              <a:rPr lang="en-US" sz="2400">
                <a:ea typeface="Barlow"/>
                <a:sym typeface="Barlow"/>
              </a:rPr>
              <a:t>Considerations: Cloud Services: Use cloud infrastructure (e.g., AWS, Google Cloud, Microsoft Azure) to host your application. Cloud platforms allow for flexible scaling of resources (computing power, storage) based on user demand.</a:t>
            </a:r>
            <a:endParaRPr lang="en-US" sz="2400">
              <a:ea typeface="Barlow"/>
            </a:endParaRPr>
          </a:p>
          <a:p>
            <a:pPr marL="329565" lvl="1">
              <a:lnSpc>
                <a:spcPct val="119081"/>
              </a:lnSpc>
              <a:buSzPts val="3050"/>
            </a:pPr>
            <a:endParaRPr lang="en-US" sz="2400">
              <a:latin typeface="Arial" panose="020B0604020202020204" pitchFamily="34" charset="0"/>
              <a:ea typeface="Barlow"/>
              <a:cs typeface="Arial" panose="020B0604020202020204" pitchFamily="34" charset="0"/>
              <a:sym typeface="Barlow"/>
            </a:endParaRPr>
          </a:p>
          <a:p>
            <a:pPr marL="329565" lvl="1">
              <a:lnSpc>
                <a:spcPct val="119081"/>
              </a:lnSpc>
              <a:buSzPts val="3050"/>
            </a:pPr>
            <a:r>
              <a:rPr lang="en-US" sz="2400">
                <a:ea typeface="Barlow"/>
                <a:sym typeface="Barlow"/>
              </a:rPr>
              <a:t>Load Balancing: Implement load balancing to distribute traffic evenly across multiple servers. This                     ensures that no single server is overwhelmed, which improves system reliability and responsiveness</a:t>
            </a:r>
            <a:endParaRPr lang="en-US" sz="2400">
              <a:ea typeface="Barlow"/>
            </a:endParaRPr>
          </a:p>
          <a:p>
            <a:pPr marL="329565" lvl="1">
              <a:lnSpc>
                <a:spcPct val="119081"/>
              </a:lnSpc>
              <a:buSzPts val="3050"/>
            </a:pPr>
            <a:endParaRPr lang="en-US" sz="2400">
              <a:latin typeface="Arial" panose="020B0604020202020204" pitchFamily="34" charset="0"/>
              <a:ea typeface="Barlow"/>
              <a:cs typeface="Arial" panose="020B0604020202020204" pitchFamily="34" charset="0"/>
              <a:sym typeface="Barlow"/>
            </a:endParaRPr>
          </a:p>
          <a:p>
            <a:pPr marL="329565" lvl="1">
              <a:lnSpc>
                <a:spcPct val="119081"/>
              </a:lnSpc>
              <a:buSzPts val="3050"/>
            </a:pPr>
            <a:r>
              <a:rPr lang="en-US" sz="2400">
                <a:ea typeface="Barlow"/>
                <a:sym typeface="Barlow"/>
              </a:rPr>
              <a:t>Database Optimization: Use a highly available, distributed database (e.g., AWS RDS, Google Cloud SQL) with read replicas to handle increased query loads. You can also implement indexing on symptom-related fields for faster search performance.</a:t>
            </a:r>
            <a:endParaRPr lang="en-US" sz="2400">
              <a:ea typeface="Barlow"/>
            </a:endParaRPr>
          </a:p>
          <a:p>
            <a:pPr marL="329565" lvl="1">
              <a:lnSpc>
                <a:spcPct val="119081"/>
              </a:lnSpc>
              <a:buSzPts val="3050"/>
            </a:pPr>
            <a:endParaRPr lang="en-US" sz="2400">
              <a:latin typeface="Arial" panose="020B0604020202020204" pitchFamily="34" charset="0"/>
              <a:ea typeface="Barlow"/>
              <a:cs typeface="Arial" panose="020B0604020202020204" pitchFamily="34" charset="0"/>
              <a:sym typeface="Barlow"/>
            </a:endParaRPr>
          </a:p>
          <a:p>
            <a:pPr marL="329565" lvl="1">
              <a:lnSpc>
                <a:spcPct val="119081"/>
              </a:lnSpc>
              <a:buSzPts val="3050"/>
            </a:pPr>
            <a:r>
              <a:rPr lang="en-US" sz="2400">
                <a:ea typeface="Barlow"/>
                <a:sym typeface="Barlow"/>
              </a:rPr>
              <a:t>Content Delivery Network (CDN): Use a CDN to cache static assets (e.g., images, CSS, JavaScript) and offload traffic from your servers, ensuring faster response times for users</a:t>
            </a:r>
            <a:r>
              <a:rPr lang="en-US" sz="2400" b="1">
                <a:ea typeface="Barlow"/>
                <a:sym typeface="Barlow"/>
              </a:rPr>
              <a:t>.</a:t>
            </a:r>
            <a:endParaRPr lang="en-US" sz="2400" b="1">
              <a:latin typeface="Arial" panose="020B0604020202020204" pitchFamily="34" charset="0"/>
              <a:cs typeface="Arial" panose="020B0604020202020204" pitchFamily="34" charset="0"/>
            </a:endParaRPr>
          </a:p>
          <a:p>
            <a:pPr marL="658495" lvl="1" indent="-328930" algn="ctr">
              <a:lnSpc>
                <a:spcPct val="119080"/>
              </a:lnSpc>
              <a:buSzPts val="3050"/>
              <a:buChar char="•"/>
            </a:pPr>
            <a:endParaRPr lang="en-US" sz="3050" b="1">
              <a:latin typeface="Barlow"/>
            </a:endParaRPr>
          </a:p>
          <a:p>
            <a:pPr marL="658495" lvl="1" indent="-328930">
              <a:lnSpc>
                <a:spcPct val="119080"/>
              </a:lnSpc>
              <a:buSzPts val="3050"/>
              <a:buChar char="•"/>
            </a:pPr>
            <a:endParaRPr lang="en-US" sz="3050" b="1">
              <a:latin typeface="Barlow"/>
            </a:endParaRPr>
          </a:p>
          <a:p>
            <a:pPr marL="658495" lvl="1" indent="-328930">
              <a:lnSpc>
                <a:spcPct val="119080"/>
              </a:lnSpc>
              <a:buSzPts val="3050"/>
              <a:buChar char="•"/>
            </a:pPr>
            <a:endParaRPr lang="en-US" sz="3050" b="1">
              <a:latin typeface="Barlow"/>
            </a:endParaRPr>
          </a:p>
          <a:p>
            <a:pPr marL="329565" lvl="1">
              <a:lnSpc>
                <a:spcPct val="119080"/>
              </a:lnSpc>
              <a:buSzPts val="3050"/>
            </a:pPr>
            <a:endParaRPr lang="en-US" sz="3050" b="1">
              <a:latin typeface="Barlow"/>
            </a:endParaRPr>
          </a:p>
        </p:txBody>
      </p:sp>
      <p:pic>
        <p:nvPicPr>
          <p:cNvPr id="126" name="Google Shape;126;p4"/>
          <p:cNvPicPr preferRelativeResize="0"/>
          <p:nvPr/>
        </p:nvPicPr>
        <p:blipFill rotWithShape="1">
          <a:blip r:embed="rId3">
            <a:alphaModFix/>
          </a:blip>
          <a:srcRect/>
          <a:stretch/>
        </p:blipFill>
        <p:spPr>
          <a:xfrm>
            <a:off x="14935200" y="8382000"/>
            <a:ext cx="3480194"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04"/>
        <p:cNvGrpSpPr/>
        <p:nvPr/>
      </p:nvGrpSpPr>
      <p:grpSpPr>
        <a:xfrm>
          <a:off x="0" y="0"/>
          <a:ext cx="0" cy="0"/>
          <a:chOff x="0" y="0"/>
          <a:chExt cx="0" cy="0"/>
        </a:xfrm>
      </p:grpSpPr>
      <p:sp>
        <p:nvSpPr>
          <p:cNvPr id="106" name="Google Shape;106;p2"/>
          <p:cNvSpPr txBox="1"/>
          <p:nvPr/>
        </p:nvSpPr>
        <p:spPr>
          <a:xfrm>
            <a:off x="700690" y="582287"/>
            <a:ext cx="15781116" cy="6876370"/>
          </a:xfrm>
          <a:prstGeom prst="rect">
            <a:avLst/>
          </a:prstGeom>
          <a:noFill/>
          <a:ln>
            <a:noFill/>
          </a:ln>
        </p:spPr>
        <p:txBody>
          <a:bodyPr spcFirstLastPara="1" wrap="square" lIns="0" tIns="0" rIns="0" bIns="0" anchor="t" anchorCtr="0">
            <a:spAutoFit/>
          </a:bodyPr>
          <a:lstStyle/>
          <a:p>
            <a:pPr marL="329565" lvl="1">
              <a:lnSpc>
                <a:spcPct val="119102"/>
              </a:lnSpc>
              <a:buSzPts val="3052"/>
            </a:pPr>
            <a:endParaRPr lang="en-US" sz="3600" b="1" i="1">
              <a:latin typeface="Barlow"/>
            </a:endParaRPr>
          </a:p>
          <a:p>
            <a:pPr marL="457200" lvl="1" indent="-457200">
              <a:buFont typeface="Wingdings"/>
              <a:buChar char="Ø"/>
            </a:pPr>
            <a:r>
              <a:rPr lang="en-US" sz="3600" b="1" i="1">
                <a:latin typeface="Barlow"/>
              </a:rPr>
              <a:t>Technologies for Scalability</a:t>
            </a:r>
          </a:p>
          <a:p>
            <a:pPr lvl="1"/>
            <a:endParaRPr lang="en-US" sz="3200" b="1">
              <a:latin typeface="Barlow"/>
            </a:endParaRPr>
          </a:p>
          <a:p>
            <a:pPr lvl="1"/>
            <a:r>
              <a:rPr lang="en-US" sz="2400"/>
              <a:t>  Microservices Architecture: Break the system into microservices (e.g., user management, symptom     analysis,</a:t>
            </a:r>
          </a:p>
          <a:p>
            <a:pPr lvl="1"/>
            <a:r>
              <a:rPr lang="en-US" sz="2400"/>
              <a:t>  recommendation engine). Each service can be deployed, scaled, and updated independently,  enhancing system</a:t>
            </a:r>
          </a:p>
          <a:p>
            <a:pPr lvl="1"/>
            <a:r>
              <a:rPr lang="en-US" sz="2400"/>
              <a:t>  flexibility and fault tolerance.</a:t>
            </a:r>
          </a:p>
          <a:p>
            <a:pPr lvl="1"/>
            <a:endParaRPr lang="en-US" sz="2400"/>
          </a:p>
          <a:p>
            <a:pPr lvl="1"/>
            <a:r>
              <a:rPr lang="en-US" sz="2400"/>
              <a:t>  Containerization: Use Docker containers to package and deploy services consistently across environments. You</a:t>
            </a:r>
            <a:endParaRPr lang="en-US"/>
          </a:p>
          <a:p>
            <a:pPr lvl="1"/>
            <a:r>
              <a:rPr lang="en-US" sz="2400"/>
              <a:t>  can orchestrate them using Kubernetes for automatic scaling, load balancing, and self-healing of services.</a:t>
            </a:r>
            <a:endParaRPr lang="en-US"/>
          </a:p>
          <a:p>
            <a:pPr lvl="1"/>
            <a:endParaRPr lang="en-US" sz="2400"/>
          </a:p>
          <a:p>
            <a:pPr lvl="1"/>
            <a:r>
              <a:rPr lang="en-US" sz="2400"/>
              <a:t>  Serverless Computing: Use serverless functions (e.g., AWS Lambda, Azure Functions) for specific tasks like</a:t>
            </a:r>
          </a:p>
          <a:p>
            <a:pPr lvl="1"/>
            <a:r>
              <a:rPr lang="en-US" sz="2400"/>
              <a:t>  processing user input or querying the medical book. This allows for automatic scaling without needing to manage</a:t>
            </a:r>
          </a:p>
          <a:p>
            <a:pPr lvl="1"/>
            <a:r>
              <a:rPr lang="en-US" sz="2400"/>
              <a:t>  the underlying infrastructure.</a:t>
            </a:r>
          </a:p>
          <a:p>
            <a:pPr lvl="1"/>
            <a:endParaRPr lang="en-US" sz="2400"/>
          </a:p>
          <a:p>
            <a:pPr lvl="1"/>
            <a:r>
              <a:rPr lang="en-US" sz="2400"/>
              <a:t>  Caching: Implement caching (e.g., Redis, Memcached) to store frequently accessed data and reduce database   </a:t>
            </a:r>
          </a:p>
          <a:p>
            <a:pPr lvl="1"/>
            <a:r>
              <a:rPr lang="en-US" sz="2400"/>
              <a:t>  load during peak usage times.</a:t>
            </a:r>
            <a:endParaRPr lang="en-US"/>
          </a:p>
          <a:p>
            <a:pPr lvl="1"/>
            <a:endParaRPr lang="en-US" sz="2400"/>
          </a:p>
        </p:txBody>
      </p:sp>
      <p:pic>
        <p:nvPicPr>
          <p:cNvPr id="108" name="Google Shape;108;p2"/>
          <p:cNvPicPr preferRelativeResize="0"/>
          <p:nvPr/>
        </p:nvPicPr>
        <p:blipFill rotWithShape="1">
          <a:blip r:embed="rId3">
            <a:alphaModFix/>
          </a:blip>
          <a:srcRect/>
          <a:stretch/>
        </p:blipFill>
        <p:spPr>
          <a:xfrm>
            <a:off x="14935200" y="8572500"/>
            <a:ext cx="3480194" cy="1905000"/>
          </a:xfrm>
          <a:prstGeom prst="rect">
            <a:avLst/>
          </a:prstGeom>
          <a:noFill/>
          <a:ln>
            <a:noFill/>
          </a:ln>
        </p:spPr>
      </p:pic>
    </p:spTree>
    <p:extLst>
      <p:ext uri="{BB962C8B-B14F-4D97-AF65-F5344CB8AC3E}">
        <p14:creationId xmlns:p14="http://schemas.microsoft.com/office/powerpoint/2010/main" val="182534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Shape 104"/>
        <p:cNvGrpSpPr/>
        <p:nvPr/>
      </p:nvGrpSpPr>
      <p:grpSpPr>
        <a:xfrm>
          <a:off x="0" y="0"/>
          <a:ext cx="0" cy="0"/>
          <a:chOff x="0" y="0"/>
          <a:chExt cx="0" cy="0"/>
        </a:xfrm>
      </p:grpSpPr>
      <p:sp>
        <p:nvSpPr>
          <p:cNvPr id="106" name="Google Shape;106;p2"/>
          <p:cNvSpPr txBox="1"/>
          <p:nvPr/>
        </p:nvSpPr>
        <p:spPr>
          <a:xfrm>
            <a:off x="684649" y="630414"/>
            <a:ext cx="15781116" cy="6618415"/>
          </a:xfrm>
          <a:prstGeom prst="rect">
            <a:avLst/>
          </a:prstGeom>
          <a:noFill/>
          <a:ln>
            <a:noFill/>
          </a:ln>
        </p:spPr>
        <p:txBody>
          <a:bodyPr spcFirstLastPara="1" wrap="square" lIns="0" tIns="0" rIns="0" bIns="0" anchor="t" anchorCtr="0">
            <a:spAutoFit/>
          </a:bodyPr>
          <a:lstStyle/>
          <a:p>
            <a:pPr marL="329565" lvl="1">
              <a:lnSpc>
                <a:spcPct val="119102"/>
              </a:lnSpc>
              <a:buSzPts val="3052"/>
            </a:pPr>
            <a:endParaRPr lang="en-US" sz="3200" b="1" i="1">
              <a:latin typeface="Barlow"/>
            </a:endParaRPr>
          </a:p>
          <a:p>
            <a:pPr marL="457200" lvl="1" indent="-457200">
              <a:buFont typeface="Wingdings"/>
              <a:buChar char="Ø"/>
            </a:pPr>
            <a:r>
              <a:rPr lang="en-US" sz="3200" b="1" i="1">
                <a:latin typeface="Barlow"/>
              </a:rPr>
              <a:t>Additional Functionalities</a:t>
            </a:r>
            <a:r>
              <a:rPr lang="en-US" sz="2400" b="1"/>
              <a:t>:</a:t>
            </a:r>
          </a:p>
          <a:p>
            <a:pPr marL="457200" lvl="1" indent="-457200">
              <a:buFont typeface="Wingdings"/>
              <a:buChar char="Ø"/>
            </a:pPr>
            <a:endParaRPr lang="en-US" sz="2400" b="1">
              <a:latin typeface="+mj-lt"/>
            </a:endParaRPr>
          </a:p>
          <a:p>
            <a:pPr lvl="1"/>
            <a:r>
              <a:rPr lang="en-US" sz="2400">
                <a:latin typeface="+mj-lt"/>
              </a:rPr>
              <a:t>Multilingual Support: Implement NLP models that support multiple languages to broaden the reach of your medical advisor.</a:t>
            </a:r>
          </a:p>
          <a:p>
            <a:pPr lvl="1"/>
            <a:endParaRPr lang="en-US" sz="2400">
              <a:latin typeface="+mj-lt"/>
            </a:endParaRPr>
          </a:p>
          <a:p>
            <a:pPr lvl="1"/>
            <a:r>
              <a:rPr lang="en-US" sz="2400">
                <a:latin typeface="+mj-lt"/>
              </a:rPr>
              <a:t>Voice Input: Add a voice-based interface for users to input symptoms using speech recognition, making the system accessible for non-typers or users with disabilities.</a:t>
            </a:r>
          </a:p>
          <a:p>
            <a:pPr lvl="1"/>
            <a:endParaRPr lang="en-US" sz="2400">
              <a:latin typeface="+mj-lt"/>
            </a:endParaRPr>
          </a:p>
          <a:p>
            <a:pPr lvl="1"/>
            <a:r>
              <a:rPr lang="en-US" sz="2400">
                <a:latin typeface="+mj-lt"/>
              </a:rPr>
              <a:t>AI Explainability: Integrate Explainable AI (XAI) techniques so that users can understand the reasoning behind the AI's recommendations, enhancing trust and transparency.</a:t>
            </a:r>
          </a:p>
          <a:p>
            <a:pPr lvl="1"/>
            <a:endParaRPr lang="en-US" sz="2400">
              <a:latin typeface="+mj-lt"/>
            </a:endParaRPr>
          </a:p>
          <a:p>
            <a:pPr lvl="1"/>
            <a:r>
              <a:rPr lang="en-US" sz="2400">
                <a:latin typeface="+mj-lt"/>
              </a:rPr>
              <a:t>Telemedicine Integration: Allow users to connect directly with a healthcare professional if further consultation is required, integrating with telemedicine platforms</a:t>
            </a:r>
            <a:r>
              <a:rPr lang="en-US" sz="2400"/>
              <a:t>.</a:t>
            </a:r>
          </a:p>
          <a:p>
            <a:pPr lvl="1"/>
            <a:endParaRPr lang="en-US" sz="2400"/>
          </a:p>
          <a:p>
            <a:pPr lvl="1"/>
            <a:r>
              <a:rPr lang="en-US" sz="2400" b="1"/>
              <a:t>These considerations will allow your solution to handle increased load while ensuring the system is scalable, reliable, and user-friendly</a:t>
            </a:r>
          </a:p>
        </p:txBody>
      </p:sp>
      <p:pic>
        <p:nvPicPr>
          <p:cNvPr id="108" name="Google Shape;108;p2"/>
          <p:cNvPicPr preferRelativeResize="0"/>
          <p:nvPr/>
        </p:nvPicPr>
        <p:blipFill rotWithShape="1">
          <a:blip r:embed="rId3">
            <a:alphaModFix/>
          </a:blip>
          <a:srcRect/>
          <a:stretch/>
        </p:blipFill>
        <p:spPr>
          <a:xfrm>
            <a:off x="14935200" y="8572500"/>
            <a:ext cx="3480194" cy="1905000"/>
          </a:xfrm>
          <a:prstGeom prst="rect">
            <a:avLst/>
          </a:prstGeom>
          <a:noFill/>
          <a:ln>
            <a:noFill/>
          </a:ln>
        </p:spPr>
      </p:pic>
    </p:spTree>
    <p:extLst>
      <p:ext uri="{BB962C8B-B14F-4D97-AF65-F5344CB8AC3E}">
        <p14:creationId xmlns:p14="http://schemas.microsoft.com/office/powerpoint/2010/main" val="144293688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1224</Words>
  <Application>Microsoft Office PowerPoint</Application>
  <PresentationFormat>Custom</PresentationFormat>
  <Paragraphs>114</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Wingdings</vt:lpstr>
      <vt:lpstr>Space Grotesk</vt:lpstr>
      <vt:lpstr>Arial</vt:lpstr>
      <vt:lpstr>Barlow</vt:lpstr>
      <vt:lpstr>Calibri</vt:lpstr>
      <vt:lpstr>Space Grotesk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&gt;Team Details</vt:lpstr>
      <vt:lpstr>PowerPoint Presentation</vt:lpstr>
      <vt:lpstr>Thanks for the Opportunity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Dheerendra Pratap Singh</cp:lastModifiedBy>
  <cp:revision>2</cp:revision>
  <dcterms:created xsi:type="dcterms:W3CDTF">2006-08-16T00:00:00Z</dcterms:created>
  <dcterms:modified xsi:type="dcterms:W3CDTF">2024-10-25T06:36:01Z</dcterms:modified>
</cp:coreProperties>
</file>