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3"/>
    <p:sldId id="257" r:id="rId4"/>
    <p:sldId id="367" r:id="rId5"/>
    <p:sldId id="258" r:id="rId6"/>
    <p:sldId id="259" r:id="rId7"/>
    <p:sldId id="260" r:id="rId8"/>
    <p:sldId id="303" r:id="rId9"/>
    <p:sldId id="282" r:id="rId11"/>
    <p:sldId id="364" r:id="rId12"/>
  </p:sldIdLst>
  <p:sldSz cx="18288000" cy="10287000"/>
  <p:notesSz cx="6858000" cy="9144000"/>
  <p:embeddedFontLst>
    <p:embeddedFont>
      <p:font typeface="Barlow Bold" panose="00000800000000000000"/>
      <p:bold r:id="rId16"/>
    </p:embeddedFont>
    <p:embeddedFont>
      <p:font typeface="Arial Unicode MS" panose="020B0604020202020204" pitchFamily="34" charset="-128"/>
      <p:regular r:id="rId17"/>
    </p:embeddedFont>
    <p:embeddedFont>
      <p:font typeface="Barlow Bold Bold" panose="00000900000000000000"/>
      <p:bold r:id="rId18"/>
    </p:embeddedFont>
    <p:embeddedFont>
      <p:font typeface="Space Grotesk Medium" panose="020B0604020202020204"/>
      <p:regular r:id="rId19"/>
      <p:bold r:id="rId20"/>
    </p:embeddedFont>
    <p:embeddedFont>
      <p:font typeface="Calibri" panose="020F0502020204030204" charset="0"/>
      <p:regular r:id="rId21"/>
      <p:bold r:id="rId22"/>
      <p:italic r:id="rId23"/>
      <p:boldItalic r:id="rId24"/>
    </p:embeddedFont>
    <p:embeddedFont>
      <p:font typeface="Barlow Bold" panose="00000800000000000000" charset="0"/>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01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1" d="100"/>
          <a:sy n="51" d="100"/>
        </p:scale>
        <p:origin x="26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2E750-4AB1-427B-8934-A508C15A9FB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46AE9-8852-4178-9D29-A75BE40F1A3A}"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7"/>
        <p:cNvGrpSpPr/>
        <p:nvPr/>
      </p:nvGrpSpPr>
      <p:grpSpPr>
        <a:xfrm>
          <a:off x="0" y="0"/>
          <a:ext cx="0" cy="0"/>
          <a:chOff x="0" y="0"/>
          <a:chExt cx="0" cy="0"/>
        </a:xfrm>
      </p:grpSpPr>
      <p:sp>
        <p:nvSpPr>
          <p:cNvPr id="748" name="Google Shape;748;g26e3a91b602_0_1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6e3a91b602_0_1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8"/>
        <p:cNvGrpSpPr/>
        <p:nvPr/>
      </p:nvGrpSpPr>
      <p:grpSpPr>
        <a:xfrm>
          <a:off x="0" y="0"/>
          <a:ext cx="0" cy="0"/>
          <a:chOff x="0" y="0"/>
          <a:chExt cx="0" cy="0"/>
        </a:xfrm>
      </p:grpSpPr>
      <p:sp>
        <p:nvSpPr>
          <p:cNvPr id="1719" name="Google Shape;1719;g26e3a91b602_0_17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0" name="Google Shape;1720;g26e3a91b602_0_1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623400" y="890050"/>
            <a:ext cx="17041200" cy="1145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623400" y="2304950"/>
            <a:ext cx="17041200" cy="6832800"/>
          </a:xfrm>
          <a:prstGeom prst="rect">
            <a:avLst/>
          </a:prstGeom>
        </p:spPr>
        <p:txBody>
          <a:bodyPr spcFirstLastPara="1" wrap="square" lIns="91425" tIns="91425" rIns="91425" bIns="91425" anchor="t" anchorCtr="0">
            <a:normAutofit/>
          </a:bodyPr>
          <a:lstStyle>
            <a:lvl1pPr marL="914400" lvl="0" indent="-685800">
              <a:spcBef>
                <a:spcPts val="0"/>
              </a:spcBef>
              <a:spcAft>
                <a:spcPts val="0"/>
              </a:spcAft>
              <a:buSzPts val="1800"/>
              <a:buChar char="●"/>
              <a:defRPr/>
            </a:lvl1pPr>
            <a:lvl2pPr marL="1828800" lvl="1" indent="-635000">
              <a:spcBef>
                <a:spcPts val="0"/>
              </a:spcBef>
              <a:spcAft>
                <a:spcPts val="0"/>
              </a:spcAft>
              <a:buSzPts val="1400"/>
              <a:buChar char="○"/>
              <a:defRPr/>
            </a:lvl2pPr>
            <a:lvl3pPr marL="2743200" lvl="2" indent="-635000">
              <a:spcBef>
                <a:spcPts val="0"/>
              </a:spcBef>
              <a:spcAft>
                <a:spcPts val="0"/>
              </a:spcAft>
              <a:buSzPts val="1400"/>
              <a:buChar char="■"/>
              <a:defRPr/>
            </a:lvl3pPr>
            <a:lvl4pPr marL="3657600" lvl="3" indent="-635000">
              <a:spcBef>
                <a:spcPts val="0"/>
              </a:spcBef>
              <a:spcAft>
                <a:spcPts val="0"/>
              </a:spcAft>
              <a:buSzPts val="1400"/>
              <a:buChar char="●"/>
              <a:defRPr/>
            </a:lvl4pPr>
            <a:lvl5pPr marL="4572000" lvl="4" indent="-635000">
              <a:spcBef>
                <a:spcPts val="0"/>
              </a:spcBef>
              <a:spcAft>
                <a:spcPts val="0"/>
              </a:spcAft>
              <a:buSzPts val="1400"/>
              <a:buChar char="○"/>
              <a:defRPr/>
            </a:lvl5pPr>
            <a:lvl6pPr marL="5486400" lvl="5" indent="-635000">
              <a:spcBef>
                <a:spcPts val="0"/>
              </a:spcBef>
              <a:spcAft>
                <a:spcPts val="0"/>
              </a:spcAft>
              <a:buSzPts val="1400"/>
              <a:buChar char="■"/>
              <a:defRPr/>
            </a:lvl6pPr>
            <a:lvl7pPr marL="6400800" lvl="6" indent="-635000">
              <a:spcBef>
                <a:spcPts val="0"/>
              </a:spcBef>
              <a:spcAft>
                <a:spcPts val="0"/>
              </a:spcAft>
              <a:buSzPts val="1400"/>
              <a:buChar char="●"/>
              <a:defRPr/>
            </a:lvl7pPr>
            <a:lvl8pPr marL="7315200" lvl="7" indent="-635000">
              <a:spcBef>
                <a:spcPts val="0"/>
              </a:spcBef>
              <a:spcAft>
                <a:spcPts val="0"/>
              </a:spcAft>
              <a:buSzPts val="1400"/>
              <a:buChar char="○"/>
              <a:defRPr/>
            </a:lvl8pPr>
            <a:lvl9pPr marL="8229600" lvl="8" indent="-635000">
              <a:spcBef>
                <a:spcPts val="0"/>
              </a:spcBef>
              <a:spcAft>
                <a:spcPts val="0"/>
              </a:spcAft>
              <a:buSzPts val="1400"/>
              <a:buChar char="■"/>
              <a:defRPr/>
            </a:lvl9pPr>
          </a:lstStyle>
          <a:p/>
        </p:txBody>
      </p:sp>
      <p:sp>
        <p:nvSpPr>
          <p:cNvPr id="19" name="Google Shape;19;p4"/>
          <p:cNvSpPr txBox="1">
            <a:spLocks noGrp="1"/>
          </p:cNvSpPr>
          <p:nvPr>
            <p:ph type="sldNum" idx="12"/>
          </p:nvPr>
        </p:nvSpPr>
        <p:spPr>
          <a:xfrm>
            <a:off x="16944916" y="9326434"/>
            <a:ext cx="1097400" cy="7872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Freeform 2"/>
          <p:cNvSpPr/>
          <p:nvPr/>
        </p:nvSpPr>
        <p:spPr>
          <a:xfrm>
            <a:off x="-58229" y="0"/>
            <a:ext cx="184404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a:off x="534218" y="8329724"/>
            <a:ext cx="4173289" cy="1591214"/>
            <a:chOff x="0" y="0"/>
            <a:chExt cx="1099138" cy="419085"/>
          </a:xfrm>
        </p:grpSpPr>
        <p:sp>
          <p:nvSpPr>
            <p:cNvPr id="4" name="Freeform 4"/>
            <p:cNvSpPr/>
            <p:nvPr/>
          </p:nvSpPr>
          <p:spPr>
            <a:xfrm>
              <a:off x="0" y="0"/>
              <a:ext cx="1099138" cy="419085"/>
            </a:xfrm>
            <a:custGeom>
              <a:avLst/>
              <a:gdLst/>
              <a:ahLst/>
              <a:cxnLst/>
              <a:rect l="l" t="t" r="r" b="b"/>
              <a:pathLst>
                <a:path w="1099138" h="419085">
                  <a:moveTo>
                    <a:pt x="0" y="0"/>
                  </a:moveTo>
                  <a:lnTo>
                    <a:pt x="1099138" y="0"/>
                  </a:lnTo>
                  <a:lnTo>
                    <a:pt x="1099138" y="419085"/>
                  </a:lnTo>
                  <a:lnTo>
                    <a:pt x="0" y="419085"/>
                  </a:lnTo>
                  <a:close/>
                </a:path>
              </a:pathLst>
            </a:custGeom>
            <a:solidFill>
              <a:srgbClr val="183717"/>
            </a:solidFill>
          </p:spPr>
        </p:sp>
        <p:sp>
          <p:nvSpPr>
            <p:cNvPr id="5" name="TextBox 5"/>
            <p:cNvSpPr txBox="1"/>
            <p:nvPr/>
          </p:nvSpPr>
          <p:spPr>
            <a:xfrm>
              <a:off x="0" y="-38100"/>
              <a:ext cx="1099138" cy="45718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2583114" y="8572398"/>
            <a:ext cx="1694194" cy="340478"/>
          </a:xfrm>
          <a:prstGeom prst="rect">
            <a:avLst/>
          </a:prstGeom>
        </p:spPr>
        <p:txBody>
          <a:bodyPr lIns="0" tIns="0" rIns="0" bIns="0" rtlCol="0" anchor="t">
            <a:spAutoFit/>
          </a:bodyPr>
          <a:lstStyle/>
          <a:p>
            <a:pPr algn="l">
              <a:lnSpc>
                <a:spcPts val="2860"/>
              </a:lnSpc>
            </a:pPr>
            <a:endParaRPr lang="en-US" sz="2400" dirty="0">
              <a:solidFill>
                <a:srgbClr val="F8F4E5"/>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13707191" y="8772684"/>
            <a:ext cx="3552329" cy="716280"/>
          </a:xfrm>
          <a:prstGeom prst="rect">
            <a:avLst/>
          </a:prstGeom>
        </p:spPr>
        <p:txBody>
          <a:bodyPr lIns="0" tIns="0" rIns="0" bIns="0" rtlCol="0" anchor="t">
            <a:spAutoFit/>
          </a:bodyPr>
          <a:lstStyle/>
          <a:p>
            <a:pPr algn="ctr">
              <a:lnSpc>
                <a:spcPts val="5590"/>
              </a:lnSpc>
              <a:spcBef>
                <a:spcPct val="0"/>
              </a:spcBef>
            </a:pPr>
            <a:r>
              <a:rPr lang="en-US" sz="4695">
                <a:solidFill>
                  <a:srgbClr val="F8F4E5"/>
                </a:solidFill>
                <a:latin typeface="Barlow Bold" panose="00000800000000000000"/>
                <a:ea typeface="Barlow Bold" panose="00000800000000000000"/>
                <a:cs typeface="Barlow Bold" panose="00000800000000000000"/>
                <a:sym typeface="Barlow Bold" panose="00000800000000000000"/>
              </a:rPr>
              <a:t>VITians</a:t>
            </a:r>
            <a:endParaRPr lang="en-US" sz="4695">
              <a:solidFill>
                <a:srgbClr val="F8F4E5"/>
              </a:solidFill>
              <a:latin typeface="Barlow Bold" panose="00000800000000000000"/>
              <a:ea typeface="Barlow Bold" panose="00000800000000000000"/>
              <a:cs typeface="Barlow Bold" panose="00000800000000000000"/>
              <a:sym typeface="Barlow Bold" panose="00000800000000000000"/>
            </a:endParaRPr>
          </a:p>
        </p:txBody>
      </p:sp>
      <p:pic>
        <p:nvPicPr>
          <p:cNvPr id="18" name="Google Shape;766;p62"/>
          <p:cNvPicPr preferRelativeResize="0"/>
          <p:nvPr/>
        </p:nvPicPr>
        <p:blipFill rotWithShape="1">
          <a:blip r:embed="rId2"/>
          <a:srcRect/>
          <a:stretch>
            <a:fillRect/>
          </a:stretch>
        </p:blipFill>
        <p:spPr>
          <a:xfrm>
            <a:off x="10668000" y="2171700"/>
            <a:ext cx="6218737" cy="5378554"/>
          </a:xfrm>
          <a:prstGeom prst="rect">
            <a:avLst/>
          </a:prstGeom>
          <a:noFill/>
          <a:ln>
            <a:noFill/>
          </a:ln>
        </p:spPr>
      </p:pic>
      <p:sp>
        <p:nvSpPr>
          <p:cNvPr id="13" name="TextBox 12"/>
          <p:cNvSpPr txBox="1"/>
          <p:nvPr/>
        </p:nvSpPr>
        <p:spPr>
          <a:xfrm>
            <a:off x="228600" y="2705100"/>
            <a:ext cx="18288000" cy="3155950"/>
          </a:xfrm>
          <a:prstGeom prst="rect">
            <a:avLst/>
          </a:prstGeom>
          <a:noFill/>
        </p:spPr>
        <p:txBody>
          <a:bodyPr wrap="square">
            <a:noAutofit/>
          </a:bodyPr>
          <a:lstStyle/>
          <a:p>
            <a:pPr algn="l">
              <a:lnSpc>
                <a:spcPts val="4950"/>
              </a:lnSpc>
              <a:spcBef>
                <a:spcPct val="0"/>
              </a:spcBef>
            </a:pPr>
            <a:r>
              <a:rPr lang="en-US" sz="11000" b="1" dirty="0">
                <a:solidFill>
                  <a:srgbClr val="C401C4"/>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rPr>
              <a:t>&gt;</a:t>
            </a:r>
            <a:r>
              <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rPr>
              <a:t> GreenBone</a:t>
            </a: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r>
              <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rPr>
              <a:t>Smart Agriculture for</a:t>
            </a: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r>
              <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rPr>
              <a:t>Farmers</a:t>
            </a: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a:p>
            <a:pPr algn="l">
              <a:lnSpc>
                <a:spcPts val="4950"/>
              </a:lnSpc>
              <a:spcBef>
                <a:spcPct val="0"/>
              </a:spcBef>
            </a:pPr>
            <a:endParaRPr lang="en-US" sz="11000" b="1" dirty="0">
              <a:solidFill>
                <a:srgbClr val="000000"/>
              </a:solidFill>
              <a:latin typeface="Arial Unicode MS" panose="020B0604020202020204" pitchFamily="34" charset="-128"/>
              <a:ea typeface="Arial Unicode MS" panose="020B0604020202020204" pitchFamily="34" charset="-128"/>
              <a:cs typeface="Arial Unicode MS" panose="020B0604020202020204" pitchFamily="34" charset="-128"/>
              <a:sym typeface="Barlow Bold Bold" panose="0000090000000000000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293" y="7850781"/>
            <a:ext cx="4375642" cy="24044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762000" y="723900"/>
            <a:ext cx="15590520" cy="7106920"/>
          </a:xfrm>
          <a:prstGeom prst="rect">
            <a:avLst/>
          </a:prstGeom>
        </p:spPr>
        <p:txBody>
          <a:bodyPr wrap="square" lIns="0" tIns="0" rIns="0" bIns="0" rtlCol="0" anchor="t">
            <a:noAutofit/>
          </a:bodyPr>
          <a:lstStyle/>
          <a:p>
            <a:pPr marL="329565" lvl="1" indent="0" algn="l">
              <a:lnSpc>
                <a:spcPts val="3635"/>
              </a:lnSpc>
              <a:buFont typeface="Arial" panose="020B0604020202020204" pitchFamily="34" charset="0"/>
              <a:buNone/>
            </a:pPr>
            <a:r>
              <a:rPr lang="en-US" sz="4400" b="1" dirty="0">
                <a:solidFill>
                  <a:srgbClr val="000000"/>
                </a:solidFill>
                <a:latin typeface="Barlow Bold Bold" panose="00000900000000000000"/>
                <a:ea typeface="Barlow Bold Bold" panose="00000900000000000000"/>
                <a:cs typeface="Barlow Bold Bold" panose="00000900000000000000"/>
                <a:sym typeface="Barlow Bold Bold" panose="00000900000000000000"/>
              </a:rPr>
              <a:t>SOLUTION OVERVIEW:</a:t>
            </a:r>
            <a:endParaRPr lang="en-US" sz="4400" b="1" dirty="0">
              <a:solidFill>
                <a:srgbClr val="000000"/>
              </a:solidFill>
              <a:latin typeface="Barlow Bold Bold" panose="00000900000000000000"/>
              <a:ea typeface="Barlow Bold Bold" panose="00000900000000000000"/>
              <a:cs typeface="Barlow Bold Bold" panose="00000900000000000000"/>
              <a:sym typeface="Barlow Bold Bold" panose="00000900000000000000"/>
            </a:endParaRPr>
          </a:p>
          <a:p>
            <a:pPr marL="329565" lvl="1" indent="0" algn="l">
              <a:lnSpc>
                <a:spcPts val="3635"/>
              </a:lnSpc>
              <a:buFont typeface="Arial" panose="020B0604020202020204" pitchFamily="34" charset="0"/>
              <a:buNone/>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Our project is an integrated platform designed to bridge the gap between farmers and the resources they need to thrive. By connecting farmers directly to market opportunities, real-time weather forecasts, and agricultural expertise, we empower farmers with the knowledge and connections they need to make informed decisions about their crops and sales.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659130" lvl="1" indent="-329565" algn="l">
              <a:lnSpc>
                <a:spcPts val="3635"/>
              </a:lnSpc>
              <a:buFont typeface="Arial" panose="020B0604020202020204"/>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9565" lvl="1" indent="0" algn="l">
              <a:lnSpc>
                <a:spcPts val="3635"/>
              </a:lnSpc>
              <a:buFont typeface="Arial" panose="020B0604020202020204"/>
              <a:buNone/>
            </a:pPr>
            <a:r>
              <a:rPr lang="en-US" sz="4400" b="1" dirty="0">
                <a:solidFill>
                  <a:srgbClr val="000000"/>
                </a:solidFill>
                <a:latin typeface="Barlow Bold" panose="00000800000000000000"/>
                <a:ea typeface="Barlow Bold" panose="00000800000000000000"/>
                <a:cs typeface="Barlow Bold" panose="00000800000000000000"/>
                <a:sym typeface="Barlow Bold" panose="00000800000000000000"/>
              </a:rPr>
              <a:t>Addressing the Problem:</a:t>
            </a:r>
            <a:endParaRPr lang="en-US" sz="440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9565" lvl="1" indent="0" algn="l">
              <a:lnSpc>
                <a:spcPts val="3635"/>
              </a:lnSpc>
              <a:buFont typeface="Arial" panose="020B0604020202020204"/>
              <a:buNone/>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The project tackles common challenges in agriculture, such as limited market access, crop vulnerability to unpredictable weather, and delayed access to professional assistance for crop health. By facilitating direct sales, forecasting weather, and offering specialist support, our platform helps farmers minimize losses, maximize profits, and improve crop resilience.</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659130" lvl="1" indent="-329565" algn="l">
              <a:lnSpc>
                <a:spcPts val="3635"/>
              </a:lnSpc>
              <a:buFont typeface="Arial" panose="020B0604020202020204"/>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659130" lvl="1" indent="-329565" algn="l">
              <a:lnSpc>
                <a:spcPts val="3635"/>
              </a:lnSpc>
              <a:buFont typeface="Arial" panose="020B0604020202020204"/>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668500" y="8572500"/>
            <a:ext cx="3480194" cy="1905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762000" y="800100"/>
            <a:ext cx="15590520" cy="8390890"/>
          </a:xfrm>
          <a:prstGeom prst="rect">
            <a:avLst/>
          </a:prstGeom>
        </p:spPr>
        <p:txBody>
          <a:bodyPr wrap="square" lIns="0" tIns="0" rIns="0" bIns="0" rtlCol="0" anchor="t">
            <a:noAutofit/>
          </a:bodyPr>
          <a:lstStyle/>
          <a:p>
            <a:pPr marL="329565" lvl="1" indent="0" algn="l">
              <a:lnSpc>
                <a:spcPts val="3635"/>
              </a:lnSpc>
              <a:buFont typeface="Arial" panose="020B0604020202020204"/>
              <a:buNone/>
            </a:pPr>
            <a:r>
              <a:rPr lang="en-US" sz="4400" b="1" dirty="0">
                <a:solidFill>
                  <a:srgbClr val="000000"/>
                </a:solidFill>
                <a:latin typeface="Barlow Bold" panose="00000800000000000000"/>
                <a:ea typeface="Barlow Bold" panose="00000800000000000000"/>
                <a:cs typeface="Barlow Bold" panose="00000800000000000000"/>
                <a:sym typeface="Barlow Bold" panose="00000800000000000000"/>
              </a:rPr>
              <a:t>Innovation and Uniqueness: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What makes our solution stand out is the integration of these services into a single platform, accessible even to small-scale farmers. The combination of direct market access, real-time data, and on-demand expertise creates a comprehensive tool that’s rare in the agricultural tech space. This all-in-one approach not only streamlines processes for farmers but also ensures that essential resources are available when they’re most needed.</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9565" lvl="1" indent="0" algn="l">
              <a:lnSpc>
                <a:spcPts val="3635"/>
              </a:lnSpc>
              <a:buFont typeface="Arial" panose="020B0604020202020204"/>
              <a:buNone/>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9565" lvl="1" indent="0" algn="l">
              <a:lnSpc>
                <a:spcPts val="3635"/>
              </a:lnSpc>
              <a:buFont typeface="Arial" panose="020B0604020202020204"/>
              <a:buNone/>
            </a:pPr>
            <a:r>
              <a:rPr lang="en-US" sz="4400" b="1" dirty="0">
                <a:solidFill>
                  <a:srgbClr val="000000"/>
                </a:solidFill>
                <a:latin typeface="Barlow Bold" panose="00000800000000000000"/>
                <a:ea typeface="Barlow Bold" panose="00000800000000000000"/>
                <a:cs typeface="Barlow Bold" panose="00000800000000000000"/>
                <a:sym typeface="Barlow Bold" panose="00000800000000000000"/>
              </a:rPr>
              <a:t>Key Features and Benefits: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Direct Market Sales: Farmers can sell their crops without intermediaries, increasing their profit margins and fostering transparency.</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Real-Time Weather Forecast: The platform provides up-to-date forecasts to help farmers make timely decisions, reducing the risks associated with unexpected weather events.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765" lvl="1" indent="-457200" algn="l">
              <a:lnSpc>
                <a:spcPts val="3635"/>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Expert Consultation for Crop Health: Farmers can connect with agricultural specialists for targeted advice on pesticides and crop care, ensuring a swift response to potential diseases and improving crop yields.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668500" y="8572500"/>
            <a:ext cx="3480194" cy="1905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6230600" cy="903605"/>
          </a:xfrm>
          <a:prstGeom prst="rect">
            <a:avLst/>
          </a:prstGeom>
        </p:spPr>
        <p:txBody>
          <a:bodyPr lIns="0" tIns="0" rIns="0" bIns="0" rtlCol="0" anchor="t">
            <a:noAutofit/>
          </a:bodyPr>
          <a:lstStyle/>
          <a:p>
            <a:pPr algn="l">
              <a:lnSpc>
                <a:spcPts val="4950"/>
              </a:lnSpc>
            </a:pPr>
            <a:r>
              <a:rPr lang="en-US" sz="4400" b="1">
                <a:solidFill>
                  <a:srgbClr val="000000"/>
                </a:solidFill>
                <a:latin typeface="Barlow Bold Bold" panose="00000900000000000000"/>
                <a:ea typeface="Barlow Bold Bold" panose="00000900000000000000"/>
                <a:cs typeface="Barlow Bold Bold" panose="00000900000000000000"/>
                <a:sym typeface="Barlow Bold Bold" panose="00000900000000000000"/>
              </a:rPr>
              <a:t>TECHNICAL ARCHITECTURE </a:t>
            </a:r>
            <a:endParaRPr lang="en-US" sz="4400" b="1">
              <a:solidFill>
                <a:srgbClr val="000000"/>
              </a:solidFill>
              <a:latin typeface="Barlow Bold Bold" panose="00000900000000000000"/>
              <a:ea typeface="Barlow Bold Bold" panose="00000900000000000000"/>
              <a:cs typeface="Barlow Bold Bold" panose="00000900000000000000"/>
              <a:sym typeface="Barlow Bold Bold" panose="00000900000000000000"/>
            </a:endParaRPr>
          </a:p>
          <a:p>
            <a:pPr algn="l">
              <a:lnSpc>
                <a:spcPts val="4950"/>
              </a:lnSpc>
              <a:spcBef>
                <a:spcPct val="0"/>
              </a:spcBef>
            </a:pPr>
            <a:endParaRPr lang="en-US" sz="4400" b="1">
              <a:solidFill>
                <a:srgbClr val="000000"/>
              </a:solidFill>
              <a:latin typeface="Barlow Bold Bold" panose="00000900000000000000"/>
              <a:ea typeface="Barlow Bold Bold" panose="00000900000000000000"/>
              <a:cs typeface="Barlow Bold Bold" panose="00000900000000000000"/>
              <a:sym typeface="Barlow Bold Bold" panose="00000900000000000000"/>
            </a:endParaRPr>
          </a:p>
        </p:txBody>
      </p:sp>
      <p:sp>
        <p:nvSpPr>
          <p:cNvPr id="5" name="TextBox 5"/>
          <p:cNvSpPr txBox="1"/>
          <p:nvPr/>
        </p:nvSpPr>
        <p:spPr>
          <a:xfrm>
            <a:off x="609600" y="1790700"/>
            <a:ext cx="16910685" cy="9310370"/>
          </a:xfrm>
          <a:prstGeom prst="rect">
            <a:avLst/>
          </a:prstGeom>
        </p:spPr>
        <p:txBody>
          <a:bodyPr wrap="square" lIns="0" tIns="0" rIns="0" bIns="0" rtlCol="0" anchor="t">
            <a:spAutoFit/>
          </a:bodyPr>
          <a:lstStyle/>
          <a:p>
            <a:pPr marL="328930" lvl="1" indent="0" algn="l">
              <a:lnSpc>
                <a:spcPts val="3630"/>
              </a:lnSpc>
              <a:buFont typeface="Arial" panose="020B0604020202020204"/>
              <a:buNone/>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Frontend Technologies: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React.js </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Tailwind CSS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Google maps API </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8930" lvl="1" indent="0" algn="l">
              <a:lnSpc>
                <a:spcPts val="3630"/>
              </a:lnSpc>
              <a:buFont typeface="Arial" panose="020B0604020202020204" pitchFamily="34" charset="0"/>
              <a:buNone/>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Backend Technologies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Node.js</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Python (Flask)</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8930" lvl="1" indent="0" algn="l">
              <a:lnSpc>
                <a:spcPts val="3630"/>
              </a:lnSpc>
              <a:buFont typeface="Arial" panose="020B0604020202020204" pitchFamily="34" charset="0"/>
              <a:buNone/>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8930" lvl="1" indent="0" algn="l">
              <a:lnSpc>
                <a:spcPts val="3630"/>
              </a:lnSpc>
              <a:buFont typeface="Arial" panose="020B0604020202020204" pitchFamily="34" charset="0"/>
              <a:buNone/>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Database</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Sql</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328930" lvl="1" indent="0" algn="l">
              <a:lnSpc>
                <a:spcPts val="3630"/>
              </a:lnSpc>
              <a:buFont typeface="Arial" panose="020B0604020202020204" pitchFamily="34" charset="0"/>
              <a:buNone/>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Other</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OpenWeather API</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Twilio</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Google Cloud Vision</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r>
              <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rPr>
              <a:t>Stripe </a:t>
            </a: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786130" lvl="1" indent="-457200" algn="l">
              <a:lnSpc>
                <a:spcPts val="3630"/>
              </a:lnSpc>
              <a:buFont typeface="Arial" panose="020B0604020202020204" pitchFamily="34" charset="0"/>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endParaRPr lang="en-US" sz="3050" b="1" dirty="0">
              <a:solidFill>
                <a:srgbClr val="000000"/>
              </a:solidFill>
              <a:latin typeface="Barlow Bold" panose="00000800000000000000"/>
              <a:ea typeface="Barlow Bold" panose="00000800000000000000"/>
              <a:cs typeface="Barlow Bold" panose="00000800000000000000"/>
              <a:sym typeface="Barlow Bold" panose="0000080000000000000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935200" y="8496300"/>
            <a:ext cx="3480194" cy="1905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990491" y="494987"/>
            <a:ext cx="13665696" cy="9310370"/>
          </a:xfrm>
          <a:prstGeom prst="rect">
            <a:avLst/>
          </a:prstGeom>
        </p:spPr>
        <p:txBody>
          <a:bodyPr lIns="0" tIns="0" rIns="0" bIns="0" rtlCol="0" anchor="t">
            <a:spAutoFit/>
          </a:bodyPr>
          <a:lstStyle/>
          <a:p>
            <a:pPr marL="328930" lvl="1" indent="0" algn="l">
              <a:lnSpc>
                <a:spcPts val="3630"/>
              </a:lnSpc>
              <a:buFont typeface="Arial" panose="020B0604020202020204"/>
              <a:buNone/>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Scalability and Future Scope</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Handling Increased Load:</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Our solution uses cloud infrastructure (e.g., AWS) for automatic scaling and load balancing to manage high traffic during peak times.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328930" lvl="1" indent="0" algn="l">
              <a:lnSpc>
                <a:spcPts val="3630"/>
              </a:lnSpc>
              <a:buFont typeface="Arial" panose="020B0604020202020204"/>
              <a:buNone/>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Architecture Considerations: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A microservices architecture ensures each feature (e.g., marketplace, weather) scales independently. We’ll use containerization (Docker, Kubernetes) for efficient scaling and management.</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Microservices for modular scaling.</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Cloud services for dynamic resource allocation.</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Containerization for flexible deployment.</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Serverless computing for event-driven tasks like real-time updates.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Additional Functionalities: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AI for crop disease detection.</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Predictive analytics for crop and market insights.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Blockchain for secure transactions.</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a:p>
            <a:pPr marL="658495" lvl="1" indent="-329565" algn="l">
              <a:lnSpc>
                <a:spcPts val="3630"/>
              </a:lnSpc>
              <a:buFont typeface="Arial" panose="020B0604020202020204"/>
              <a:buChar char="•"/>
            </a:pPr>
            <a:r>
              <a:rPr lang="en-US" sz="3050" b="1">
                <a:solidFill>
                  <a:srgbClr val="000000"/>
                </a:solidFill>
                <a:latin typeface="Barlow Bold" panose="00000800000000000000"/>
                <a:ea typeface="Barlow Bold" panose="00000800000000000000"/>
                <a:cs typeface="Barlow Bold" panose="00000800000000000000"/>
                <a:sym typeface="Barlow Bold" panose="00000800000000000000"/>
              </a:rPr>
              <a:t>IoT integration for real-time crop monitoring.</a:t>
            </a:r>
            <a:endParaRPr lang="en-US" sz="3050" b="1">
              <a:solidFill>
                <a:srgbClr val="000000"/>
              </a:solidFill>
              <a:latin typeface="Barlow Bold" panose="00000800000000000000"/>
              <a:ea typeface="Barlow Bold" panose="00000800000000000000"/>
              <a:cs typeface="Barlow Bold" panose="00000800000000000000"/>
              <a:sym typeface="Barlow Bold" panose="0000080000000000000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935200" y="8382000"/>
            <a:ext cx="3480194" cy="1905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3329940" cy="634365"/>
          </a:xfrm>
          <a:prstGeom prst="rect">
            <a:avLst/>
          </a:prstGeom>
        </p:spPr>
        <p:txBody>
          <a:bodyPr wrap="square" lIns="0" tIns="0" rIns="0" bIns="0" rtlCol="0" anchor="t">
            <a:spAutoFit/>
          </a:bodyPr>
          <a:lstStyle/>
          <a:p>
            <a:pPr algn="l">
              <a:lnSpc>
                <a:spcPts val="4950"/>
              </a:lnSpc>
              <a:spcBef>
                <a:spcPct val="0"/>
              </a:spcBef>
            </a:pPr>
            <a:r>
              <a:rPr lang="en-US" sz="4155" b="1">
                <a:solidFill>
                  <a:srgbClr val="000000"/>
                </a:solidFill>
                <a:latin typeface="Barlow Bold Bold" panose="00000900000000000000"/>
                <a:ea typeface="Barlow Bold Bold" panose="00000900000000000000"/>
                <a:cs typeface="Barlow Bold Bold" panose="00000900000000000000"/>
                <a:sym typeface="Barlow Bold Bold" panose="00000900000000000000"/>
              </a:rPr>
              <a:t>FEASIBILITY</a:t>
            </a:r>
            <a:endParaRPr lang="en-US" sz="4155" b="1">
              <a:solidFill>
                <a:srgbClr val="000000"/>
              </a:solidFill>
              <a:latin typeface="Barlow Bold Bold" panose="00000900000000000000"/>
              <a:ea typeface="Barlow Bold Bold" panose="00000900000000000000"/>
              <a:cs typeface="Barlow Bold Bold" panose="00000900000000000000"/>
              <a:sym typeface="Barlow Bold Bold" panose="0000090000000000000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807806" y="8382000"/>
            <a:ext cx="3480194" cy="1905000"/>
          </a:xfrm>
          <a:prstGeom prst="rect">
            <a:avLst/>
          </a:prstGeom>
        </p:spPr>
      </p:pic>
      <p:sp>
        <p:nvSpPr>
          <p:cNvPr id="5" name="Text Box 4"/>
          <p:cNvSpPr txBox="1"/>
          <p:nvPr/>
        </p:nvSpPr>
        <p:spPr>
          <a:xfrm>
            <a:off x="1028700" y="1943100"/>
            <a:ext cx="16571595" cy="7600950"/>
          </a:xfrm>
          <a:prstGeom prst="rect">
            <a:avLst/>
          </a:prstGeom>
          <a:noFill/>
        </p:spPr>
        <p:txBody>
          <a:bodyPr wrap="square" rtlCol="0">
            <a:spAutoFit/>
          </a:bodyPr>
          <a:p>
            <a:r>
              <a:rPr lang="en-US" sz="3050">
                <a:latin typeface="Barlow Bold" panose="00000800000000000000" charset="0"/>
                <a:cs typeface="Barlow Bold" panose="00000800000000000000" charset="0"/>
              </a:rPr>
              <a:t>Weather Variability:</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Challenge: Unpredictable weather impacts crop planning.</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Strategy: Use machine learning for better forecasting and promote crop diversification.</a:t>
            </a:r>
            <a:endParaRPr lang="en-US" sz="3050">
              <a:latin typeface="Barlow Bold" panose="00000800000000000000" charset="0"/>
              <a:cs typeface="Barlow Bold" panose="00000800000000000000" charset="0"/>
            </a:endParaRPr>
          </a:p>
          <a:p>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Pest and Disease Outbreaks:</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Challenge: Pests and diseases can devastate crops.</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Strategy: Implement real-time monitoring and provide access to agricultural experts.</a:t>
            </a:r>
            <a:endParaRPr lang="en-US" sz="3050">
              <a:latin typeface="Barlow Bold" panose="00000800000000000000" charset="0"/>
              <a:cs typeface="Barlow Bold" panose="00000800000000000000" charset="0"/>
            </a:endParaRPr>
          </a:p>
          <a:p>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Technology Adoption:</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Challenge: Farmers may lack the skills to adopt new technologies.</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Strategy: Provide user-friendly platforms and offer training programs.</a:t>
            </a:r>
            <a:endParaRPr lang="en-US" sz="3050">
              <a:latin typeface="Barlow Bold" panose="00000800000000000000" charset="0"/>
              <a:cs typeface="Barlow Bold" panose="00000800000000000000" charset="0"/>
            </a:endParaRPr>
          </a:p>
          <a:p>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Resource Constraints:</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Challenge: Limited access to inputs and capital.</a:t>
            </a:r>
            <a:endParaRPr lang="en-US" sz="3050">
              <a:latin typeface="Barlow Bold" panose="00000800000000000000" charset="0"/>
              <a:cs typeface="Barlow Bold" panose="00000800000000000000" charset="0"/>
            </a:endParaRPr>
          </a:p>
          <a:p>
            <a:r>
              <a:rPr lang="en-US" sz="3050">
                <a:latin typeface="Barlow Bold" panose="00000800000000000000" charset="0"/>
                <a:cs typeface="Barlow Bold" panose="00000800000000000000" charset="0"/>
              </a:rPr>
              <a:t>Strategy: Promote microfinancing and cooperative models to pool resources.</a:t>
            </a:r>
            <a:endParaRPr lang="en-US" sz="3050">
              <a:latin typeface="Barlow Bold" panose="00000800000000000000" charset="0"/>
              <a:cs typeface="Barlow Bold" panose="00000800000000000000" charset="0"/>
            </a:endParaRPr>
          </a:p>
          <a:p>
            <a:endParaRPr lang="en-US" sz="3050">
              <a:latin typeface="Barlow Bold" panose="00000800000000000000" charset="0"/>
              <a:cs typeface="Barlow Bold" panose="0000080000000000000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750"/>
        <p:cNvGrpSpPr/>
        <p:nvPr/>
      </p:nvGrpSpPr>
      <p:grpSpPr>
        <a:xfrm>
          <a:off x="0" y="0"/>
          <a:ext cx="0" cy="0"/>
          <a:chOff x="0" y="0"/>
          <a:chExt cx="0" cy="0"/>
        </a:xfrm>
      </p:grpSpPr>
      <p:pic>
        <p:nvPicPr>
          <p:cNvPr id="751" name="Google Shape;751;p60"/>
          <p:cNvPicPr preferRelativeResize="0"/>
          <p:nvPr/>
        </p:nvPicPr>
        <p:blipFill rotWithShape="1">
          <a:blip r:embed="rId1"/>
          <a:srcRect/>
          <a:stretch>
            <a:fillRect/>
          </a:stretch>
        </p:blipFill>
        <p:spPr>
          <a:xfrm>
            <a:off x="1" y="1"/>
            <a:ext cx="18288006" cy="10287002"/>
          </a:xfrm>
          <a:prstGeom prst="rect">
            <a:avLst/>
          </a:prstGeom>
          <a:noFill/>
          <a:ln>
            <a:noFill/>
          </a:ln>
        </p:spPr>
      </p:pic>
      <p:sp>
        <p:nvSpPr>
          <p:cNvPr id="753" name="Google Shape;753;p60"/>
          <p:cNvSpPr txBox="1">
            <a:spLocks noGrp="1"/>
          </p:cNvSpPr>
          <p:nvPr>
            <p:ph type="ctrTitle" idx="4294967295"/>
          </p:nvPr>
        </p:nvSpPr>
        <p:spPr>
          <a:xfrm>
            <a:off x="1219200" y="4343281"/>
            <a:ext cx="15505800" cy="1600438"/>
          </a:xfrm>
          <a:prstGeom prst="rect">
            <a:avLst/>
          </a:prstGeom>
        </p:spPr>
        <p:txBody>
          <a:bodyPr spcFirstLastPara="1" vert="horz" wrap="square" lIns="182850" tIns="0" rIns="182850" bIns="0" rtlCol="0" anchor="t" anchorCtr="0">
            <a:spAutoFit/>
          </a:bodyPr>
          <a:lstStyle/>
          <a:p>
            <a:pPr>
              <a:spcBef>
                <a:spcPts val="0"/>
              </a:spcBef>
            </a:pPr>
            <a:r>
              <a:rPr lang="en-GB" sz="10400" dirty="0">
                <a:solidFill>
                  <a:srgbClr val="51DA4B"/>
                </a:solidFill>
                <a:latin typeface="Space Grotesk Medium" panose="020B0604020202020204"/>
                <a:ea typeface="Space Grotesk Medium" panose="020B0604020202020204"/>
                <a:cs typeface="Space Grotesk Medium" panose="020B0604020202020204"/>
                <a:sym typeface="Space Grotesk Medium" panose="020B0604020202020204"/>
              </a:rPr>
              <a:t>&gt;</a:t>
            </a:r>
            <a:r>
              <a:rPr lang="en-GB" sz="10400" dirty="0">
                <a:solidFill>
                  <a:schemeClr val="bg1"/>
                </a:solidFill>
                <a:latin typeface="Space Grotesk Medium" panose="020B0604020202020204"/>
                <a:ea typeface="Space Grotesk Medium" panose="020B0604020202020204"/>
                <a:cs typeface="Space Grotesk Medium" panose="020B0604020202020204"/>
                <a:sym typeface="Space Grotesk Medium" panose="020B0604020202020204"/>
              </a:rPr>
              <a:t>Team Details</a:t>
            </a:r>
            <a:endParaRPr sz="10400" dirty="0">
              <a:solidFill>
                <a:schemeClr val="bg1"/>
              </a:solidFill>
              <a:latin typeface="Space Grotesk Medium" panose="020B0604020202020204"/>
              <a:ea typeface="Space Grotesk Medium" panose="020B0604020202020204"/>
              <a:cs typeface="Space Grotesk Medium" panose="020B0604020202020204"/>
              <a:sym typeface="Space Grotesk Medium"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DA4B"/>
        </a:solidFill>
        <a:effectLst/>
      </p:bgPr>
    </p:bg>
    <p:spTree>
      <p:nvGrpSpPr>
        <p:cNvPr id="1" name=""/>
        <p:cNvGrpSpPr/>
        <p:nvPr/>
      </p:nvGrpSpPr>
      <p:grpSpPr>
        <a:xfrm>
          <a:off x="0" y="0"/>
          <a:ext cx="0" cy="0"/>
          <a:chOff x="0" y="0"/>
          <a:chExt cx="0" cy="0"/>
        </a:xfrm>
      </p:grpSpPr>
      <p:sp>
        <p:nvSpPr>
          <p:cNvPr id="3" name="TextBox 3"/>
          <p:cNvSpPr txBox="1"/>
          <p:nvPr/>
        </p:nvSpPr>
        <p:spPr>
          <a:xfrm>
            <a:off x="1028700" y="1711168"/>
            <a:ext cx="9392146" cy="633956"/>
          </a:xfrm>
          <a:prstGeom prst="rect">
            <a:avLst/>
          </a:prstGeom>
        </p:spPr>
        <p:txBody>
          <a:bodyPr lIns="0" tIns="0" rIns="0" bIns="0" rtlCol="0" anchor="t">
            <a:spAutoFit/>
          </a:bodyPr>
          <a:lstStyle/>
          <a:p>
            <a:pPr algn="just">
              <a:lnSpc>
                <a:spcPts val="5740"/>
              </a:lnSpc>
            </a:pPr>
            <a:endParaRPr lang="en-US" sz="3340" spc="50" dirty="0">
              <a:solidFill>
                <a:srgbClr val="000000"/>
              </a:solidFill>
              <a:latin typeface="Barlow Bold" panose="00000800000000000000"/>
              <a:ea typeface="Barlow Bold" panose="00000800000000000000"/>
              <a:cs typeface="Barlow Bold" panose="00000800000000000000"/>
              <a:sym typeface="Barlow Bold" panose="00000800000000000000"/>
            </a:endParaRPr>
          </a:p>
        </p:txBody>
      </p:sp>
      <p:pic>
        <p:nvPicPr>
          <p:cNvPr id="25" name="Google Shape;429;p38"/>
          <p:cNvPicPr preferRelativeResize="0"/>
          <p:nvPr/>
        </p:nvPicPr>
        <p:blipFill rotWithShape="1">
          <a:blip r:embed="rId1"/>
          <a:srcRect/>
          <a:stretch>
            <a:fillRect/>
          </a:stretch>
        </p:blipFill>
        <p:spPr>
          <a:xfrm>
            <a:off x="304800" y="5900321"/>
            <a:ext cx="18288000" cy="5829300"/>
          </a:xfrm>
          <a:prstGeom prst="rect">
            <a:avLst/>
          </a:prstGeom>
          <a:noFill/>
          <a:ln>
            <a:noFill/>
          </a:ln>
        </p:spPr>
      </p:pic>
      <p:pic>
        <p:nvPicPr>
          <p:cNvPr id="30" name="Google Shape;436;p38"/>
          <p:cNvPicPr preferRelativeResize="0"/>
          <p:nvPr/>
        </p:nvPicPr>
        <p:blipFill>
          <a:blip r:embed="rId2"/>
          <a:stretch>
            <a:fillRect/>
          </a:stretch>
        </p:blipFill>
        <p:spPr>
          <a:xfrm>
            <a:off x="906309" y="1829696"/>
            <a:ext cx="2147702" cy="2114150"/>
          </a:xfrm>
          <a:prstGeom prst="rect">
            <a:avLst/>
          </a:prstGeom>
          <a:noFill/>
          <a:ln>
            <a:noFill/>
          </a:ln>
        </p:spPr>
      </p:pic>
      <p:pic>
        <p:nvPicPr>
          <p:cNvPr id="31" name="Google Shape;437;p38"/>
          <p:cNvPicPr preferRelativeResize="0"/>
          <p:nvPr/>
        </p:nvPicPr>
        <p:blipFill>
          <a:blip r:embed="rId3"/>
          <a:stretch>
            <a:fillRect/>
          </a:stretch>
        </p:blipFill>
        <p:spPr>
          <a:xfrm>
            <a:off x="906308" y="1829696"/>
            <a:ext cx="1898152" cy="1864598"/>
          </a:xfrm>
          <a:prstGeom prst="rect">
            <a:avLst/>
          </a:prstGeom>
          <a:noFill/>
          <a:ln w="9525" cap="flat" cmpd="sng">
            <a:solidFill>
              <a:srgbClr val="1C1C1C"/>
            </a:solidFill>
            <a:prstDash val="solid"/>
            <a:round/>
            <a:headEnd type="none" w="sm" len="sm"/>
            <a:tailEnd type="none" w="sm" len="sm"/>
          </a:ln>
        </p:spPr>
      </p:pic>
      <p:sp>
        <p:nvSpPr>
          <p:cNvPr id="32" name="Google Shape;438;p38"/>
          <p:cNvSpPr txBox="1"/>
          <p:nvPr/>
        </p:nvSpPr>
        <p:spPr>
          <a:xfrm>
            <a:off x="3409315" y="2143125"/>
            <a:ext cx="6815455" cy="553720"/>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rPr>
              <a:t>Mahammed Sharief Shaik</a:t>
            </a:r>
            <a:endPar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endParaRPr>
          </a:p>
        </p:txBody>
      </p:sp>
      <p:pic>
        <p:nvPicPr>
          <p:cNvPr id="34" name="Google Shape;440;p38"/>
          <p:cNvPicPr preferRelativeResize="0"/>
          <p:nvPr/>
        </p:nvPicPr>
        <p:blipFill>
          <a:blip r:embed="rId2"/>
          <a:stretch>
            <a:fillRect/>
          </a:stretch>
        </p:blipFill>
        <p:spPr>
          <a:xfrm>
            <a:off x="906309" y="4553446"/>
            <a:ext cx="2147702" cy="2114150"/>
          </a:xfrm>
          <a:prstGeom prst="rect">
            <a:avLst/>
          </a:prstGeom>
          <a:noFill/>
          <a:ln>
            <a:noFill/>
          </a:ln>
        </p:spPr>
      </p:pic>
      <p:pic>
        <p:nvPicPr>
          <p:cNvPr id="35" name="Google Shape;441;p38"/>
          <p:cNvPicPr preferRelativeResize="0"/>
          <p:nvPr/>
        </p:nvPicPr>
        <p:blipFill>
          <a:blip r:embed="rId3"/>
          <a:stretch>
            <a:fillRect/>
          </a:stretch>
        </p:blipFill>
        <p:spPr>
          <a:xfrm>
            <a:off x="906308" y="4553446"/>
            <a:ext cx="1898152" cy="1864598"/>
          </a:xfrm>
          <a:prstGeom prst="rect">
            <a:avLst/>
          </a:prstGeom>
          <a:noFill/>
          <a:ln w="9525" cap="flat" cmpd="sng">
            <a:solidFill>
              <a:srgbClr val="1C1C1C"/>
            </a:solidFill>
            <a:prstDash val="solid"/>
            <a:round/>
            <a:headEnd type="none" w="sm" len="sm"/>
            <a:tailEnd type="none" w="sm" len="sm"/>
          </a:ln>
        </p:spPr>
      </p:pic>
      <p:sp>
        <p:nvSpPr>
          <p:cNvPr id="36" name="Google Shape;442;p38"/>
          <p:cNvSpPr txBox="1"/>
          <p:nvPr/>
        </p:nvSpPr>
        <p:spPr>
          <a:xfrm>
            <a:off x="3409550" y="4866779"/>
            <a:ext cx="4962000" cy="553720"/>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rPr>
              <a:t>Nafisa Shaik</a:t>
            </a:r>
            <a:endPar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endParaRPr>
          </a:p>
        </p:txBody>
      </p:sp>
      <p:pic>
        <p:nvPicPr>
          <p:cNvPr id="38" name="Google Shape;444;p38"/>
          <p:cNvPicPr preferRelativeResize="0"/>
          <p:nvPr/>
        </p:nvPicPr>
        <p:blipFill>
          <a:blip r:embed="rId2"/>
          <a:stretch>
            <a:fillRect/>
          </a:stretch>
        </p:blipFill>
        <p:spPr>
          <a:xfrm>
            <a:off x="925759" y="7163696"/>
            <a:ext cx="2147702" cy="2114150"/>
          </a:xfrm>
          <a:prstGeom prst="rect">
            <a:avLst/>
          </a:prstGeom>
          <a:noFill/>
          <a:ln>
            <a:noFill/>
          </a:ln>
        </p:spPr>
      </p:pic>
      <p:pic>
        <p:nvPicPr>
          <p:cNvPr id="39" name="Google Shape;445;p38"/>
          <p:cNvPicPr preferRelativeResize="0"/>
          <p:nvPr/>
        </p:nvPicPr>
        <p:blipFill>
          <a:blip r:embed="rId3"/>
          <a:stretch>
            <a:fillRect/>
          </a:stretch>
        </p:blipFill>
        <p:spPr>
          <a:xfrm>
            <a:off x="925758" y="7163696"/>
            <a:ext cx="1898152" cy="1864598"/>
          </a:xfrm>
          <a:prstGeom prst="rect">
            <a:avLst/>
          </a:prstGeom>
          <a:noFill/>
          <a:ln w="9525" cap="flat" cmpd="sng">
            <a:solidFill>
              <a:srgbClr val="1C1C1C"/>
            </a:solidFill>
            <a:prstDash val="solid"/>
            <a:round/>
            <a:headEnd type="none" w="sm" len="sm"/>
            <a:tailEnd type="none" w="sm" len="sm"/>
          </a:ln>
        </p:spPr>
      </p:pic>
      <p:sp>
        <p:nvSpPr>
          <p:cNvPr id="40" name="Google Shape;446;p38"/>
          <p:cNvSpPr txBox="1"/>
          <p:nvPr/>
        </p:nvSpPr>
        <p:spPr>
          <a:xfrm>
            <a:off x="3429000" y="7477029"/>
            <a:ext cx="4962000" cy="553720"/>
          </a:xfrm>
          <a:prstGeom prst="rect">
            <a:avLst/>
          </a:prstGeom>
        </p:spPr>
        <p:txBody>
          <a:bodyPr spcFirstLastPara="1" vert="horz" wrap="square" lIns="182850" tIns="0" rIns="182850" bIns="0" rtlCol="0" anchor="b" anchorCtr="0">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pPr>
            <a:r>
              <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rPr>
              <a:t>Sreya Chirumella</a:t>
            </a:r>
            <a:endParaRPr lang="en-US" altLang="en-IN" sz="3600">
              <a:solidFill>
                <a:srgbClr val="1C1C1C"/>
              </a:solidFill>
              <a:latin typeface="Space Grotesk Medium" panose="020B0604020202020204"/>
              <a:ea typeface="Space Grotesk Medium" panose="020B0604020202020204"/>
              <a:cs typeface="Space Grotesk Medium" panose="020B0604020202020204"/>
              <a:sym typeface="Space Grotesk Medium" panose="020B0604020202020204"/>
            </a:endParaRPr>
          </a:p>
        </p:txBody>
      </p:sp>
      <p:sp>
        <p:nvSpPr>
          <p:cNvPr id="46" name="Freeform 2"/>
          <p:cNvSpPr/>
          <p:nvPr/>
        </p:nvSpPr>
        <p:spPr>
          <a:xfrm>
            <a:off x="6257925" y="4263390"/>
            <a:ext cx="12030075" cy="6042660"/>
          </a:xfrm>
          <a:custGeom>
            <a:avLst/>
            <a:gdLst/>
            <a:ahLst/>
            <a:cxnLst/>
            <a:rect l="l" t="t" r="r" b="b"/>
            <a:pathLst>
              <a:path w="12563227" h="7066815">
                <a:moveTo>
                  <a:pt x="0" y="0"/>
                </a:moveTo>
                <a:lnTo>
                  <a:pt x="12563227" y="0"/>
                </a:lnTo>
                <a:lnTo>
                  <a:pt x="12563227" y="7066815"/>
                </a:lnTo>
                <a:lnTo>
                  <a:pt x="0" y="7066815"/>
                </a:lnTo>
                <a:lnTo>
                  <a:pt x="0" y="0"/>
                </a:lnTo>
                <a:close/>
              </a:path>
            </a:pathLst>
          </a:custGeom>
          <a:blipFill>
            <a:blip r:embed="rId4"/>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721"/>
        <p:cNvGrpSpPr/>
        <p:nvPr/>
      </p:nvGrpSpPr>
      <p:grpSpPr>
        <a:xfrm>
          <a:off x="0" y="0"/>
          <a:ext cx="0" cy="0"/>
          <a:chOff x="0" y="0"/>
          <a:chExt cx="0" cy="0"/>
        </a:xfrm>
      </p:grpSpPr>
      <p:pic>
        <p:nvPicPr>
          <p:cNvPr id="1722" name="Google Shape;1722;p121"/>
          <p:cNvPicPr preferRelativeResize="0"/>
          <p:nvPr/>
        </p:nvPicPr>
        <p:blipFill rotWithShape="1">
          <a:blip r:embed="rId1"/>
          <a:srcRect/>
          <a:stretch>
            <a:fillRect/>
          </a:stretch>
        </p:blipFill>
        <p:spPr>
          <a:xfrm>
            <a:off x="1" y="1"/>
            <a:ext cx="18288006" cy="10287002"/>
          </a:xfrm>
          <a:prstGeom prst="rect">
            <a:avLst/>
          </a:prstGeom>
          <a:noFill/>
          <a:ln>
            <a:noFill/>
          </a:ln>
        </p:spPr>
      </p:pic>
      <p:sp>
        <p:nvSpPr>
          <p:cNvPr id="1723" name="Google Shape;1723;p121"/>
          <p:cNvSpPr txBox="1">
            <a:spLocks noGrp="1"/>
          </p:cNvSpPr>
          <p:nvPr>
            <p:ph type="ctrTitle"/>
          </p:nvPr>
        </p:nvSpPr>
        <p:spPr>
          <a:xfrm>
            <a:off x="1391100" y="4000500"/>
            <a:ext cx="15505800" cy="1631216"/>
          </a:xfrm>
          <a:prstGeom prst="rect">
            <a:avLst/>
          </a:prstGeom>
        </p:spPr>
        <p:txBody>
          <a:bodyPr spcFirstLastPara="1" vert="horz" wrap="square" lIns="0" tIns="0" rIns="182850" bIns="0" rtlCol="0" anchor="b" anchorCtr="0">
            <a:spAutoFit/>
          </a:bodyPr>
          <a:lstStyle/>
          <a:p>
            <a:pPr>
              <a:spcBef>
                <a:spcPts val="0"/>
              </a:spcBef>
            </a:pPr>
            <a:r>
              <a:rPr lang="en-GB" sz="10600" dirty="0">
                <a:solidFill>
                  <a:srgbClr val="F4F0E0"/>
                </a:solidFill>
                <a:latin typeface="Space Grotesk Medium" panose="020B0604020202020204"/>
                <a:ea typeface="Space Grotesk Medium" panose="020B0604020202020204"/>
                <a:cs typeface="Space Grotesk Medium" panose="020B0604020202020204"/>
                <a:sym typeface="Space Grotesk Medium" panose="020B0604020202020204"/>
              </a:rPr>
              <a:t>Thanks for Joining</a:t>
            </a:r>
            <a:endParaRPr sz="10600" dirty="0">
              <a:solidFill>
                <a:srgbClr val="F4F0E0"/>
              </a:solidFill>
              <a:latin typeface="Space Grotesk Medium" panose="020B0604020202020204"/>
              <a:ea typeface="Space Grotesk Medium" panose="020B0604020202020204"/>
              <a:cs typeface="Space Grotesk Medium" panose="020B0604020202020204"/>
              <a:sym typeface="Space Grotesk Medium"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3485</Words>
  <Application>WPS Presentation</Application>
  <PresentationFormat>Custom</PresentationFormat>
  <Paragraphs>100</Paragraphs>
  <Slides>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Barlow Bold</vt:lpstr>
      <vt:lpstr>Arial Unicode MS</vt:lpstr>
      <vt:lpstr>Barlow Bold Bold</vt:lpstr>
      <vt:lpstr>Arial</vt:lpstr>
      <vt:lpstr>Space Grotesk Medium</vt:lpstr>
      <vt:lpstr>Microsoft YaHei</vt:lpstr>
      <vt:lpstr>Arial Unicode MS</vt:lpstr>
      <vt:lpstr>Calibri</vt:lpstr>
      <vt:lpstr>Barlow Bold</vt:lpstr>
      <vt:lpstr>Office Theme</vt:lpstr>
      <vt:lpstr>PowerPoint 演示文稿</vt:lpstr>
      <vt:lpstr>PowerPoint 演示文稿</vt:lpstr>
      <vt:lpstr>PowerPoint 演示文稿</vt:lpstr>
      <vt:lpstr>PowerPoint 演示文稿</vt:lpstr>
      <vt:lpstr>PowerPoint 演示文稿</vt:lpstr>
      <vt:lpstr>PowerPoint 演示文稿</vt:lpstr>
      <vt:lpstr>&gt;Team Details</vt:lpstr>
      <vt:lpstr>PowerPoint 演示文稿</vt:lpstr>
      <vt:lpstr>Thanks for Joining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goes here</dc:title>
  <dc:creator>DELL</dc:creator>
  <cp:lastModifiedBy>LearnTech</cp:lastModifiedBy>
  <cp:revision>8</cp:revision>
  <dcterms:created xsi:type="dcterms:W3CDTF">2006-08-16T00:00:00Z</dcterms:created>
  <dcterms:modified xsi:type="dcterms:W3CDTF">2024-10-25T06:28:43Z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F3889C34277945B7BF42C8B55BA5228A_12</vt:lpwstr>
  </property>
  <property fmtid="{D5CDD505-2E9C-101B-9397-08002B2CF9AE}" pid="3" name="KSOProductBuildVer">
    <vt:lpwstr>1033-12.2.0.18607</vt:lpwstr>
  </property>
</Properties>
</file>