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arlow Bold" charset="1" panose="00000800000000000000"/>
      <p:regular r:id="rId16"/>
    </p:embeddedFont>
    <p:embeddedFont>
      <p:font typeface="Alice" charset="1" panose="00000500000000000000"/>
      <p:regular r:id="rId17"/>
    </p:embeddedFont>
    <p:embeddedFont>
      <p:font typeface="Archivo Black" charset="1" panose="020B0A03020202020B04"/>
      <p:regular r:id="rId18"/>
    </p:embeddedFont>
    <p:embeddedFont>
      <p:font typeface="Times New Roman" charset="1" panose="02030502070405020303"/>
      <p:regular r:id="rId19"/>
    </p:embeddedFont>
    <p:embeddedFont>
      <p:font typeface="Gagalin" charset="1" panose="00000500000000000000"/>
      <p:regular r:id="rId20"/>
    </p:embeddedFont>
    <p:embeddedFont>
      <p:font typeface="Arimo Bold" charset="1" panose="020B0704020202020204"/>
      <p:regular r:id="rId21"/>
    </p:embeddedFont>
    <p:embeddedFont>
      <p:font typeface="Times New Roman Bold" charset="1" panose="02030802070405020303"/>
      <p:regular r:id="rId22"/>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grpSp>
        <p:nvGrpSpPr>
          <p:cNvPr name="Group 2" id="2"/>
          <p:cNvGrpSpPr/>
          <p:nvPr/>
        </p:nvGrpSpPr>
        <p:grpSpPr>
          <a:xfrm rot="0">
            <a:off x="-152400" y="1028700"/>
            <a:ext cx="18440400" cy="10287000"/>
            <a:chOff x="0" y="0"/>
            <a:chExt cx="24587200" cy="13716000"/>
          </a:xfrm>
        </p:grpSpPr>
        <p:sp>
          <p:nvSpPr>
            <p:cNvPr name="Freeform 3" id="3"/>
            <p:cNvSpPr/>
            <p:nvPr/>
          </p:nvSpPr>
          <p:spPr>
            <a:xfrm flipH="false" flipV="false" rot="0">
              <a:off x="0" y="0"/>
              <a:ext cx="24587200" cy="13716000"/>
            </a:xfrm>
            <a:custGeom>
              <a:avLst/>
              <a:gdLst/>
              <a:ahLst/>
              <a:cxnLst/>
              <a:rect r="r" b="b" t="t" l="l"/>
              <a:pathLst>
                <a:path h="13716000" w="24587200">
                  <a:moveTo>
                    <a:pt x="0" y="0"/>
                  </a:moveTo>
                  <a:lnTo>
                    <a:pt x="24587200" y="0"/>
                  </a:lnTo>
                  <a:lnTo>
                    <a:pt x="24587200" y="13716000"/>
                  </a:lnTo>
                  <a:lnTo>
                    <a:pt x="0" y="13716000"/>
                  </a:lnTo>
                  <a:lnTo>
                    <a:pt x="0" y="0"/>
                  </a:lnTo>
                  <a:close/>
                </a:path>
              </a:pathLst>
            </a:custGeom>
            <a:blipFill>
              <a:blip r:embed="rId2"/>
              <a:stretch>
                <a:fillRect l="0" t="-431" r="0" b="-431"/>
              </a:stretch>
            </a:blipFill>
          </p:spPr>
        </p:sp>
      </p:grpSp>
      <p:sp>
        <p:nvSpPr>
          <p:cNvPr name="Freeform 4" id="4"/>
          <p:cNvSpPr/>
          <p:nvPr/>
        </p:nvSpPr>
        <p:spPr>
          <a:xfrm flipH="false" flipV="false" rot="0">
            <a:off x="534218" y="8185063"/>
            <a:ext cx="4173289" cy="1735875"/>
          </a:xfrm>
          <a:custGeom>
            <a:avLst/>
            <a:gdLst/>
            <a:ahLst/>
            <a:cxnLst/>
            <a:rect r="r" b="b" t="t" l="l"/>
            <a:pathLst>
              <a:path h="1735875" w="4173289">
                <a:moveTo>
                  <a:pt x="0" y="0"/>
                </a:moveTo>
                <a:lnTo>
                  <a:pt x="4173289" y="0"/>
                </a:lnTo>
                <a:lnTo>
                  <a:pt x="4173289" y="1735875"/>
                </a:lnTo>
                <a:lnTo>
                  <a:pt x="0" y="1735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469579" y="9258300"/>
            <a:ext cx="3552329" cy="710184"/>
          </a:xfrm>
          <a:prstGeom prst="rect">
            <a:avLst/>
          </a:prstGeom>
        </p:spPr>
        <p:txBody>
          <a:bodyPr anchor="t" rtlCol="false" tIns="0" lIns="0" bIns="0" rIns="0">
            <a:spAutoFit/>
          </a:bodyPr>
          <a:lstStyle/>
          <a:p>
            <a:pPr algn="ctr">
              <a:lnSpc>
                <a:spcPts val="5592"/>
              </a:lnSpc>
            </a:pPr>
            <a:r>
              <a:rPr lang="en-US" sz="4695" b="true">
                <a:solidFill>
                  <a:srgbClr val="F8F4E5"/>
                </a:solidFill>
                <a:latin typeface="Barlow Bold"/>
                <a:ea typeface="Barlow Bold"/>
                <a:cs typeface="Barlow Bold"/>
                <a:sym typeface="Barlow Bold"/>
              </a:rPr>
              <a:t>~STRIKERS</a:t>
            </a:r>
          </a:p>
        </p:txBody>
      </p:sp>
      <p:sp>
        <p:nvSpPr>
          <p:cNvPr name="Freeform 6" id="6"/>
          <p:cNvSpPr/>
          <p:nvPr/>
        </p:nvSpPr>
        <p:spPr>
          <a:xfrm flipH="false" flipV="false" rot="0">
            <a:off x="11360211" y="2421665"/>
            <a:ext cx="6218737" cy="5378554"/>
          </a:xfrm>
          <a:custGeom>
            <a:avLst/>
            <a:gdLst/>
            <a:ahLst/>
            <a:cxnLst/>
            <a:rect r="r" b="b" t="t" l="l"/>
            <a:pathLst>
              <a:path h="5378554" w="6218737">
                <a:moveTo>
                  <a:pt x="0" y="0"/>
                </a:moveTo>
                <a:lnTo>
                  <a:pt x="6218737" y="0"/>
                </a:lnTo>
                <a:lnTo>
                  <a:pt x="6218737" y="5378554"/>
                </a:lnTo>
                <a:lnTo>
                  <a:pt x="0" y="5378554"/>
                </a:lnTo>
                <a:lnTo>
                  <a:pt x="0" y="0"/>
                </a:lnTo>
                <a:close/>
              </a:path>
            </a:pathLst>
          </a:custGeom>
          <a:blipFill>
            <a:blip r:embed="rId5"/>
            <a:stretch>
              <a:fillRect l="0" t="0" r="0" b="-4707"/>
            </a:stretch>
          </a:blipFill>
        </p:spPr>
      </p:sp>
      <p:sp>
        <p:nvSpPr>
          <p:cNvPr name="TextBox 7" id="7"/>
          <p:cNvSpPr txBox="true"/>
          <p:nvPr/>
        </p:nvSpPr>
        <p:spPr>
          <a:xfrm rot="0">
            <a:off x="182880" y="609600"/>
            <a:ext cx="18105120" cy="807760"/>
          </a:xfrm>
          <a:prstGeom prst="rect">
            <a:avLst/>
          </a:prstGeom>
        </p:spPr>
        <p:txBody>
          <a:bodyPr anchor="t" rtlCol="false" tIns="0" lIns="0" bIns="0" rIns="0">
            <a:spAutoFit/>
          </a:bodyPr>
          <a:lstStyle/>
          <a:p>
            <a:pPr algn="l">
              <a:lnSpc>
                <a:spcPts val="4650"/>
              </a:lnSpc>
            </a:pPr>
            <a:r>
              <a:rPr lang="en-US" sz="9300">
                <a:solidFill>
                  <a:srgbClr val="000000"/>
                </a:solidFill>
                <a:latin typeface="Alice"/>
                <a:ea typeface="Alice"/>
                <a:cs typeface="Alice"/>
                <a:sym typeface="Alice"/>
              </a:rPr>
              <a:t>PUBLIC SAFETY AND </a:t>
            </a:r>
            <a:r>
              <a:rPr lang="en-US" sz="9300">
                <a:solidFill>
                  <a:srgbClr val="000000"/>
                </a:solidFill>
                <a:latin typeface="Alice"/>
                <a:ea typeface="Alice"/>
                <a:cs typeface="Alice"/>
                <a:sym typeface="Alice"/>
              </a:rPr>
              <a:t>SECURITY</a:t>
            </a:r>
          </a:p>
        </p:txBody>
      </p:sp>
      <p:sp>
        <p:nvSpPr>
          <p:cNvPr name="Freeform 8" id="8"/>
          <p:cNvSpPr/>
          <p:nvPr/>
        </p:nvSpPr>
        <p:spPr>
          <a:xfrm flipH="false" flipV="false" rot="0">
            <a:off x="395293" y="7850781"/>
            <a:ext cx="4375642" cy="2404437"/>
          </a:xfrm>
          <a:custGeom>
            <a:avLst/>
            <a:gdLst/>
            <a:ahLst/>
            <a:cxnLst/>
            <a:rect r="r" b="b" t="t" l="l"/>
            <a:pathLst>
              <a:path h="2404437" w="4375642">
                <a:moveTo>
                  <a:pt x="0" y="0"/>
                </a:moveTo>
                <a:lnTo>
                  <a:pt x="4375642" y="0"/>
                </a:lnTo>
                <a:lnTo>
                  <a:pt x="4375642" y="2404437"/>
                </a:lnTo>
                <a:lnTo>
                  <a:pt x="0" y="2404437"/>
                </a:lnTo>
                <a:lnTo>
                  <a:pt x="0" y="0"/>
                </a:lnTo>
                <a:close/>
              </a:path>
            </a:pathLst>
          </a:custGeom>
          <a:blipFill>
            <a:blip r:embed="rId6"/>
            <a:stretch>
              <a:fillRect l="-62" t="0" r="-62"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 y="1"/>
            <a:ext cx="18288006" cy="10287002"/>
          </a:xfrm>
          <a:custGeom>
            <a:avLst/>
            <a:gdLst/>
            <a:ahLst/>
            <a:cxnLst/>
            <a:rect r="r" b="b" t="t" l="l"/>
            <a:pathLst>
              <a:path h="10287002" w="18288006">
                <a:moveTo>
                  <a:pt x="0" y="0"/>
                </a:moveTo>
                <a:lnTo>
                  <a:pt x="18288006" y="0"/>
                </a:lnTo>
                <a:lnTo>
                  <a:pt x="18288006" y="10287002"/>
                </a:lnTo>
                <a:lnTo>
                  <a:pt x="0" y="10287002"/>
                </a:lnTo>
                <a:lnTo>
                  <a:pt x="0" y="0"/>
                </a:lnTo>
                <a:close/>
              </a:path>
            </a:pathLst>
          </a:custGeom>
          <a:blipFill>
            <a:blip r:embed="rId3"/>
            <a:stretch>
              <a:fillRect l="0" t="0" r="0" b="0"/>
            </a:stretch>
          </a:blipFill>
        </p:spPr>
      </p:sp>
      <p:sp>
        <p:nvSpPr>
          <p:cNvPr name="TextBox 3" id="3"/>
          <p:cNvSpPr txBox="true"/>
          <p:nvPr/>
        </p:nvSpPr>
        <p:spPr>
          <a:xfrm rot="0">
            <a:off x="1391100" y="3952875"/>
            <a:ext cx="15322950" cy="1678841"/>
          </a:xfrm>
          <a:prstGeom prst="rect">
            <a:avLst/>
          </a:prstGeom>
        </p:spPr>
        <p:txBody>
          <a:bodyPr anchor="t" rtlCol="false" tIns="0" lIns="0" bIns="0" rIns="0">
            <a:spAutoFit/>
          </a:bodyPr>
          <a:lstStyle/>
          <a:p>
            <a:pPr algn="ctr">
              <a:lnSpc>
                <a:spcPts val="12719"/>
              </a:lnSpc>
            </a:pPr>
            <a:r>
              <a:rPr lang="en-US" sz="10599">
                <a:solidFill>
                  <a:srgbClr val="F4F0E0"/>
                </a:solidFill>
                <a:latin typeface="Arimo"/>
                <a:ea typeface="Arimo"/>
                <a:cs typeface="Arimo"/>
                <a:sym typeface="Arimo"/>
              </a:rPr>
              <a:t>Thanks for Joining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5396674" y="876474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583242" y="269280"/>
            <a:ext cx="16230600" cy="642798"/>
          </a:xfrm>
          <a:prstGeom prst="rect">
            <a:avLst/>
          </a:prstGeom>
        </p:spPr>
        <p:txBody>
          <a:bodyPr anchor="t" rtlCol="false" tIns="0" lIns="0" bIns="0" rIns="0">
            <a:spAutoFit/>
          </a:bodyPr>
          <a:lstStyle/>
          <a:p>
            <a:pPr algn="l">
              <a:lnSpc>
                <a:spcPts val="4951"/>
              </a:lnSpc>
            </a:pPr>
            <a:r>
              <a:rPr lang="en-US" sz="4156">
                <a:solidFill>
                  <a:srgbClr val="BB591C"/>
                </a:solidFill>
                <a:latin typeface="Archivo Black"/>
                <a:ea typeface="Archivo Black"/>
                <a:cs typeface="Archivo Black"/>
                <a:sym typeface="Archivo Black"/>
              </a:rPr>
              <a:t>SOLUTION OVERVIEW</a:t>
            </a:r>
          </a:p>
        </p:txBody>
      </p:sp>
      <p:sp>
        <p:nvSpPr>
          <p:cNvPr name="TextBox 4" id="4"/>
          <p:cNvSpPr txBox="true"/>
          <p:nvPr/>
        </p:nvSpPr>
        <p:spPr>
          <a:xfrm rot="0">
            <a:off x="9586983" y="1709861"/>
            <a:ext cx="7549788" cy="3747276"/>
          </a:xfrm>
          <a:prstGeom prst="rect">
            <a:avLst/>
          </a:prstGeom>
        </p:spPr>
        <p:txBody>
          <a:bodyPr anchor="t" rtlCol="false" tIns="0" lIns="0" bIns="0" rIns="0">
            <a:spAutoFit/>
          </a:bodyPr>
          <a:lstStyle/>
          <a:p>
            <a:pPr algn="ctr">
              <a:lnSpc>
                <a:spcPts val="4126"/>
              </a:lnSpc>
              <a:spcBef>
                <a:spcPct val="0"/>
              </a:spcBef>
            </a:pPr>
            <a:r>
              <a:rPr lang="en-US" sz="3464">
                <a:solidFill>
                  <a:srgbClr val="000000"/>
                </a:solidFill>
                <a:latin typeface="Times New Roman"/>
                <a:ea typeface="Times New Roman"/>
                <a:cs typeface="Times New Roman"/>
                <a:sym typeface="Times New Roman"/>
              </a:rPr>
              <a:t>The system directly addresses rising crime rates by facilitating timely reporting of incidents, enhancing communication between citizens and law enforcement, and providing data-driven insights to identify and prevent crime hotspots.</a:t>
            </a:r>
          </a:p>
        </p:txBody>
      </p:sp>
      <p:sp>
        <p:nvSpPr>
          <p:cNvPr name="TextBox 5" id="5"/>
          <p:cNvSpPr txBox="true"/>
          <p:nvPr/>
        </p:nvSpPr>
        <p:spPr>
          <a:xfrm rot="0">
            <a:off x="9144000" y="912078"/>
            <a:ext cx="10896265" cy="489483"/>
          </a:xfrm>
          <a:prstGeom prst="rect">
            <a:avLst/>
          </a:prstGeom>
        </p:spPr>
        <p:txBody>
          <a:bodyPr anchor="t" rtlCol="false" tIns="0" lIns="0" bIns="0" rIns="0">
            <a:spAutoFit/>
          </a:bodyPr>
          <a:lstStyle/>
          <a:p>
            <a:pPr algn="l">
              <a:lnSpc>
                <a:spcPts val="3873"/>
              </a:lnSpc>
            </a:pPr>
            <a:r>
              <a:rPr lang="en-US" sz="3251">
                <a:solidFill>
                  <a:srgbClr val="BB591C"/>
                </a:solidFill>
                <a:latin typeface="Gagalin"/>
                <a:ea typeface="Gagalin"/>
                <a:cs typeface="Gagalin"/>
                <a:sym typeface="Gagalin"/>
              </a:rPr>
              <a:t>Problem addressed:</a:t>
            </a:r>
          </a:p>
        </p:txBody>
      </p:sp>
      <p:sp>
        <p:nvSpPr>
          <p:cNvPr name="TextBox 6" id="6"/>
          <p:cNvSpPr txBox="true"/>
          <p:nvPr/>
        </p:nvSpPr>
        <p:spPr>
          <a:xfrm rot="0">
            <a:off x="233282" y="1821145"/>
            <a:ext cx="8358844" cy="3604273"/>
          </a:xfrm>
          <a:prstGeom prst="rect">
            <a:avLst/>
          </a:prstGeom>
        </p:spPr>
        <p:txBody>
          <a:bodyPr anchor="t" rtlCol="false" tIns="0" lIns="0" bIns="0" rIns="0">
            <a:spAutoFit/>
          </a:bodyPr>
          <a:lstStyle/>
          <a:p>
            <a:pPr algn="ctr">
              <a:lnSpc>
                <a:spcPts val="3992"/>
              </a:lnSpc>
              <a:spcBef>
                <a:spcPct val="0"/>
              </a:spcBef>
            </a:pPr>
            <a:r>
              <a:rPr lang="en-US" sz="3351">
                <a:solidFill>
                  <a:srgbClr val="000000"/>
                </a:solidFill>
                <a:latin typeface="Times New Roman"/>
                <a:ea typeface="Times New Roman"/>
                <a:cs typeface="Times New Roman"/>
                <a:sym typeface="Times New Roman"/>
              </a:rPr>
              <a:t>Our Crime Prevention and Reporting System is a digital platform designed to empower communities and law enforcement agencies in tackling rising crime rates. It combines real-time reporting, data analytics, and community engagement tools to create a safer environment.</a:t>
            </a:r>
          </a:p>
        </p:txBody>
      </p:sp>
      <p:sp>
        <p:nvSpPr>
          <p:cNvPr name="Freeform 7" id="7"/>
          <p:cNvSpPr/>
          <p:nvPr/>
        </p:nvSpPr>
        <p:spPr>
          <a:xfrm flipH="false" flipV="false" rot="0">
            <a:off x="0" y="1650721"/>
            <a:ext cx="8825408" cy="4220150"/>
          </a:xfrm>
          <a:custGeom>
            <a:avLst/>
            <a:gdLst/>
            <a:ahLst/>
            <a:cxnLst/>
            <a:rect r="r" b="b" t="t" l="l"/>
            <a:pathLst>
              <a:path h="4220150" w="8825408">
                <a:moveTo>
                  <a:pt x="0" y="0"/>
                </a:moveTo>
                <a:lnTo>
                  <a:pt x="8825408" y="0"/>
                </a:lnTo>
                <a:lnTo>
                  <a:pt x="8825408" y="4220150"/>
                </a:lnTo>
                <a:lnTo>
                  <a:pt x="0" y="4220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8592" y="967060"/>
            <a:ext cx="10896265" cy="489483"/>
          </a:xfrm>
          <a:prstGeom prst="rect">
            <a:avLst/>
          </a:prstGeom>
        </p:spPr>
        <p:txBody>
          <a:bodyPr anchor="t" rtlCol="false" tIns="0" lIns="0" bIns="0" rIns="0">
            <a:spAutoFit/>
          </a:bodyPr>
          <a:lstStyle/>
          <a:p>
            <a:pPr algn="l">
              <a:lnSpc>
                <a:spcPts val="3873"/>
              </a:lnSpc>
            </a:pPr>
            <a:r>
              <a:rPr lang="en-US" sz="3251">
                <a:solidFill>
                  <a:srgbClr val="BB591C"/>
                </a:solidFill>
                <a:latin typeface="Gagalin"/>
                <a:ea typeface="Gagalin"/>
                <a:cs typeface="Gagalin"/>
                <a:sym typeface="Gagalin"/>
              </a:rPr>
              <a:t>Description:</a:t>
            </a:r>
          </a:p>
        </p:txBody>
      </p:sp>
      <p:sp>
        <p:nvSpPr>
          <p:cNvPr name="Freeform 9" id="9"/>
          <p:cNvSpPr/>
          <p:nvPr/>
        </p:nvSpPr>
        <p:spPr>
          <a:xfrm flipH="false" flipV="false" rot="0">
            <a:off x="9144000" y="1511525"/>
            <a:ext cx="8825408" cy="4220150"/>
          </a:xfrm>
          <a:custGeom>
            <a:avLst/>
            <a:gdLst/>
            <a:ahLst/>
            <a:cxnLst/>
            <a:rect r="r" b="b" t="t" l="l"/>
            <a:pathLst>
              <a:path h="4220150" w="8825408">
                <a:moveTo>
                  <a:pt x="0" y="0"/>
                </a:moveTo>
                <a:lnTo>
                  <a:pt x="8825408" y="0"/>
                </a:lnTo>
                <a:lnTo>
                  <a:pt x="8825408" y="4220149"/>
                </a:lnTo>
                <a:lnTo>
                  <a:pt x="0" y="4220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536468" y="6065049"/>
            <a:ext cx="8825408" cy="4220150"/>
          </a:xfrm>
          <a:custGeom>
            <a:avLst/>
            <a:gdLst/>
            <a:ahLst/>
            <a:cxnLst/>
            <a:rect r="r" b="b" t="t" l="l"/>
            <a:pathLst>
              <a:path h="4220150" w="8825408">
                <a:moveTo>
                  <a:pt x="0" y="0"/>
                </a:moveTo>
                <a:lnTo>
                  <a:pt x="8825409" y="0"/>
                </a:lnTo>
                <a:lnTo>
                  <a:pt x="8825409" y="4220150"/>
                </a:lnTo>
                <a:lnTo>
                  <a:pt x="0" y="4220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4563205" y="6646074"/>
            <a:ext cx="8524408" cy="3947062"/>
          </a:xfrm>
          <a:prstGeom prst="rect">
            <a:avLst/>
          </a:prstGeom>
        </p:spPr>
        <p:txBody>
          <a:bodyPr anchor="t" rtlCol="false" tIns="0" lIns="0" bIns="0" rIns="0">
            <a:spAutoFit/>
          </a:bodyPr>
          <a:lstStyle/>
          <a:p>
            <a:pPr algn="l" marL="743405" indent="-247802" lvl="2">
              <a:lnSpc>
                <a:spcPts val="3873"/>
              </a:lnSpc>
              <a:buFont typeface="Arial"/>
              <a:buChar char="⚬"/>
            </a:pPr>
            <a:r>
              <a:rPr lang="en-US" sz="3251">
                <a:solidFill>
                  <a:srgbClr val="000000"/>
                </a:solidFill>
                <a:latin typeface="Times New Roman"/>
                <a:ea typeface="Times New Roman"/>
                <a:cs typeface="Times New Roman"/>
                <a:sym typeface="Times New Roman"/>
              </a:rPr>
              <a:t>This solution stands out by integrating advanced technologies such as machine learning and mobile connectivity. It not only enables real-time incident reporting but also uses predictive analytics to foresee potential crime trends, allowing for proactive measures.</a:t>
            </a:r>
          </a:p>
          <a:p>
            <a:pPr algn="l" marL="743462" indent="-247821" lvl="2">
              <a:lnSpc>
                <a:spcPts val="3873"/>
              </a:lnSpc>
              <a:buFont typeface="Arial"/>
              <a:buChar char="⚬"/>
            </a:pPr>
          </a:p>
        </p:txBody>
      </p:sp>
      <p:sp>
        <p:nvSpPr>
          <p:cNvPr name="TextBox 12" id="12"/>
          <p:cNvSpPr txBox="true"/>
          <p:nvPr/>
        </p:nvSpPr>
        <p:spPr>
          <a:xfrm rot="0">
            <a:off x="4949770" y="6217449"/>
            <a:ext cx="10896265" cy="489483"/>
          </a:xfrm>
          <a:prstGeom prst="rect">
            <a:avLst/>
          </a:prstGeom>
        </p:spPr>
        <p:txBody>
          <a:bodyPr anchor="t" rtlCol="false" tIns="0" lIns="0" bIns="0" rIns="0">
            <a:spAutoFit/>
          </a:bodyPr>
          <a:lstStyle/>
          <a:p>
            <a:pPr algn="l">
              <a:lnSpc>
                <a:spcPts val="3873"/>
              </a:lnSpc>
            </a:pPr>
            <a:r>
              <a:rPr lang="en-US" sz="3251">
                <a:solidFill>
                  <a:srgbClr val="BB591C"/>
                </a:solidFill>
                <a:latin typeface="Gagalin"/>
                <a:ea typeface="Gagalin"/>
                <a:cs typeface="Gagalin"/>
                <a:sym typeface="Gagalin"/>
              </a:rPr>
              <a:t>UNIQUENESS: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5519203" y="8690402"/>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TextBox 3" id="3"/>
          <p:cNvSpPr txBox="true"/>
          <p:nvPr/>
        </p:nvSpPr>
        <p:spPr>
          <a:xfrm rot="0">
            <a:off x="583242" y="269280"/>
            <a:ext cx="16230600" cy="642798"/>
          </a:xfrm>
          <a:prstGeom prst="rect">
            <a:avLst/>
          </a:prstGeom>
        </p:spPr>
        <p:txBody>
          <a:bodyPr anchor="t" rtlCol="false" tIns="0" lIns="0" bIns="0" rIns="0">
            <a:spAutoFit/>
          </a:bodyPr>
          <a:lstStyle/>
          <a:p>
            <a:pPr algn="l">
              <a:lnSpc>
                <a:spcPts val="4951"/>
              </a:lnSpc>
            </a:pPr>
            <a:r>
              <a:rPr lang="en-US" sz="4156">
                <a:solidFill>
                  <a:srgbClr val="BB591C"/>
                </a:solidFill>
                <a:latin typeface="Archivo Black"/>
                <a:ea typeface="Archivo Black"/>
                <a:cs typeface="Archivo Black"/>
                <a:sym typeface="Archivo Black"/>
              </a:rPr>
              <a:t>SOLUTION OVERVIEW</a:t>
            </a:r>
          </a:p>
        </p:txBody>
      </p:sp>
      <p:sp>
        <p:nvSpPr>
          <p:cNvPr name="TextBox 4" id="4"/>
          <p:cNvSpPr txBox="true"/>
          <p:nvPr/>
        </p:nvSpPr>
        <p:spPr>
          <a:xfrm rot="0">
            <a:off x="10855539" y="-931253"/>
            <a:ext cx="7812969" cy="2746680"/>
          </a:xfrm>
          <a:prstGeom prst="rect">
            <a:avLst/>
          </a:prstGeom>
        </p:spPr>
        <p:txBody>
          <a:bodyPr anchor="t" rtlCol="false" tIns="0" lIns="0" bIns="0" rIns="0">
            <a:spAutoFit/>
          </a:bodyPr>
          <a:lstStyle/>
          <a:p>
            <a:pPr algn="l" marL="697739" indent="-232580" lvl="2">
              <a:lnSpc>
                <a:spcPts val="3634"/>
              </a:lnSpc>
              <a:buFont typeface="Arial"/>
              <a:buChar char="⚬"/>
            </a:pPr>
            <a:r>
              <a:rPr lang="en-US" b="true" sz="3051">
                <a:solidFill>
                  <a:srgbClr val="000000"/>
                </a:solidFill>
                <a:latin typeface="Barlow Bold"/>
                <a:ea typeface="Barlow Bold"/>
                <a:cs typeface="Barlow Bold"/>
                <a:sym typeface="Barlow Bold"/>
              </a:rPr>
              <a:t>Briefly describe your solution or product.</a:t>
            </a:r>
          </a:p>
          <a:p>
            <a:pPr algn="l" marL="697739" indent="-232580" lvl="2">
              <a:lnSpc>
                <a:spcPts val="3634"/>
              </a:lnSpc>
              <a:buFont typeface="Arial"/>
              <a:buChar char="⚬"/>
            </a:pPr>
            <a:r>
              <a:rPr lang="en-US" b="true" sz="3051">
                <a:solidFill>
                  <a:srgbClr val="000000"/>
                </a:solidFill>
                <a:latin typeface="Barlow Bold"/>
                <a:ea typeface="Barlow Bold"/>
                <a:cs typeface="Barlow Bold"/>
                <a:sym typeface="Barlow Bold"/>
              </a:rPr>
              <a:t>How it addresses the problem</a:t>
            </a:r>
          </a:p>
          <a:p>
            <a:pPr algn="l" marL="697739" indent="-232580" lvl="2">
              <a:lnSpc>
                <a:spcPts val="3634"/>
              </a:lnSpc>
              <a:buFont typeface="Arial"/>
              <a:buChar char="⚬"/>
            </a:pPr>
            <a:r>
              <a:rPr lang="en-US" b="true" sz="3051">
                <a:solidFill>
                  <a:srgbClr val="000000"/>
                </a:solidFill>
                <a:latin typeface="Barlow Bold"/>
                <a:ea typeface="Barlow Bold"/>
                <a:cs typeface="Barlow Bold"/>
                <a:sym typeface="Barlow Bold"/>
              </a:rPr>
              <a:t>Innovation and uniqueness of the solution</a:t>
            </a:r>
          </a:p>
          <a:p>
            <a:pPr algn="l" marL="697739" indent="-232580" lvl="2">
              <a:lnSpc>
                <a:spcPts val="3634"/>
              </a:lnSpc>
              <a:buFont typeface="Arial"/>
              <a:buChar char="⚬"/>
            </a:pPr>
            <a:r>
              <a:rPr lang="en-US" b="true" sz="3051">
                <a:solidFill>
                  <a:srgbClr val="000000"/>
                </a:solidFill>
                <a:latin typeface="Barlow Bold"/>
                <a:ea typeface="Barlow Bold"/>
                <a:cs typeface="Barlow Bold"/>
                <a:sym typeface="Barlow Bold"/>
              </a:rPr>
              <a:t>Highlight  crime prevention key features and benefits. </a:t>
            </a:r>
          </a:p>
        </p:txBody>
      </p:sp>
      <p:sp>
        <p:nvSpPr>
          <p:cNvPr name="TextBox 5" id="5"/>
          <p:cNvSpPr txBox="true"/>
          <p:nvPr/>
        </p:nvSpPr>
        <p:spPr>
          <a:xfrm rot="0">
            <a:off x="439570" y="1690017"/>
            <a:ext cx="10896265" cy="489483"/>
          </a:xfrm>
          <a:prstGeom prst="rect">
            <a:avLst/>
          </a:prstGeom>
        </p:spPr>
        <p:txBody>
          <a:bodyPr anchor="t" rtlCol="false" tIns="0" lIns="0" bIns="0" rIns="0">
            <a:spAutoFit/>
          </a:bodyPr>
          <a:lstStyle/>
          <a:p>
            <a:pPr algn="l">
              <a:lnSpc>
                <a:spcPts val="3873"/>
              </a:lnSpc>
            </a:pPr>
            <a:r>
              <a:rPr lang="en-US" sz="3251">
                <a:solidFill>
                  <a:srgbClr val="BB591C"/>
                </a:solidFill>
                <a:latin typeface="Gagalin"/>
                <a:ea typeface="Gagalin"/>
                <a:cs typeface="Gagalin"/>
                <a:sym typeface="Gagalin"/>
              </a:rPr>
              <a:t>KEY FEATURES AND BENEFITS:</a:t>
            </a:r>
          </a:p>
        </p:txBody>
      </p:sp>
      <p:sp>
        <p:nvSpPr>
          <p:cNvPr name="Freeform 6" id="6"/>
          <p:cNvSpPr/>
          <p:nvPr/>
        </p:nvSpPr>
        <p:spPr>
          <a:xfrm flipH="false" flipV="false" rot="0">
            <a:off x="189605" y="2402936"/>
            <a:ext cx="8197513" cy="3919902"/>
          </a:xfrm>
          <a:custGeom>
            <a:avLst/>
            <a:gdLst/>
            <a:ahLst/>
            <a:cxnLst/>
            <a:rect r="r" b="b" t="t" l="l"/>
            <a:pathLst>
              <a:path h="3919902" w="8197513">
                <a:moveTo>
                  <a:pt x="0" y="0"/>
                </a:moveTo>
                <a:lnTo>
                  <a:pt x="8197514" y="0"/>
                </a:lnTo>
                <a:lnTo>
                  <a:pt x="8197514" y="3919902"/>
                </a:lnTo>
                <a:lnTo>
                  <a:pt x="0" y="3919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86423" y="2637064"/>
            <a:ext cx="7803877" cy="3394495"/>
          </a:xfrm>
          <a:prstGeom prst="rect">
            <a:avLst/>
          </a:prstGeom>
        </p:spPr>
        <p:txBody>
          <a:bodyPr anchor="t" rtlCol="false" tIns="0" lIns="0" bIns="0" rIns="0">
            <a:spAutoFit/>
          </a:bodyPr>
          <a:lstStyle/>
          <a:p>
            <a:pPr algn="ctr">
              <a:lnSpc>
                <a:spcPts val="3754"/>
              </a:lnSpc>
              <a:spcBef>
                <a:spcPct val="0"/>
              </a:spcBef>
            </a:pPr>
            <a:r>
              <a:rPr lang="en-US" sz="3151">
                <a:solidFill>
                  <a:srgbClr val="000000"/>
                </a:solidFill>
                <a:latin typeface="Times New Roman"/>
                <a:ea typeface="Times New Roman"/>
                <a:cs typeface="Times New Roman"/>
                <a:sym typeface="Times New Roman"/>
              </a:rPr>
              <a:t>1. Real-Time Incident Reporting</a:t>
            </a:r>
          </a:p>
          <a:p>
            <a:pPr algn="ctr">
              <a:lnSpc>
                <a:spcPts val="3754"/>
              </a:lnSpc>
              <a:spcBef>
                <a:spcPct val="0"/>
              </a:spcBef>
            </a:pPr>
            <a:r>
              <a:rPr lang="en-US" sz="3151">
                <a:solidFill>
                  <a:srgbClr val="000000"/>
                </a:solidFill>
                <a:latin typeface="Times New Roman"/>
                <a:ea typeface="Times New Roman"/>
                <a:cs typeface="Times New Roman"/>
                <a:sym typeface="Times New Roman"/>
              </a:rPr>
              <a:t>Feature: Users can quickly report crimes or suspicious activities through a mobile app or web platform.</a:t>
            </a:r>
          </a:p>
          <a:p>
            <a:pPr algn="ctr">
              <a:lnSpc>
                <a:spcPts val="3754"/>
              </a:lnSpc>
              <a:spcBef>
                <a:spcPct val="0"/>
              </a:spcBef>
            </a:pPr>
            <a:r>
              <a:rPr lang="en-US" sz="3151">
                <a:solidFill>
                  <a:srgbClr val="000000"/>
                </a:solidFill>
                <a:latin typeface="Times New Roman"/>
                <a:ea typeface="Times New Roman"/>
                <a:cs typeface="Times New Roman"/>
                <a:sym typeface="Times New Roman"/>
              </a:rPr>
              <a:t>Benefit: Enables immediate notification to law enforcement, leading to faster response times and potential crime deterrence.</a:t>
            </a:r>
          </a:p>
        </p:txBody>
      </p:sp>
      <p:sp>
        <p:nvSpPr>
          <p:cNvPr name="Freeform 8" id="8"/>
          <p:cNvSpPr/>
          <p:nvPr/>
        </p:nvSpPr>
        <p:spPr>
          <a:xfrm flipH="false" flipV="false" rot="0">
            <a:off x="9144000" y="2402936"/>
            <a:ext cx="8197513" cy="3919902"/>
          </a:xfrm>
          <a:custGeom>
            <a:avLst/>
            <a:gdLst/>
            <a:ahLst/>
            <a:cxnLst/>
            <a:rect r="r" b="b" t="t" l="l"/>
            <a:pathLst>
              <a:path h="3919902" w="8197513">
                <a:moveTo>
                  <a:pt x="0" y="0"/>
                </a:moveTo>
                <a:lnTo>
                  <a:pt x="8197513" y="0"/>
                </a:lnTo>
                <a:lnTo>
                  <a:pt x="8197513" y="3919902"/>
                </a:lnTo>
                <a:lnTo>
                  <a:pt x="0" y="3919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8927751" y="2637064"/>
            <a:ext cx="8331549" cy="3870749"/>
          </a:xfrm>
          <a:prstGeom prst="rect">
            <a:avLst/>
          </a:prstGeom>
        </p:spPr>
        <p:txBody>
          <a:bodyPr anchor="t" rtlCol="false" tIns="0" lIns="0" bIns="0" rIns="0">
            <a:spAutoFit/>
          </a:bodyPr>
          <a:lstStyle/>
          <a:p>
            <a:pPr algn="ctr">
              <a:lnSpc>
                <a:spcPts val="3754"/>
              </a:lnSpc>
              <a:spcBef>
                <a:spcPct val="0"/>
              </a:spcBef>
            </a:pPr>
            <a:r>
              <a:rPr lang="en-US" sz="3151">
                <a:solidFill>
                  <a:srgbClr val="000000"/>
                </a:solidFill>
                <a:latin typeface="Times New Roman"/>
                <a:ea typeface="Times New Roman"/>
                <a:cs typeface="Times New Roman"/>
                <a:sym typeface="Times New Roman"/>
              </a:rPr>
              <a:t>2</a:t>
            </a:r>
            <a:r>
              <a:rPr lang="en-US" sz="3151">
                <a:solidFill>
                  <a:srgbClr val="000000"/>
                </a:solidFill>
                <a:latin typeface="Times New Roman"/>
                <a:ea typeface="Times New Roman"/>
                <a:cs typeface="Times New Roman"/>
                <a:sym typeface="Times New Roman"/>
              </a:rPr>
              <a:t>. Predictive Analytics</a:t>
            </a:r>
          </a:p>
          <a:p>
            <a:pPr algn="ctr" marL="680516" indent="-340258" lvl="1">
              <a:lnSpc>
                <a:spcPts val="3754"/>
              </a:lnSpc>
              <a:spcBef>
                <a:spcPct val="0"/>
              </a:spcBef>
              <a:buFont typeface="Arial"/>
              <a:buChar char="•"/>
            </a:pPr>
            <a:r>
              <a:rPr lang="en-US" sz="3151">
                <a:solidFill>
                  <a:srgbClr val="000000"/>
                </a:solidFill>
                <a:latin typeface="Times New Roman"/>
                <a:ea typeface="Times New Roman"/>
                <a:cs typeface="Times New Roman"/>
                <a:sym typeface="Times New Roman"/>
              </a:rPr>
              <a:t>Feature: Utilizes data to forecast potential crime hotspots and trends based on historical data.</a:t>
            </a:r>
          </a:p>
          <a:p>
            <a:pPr algn="ctr" marL="680516" indent="-340258" lvl="1">
              <a:lnSpc>
                <a:spcPts val="3754"/>
              </a:lnSpc>
              <a:spcBef>
                <a:spcPct val="0"/>
              </a:spcBef>
              <a:buFont typeface="Arial"/>
              <a:buChar char="•"/>
            </a:pPr>
            <a:r>
              <a:rPr lang="en-US" sz="3151">
                <a:solidFill>
                  <a:srgbClr val="000000"/>
                </a:solidFill>
                <a:latin typeface="Times New Roman"/>
                <a:ea typeface="Times New Roman"/>
                <a:cs typeface="Times New Roman"/>
                <a:sym typeface="Times New Roman"/>
              </a:rPr>
              <a:t>Benefit: Allows law enforcement to proactively deploy resources and strategies, reducing crime rates before they escalate.</a:t>
            </a:r>
          </a:p>
          <a:p>
            <a:pPr algn="ctr">
              <a:lnSpc>
                <a:spcPts val="3754"/>
              </a:lnSpc>
              <a:spcBef>
                <a:spcPct val="0"/>
              </a:spcBef>
            </a:pPr>
          </a:p>
        </p:txBody>
      </p:sp>
      <p:sp>
        <p:nvSpPr>
          <p:cNvPr name="Freeform 10" id="10"/>
          <p:cNvSpPr/>
          <p:nvPr/>
        </p:nvSpPr>
        <p:spPr>
          <a:xfrm flipH="false" flipV="false" rot="0">
            <a:off x="4828994" y="6367098"/>
            <a:ext cx="8197513" cy="3919902"/>
          </a:xfrm>
          <a:custGeom>
            <a:avLst/>
            <a:gdLst/>
            <a:ahLst/>
            <a:cxnLst/>
            <a:rect r="r" b="b" t="t" l="l"/>
            <a:pathLst>
              <a:path h="3919902" w="8197513">
                <a:moveTo>
                  <a:pt x="0" y="0"/>
                </a:moveTo>
                <a:lnTo>
                  <a:pt x="8197514" y="0"/>
                </a:lnTo>
                <a:lnTo>
                  <a:pt x="8197514" y="3919902"/>
                </a:lnTo>
                <a:lnTo>
                  <a:pt x="0" y="39199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4828994" y="6669738"/>
            <a:ext cx="7803877" cy="3870749"/>
          </a:xfrm>
          <a:prstGeom prst="rect">
            <a:avLst/>
          </a:prstGeom>
        </p:spPr>
        <p:txBody>
          <a:bodyPr anchor="t" rtlCol="false" tIns="0" lIns="0" bIns="0" rIns="0">
            <a:spAutoFit/>
          </a:bodyPr>
          <a:lstStyle/>
          <a:p>
            <a:pPr algn="ctr">
              <a:lnSpc>
                <a:spcPts val="3754"/>
              </a:lnSpc>
              <a:spcBef>
                <a:spcPct val="0"/>
              </a:spcBef>
            </a:pPr>
            <a:r>
              <a:rPr lang="en-US" sz="3151">
                <a:solidFill>
                  <a:srgbClr val="000000"/>
                </a:solidFill>
                <a:latin typeface="Times New Roman"/>
                <a:ea typeface="Times New Roman"/>
                <a:cs typeface="Times New Roman"/>
                <a:sym typeface="Times New Roman"/>
              </a:rPr>
              <a:t>3.</a:t>
            </a:r>
            <a:r>
              <a:rPr lang="en-US" sz="3151">
                <a:solidFill>
                  <a:srgbClr val="000000"/>
                </a:solidFill>
                <a:latin typeface="Times New Roman"/>
                <a:ea typeface="Times New Roman"/>
                <a:cs typeface="Times New Roman"/>
                <a:sym typeface="Times New Roman"/>
              </a:rPr>
              <a:t> Education and Awareness Programs</a:t>
            </a:r>
          </a:p>
          <a:p>
            <a:pPr algn="ctr" marL="680516" indent="-340258" lvl="1">
              <a:lnSpc>
                <a:spcPts val="3754"/>
              </a:lnSpc>
              <a:spcBef>
                <a:spcPct val="0"/>
              </a:spcBef>
              <a:buFont typeface="Arial"/>
              <a:buChar char="•"/>
            </a:pPr>
            <a:r>
              <a:rPr lang="en-US" sz="3151">
                <a:solidFill>
                  <a:srgbClr val="000000"/>
                </a:solidFill>
                <a:latin typeface="Times New Roman"/>
                <a:ea typeface="Times New Roman"/>
                <a:cs typeface="Times New Roman"/>
                <a:sym typeface="Times New Roman"/>
              </a:rPr>
              <a:t>Feature: Access to safety tips, crime prevention workshops, and informational resources.</a:t>
            </a:r>
          </a:p>
          <a:p>
            <a:pPr algn="ctr" marL="680516" indent="-340258" lvl="1">
              <a:lnSpc>
                <a:spcPts val="3754"/>
              </a:lnSpc>
              <a:spcBef>
                <a:spcPct val="0"/>
              </a:spcBef>
              <a:buFont typeface="Arial"/>
              <a:buChar char="•"/>
            </a:pPr>
            <a:r>
              <a:rPr lang="en-US" sz="3151">
                <a:solidFill>
                  <a:srgbClr val="000000"/>
                </a:solidFill>
                <a:latin typeface="Times New Roman"/>
                <a:ea typeface="Times New Roman"/>
                <a:cs typeface="Times New Roman"/>
                <a:sym typeface="Times New Roman"/>
              </a:rPr>
              <a:t>Benefit: Empowers citizens with knowledge and skills to recognize and prevent crime in their neighborhoods.</a:t>
            </a:r>
          </a:p>
          <a:p>
            <a:pPr algn="ctr">
              <a:lnSpc>
                <a:spcPts val="3754"/>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0" y="84963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
        <p:nvSpPr>
          <p:cNvPr name="Freeform 3" id="3"/>
          <p:cNvSpPr/>
          <p:nvPr/>
        </p:nvSpPr>
        <p:spPr>
          <a:xfrm flipH="false" flipV="false" rot="0">
            <a:off x="0" y="1460092"/>
            <a:ext cx="8300835" cy="3969308"/>
          </a:xfrm>
          <a:custGeom>
            <a:avLst/>
            <a:gdLst/>
            <a:ahLst/>
            <a:cxnLst/>
            <a:rect r="r" b="b" t="t" l="l"/>
            <a:pathLst>
              <a:path h="3969308" w="8300835">
                <a:moveTo>
                  <a:pt x="0" y="0"/>
                </a:moveTo>
                <a:lnTo>
                  <a:pt x="8300835" y="0"/>
                </a:lnTo>
                <a:lnTo>
                  <a:pt x="8300835" y="3969308"/>
                </a:lnTo>
                <a:lnTo>
                  <a:pt x="0" y="396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7632" y="1638202"/>
            <a:ext cx="7977091" cy="3505298"/>
            <a:chOff x="0" y="0"/>
            <a:chExt cx="2100962" cy="923206"/>
          </a:xfrm>
        </p:grpSpPr>
        <p:sp>
          <p:nvSpPr>
            <p:cNvPr name="Freeform 5" id="5"/>
            <p:cNvSpPr/>
            <p:nvPr/>
          </p:nvSpPr>
          <p:spPr>
            <a:xfrm flipH="false" flipV="false" rot="0">
              <a:off x="0" y="0"/>
              <a:ext cx="2100962" cy="923206"/>
            </a:xfrm>
            <a:custGeom>
              <a:avLst/>
              <a:gdLst/>
              <a:ahLst/>
              <a:cxnLst/>
              <a:rect r="r" b="b" t="t" l="l"/>
              <a:pathLst>
                <a:path h="923206" w="2100962">
                  <a:moveTo>
                    <a:pt x="0" y="0"/>
                  </a:moveTo>
                  <a:lnTo>
                    <a:pt x="2100962" y="0"/>
                  </a:lnTo>
                  <a:lnTo>
                    <a:pt x="2100962" y="923206"/>
                  </a:lnTo>
                  <a:lnTo>
                    <a:pt x="0" y="923206"/>
                  </a:lnTo>
                  <a:close/>
                </a:path>
              </a:pathLst>
            </a:custGeom>
            <a:solidFill>
              <a:srgbClr val="183717"/>
            </a:solidFill>
          </p:spPr>
        </p:sp>
        <p:sp>
          <p:nvSpPr>
            <p:cNvPr name="TextBox 6" id="6"/>
            <p:cNvSpPr txBox="true"/>
            <p:nvPr/>
          </p:nvSpPr>
          <p:spPr>
            <a:xfrm>
              <a:off x="0" y="-38100"/>
              <a:ext cx="2100962" cy="96130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79119"/>
            <a:ext cx="16230600" cy="1280973"/>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TECHNICAL ARCHITECTURE </a:t>
            </a:r>
          </a:p>
          <a:p>
            <a:pPr algn="l">
              <a:lnSpc>
                <a:spcPts val="4951"/>
              </a:lnSpc>
            </a:pPr>
          </a:p>
        </p:txBody>
      </p:sp>
      <p:sp>
        <p:nvSpPr>
          <p:cNvPr name="TextBox 8" id="8"/>
          <p:cNvSpPr txBox="true"/>
          <p:nvPr/>
        </p:nvSpPr>
        <p:spPr>
          <a:xfrm rot="0">
            <a:off x="162807" y="1009650"/>
            <a:ext cx="5648267" cy="479806"/>
          </a:xfrm>
          <a:prstGeom prst="rect">
            <a:avLst/>
          </a:prstGeom>
        </p:spPr>
        <p:txBody>
          <a:bodyPr anchor="t" rtlCol="false" tIns="0" lIns="0" bIns="0" rIns="0">
            <a:spAutoFit/>
          </a:bodyPr>
          <a:lstStyle/>
          <a:p>
            <a:pPr algn="ctr">
              <a:lnSpc>
                <a:spcPts val="3632"/>
              </a:lnSpc>
            </a:pPr>
            <a:r>
              <a:rPr lang="en-US" sz="3050" b="true">
                <a:solidFill>
                  <a:srgbClr val="000000"/>
                </a:solidFill>
                <a:latin typeface="Arimo Bold"/>
                <a:ea typeface="Arimo Bold"/>
                <a:cs typeface="Arimo Bold"/>
                <a:sym typeface="Arimo Bold"/>
              </a:rPr>
              <a:t>FRONT END TECHNOLOGIES</a:t>
            </a:r>
          </a:p>
        </p:txBody>
      </p:sp>
      <p:sp>
        <p:nvSpPr>
          <p:cNvPr name="TextBox 9" id="9"/>
          <p:cNvSpPr txBox="true"/>
          <p:nvPr/>
        </p:nvSpPr>
        <p:spPr>
          <a:xfrm rot="0">
            <a:off x="472781" y="1789959"/>
            <a:ext cx="6289029"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D3.js for Crime Analysis Dashboards</a:t>
            </a:r>
          </a:p>
        </p:txBody>
      </p:sp>
      <p:sp>
        <p:nvSpPr>
          <p:cNvPr name="TextBox 10" id="10"/>
          <p:cNvSpPr txBox="true"/>
          <p:nvPr/>
        </p:nvSpPr>
        <p:spPr>
          <a:xfrm rot="0">
            <a:off x="329424" y="2425248"/>
            <a:ext cx="6929792"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Leaflet.js for Emergency Management</a:t>
            </a:r>
          </a:p>
        </p:txBody>
      </p:sp>
      <p:sp>
        <p:nvSpPr>
          <p:cNvPr name="TextBox 11" id="11"/>
          <p:cNvSpPr txBox="true"/>
          <p:nvPr/>
        </p:nvSpPr>
        <p:spPr>
          <a:xfrm rot="0">
            <a:off x="0" y="3057454"/>
            <a:ext cx="6808187"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WebRTC for Live Surveillance and Incident Reporting</a:t>
            </a:r>
          </a:p>
        </p:txBody>
      </p:sp>
      <p:sp>
        <p:nvSpPr>
          <p:cNvPr name="TextBox 12" id="12"/>
          <p:cNvSpPr txBox="true"/>
          <p:nvPr/>
        </p:nvSpPr>
        <p:spPr>
          <a:xfrm rot="0">
            <a:off x="145379" y="4080802"/>
            <a:ext cx="7661942"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Progressive Web Application (PWA) for Emergency Alert Systems</a:t>
            </a:r>
          </a:p>
        </p:txBody>
      </p:sp>
      <p:sp>
        <p:nvSpPr>
          <p:cNvPr name="TextBox 13" id="13"/>
          <p:cNvSpPr txBox="true"/>
          <p:nvPr/>
        </p:nvSpPr>
        <p:spPr>
          <a:xfrm rot="0">
            <a:off x="472781" y="5584465"/>
            <a:ext cx="5648267" cy="479806"/>
          </a:xfrm>
          <a:prstGeom prst="rect">
            <a:avLst/>
          </a:prstGeom>
        </p:spPr>
        <p:txBody>
          <a:bodyPr anchor="t" rtlCol="false" tIns="0" lIns="0" bIns="0" rIns="0">
            <a:spAutoFit/>
          </a:bodyPr>
          <a:lstStyle/>
          <a:p>
            <a:pPr algn="ctr">
              <a:lnSpc>
                <a:spcPts val="3632"/>
              </a:lnSpc>
            </a:pPr>
            <a:r>
              <a:rPr lang="en-US" sz="3050" b="true">
                <a:solidFill>
                  <a:srgbClr val="000000"/>
                </a:solidFill>
                <a:latin typeface="Arimo Bold"/>
                <a:ea typeface="Arimo Bold"/>
                <a:cs typeface="Arimo Bold"/>
                <a:sym typeface="Arimo Bold"/>
              </a:rPr>
              <a:t>BACK  END TECHNOLOGIES</a:t>
            </a:r>
          </a:p>
        </p:txBody>
      </p:sp>
      <p:sp>
        <p:nvSpPr>
          <p:cNvPr name="Freeform 14" id="14"/>
          <p:cNvSpPr/>
          <p:nvPr/>
        </p:nvSpPr>
        <p:spPr>
          <a:xfrm flipH="false" flipV="false" rot="0">
            <a:off x="329424" y="6140471"/>
            <a:ext cx="8300835" cy="3969308"/>
          </a:xfrm>
          <a:custGeom>
            <a:avLst/>
            <a:gdLst/>
            <a:ahLst/>
            <a:cxnLst/>
            <a:rect r="r" b="b" t="t" l="l"/>
            <a:pathLst>
              <a:path h="3969308" w="8300835">
                <a:moveTo>
                  <a:pt x="0" y="0"/>
                </a:moveTo>
                <a:lnTo>
                  <a:pt x="8300835" y="0"/>
                </a:lnTo>
                <a:lnTo>
                  <a:pt x="8300835" y="3969308"/>
                </a:lnTo>
                <a:lnTo>
                  <a:pt x="0" y="396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2781" y="6292871"/>
            <a:ext cx="7977091" cy="3710506"/>
            <a:chOff x="0" y="0"/>
            <a:chExt cx="2100962" cy="977253"/>
          </a:xfrm>
        </p:grpSpPr>
        <p:sp>
          <p:nvSpPr>
            <p:cNvPr name="Freeform 16" id="16"/>
            <p:cNvSpPr/>
            <p:nvPr/>
          </p:nvSpPr>
          <p:spPr>
            <a:xfrm flipH="false" flipV="false" rot="0">
              <a:off x="0" y="0"/>
              <a:ext cx="2100962" cy="977253"/>
            </a:xfrm>
            <a:custGeom>
              <a:avLst/>
              <a:gdLst/>
              <a:ahLst/>
              <a:cxnLst/>
              <a:rect r="r" b="b" t="t" l="l"/>
              <a:pathLst>
                <a:path h="977253" w="2100962">
                  <a:moveTo>
                    <a:pt x="0" y="0"/>
                  </a:moveTo>
                  <a:lnTo>
                    <a:pt x="2100962" y="0"/>
                  </a:lnTo>
                  <a:lnTo>
                    <a:pt x="2100962" y="977253"/>
                  </a:lnTo>
                  <a:lnTo>
                    <a:pt x="0" y="977253"/>
                  </a:lnTo>
                  <a:close/>
                </a:path>
              </a:pathLst>
            </a:custGeom>
            <a:solidFill>
              <a:srgbClr val="183717"/>
            </a:solidFill>
          </p:spPr>
        </p:sp>
        <p:sp>
          <p:nvSpPr>
            <p:cNvPr name="TextBox 17" id="17"/>
            <p:cNvSpPr txBox="true"/>
            <p:nvPr/>
          </p:nvSpPr>
          <p:spPr>
            <a:xfrm>
              <a:off x="0" y="-38100"/>
              <a:ext cx="2100962" cy="101535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812438" y="7376574"/>
            <a:ext cx="2357438"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Elasticsearch</a:t>
            </a:r>
          </a:p>
        </p:txBody>
      </p:sp>
      <p:sp>
        <p:nvSpPr>
          <p:cNvPr name="TextBox 19" id="19"/>
          <p:cNvSpPr txBox="true"/>
          <p:nvPr/>
        </p:nvSpPr>
        <p:spPr>
          <a:xfrm rot="0">
            <a:off x="396226" y="6292871"/>
            <a:ext cx="7293851"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Firebase (as a Backend-as-a-Service)</a:t>
            </a:r>
          </a:p>
        </p:txBody>
      </p:sp>
      <p:sp>
        <p:nvSpPr>
          <p:cNvPr name="TextBox 20" id="20"/>
          <p:cNvSpPr txBox="true"/>
          <p:nvPr/>
        </p:nvSpPr>
        <p:spPr>
          <a:xfrm rot="0">
            <a:off x="827642" y="6858402"/>
            <a:ext cx="4318595"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PostgreSQL with PostGIS</a:t>
            </a:r>
          </a:p>
        </p:txBody>
      </p:sp>
      <p:sp>
        <p:nvSpPr>
          <p:cNvPr name="TextBox 21" id="21"/>
          <p:cNvSpPr txBox="true"/>
          <p:nvPr/>
        </p:nvSpPr>
        <p:spPr>
          <a:xfrm rot="0">
            <a:off x="513470" y="7894747"/>
            <a:ext cx="7059364"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Redis for Real-Time Caching and Data Processing</a:t>
            </a:r>
          </a:p>
        </p:txBody>
      </p:sp>
      <p:sp>
        <p:nvSpPr>
          <p:cNvPr name="TextBox 22" id="22"/>
          <p:cNvSpPr txBox="true"/>
          <p:nvPr/>
        </p:nvSpPr>
        <p:spPr>
          <a:xfrm rot="0">
            <a:off x="396226" y="8917478"/>
            <a:ext cx="7307081"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Redis for Real-Time Caching and Data Processing</a:t>
            </a:r>
          </a:p>
        </p:txBody>
      </p:sp>
      <p:sp>
        <p:nvSpPr>
          <p:cNvPr name="TextBox 23" id="23"/>
          <p:cNvSpPr txBox="true"/>
          <p:nvPr/>
        </p:nvSpPr>
        <p:spPr>
          <a:xfrm rot="0">
            <a:off x="10827472" y="2636576"/>
            <a:ext cx="5648267" cy="479806"/>
          </a:xfrm>
          <a:prstGeom prst="rect">
            <a:avLst/>
          </a:prstGeom>
        </p:spPr>
        <p:txBody>
          <a:bodyPr anchor="t" rtlCol="false" tIns="0" lIns="0" bIns="0" rIns="0">
            <a:spAutoFit/>
          </a:bodyPr>
          <a:lstStyle/>
          <a:p>
            <a:pPr algn="ctr">
              <a:lnSpc>
                <a:spcPts val="3632"/>
              </a:lnSpc>
            </a:pPr>
            <a:r>
              <a:rPr lang="en-US" sz="3050" b="true">
                <a:solidFill>
                  <a:srgbClr val="000000"/>
                </a:solidFill>
                <a:latin typeface="Arimo Bold"/>
                <a:ea typeface="Arimo Bold"/>
                <a:cs typeface="Arimo Bold"/>
                <a:sym typeface="Arimo Bold"/>
              </a:rPr>
              <a:t>DATA BASE TECHNOLOGIES</a:t>
            </a:r>
          </a:p>
        </p:txBody>
      </p:sp>
      <p:sp>
        <p:nvSpPr>
          <p:cNvPr name="Freeform 24" id="24"/>
          <p:cNvSpPr/>
          <p:nvPr/>
        </p:nvSpPr>
        <p:spPr>
          <a:xfrm flipH="false" flipV="false" rot="0">
            <a:off x="9501188" y="3444746"/>
            <a:ext cx="8300835" cy="3969308"/>
          </a:xfrm>
          <a:custGeom>
            <a:avLst/>
            <a:gdLst/>
            <a:ahLst/>
            <a:cxnLst/>
            <a:rect r="r" b="b" t="t" l="l"/>
            <a:pathLst>
              <a:path h="3969308" w="8300835">
                <a:moveTo>
                  <a:pt x="0" y="0"/>
                </a:moveTo>
                <a:lnTo>
                  <a:pt x="8300835" y="0"/>
                </a:lnTo>
                <a:lnTo>
                  <a:pt x="8300835" y="3969308"/>
                </a:lnTo>
                <a:lnTo>
                  <a:pt x="0" y="396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5" id="25"/>
          <p:cNvGrpSpPr/>
          <p:nvPr/>
        </p:nvGrpSpPr>
        <p:grpSpPr>
          <a:xfrm rot="0">
            <a:off x="9663060" y="3676751"/>
            <a:ext cx="7977091" cy="3505298"/>
            <a:chOff x="0" y="0"/>
            <a:chExt cx="2100962" cy="923206"/>
          </a:xfrm>
        </p:grpSpPr>
        <p:sp>
          <p:nvSpPr>
            <p:cNvPr name="Freeform 26" id="26"/>
            <p:cNvSpPr/>
            <p:nvPr/>
          </p:nvSpPr>
          <p:spPr>
            <a:xfrm flipH="false" flipV="false" rot="0">
              <a:off x="0" y="0"/>
              <a:ext cx="2100962" cy="923206"/>
            </a:xfrm>
            <a:custGeom>
              <a:avLst/>
              <a:gdLst/>
              <a:ahLst/>
              <a:cxnLst/>
              <a:rect r="r" b="b" t="t" l="l"/>
              <a:pathLst>
                <a:path h="923206" w="2100962">
                  <a:moveTo>
                    <a:pt x="0" y="0"/>
                  </a:moveTo>
                  <a:lnTo>
                    <a:pt x="2100962" y="0"/>
                  </a:lnTo>
                  <a:lnTo>
                    <a:pt x="2100962" y="923206"/>
                  </a:lnTo>
                  <a:lnTo>
                    <a:pt x="0" y="923206"/>
                  </a:lnTo>
                  <a:close/>
                </a:path>
              </a:pathLst>
            </a:custGeom>
            <a:solidFill>
              <a:srgbClr val="183717"/>
            </a:solidFill>
          </p:spPr>
        </p:sp>
        <p:sp>
          <p:nvSpPr>
            <p:cNvPr name="TextBox 27" id="27"/>
            <p:cNvSpPr txBox="true"/>
            <p:nvPr/>
          </p:nvSpPr>
          <p:spPr>
            <a:xfrm>
              <a:off x="0" y="-38100"/>
              <a:ext cx="2100962" cy="961306"/>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9289226" y="5143500"/>
            <a:ext cx="7639486"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Amazon DynamoDB (Managed NoSQL Database)</a:t>
            </a:r>
          </a:p>
        </p:txBody>
      </p:sp>
      <p:sp>
        <p:nvSpPr>
          <p:cNvPr name="TextBox 29" id="29"/>
          <p:cNvSpPr txBox="true"/>
          <p:nvPr/>
        </p:nvSpPr>
        <p:spPr>
          <a:xfrm rot="0">
            <a:off x="9789156" y="3850424"/>
            <a:ext cx="7470144"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Oracle Database (for High-Security Needs)</a:t>
            </a:r>
          </a:p>
        </p:txBody>
      </p:sp>
      <p:sp>
        <p:nvSpPr>
          <p:cNvPr name="TextBox 30" id="30"/>
          <p:cNvSpPr txBox="true"/>
          <p:nvPr/>
        </p:nvSpPr>
        <p:spPr>
          <a:xfrm rot="0">
            <a:off x="8630259" y="4398048"/>
            <a:ext cx="6441444"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Microsoft SQL Server</a:t>
            </a:r>
          </a:p>
        </p:txBody>
      </p:sp>
      <p:sp>
        <p:nvSpPr>
          <p:cNvPr name="TextBox 31" id="31"/>
          <p:cNvSpPr txBox="true"/>
          <p:nvPr/>
        </p:nvSpPr>
        <p:spPr>
          <a:xfrm rot="0">
            <a:off x="9663060" y="6140471"/>
            <a:ext cx="6441444"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Firebase Realtime Database (for Mobile-First Applications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6547903" y="864707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grpSp>
        <p:nvGrpSpPr>
          <p:cNvPr name="Group 3" id="3"/>
          <p:cNvGrpSpPr/>
          <p:nvPr/>
        </p:nvGrpSpPr>
        <p:grpSpPr>
          <a:xfrm rot="0">
            <a:off x="310069" y="1028700"/>
            <a:ext cx="16179163" cy="4201328"/>
            <a:chOff x="0" y="0"/>
            <a:chExt cx="4261179" cy="1106523"/>
          </a:xfrm>
        </p:grpSpPr>
        <p:sp>
          <p:nvSpPr>
            <p:cNvPr name="Freeform 4" id="4"/>
            <p:cNvSpPr/>
            <p:nvPr/>
          </p:nvSpPr>
          <p:spPr>
            <a:xfrm flipH="false" flipV="false" rot="0">
              <a:off x="0" y="0"/>
              <a:ext cx="4261179" cy="1106523"/>
            </a:xfrm>
            <a:custGeom>
              <a:avLst/>
              <a:gdLst/>
              <a:ahLst/>
              <a:cxnLst/>
              <a:rect r="r" b="b" t="t" l="l"/>
              <a:pathLst>
                <a:path h="1106523" w="4261179">
                  <a:moveTo>
                    <a:pt x="24404" y="0"/>
                  </a:moveTo>
                  <a:lnTo>
                    <a:pt x="4236775" y="0"/>
                  </a:lnTo>
                  <a:cubicBezTo>
                    <a:pt x="4243247" y="0"/>
                    <a:pt x="4249454" y="2571"/>
                    <a:pt x="4254031" y="7148"/>
                  </a:cubicBezTo>
                  <a:cubicBezTo>
                    <a:pt x="4258608" y="11724"/>
                    <a:pt x="4261179" y="17932"/>
                    <a:pt x="4261179" y="24404"/>
                  </a:cubicBezTo>
                  <a:lnTo>
                    <a:pt x="4261179" y="1082119"/>
                  </a:lnTo>
                  <a:cubicBezTo>
                    <a:pt x="4261179" y="1095597"/>
                    <a:pt x="4250253" y="1106523"/>
                    <a:pt x="4236775" y="1106523"/>
                  </a:cubicBezTo>
                  <a:lnTo>
                    <a:pt x="24404" y="1106523"/>
                  </a:lnTo>
                  <a:cubicBezTo>
                    <a:pt x="10926" y="1106523"/>
                    <a:pt x="0" y="1095597"/>
                    <a:pt x="0" y="1082119"/>
                  </a:cubicBezTo>
                  <a:lnTo>
                    <a:pt x="0" y="24404"/>
                  </a:lnTo>
                  <a:cubicBezTo>
                    <a:pt x="0" y="10926"/>
                    <a:pt x="10926" y="0"/>
                    <a:pt x="24404" y="0"/>
                  </a:cubicBezTo>
                  <a:close/>
                </a:path>
              </a:pathLst>
            </a:custGeom>
            <a:solidFill>
              <a:srgbClr val="000000"/>
            </a:solidFill>
          </p:spPr>
        </p:sp>
        <p:sp>
          <p:nvSpPr>
            <p:cNvPr name="TextBox 5" id="5"/>
            <p:cNvSpPr txBox="true"/>
            <p:nvPr/>
          </p:nvSpPr>
          <p:spPr>
            <a:xfrm>
              <a:off x="0" y="-38100"/>
              <a:ext cx="4261179" cy="114462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04506"/>
            <a:ext cx="9430494" cy="606583"/>
          </a:xfrm>
          <a:prstGeom prst="rect">
            <a:avLst/>
          </a:prstGeom>
        </p:spPr>
        <p:txBody>
          <a:bodyPr anchor="t" rtlCol="false" tIns="0" lIns="0" bIns="0" rIns="0">
            <a:spAutoFit/>
          </a:bodyPr>
          <a:lstStyle/>
          <a:p>
            <a:pPr algn="ctr">
              <a:lnSpc>
                <a:spcPts val="4951"/>
              </a:lnSpc>
            </a:pPr>
            <a:r>
              <a:rPr lang="en-US" sz="4156" b="true">
                <a:solidFill>
                  <a:srgbClr val="000000"/>
                </a:solidFill>
                <a:latin typeface="Arimo Bold"/>
                <a:ea typeface="Arimo Bold"/>
                <a:cs typeface="Arimo Bold"/>
                <a:sym typeface="Arimo Bold"/>
              </a:rPr>
              <a:t>SCALABILITY AND FUTURE SCOPE</a:t>
            </a:r>
          </a:p>
        </p:txBody>
      </p:sp>
      <p:sp>
        <p:nvSpPr>
          <p:cNvPr name="TextBox 7" id="7"/>
          <p:cNvSpPr txBox="true"/>
          <p:nvPr/>
        </p:nvSpPr>
        <p:spPr>
          <a:xfrm rot="0">
            <a:off x="605682" y="1086918"/>
            <a:ext cx="14241972" cy="4566002"/>
          </a:xfrm>
          <a:prstGeom prst="rect">
            <a:avLst/>
          </a:prstGeom>
        </p:spPr>
        <p:txBody>
          <a:bodyPr anchor="t" rtlCol="false" tIns="0" lIns="0" bIns="0" rIns="0">
            <a:spAutoFit/>
          </a:bodyPr>
          <a:lstStyle/>
          <a:p>
            <a:pPr algn="l">
              <a:lnSpc>
                <a:spcPts val="3794"/>
              </a:lnSpc>
            </a:pPr>
            <a:r>
              <a:rPr lang="en-US" sz="3186" b="true">
                <a:solidFill>
                  <a:srgbClr val="FFFFFF"/>
                </a:solidFill>
                <a:latin typeface="Times New Roman Bold"/>
                <a:ea typeface="Times New Roman Bold"/>
                <a:cs typeface="Times New Roman Bold"/>
                <a:sym typeface="Times New Roman Bold"/>
              </a:rPr>
              <a:t>Handling Increased L</a:t>
            </a:r>
            <a:r>
              <a:rPr lang="en-US" sz="3186" b="true">
                <a:solidFill>
                  <a:srgbClr val="FFFFFF"/>
                </a:solidFill>
                <a:latin typeface="Times New Roman Bold"/>
                <a:ea typeface="Times New Roman Bold"/>
                <a:cs typeface="Times New Roman Bold"/>
                <a:sym typeface="Times New Roman Bold"/>
              </a:rPr>
              <a:t>oad:</a:t>
            </a:r>
          </a:p>
          <a:p>
            <a:pPr algn="l">
              <a:lnSpc>
                <a:spcPts val="3556"/>
              </a:lnSpc>
            </a:pPr>
            <a:r>
              <a:rPr lang="en-US" sz="2986">
                <a:solidFill>
                  <a:srgbClr val="FFFFFF"/>
                </a:solidFill>
                <a:latin typeface="Times New Roman"/>
                <a:ea typeface="Times New Roman"/>
                <a:cs typeface="Times New Roman"/>
                <a:sym typeface="Times New Roman"/>
              </a:rPr>
              <a:t>To effectively manage increased load and ensure the system remains responsive during peak usage, several architectural strategies will be employed:</a:t>
            </a:r>
          </a:p>
          <a:p>
            <a:pPr algn="l" marL="644685" indent="-322342" lvl="1">
              <a:lnSpc>
                <a:spcPts val="3556"/>
              </a:lnSpc>
              <a:buFont typeface="Arial"/>
              <a:buChar char="•"/>
            </a:pPr>
            <a:r>
              <a:rPr lang="en-US" sz="2986">
                <a:solidFill>
                  <a:srgbClr val="FFFFFF"/>
                </a:solidFill>
                <a:latin typeface="Times New Roman"/>
                <a:ea typeface="Times New Roman"/>
                <a:cs typeface="Times New Roman"/>
                <a:sym typeface="Times New Roman"/>
              </a:rPr>
              <a:t>Cloud Services: Utilizing cloud providers like AWS, Azure, or Google Cloud enables automatic scaling based on demand. These services allow for elastic resource allocation, meaning the system can scale up or down based on traffic.</a:t>
            </a:r>
          </a:p>
          <a:p>
            <a:pPr algn="l" marL="644685" indent="-322342" lvl="1">
              <a:lnSpc>
                <a:spcPts val="3556"/>
              </a:lnSpc>
              <a:buFont typeface="Arial"/>
              <a:buChar char="•"/>
            </a:pPr>
            <a:r>
              <a:rPr lang="en-US" sz="2986">
                <a:solidFill>
                  <a:srgbClr val="FFFFFF"/>
                </a:solidFill>
                <a:latin typeface="Times New Roman"/>
                <a:ea typeface="Times New Roman"/>
                <a:cs typeface="Times New Roman"/>
                <a:sym typeface="Times New Roman"/>
              </a:rPr>
              <a:t>Load Balancing: Implementing load balancers (e.g., AWS Elastic Load Balancing) distributes incoming traffic across multiple servers. This ensures no single server becomes a bottleneck, enhancing performance and reliability.</a:t>
            </a:r>
          </a:p>
          <a:p>
            <a:pPr algn="l">
              <a:lnSpc>
                <a:spcPts val="3556"/>
              </a:lnSpc>
            </a:pPr>
          </a:p>
        </p:txBody>
      </p:sp>
      <p:grpSp>
        <p:nvGrpSpPr>
          <p:cNvPr name="Group 8" id="8"/>
          <p:cNvGrpSpPr/>
          <p:nvPr/>
        </p:nvGrpSpPr>
        <p:grpSpPr>
          <a:xfrm rot="0">
            <a:off x="290841" y="5537552"/>
            <a:ext cx="16179163" cy="4624346"/>
            <a:chOff x="0" y="0"/>
            <a:chExt cx="4261179" cy="1217935"/>
          </a:xfrm>
        </p:grpSpPr>
        <p:sp>
          <p:nvSpPr>
            <p:cNvPr name="Freeform 9" id="9"/>
            <p:cNvSpPr/>
            <p:nvPr/>
          </p:nvSpPr>
          <p:spPr>
            <a:xfrm flipH="false" flipV="false" rot="0">
              <a:off x="0" y="0"/>
              <a:ext cx="4261179" cy="1217935"/>
            </a:xfrm>
            <a:custGeom>
              <a:avLst/>
              <a:gdLst/>
              <a:ahLst/>
              <a:cxnLst/>
              <a:rect r="r" b="b" t="t" l="l"/>
              <a:pathLst>
                <a:path h="1217935" w="4261179">
                  <a:moveTo>
                    <a:pt x="24404" y="0"/>
                  </a:moveTo>
                  <a:lnTo>
                    <a:pt x="4236775" y="0"/>
                  </a:lnTo>
                  <a:cubicBezTo>
                    <a:pt x="4243247" y="0"/>
                    <a:pt x="4249454" y="2571"/>
                    <a:pt x="4254031" y="7148"/>
                  </a:cubicBezTo>
                  <a:cubicBezTo>
                    <a:pt x="4258608" y="11724"/>
                    <a:pt x="4261179" y="17932"/>
                    <a:pt x="4261179" y="24404"/>
                  </a:cubicBezTo>
                  <a:lnTo>
                    <a:pt x="4261179" y="1193531"/>
                  </a:lnTo>
                  <a:cubicBezTo>
                    <a:pt x="4261179" y="1207009"/>
                    <a:pt x="4250253" y="1217935"/>
                    <a:pt x="4236775" y="1217935"/>
                  </a:cubicBezTo>
                  <a:lnTo>
                    <a:pt x="24404" y="1217935"/>
                  </a:lnTo>
                  <a:cubicBezTo>
                    <a:pt x="10926" y="1217935"/>
                    <a:pt x="0" y="1207009"/>
                    <a:pt x="0" y="1193531"/>
                  </a:cubicBezTo>
                  <a:lnTo>
                    <a:pt x="0" y="24404"/>
                  </a:lnTo>
                  <a:cubicBezTo>
                    <a:pt x="0" y="10926"/>
                    <a:pt x="10926" y="0"/>
                    <a:pt x="24404" y="0"/>
                  </a:cubicBezTo>
                  <a:close/>
                </a:path>
              </a:pathLst>
            </a:custGeom>
            <a:solidFill>
              <a:srgbClr val="000000"/>
            </a:solidFill>
          </p:spPr>
        </p:sp>
        <p:sp>
          <p:nvSpPr>
            <p:cNvPr name="TextBox 10" id="10"/>
            <p:cNvSpPr txBox="true"/>
            <p:nvPr/>
          </p:nvSpPr>
          <p:spPr>
            <a:xfrm>
              <a:off x="0" y="-38100"/>
              <a:ext cx="4261179" cy="1256035"/>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05682" y="5595771"/>
            <a:ext cx="15883550" cy="4956299"/>
          </a:xfrm>
          <a:prstGeom prst="rect">
            <a:avLst/>
          </a:prstGeom>
        </p:spPr>
        <p:txBody>
          <a:bodyPr anchor="t" rtlCol="false" tIns="0" lIns="0" bIns="0" rIns="0">
            <a:spAutoFit/>
          </a:bodyPr>
          <a:lstStyle/>
          <a:p>
            <a:pPr algn="l">
              <a:lnSpc>
                <a:spcPts val="3556"/>
              </a:lnSpc>
            </a:pPr>
            <a:r>
              <a:rPr lang="en-US" sz="2986" b="true">
                <a:solidFill>
                  <a:srgbClr val="FFFFFF"/>
                </a:solidFill>
                <a:latin typeface="Times New Roman Bold"/>
                <a:ea typeface="Times New Roman Bold"/>
                <a:cs typeface="Times New Roman Bold"/>
                <a:sym typeface="Times New Roman Bold"/>
              </a:rPr>
              <a:t>2. Archit</a:t>
            </a:r>
            <a:r>
              <a:rPr lang="en-US" sz="2986" b="true">
                <a:solidFill>
                  <a:srgbClr val="FFFFFF"/>
                </a:solidFill>
                <a:latin typeface="Times New Roman Bold"/>
                <a:ea typeface="Times New Roman Bold"/>
                <a:cs typeface="Times New Roman Bold"/>
                <a:sym typeface="Times New Roman Bold"/>
              </a:rPr>
              <a:t>ecture Design</a:t>
            </a:r>
          </a:p>
          <a:p>
            <a:pPr algn="l" marL="644685" indent="-322342" lvl="1">
              <a:lnSpc>
                <a:spcPts val="3556"/>
              </a:lnSpc>
              <a:buFont typeface="Arial"/>
              <a:buChar char="•"/>
            </a:pPr>
            <a:r>
              <a:rPr lang="en-US" sz="2986">
                <a:solidFill>
                  <a:srgbClr val="FFFFFF"/>
                </a:solidFill>
                <a:latin typeface="Times New Roman"/>
                <a:ea typeface="Times New Roman"/>
                <a:cs typeface="Times New Roman"/>
                <a:sym typeface="Times New Roman"/>
              </a:rPr>
              <a:t>Microservices Architecture: The system will be designed using microservices, allowing different components (e.g., user authentication, incident reporting, data analytics) to operate independently. This modular approach enables easier scaling and maintenance.</a:t>
            </a:r>
          </a:p>
          <a:p>
            <a:pPr algn="l" marL="644685" indent="-322342" lvl="1">
              <a:lnSpc>
                <a:spcPts val="3556"/>
              </a:lnSpc>
              <a:buFont typeface="Arial"/>
              <a:buChar char="•"/>
            </a:pPr>
            <a:r>
              <a:rPr lang="en-US" sz="2986">
                <a:solidFill>
                  <a:srgbClr val="FFFFFF"/>
                </a:solidFill>
                <a:latin typeface="Times New Roman"/>
                <a:ea typeface="Times New Roman"/>
                <a:cs typeface="Times New Roman"/>
                <a:sym typeface="Times New Roman"/>
              </a:rPr>
              <a:t>API Gateway: An API gateway will manage requests to various microservices, handling authentication, logging, and routing. This centralizes control and enhances security.</a:t>
            </a:r>
          </a:p>
          <a:p>
            <a:pPr algn="l" marL="644685" indent="-322342" lvl="1">
              <a:lnSpc>
                <a:spcPts val="3556"/>
              </a:lnSpc>
              <a:buFont typeface="Arial"/>
              <a:buChar char="•"/>
            </a:pPr>
            <a:r>
              <a:rPr lang="en-US" sz="2986">
                <a:solidFill>
                  <a:srgbClr val="FFFFFF"/>
                </a:solidFill>
                <a:latin typeface="Times New Roman"/>
                <a:ea typeface="Times New Roman"/>
                <a:cs typeface="Times New Roman"/>
                <a:sym typeface="Times New Roman"/>
              </a:rPr>
              <a:t>Datab</a:t>
            </a:r>
            <a:r>
              <a:rPr lang="en-US" sz="2986">
                <a:solidFill>
                  <a:srgbClr val="FFFFFF"/>
                </a:solidFill>
                <a:latin typeface="Times New Roman"/>
                <a:ea typeface="Times New Roman"/>
                <a:cs typeface="Times New Roman"/>
                <a:sym typeface="Times New Roman"/>
              </a:rPr>
              <a:t>ase Scaling: Using a combination of SQL (e.g., PostgreSQL) and NoSQL (e.g., MongoDB) databases can optimize performance for structured and unstructured data. Databases can be scaled vertically (upgrading server resources) or horizontally (adding more database instances).</a:t>
            </a:r>
          </a:p>
          <a:p>
            <a:pPr algn="l">
              <a:lnSpc>
                <a:spcPts val="331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533400" y="1008225"/>
            <a:ext cx="9430494" cy="606583"/>
          </a:xfrm>
          <a:prstGeom prst="rect">
            <a:avLst/>
          </a:prstGeom>
        </p:spPr>
        <p:txBody>
          <a:bodyPr anchor="t" rtlCol="false" tIns="0" lIns="0" bIns="0" rIns="0">
            <a:spAutoFit/>
          </a:bodyPr>
          <a:lstStyle/>
          <a:p>
            <a:pPr algn="ctr">
              <a:lnSpc>
                <a:spcPts val="4951"/>
              </a:lnSpc>
            </a:pPr>
            <a:r>
              <a:rPr lang="en-US" sz="4156" b="true">
                <a:solidFill>
                  <a:srgbClr val="000000"/>
                </a:solidFill>
                <a:latin typeface="Arimo Bold"/>
                <a:ea typeface="Arimo Bold"/>
                <a:cs typeface="Arimo Bold"/>
                <a:sym typeface="Arimo Bold"/>
              </a:rPr>
              <a:t>SCALABILITY AND FUTURE SCOPE</a:t>
            </a:r>
          </a:p>
        </p:txBody>
      </p:sp>
      <p:sp>
        <p:nvSpPr>
          <p:cNvPr name="Freeform 3" id="3"/>
          <p:cNvSpPr/>
          <p:nvPr/>
        </p:nvSpPr>
        <p:spPr>
          <a:xfrm flipH="false" flipV="false" rot="0">
            <a:off x="16675297" y="8766561"/>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grpSp>
        <p:nvGrpSpPr>
          <p:cNvPr name="Group 4" id="4"/>
          <p:cNvGrpSpPr/>
          <p:nvPr/>
        </p:nvGrpSpPr>
        <p:grpSpPr>
          <a:xfrm rot="0">
            <a:off x="496134" y="546574"/>
            <a:ext cx="16179163" cy="4970451"/>
            <a:chOff x="0" y="0"/>
            <a:chExt cx="4261179" cy="1309090"/>
          </a:xfrm>
        </p:grpSpPr>
        <p:sp>
          <p:nvSpPr>
            <p:cNvPr name="Freeform 5" id="5"/>
            <p:cNvSpPr/>
            <p:nvPr/>
          </p:nvSpPr>
          <p:spPr>
            <a:xfrm flipH="false" flipV="false" rot="0">
              <a:off x="0" y="0"/>
              <a:ext cx="4261179" cy="1309090"/>
            </a:xfrm>
            <a:custGeom>
              <a:avLst/>
              <a:gdLst/>
              <a:ahLst/>
              <a:cxnLst/>
              <a:rect r="r" b="b" t="t" l="l"/>
              <a:pathLst>
                <a:path h="1309090" w="4261179">
                  <a:moveTo>
                    <a:pt x="24404" y="0"/>
                  </a:moveTo>
                  <a:lnTo>
                    <a:pt x="4236775" y="0"/>
                  </a:lnTo>
                  <a:cubicBezTo>
                    <a:pt x="4243247" y="0"/>
                    <a:pt x="4249454" y="2571"/>
                    <a:pt x="4254031" y="7148"/>
                  </a:cubicBezTo>
                  <a:cubicBezTo>
                    <a:pt x="4258608" y="11724"/>
                    <a:pt x="4261179" y="17932"/>
                    <a:pt x="4261179" y="24404"/>
                  </a:cubicBezTo>
                  <a:lnTo>
                    <a:pt x="4261179" y="1284686"/>
                  </a:lnTo>
                  <a:cubicBezTo>
                    <a:pt x="4261179" y="1298164"/>
                    <a:pt x="4250253" y="1309090"/>
                    <a:pt x="4236775" y="1309090"/>
                  </a:cubicBezTo>
                  <a:lnTo>
                    <a:pt x="24404" y="1309090"/>
                  </a:lnTo>
                  <a:cubicBezTo>
                    <a:pt x="10926" y="1309090"/>
                    <a:pt x="0" y="1298164"/>
                    <a:pt x="0" y="1284686"/>
                  </a:cubicBezTo>
                  <a:lnTo>
                    <a:pt x="0" y="24404"/>
                  </a:lnTo>
                  <a:cubicBezTo>
                    <a:pt x="0" y="10926"/>
                    <a:pt x="10926" y="0"/>
                    <a:pt x="24404" y="0"/>
                  </a:cubicBezTo>
                  <a:close/>
                </a:path>
              </a:pathLst>
            </a:custGeom>
            <a:solidFill>
              <a:srgbClr val="000000"/>
            </a:solidFill>
          </p:spPr>
        </p:sp>
        <p:sp>
          <p:nvSpPr>
            <p:cNvPr name="TextBox 6" id="6"/>
            <p:cNvSpPr txBox="true"/>
            <p:nvPr/>
          </p:nvSpPr>
          <p:spPr>
            <a:xfrm>
              <a:off x="0" y="-38100"/>
              <a:ext cx="4261179" cy="134719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830203" y="712897"/>
            <a:ext cx="15511025" cy="4994742"/>
          </a:xfrm>
          <a:prstGeom prst="rect">
            <a:avLst/>
          </a:prstGeom>
        </p:spPr>
        <p:txBody>
          <a:bodyPr anchor="t" rtlCol="false" tIns="0" lIns="0" bIns="0" rIns="0">
            <a:spAutoFit/>
          </a:bodyPr>
          <a:lstStyle/>
          <a:p>
            <a:pPr algn="l">
              <a:lnSpc>
                <a:spcPts val="3913"/>
              </a:lnSpc>
            </a:pPr>
            <a:r>
              <a:rPr lang="en-US" sz="3286" b="true">
                <a:solidFill>
                  <a:srgbClr val="FFFFFF"/>
                </a:solidFill>
                <a:latin typeface="Times New Roman Bold"/>
                <a:ea typeface="Times New Roman Bold"/>
                <a:cs typeface="Times New Roman Bold"/>
                <a:sym typeface="Times New Roman Bold"/>
              </a:rPr>
              <a:t>3. Technologies Supporting Scal</a:t>
            </a:r>
            <a:r>
              <a:rPr lang="en-US" sz="3286" b="true">
                <a:solidFill>
                  <a:srgbClr val="FFFFFF"/>
                </a:solidFill>
                <a:latin typeface="Times New Roman Bold"/>
                <a:ea typeface="Times New Roman Bold"/>
                <a:cs typeface="Times New Roman Bold"/>
                <a:sym typeface="Times New Roman Bold"/>
              </a:rPr>
              <a:t>ab</a:t>
            </a:r>
            <a:r>
              <a:rPr lang="en-US" sz="3286" b="true">
                <a:solidFill>
                  <a:srgbClr val="FFFFFF"/>
                </a:solidFill>
                <a:latin typeface="Times New Roman Bold"/>
                <a:ea typeface="Times New Roman Bold"/>
                <a:cs typeface="Times New Roman Bold"/>
                <a:sym typeface="Times New Roman Bold"/>
              </a:rPr>
              <a:t>ility</a:t>
            </a:r>
          </a:p>
          <a:p>
            <a:pPr algn="l" marL="709453" indent="-354727" lvl="1">
              <a:lnSpc>
                <a:spcPts val="3913"/>
              </a:lnSpc>
              <a:buFont typeface="Arial"/>
              <a:buChar char="•"/>
            </a:pPr>
            <a:r>
              <a:rPr lang="en-US" sz="3286">
                <a:solidFill>
                  <a:srgbClr val="FFFFFF"/>
                </a:solidFill>
                <a:latin typeface="Times New Roman"/>
                <a:ea typeface="Times New Roman"/>
                <a:cs typeface="Times New Roman"/>
                <a:sym typeface="Times New Roman"/>
              </a:rPr>
              <a:t>Containerization: Utilizing Docker to containerize microservices ensures consistency across development, testing, and production environments. Containers can be easily deployed and scaled based on demand.</a:t>
            </a:r>
          </a:p>
          <a:p>
            <a:pPr algn="l" marL="709453" indent="-354727" lvl="1">
              <a:lnSpc>
                <a:spcPts val="3913"/>
              </a:lnSpc>
              <a:buFont typeface="Arial"/>
              <a:buChar char="•"/>
            </a:pPr>
            <a:r>
              <a:rPr lang="en-US" sz="3286">
                <a:solidFill>
                  <a:srgbClr val="FFFFFF"/>
                </a:solidFill>
                <a:latin typeface="Times New Roman"/>
                <a:ea typeface="Times New Roman"/>
                <a:cs typeface="Times New Roman"/>
                <a:sym typeface="Times New Roman"/>
              </a:rPr>
              <a:t>Kubernetes: For orchestration, Kubernetes can manage the deployment, scaling, and operation of containers. It automates load balancing and scaling, ensuring optimal resource usage.</a:t>
            </a:r>
          </a:p>
          <a:p>
            <a:pPr algn="l" marL="709453" indent="-354727" lvl="1">
              <a:lnSpc>
                <a:spcPts val="3913"/>
              </a:lnSpc>
              <a:buFont typeface="Arial"/>
              <a:buChar char="•"/>
            </a:pPr>
            <a:r>
              <a:rPr lang="en-US" sz="3286">
                <a:solidFill>
                  <a:srgbClr val="FFFFFF"/>
                </a:solidFill>
                <a:latin typeface="Times New Roman"/>
                <a:ea typeface="Times New Roman"/>
                <a:cs typeface="Times New Roman"/>
                <a:sym typeface="Times New Roman"/>
              </a:rPr>
              <a:t>Caching Solutions: Implementing caching layers (e.g., Redis, Memcached) to store frequently accessed data reduces load on databases and speeds up response times.</a:t>
            </a:r>
          </a:p>
          <a:p>
            <a:pPr algn="l">
              <a:lnSpc>
                <a:spcPts val="3675"/>
              </a:lnSpc>
            </a:pPr>
          </a:p>
        </p:txBody>
      </p:sp>
      <p:grpSp>
        <p:nvGrpSpPr>
          <p:cNvPr name="Group 8" id="8"/>
          <p:cNvGrpSpPr/>
          <p:nvPr/>
        </p:nvGrpSpPr>
        <p:grpSpPr>
          <a:xfrm rot="0">
            <a:off x="533400" y="5707639"/>
            <a:ext cx="16456738" cy="4310168"/>
            <a:chOff x="0" y="0"/>
            <a:chExt cx="4334285" cy="1135188"/>
          </a:xfrm>
        </p:grpSpPr>
        <p:sp>
          <p:nvSpPr>
            <p:cNvPr name="Freeform 9" id="9"/>
            <p:cNvSpPr/>
            <p:nvPr/>
          </p:nvSpPr>
          <p:spPr>
            <a:xfrm flipH="false" flipV="false" rot="0">
              <a:off x="0" y="0"/>
              <a:ext cx="4334285" cy="1135188"/>
            </a:xfrm>
            <a:custGeom>
              <a:avLst/>
              <a:gdLst/>
              <a:ahLst/>
              <a:cxnLst/>
              <a:rect r="r" b="b" t="t" l="l"/>
              <a:pathLst>
                <a:path h="1135188" w="4334285">
                  <a:moveTo>
                    <a:pt x="23992" y="0"/>
                  </a:moveTo>
                  <a:lnTo>
                    <a:pt x="4310293" y="0"/>
                  </a:lnTo>
                  <a:cubicBezTo>
                    <a:pt x="4323543" y="0"/>
                    <a:pt x="4334285" y="10742"/>
                    <a:pt x="4334285" y="23992"/>
                  </a:cubicBezTo>
                  <a:lnTo>
                    <a:pt x="4334285" y="1111196"/>
                  </a:lnTo>
                  <a:cubicBezTo>
                    <a:pt x="4334285" y="1124446"/>
                    <a:pt x="4323543" y="1135188"/>
                    <a:pt x="4310293" y="1135188"/>
                  </a:cubicBezTo>
                  <a:lnTo>
                    <a:pt x="23992" y="1135188"/>
                  </a:lnTo>
                  <a:cubicBezTo>
                    <a:pt x="10742" y="1135188"/>
                    <a:pt x="0" y="1124446"/>
                    <a:pt x="0" y="1111196"/>
                  </a:cubicBezTo>
                  <a:lnTo>
                    <a:pt x="0" y="23992"/>
                  </a:lnTo>
                  <a:cubicBezTo>
                    <a:pt x="0" y="10742"/>
                    <a:pt x="10742" y="0"/>
                    <a:pt x="23992" y="0"/>
                  </a:cubicBezTo>
                  <a:close/>
                </a:path>
              </a:pathLst>
            </a:custGeom>
            <a:solidFill>
              <a:srgbClr val="000000"/>
            </a:solidFill>
          </p:spPr>
        </p:sp>
        <p:sp>
          <p:nvSpPr>
            <p:cNvPr name="TextBox 10" id="10"/>
            <p:cNvSpPr txBox="true"/>
            <p:nvPr/>
          </p:nvSpPr>
          <p:spPr>
            <a:xfrm>
              <a:off x="0" y="-38100"/>
              <a:ext cx="4334285" cy="117328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30203" y="5787558"/>
            <a:ext cx="15511025" cy="4499442"/>
          </a:xfrm>
          <a:prstGeom prst="rect">
            <a:avLst/>
          </a:prstGeom>
        </p:spPr>
        <p:txBody>
          <a:bodyPr anchor="t" rtlCol="false" tIns="0" lIns="0" bIns="0" rIns="0">
            <a:spAutoFit/>
          </a:bodyPr>
          <a:lstStyle/>
          <a:p>
            <a:pPr algn="l">
              <a:lnSpc>
                <a:spcPts val="3913"/>
              </a:lnSpc>
            </a:pPr>
            <a:r>
              <a:rPr lang="en-US" sz="3286" b="true">
                <a:solidFill>
                  <a:srgbClr val="FFFFFF"/>
                </a:solidFill>
                <a:latin typeface="Times New Roman Bold"/>
                <a:ea typeface="Times New Roman Bold"/>
                <a:cs typeface="Times New Roman Bold"/>
                <a:sym typeface="Times New Roman Bold"/>
              </a:rPr>
              <a:t>4. Additional Functional</a:t>
            </a:r>
            <a:r>
              <a:rPr lang="en-US" sz="3286" b="true">
                <a:solidFill>
                  <a:srgbClr val="FFFFFF"/>
                </a:solidFill>
                <a:latin typeface="Times New Roman Bold"/>
                <a:ea typeface="Times New Roman Bold"/>
                <a:cs typeface="Times New Roman Bold"/>
                <a:sym typeface="Times New Roman Bold"/>
              </a:rPr>
              <a:t>ities Planned</a:t>
            </a:r>
          </a:p>
          <a:p>
            <a:pPr algn="l">
              <a:lnSpc>
                <a:spcPts val="3913"/>
              </a:lnSpc>
            </a:pPr>
            <a:r>
              <a:rPr lang="en-US" sz="3286">
                <a:solidFill>
                  <a:srgbClr val="FFFFFF"/>
                </a:solidFill>
                <a:latin typeface="Times New Roman"/>
                <a:ea typeface="Times New Roman"/>
                <a:cs typeface="Times New Roman"/>
                <a:sym typeface="Times New Roman"/>
              </a:rPr>
              <a:t>To further enhance the system and accommodate future growth, the following functionalities are planned:</a:t>
            </a:r>
          </a:p>
          <a:p>
            <a:pPr algn="l" marL="709453" indent="-354727" lvl="1">
              <a:lnSpc>
                <a:spcPts val="3913"/>
              </a:lnSpc>
              <a:buFont typeface="Arial"/>
              <a:buChar char="•"/>
            </a:pPr>
            <a:r>
              <a:rPr lang="en-US" sz="3286">
                <a:solidFill>
                  <a:srgbClr val="FFFFFF"/>
                </a:solidFill>
                <a:latin typeface="Times New Roman"/>
                <a:ea typeface="Times New Roman"/>
                <a:cs typeface="Times New Roman"/>
                <a:sym typeface="Times New Roman"/>
              </a:rPr>
              <a:t>Real-Time Analytics Dashboard: A dynamic dashboard for law enforcement to visualize crime trends and respond proactively.</a:t>
            </a:r>
          </a:p>
          <a:p>
            <a:pPr algn="l" marL="709453" indent="-354727" lvl="1">
              <a:lnSpc>
                <a:spcPts val="3913"/>
              </a:lnSpc>
              <a:buFont typeface="Arial"/>
              <a:buChar char="•"/>
            </a:pPr>
            <a:r>
              <a:rPr lang="en-US" sz="3286">
                <a:solidFill>
                  <a:srgbClr val="FFFFFF"/>
                </a:solidFill>
                <a:latin typeface="Times New Roman"/>
                <a:ea typeface="Times New Roman"/>
                <a:cs typeface="Times New Roman"/>
                <a:sym typeface="Times New Roman"/>
              </a:rPr>
              <a:t>Machine Learning Integration: Implement predictive analytics to identify potential crime hotspots based on historical data, allowing for proactive resource deployment.</a:t>
            </a:r>
          </a:p>
          <a:p>
            <a:pPr algn="l">
              <a:lnSpc>
                <a:spcPts val="367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14807806"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grpSp>
        <p:nvGrpSpPr>
          <p:cNvPr name="Group 3" id="3"/>
          <p:cNvGrpSpPr/>
          <p:nvPr/>
        </p:nvGrpSpPr>
        <p:grpSpPr>
          <a:xfrm rot="0">
            <a:off x="794212" y="1159686"/>
            <a:ext cx="6912486" cy="6679347"/>
            <a:chOff x="0" y="0"/>
            <a:chExt cx="1820573" cy="1759170"/>
          </a:xfrm>
        </p:grpSpPr>
        <p:sp>
          <p:nvSpPr>
            <p:cNvPr name="Freeform 4" id="4"/>
            <p:cNvSpPr/>
            <p:nvPr/>
          </p:nvSpPr>
          <p:spPr>
            <a:xfrm flipH="false" flipV="false" rot="0">
              <a:off x="0" y="0"/>
              <a:ext cx="1820573" cy="1759170"/>
            </a:xfrm>
            <a:custGeom>
              <a:avLst/>
              <a:gdLst/>
              <a:ahLst/>
              <a:cxnLst/>
              <a:rect r="r" b="b" t="t" l="l"/>
              <a:pathLst>
                <a:path h="1759170" w="1820573">
                  <a:moveTo>
                    <a:pt x="203200" y="0"/>
                  </a:moveTo>
                  <a:lnTo>
                    <a:pt x="1820573" y="0"/>
                  </a:lnTo>
                  <a:lnTo>
                    <a:pt x="1617373" y="1759170"/>
                  </a:lnTo>
                  <a:lnTo>
                    <a:pt x="0" y="1759170"/>
                  </a:lnTo>
                  <a:lnTo>
                    <a:pt x="203200" y="0"/>
                  </a:lnTo>
                  <a:close/>
                </a:path>
              </a:pathLst>
            </a:custGeom>
            <a:solidFill>
              <a:srgbClr val="000000"/>
            </a:solidFill>
          </p:spPr>
        </p:sp>
        <p:sp>
          <p:nvSpPr>
            <p:cNvPr name="TextBox 5" id="5"/>
            <p:cNvSpPr txBox="true"/>
            <p:nvPr/>
          </p:nvSpPr>
          <p:spPr>
            <a:xfrm>
              <a:off x="101600" y="-38100"/>
              <a:ext cx="1617373" cy="179727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98033" y="116168"/>
            <a:ext cx="4685579" cy="776593"/>
          </a:xfrm>
          <a:prstGeom prst="rect">
            <a:avLst/>
          </a:prstGeom>
        </p:spPr>
        <p:txBody>
          <a:bodyPr anchor="t" rtlCol="false" tIns="0" lIns="0" bIns="0" rIns="0">
            <a:spAutoFit/>
          </a:bodyPr>
          <a:lstStyle/>
          <a:p>
            <a:pPr algn="l">
              <a:lnSpc>
                <a:spcPts val="5428"/>
              </a:lnSpc>
            </a:pPr>
            <a:r>
              <a:rPr lang="en-US" sz="4556" b="true">
                <a:solidFill>
                  <a:srgbClr val="000000"/>
                </a:solidFill>
                <a:latin typeface="Times New Roman Bold"/>
                <a:ea typeface="Times New Roman Bold"/>
                <a:cs typeface="Times New Roman Bold"/>
                <a:sym typeface="Times New Roman Bold"/>
              </a:rPr>
              <a:t>FEASIBILITY</a:t>
            </a:r>
          </a:p>
        </p:txBody>
      </p:sp>
      <p:sp>
        <p:nvSpPr>
          <p:cNvPr name="TextBox 7" id="7"/>
          <p:cNvSpPr txBox="true"/>
          <p:nvPr/>
        </p:nvSpPr>
        <p:spPr>
          <a:xfrm rot="0">
            <a:off x="0" y="1315373"/>
            <a:ext cx="8187035"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1.</a:t>
            </a:r>
            <a:r>
              <a:rPr lang="en-US" b="true" sz="3050">
                <a:solidFill>
                  <a:srgbClr val="FFFFFF"/>
                </a:solidFill>
                <a:latin typeface="Barlow Bold"/>
                <a:ea typeface="Barlow Bold"/>
                <a:cs typeface="Barlow Bold"/>
                <a:sym typeface="Barlow Bold"/>
              </a:rPr>
              <a:t>Data Privacy and Security</a:t>
            </a:r>
          </a:p>
        </p:txBody>
      </p:sp>
      <p:sp>
        <p:nvSpPr>
          <p:cNvPr name="TextBox 8" id="8"/>
          <p:cNvSpPr txBox="true"/>
          <p:nvPr/>
        </p:nvSpPr>
        <p:spPr>
          <a:xfrm rot="0">
            <a:off x="1210018" y="2195229"/>
            <a:ext cx="6080875"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2.</a:t>
            </a:r>
            <a:r>
              <a:rPr lang="en-US" b="true" sz="3050">
                <a:solidFill>
                  <a:srgbClr val="FFFFFF"/>
                </a:solidFill>
                <a:latin typeface="Barlow Bold"/>
                <a:ea typeface="Barlow Bold"/>
                <a:cs typeface="Barlow Bold"/>
                <a:sym typeface="Barlow Bold"/>
              </a:rPr>
              <a:t>False Reporting and Misuse of the Platform</a:t>
            </a:r>
          </a:p>
        </p:txBody>
      </p:sp>
      <p:sp>
        <p:nvSpPr>
          <p:cNvPr name="TextBox 9" id="9"/>
          <p:cNvSpPr txBox="true"/>
          <p:nvPr/>
        </p:nvSpPr>
        <p:spPr>
          <a:xfrm rot="0">
            <a:off x="1249825" y="3538428"/>
            <a:ext cx="5687386"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3.</a:t>
            </a:r>
            <a:r>
              <a:rPr lang="en-US" b="true" sz="3050">
                <a:solidFill>
                  <a:srgbClr val="FFFFFF"/>
                </a:solidFill>
                <a:latin typeface="Barlow Bold"/>
                <a:ea typeface="Barlow Bold"/>
                <a:cs typeface="Barlow Bold"/>
                <a:sym typeface="Barlow Bold"/>
              </a:rPr>
              <a:t>User Adoption and Community Trust</a:t>
            </a:r>
          </a:p>
        </p:txBody>
      </p:sp>
      <p:sp>
        <p:nvSpPr>
          <p:cNvPr name="TextBox 10" id="10"/>
          <p:cNvSpPr txBox="true"/>
          <p:nvPr/>
        </p:nvSpPr>
        <p:spPr>
          <a:xfrm rot="0">
            <a:off x="467335" y="4992717"/>
            <a:ext cx="5995035"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4.</a:t>
            </a:r>
            <a:r>
              <a:rPr lang="en-US" b="true" sz="3050">
                <a:solidFill>
                  <a:srgbClr val="FFFFFF"/>
                </a:solidFill>
                <a:latin typeface="Barlow Bold"/>
                <a:ea typeface="Barlow Bold"/>
                <a:cs typeface="Barlow Bold"/>
                <a:sym typeface="Barlow Bold"/>
              </a:rPr>
              <a:t>Ensuring Accurate Data Analytics and Reporting</a:t>
            </a:r>
          </a:p>
        </p:txBody>
      </p:sp>
      <p:sp>
        <p:nvSpPr>
          <p:cNvPr name="TextBox 11" id="11"/>
          <p:cNvSpPr txBox="true"/>
          <p:nvPr/>
        </p:nvSpPr>
        <p:spPr>
          <a:xfrm rot="0">
            <a:off x="1028700" y="6602338"/>
            <a:ext cx="5995035" cy="4607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5.</a:t>
            </a:r>
            <a:r>
              <a:rPr lang="en-US" b="true" sz="3050">
                <a:solidFill>
                  <a:srgbClr val="FFFFFF"/>
                </a:solidFill>
                <a:latin typeface="Barlow Bold"/>
                <a:ea typeface="Barlow Bold"/>
                <a:cs typeface="Barlow Bold"/>
                <a:sym typeface="Barlow Bold"/>
              </a:rPr>
              <a:t>System Scalability and Reliability</a:t>
            </a:r>
          </a:p>
        </p:txBody>
      </p:sp>
      <p:grpSp>
        <p:nvGrpSpPr>
          <p:cNvPr name="Group 12" id="12"/>
          <p:cNvGrpSpPr/>
          <p:nvPr/>
        </p:nvGrpSpPr>
        <p:grpSpPr>
          <a:xfrm rot="0">
            <a:off x="8964719" y="1159686"/>
            <a:ext cx="6912486" cy="6679347"/>
            <a:chOff x="0" y="0"/>
            <a:chExt cx="1820573" cy="1759170"/>
          </a:xfrm>
        </p:grpSpPr>
        <p:sp>
          <p:nvSpPr>
            <p:cNvPr name="Freeform 13" id="13"/>
            <p:cNvSpPr/>
            <p:nvPr/>
          </p:nvSpPr>
          <p:spPr>
            <a:xfrm flipH="false" flipV="false" rot="0">
              <a:off x="0" y="0"/>
              <a:ext cx="1820573" cy="1759170"/>
            </a:xfrm>
            <a:custGeom>
              <a:avLst/>
              <a:gdLst/>
              <a:ahLst/>
              <a:cxnLst/>
              <a:rect r="r" b="b" t="t" l="l"/>
              <a:pathLst>
                <a:path h="1759170" w="1820573">
                  <a:moveTo>
                    <a:pt x="203200" y="0"/>
                  </a:moveTo>
                  <a:lnTo>
                    <a:pt x="1820573" y="0"/>
                  </a:lnTo>
                  <a:lnTo>
                    <a:pt x="1617373" y="1759170"/>
                  </a:lnTo>
                  <a:lnTo>
                    <a:pt x="0" y="1759170"/>
                  </a:lnTo>
                  <a:lnTo>
                    <a:pt x="203200" y="0"/>
                  </a:lnTo>
                  <a:close/>
                </a:path>
              </a:pathLst>
            </a:custGeom>
            <a:solidFill>
              <a:srgbClr val="000000"/>
            </a:solidFill>
          </p:spPr>
        </p:sp>
        <p:sp>
          <p:nvSpPr>
            <p:cNvPr name="TextBox 14" id="14"/>
            <p:cNvSpPr txBox="true"/>
            <p:nvPr/>
          </p:nvSpPr>
          <p:spPr>
            <a:xfrm>
              <a:off x="101600" y="-38100"/>
              <a:ext cx="1617373" cy="179727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9700561" y="1545751"/>
            <a:ext cx="5745070"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1.</a:t>
            </a:r>
            <a:r>
              <a:rPr lang="en-US" b="true" sz="3050">
                <a:solidFill>
                  <a:srgbClr val="FFFFFF"/>
                </a:solidFill>
                <a:latin typeface="Barlow Bold"/>
                <a:ea typeface="Barlow Bold"/>
                <a:cs typeface="Barlow Bold"/>
                <a:sym typeface="Barlow Bold"/>
              </a:rPr>
              <a:t>Enhance Data Security and Privacy</a:t>
            </a:r>
          </a:p>
        </p:txBody>
      </p:sp>
      <p:sp>
        <p:nvSpPr>
          <p:cNvPr name="TextBox 16" id="16"/>
          <p:cNvSpPr txBox="true"/>
          <p:nvPr/>
        </p:nvSpPr>
        <p:spPr>
          <a:xfrm rot="0">
            <a:off x="9423444" y="2810256"/>
            <a:ext cx="5995035"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2.</a:t>
            </a:r>
            <a:r>
              <a:rPr lang="en-US" b="true" sz="3050">
                <a:solidFill>
                  <a:srgbClr val="FFFFFF"/>
                </a:solidFill>
                <a:latin typeface="Barlow Bold"/>
                <a:ea typeface="Barlow Bold"/>
                <a:cs typeface="Barlow Bold"/>
                <a:sym typeface="Barlow Bold"/>
              </a:rPr>
              <a:t>Implement Verification and Reporting Filters</a:t>
            </a:r>
          </a:p>
        </p:txBody>
      </p:sp>
      <p:sp>
        <p:nvSpPr>
          <p:cNvPr name="TextBox 17" id="17"/>
          <p:cNvSpPr txBox="true"/>
          <p:nvPr/>
        </p:nvSpPr>
        <p:spPr>
          <a:xfrm rot="0">
            <a:off x="9423444" y="4074761"/>
            <a:ext cx="5995035"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3.</a:t>
            </a:r>
            <a:r>
              <a:rPr lang="en-US" b="true" sz="3050">
                <a:solidFill>
                  <a:srgbClr val="FFFFFF"/>
                </a:solidFill>
                <a:latin typeface="Barlow Bold"/>
                <a:ea typeface="Barlow Bold"/>
                <a:cs typeface="Barlow Bold"/>
                <a:sym typeface="Barlow Bold"/>
              </a:rPr>
              <a:t>Engage with Community and Law Enforcement for Buy-In</a:t>
            </a:r>
          </a:p>
        </p:txBody>
      </p:sp>
      <p:sp>
        <p:nvSpPr>
          <p:cNvPr name="TextBox 18" id="18"/>
          <p:cNvSpPr txBox="true"/>
          <p:nvPr/>
        </p:nvSpPr>
        <p:spPr>
          <a:xfrm rot="0">
            <a:off x="9423444" y="5451694"/>
            <a:ext cx="5995035"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4.</a:t>
            </a:r>
            <a:r>
              <a:rPr lang="en-US" b="true" sz="3050">
                <a:solidFill>
                  <a:srgbClr val="FFFFFF"/>
                </a:solidFill>
                <a:latin typeface="Barlow Bold"/>
                <a:ea typeface="Barlow Bold"/>
                <a:cs typeface="Barlow Bold"/>
                <a:sym typeface="Barlow Bold"/>
              </a:rPr>
              <a:t>Use Cloud-Based Infrastructure for Scalability</a:t>
            </a:r>
          </a:p>
        </p:txBody>
      </p:sp>
      <p:sp>
        <p:nvSpPr>
          <p:cNvPr name="TextBox 19" id="19"/>
          <p:cNvSpPr txBox="true"/>
          <p:nvPr/>
        </p:nvSpPr>
        <p:spPr>
          <a:xfrm rot="0">
            <a:off x="9144000" y="6604116"/>
            <a:ext cx="5995035" cy="917956"/>
          </a:xfrm>
          <a:prstGeom prst="rect">
            <a:avLst/>
          </a:prstGeom>
        </p:spPr>
        <p:txBody>
          <a:bodyPr anchor="t" rtlCol="false" tIns="0" lIns="0" bIns="0" rIns="0">
            <a:spAutoFit/>
          </a:bodyPr>
          <a:lstStyle/>
          <a:p>
            <a:pPr algn="ctr">
              <a:lnSpc>
                <a:spcPts val="3632"/>
              </a:lnSpc>
              <a:spcBef>
                <a:spcPct val="0"/>
              </a:spcBef>
            </a:pPr>
            <a:r>
              <a:rPr lang="en-US" b="true" sz="3050">
                <a:solidFill>
                  <a:srgbClr val="FFFFFF"/>
                </a:solidFill>
                <a:latin typeface="Barlow Bold"/>
                <a:ea typeface="Barlow Bold"/>
                <a:cs typeface="Barlow Bold"/>
                <a:sym typeface="Barlow Bold"/>
              </a:rPr>
              <a:t>5.</a:t>
            </a:r>
            <a:r>
              <a:rPr lang="en-US" b="true" sz="3050">
                <a:solidFill>
                  <a:srgbClr val="FFFFFF"/>
                </a:solidFill>
                <a:latin typeface="Barlow Bold"/>
                <a:ea typeface="Barlow Bold"/>
                <a:cs typeface="Barlow Bold"/>
                <a:sym typeface="Barlow Bold"/>
              </a:rPr>
              <a:t>Optimize Data Analytics with Quality Checks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 y="115369"/>
            <a:ext cx="18288006" cy="10287002"/>
          </a:xfrm>
          <a:custGeom>
            <a:avLst/>
            <a:gdLst/>
            <a:ahLst/>
            <a:cxnLst/>
            <a:rect r="r" b="b" t="t" l="l"/>
            <a:pathLst>
              <a:path h="10287002" w="18288006">
                <a:moveTo>
                  <a:pt x="0" y="0"/>
                </a:moveTo>
                <a:lnTo>
                  <a:pt x="18288006" y="0"/>
                </a:lnTo>
                <a:lnTo>
                  <a:pt x="18288006" y="10287002"/>
                </a:lnTo>
                <a:lnTo>
                  <a:pt x="0" y="10287002"/>
                </a:lnTo>
                <a:lnTo>
                  <a:pt x="0" y="0"/>
                </a:lnTo>
                <a:close/>
              </a:path>
            </a:pathLst>
          </a:custGeom>
          <a:blipFill>
            <a:blip r:embed="rId3"/>
            <a:stretch>
              <a:fillRect l="0" t="0" r="0" b="0"/>
            </a:stretch>
          </a:blipFill>
        </p:spPr>
      </p:sp>
      <p:sp>
        <p:nvSpPr>
          <p:cNvPr name="TextBox 3" id="3"/>
          <p:cNvSpPr txBox="true"/>
          <p:nvPr/>
        </p:nvSpPr>
        <p:spPr>
          <a:xfrm rot="0">
            <a:off x="1402050" y="4314706"/>
            <a:ext cx="15140100" cy="1629013"/>
          </a:xfrm>
          <a:prstGeom prst="rect">
            <a:avLst/>
          </a:prstGeom>
        </p:spPr>
        <p:txBody>
          <a:bodyPr anchor="t" rtlCol="false" tIns="0" lIns="0" bIns="0" rIns="0">
            <a:spAutoFit/>
          </a:bodyPr>
          <a:lstStyle/>
          <a:p>
            <a:pPr algn="ctr">
              <a:lnSpc>
                <a:spcPts val="12480"/>
              </a:lnSpc>
            </a:pPr>
            <a:r>
              <a:rPr lang="en-US" sz="10400">
                <a:solidFill>
                  <a:srgbClr val="51DA4B"/>
                </a:solidFill>
                <a:latin typeface="Arimo"/>
                <a:ea typeface="Arimo"/>
                <a:cs typeface="Arimo"/>
                <a:sym typeface="Arimo"/>
              </a:rPr>
              <a:t>&gt;</a:t>
            </a:r>
            <a:r>
              <a:rPr lang="en-US" sz="10400">
                <a:solidFill>
                  <a:srgbClr val="FFFFFF"/>
                </a:solidFill>
                <a:latin typeface="Arimo"/>
                <a:ea typeface="Arimo"/>
                <a:cs typeface="Arimo"/>
                <a:sym typeface="Arimo"/>
              </a:rPr>
              <a:t>Team Details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304800" y="5900321"/>
            <a:ext cx="18288000" cy="5829300"/>
          </a:xfrm>
          <a:custGeom>
            <a:avLst/>
            <a:gdLst/>
            <a:ahLst/>
            <a:cxnLst/>
            <a:rect r="r" b="b" t="t" l="l"/>
            <a:pathLst>
              <a:path h="5829300" w="18288000">
                <a:moveTo>
                  <a:pt x="0" y="0"/>
                </a:moveTo>
                <a:lnTo>
                  <a:pt x="18288000" y="0"/>
                </a:lnTo>
                <a:lnTo>
                  <a:pt x="18288000" y="5829300"/>
                </a:lnTo>
                <a:lnTo>
                  <a:pt x="0" y="5829300"/>
                </a:lnTo>
                <a:lnTo>
                  <a:pt x="0" y="0"/>
                </a:lnTo>
                <a:close/>
              </a:path>
            </a:pathLst>
          </a:custGeom>
          <a:blipFill>
            <a:blip r:embed="rId2"/>
            <a:stretch>
              <a:fillRect l="0" t="0" r="0" b="-76470"/>
            </a:stretch>
          </a:blipFill>
        </p:spPr>
      </p:sp>
      <p:sp>
        <p:nvSpPr>
          <p:cNvPr name="Freeform 3" id="3"/>
          <p:cNvSpPr/>
          <p:nvPr/>
        </p:nvSpPr>
        <p:spPr>
          <a:xfrm flipH="false" flipV="false" rot="0">
            <a:off x="496689" y="1173075"/>
            <a:ext cx="3095711" cy="3047348"/>
          </a:xfrm>
          <a:custGeom>
            <a:avLst/>
            <a:gdLst/>
            <a:ahLst/>
            <a:cxnLst/>
            <a:rect r="r" b="b" t="t" l="l"/>
            <a:pathLst>
              <a:path h="3047348" w="3095711">
                <a:moveTo>
                  <a:pt x="0" y="0"/>
                </a:moveTo>
                <a:lnTo>
                  <a:pt x="3095711" y="0"/>
                </a:lnTo>
                <a:lnTo>
                  <a:pt x="3095711" y="3047348"/>
                </a:lnTo>
                <a:lnTo>
                  <a:pt x="0" y="3047348"/>
                </a:lnTo>
                <a:lnTo>
                  <a:pt x="0" y="0"/>
                </a:lnTo>
                <a:close/>
              </a:path>
            </a:pathLst>
          </a:custGeom>
          <a:blipFill>
            <a:blip r:embed="rId3"/>
            <a:stretch>
              <a:fillRect l="0" t="-793" r="0" b="-793"/>
            </a:stretch>
          </a:blipFill>
        </p:spPr>
      </p:sp>
      <p:sp>
        <p:nvSpPr>
          <p:cNvPr name="TextBox 4" id="4"/>
          <p:cNvSpPr txBox="true"/>
          <p:nvPr/>
        </p:nvSpPr>
        <p:spPr>
          <a:xfrm rot="0">
            <a:off x="3717957" y="1305325"/>
            <a:ext cx="4596300" cy="1114425"/>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BALINA KRISHNA KARTIK</a:t>
            </a:r>
          </a:p>
        </p:txBody>
      </p:sp>
      <p:sp>
        <p:nvSpPr>
          <p:cNvPr name="Freeform 5" id="5"/>
          <p:cNvSpPr/>
          <p:nvPr/>
        </p:nvSpPr>
        <p:spPr>
          <a:xfrm flipH="false" flipV="false" rot="0">
            <a:off x="8949974" y="1333900"/>
            <a:ext cx="2849161" cy="2804650"/>
          </a:xfrm>
          <a:custGeom>
            <a:avLst/>
            <a:gdLst/>
            <a:ahLst/>
            <a:cxnLst/>
            <a:rect r="r" b="b" t="t" l="l"/>
            <a:pathLst>
              <a:path h="2804650" w="2849161">
                <a:moveTo>
                  <a:pt x="0" y="0"/>
                </a:moveTo>
                <a:lnTo>
                  <a:pt x="2849161" y="0"/>
                </a:lnTo>
                <a:lnTo>
                  <a:pt x="2849161" y="2804650"/>
                </a:lnTo>
                <a:lnTo>
                  <a:pt x="0" y="2804650"/>
                </a:lnTo>
                <a:lnTo>
                  <a:pt x="0" y="0"/>
                </a:lnTo>
                <a:close/>
              </a:path>
            </a:pathLst>
          </a:custGeom>
          <a:blipFill>
            <a:blip r:embed="rId3"/>
            <a:stretch>
              <a:fillRect l="0" t="-793" r="0" b="-793"/>
            </a:stretch>
          </a:blipFill>
        </p:spPr>
      </p:sp>
      <p:sp>
        <p:nvSpPr>
          <p:cNvPr name="TextBox 6" id="6"/>
          <p:cNvSpPr txBox="true"/>
          <p:nvPr/>
        </p:nvSpPr>
        <p:spPr>
          <a:xfrm rot="0">
            <a:off x="11992991" y="1522067"/>
            <a:ext cx="4596300" cy="1114425"/>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EERLA SIVA REETHIKA</a:t>
            </a:r>
          </a:p>
        </p:txBody>
      </p:sp>
      <p:grpSp>
        <p:nvGrpSpPr>
          <p:cNvPr name="Group 7" id="7"/>
          <p:cNvGrpSpPr/>
          <p:nvPr/>
        </p:nvGrpSpPr>
        <p:grpSpPr>
          <a:xfrm rot="0">
            <a:off x="3129086" y="3774838"/>
            <a:ext cx="12029827" cy="6112884"/>
            <a:chOff x="0" y="0"/>
            <a:chExt cx="16039769" cy="8150512"/>
          </a:xfrm>
        </p:grpSpPr>
        <p:sp>
          <p:nvSpPr>
            <p:cNvPr name="Freeform 8" id="8"/>
            <p:cNvSpPr/>
            <p:nvPr/>
          </p:nvSpPr>
          <p:spPr>
            <a:xfrm flipH="false" flipV="false" rot="0">
              <a:off x="0" y="0"/>
              <a:ext cx="16039719" cy="8150479"/>
            </a:xfrm>
            <a:custGeom>
              <a:avLst/>
              <a:gdLst/>
              <a:ahLst/>
              <a:cxnLst/>
              <a:rect r="r" b="b" t="t" l="l"/>
              <a:pathLst>
                <a:path h="8150479" w="16039719">
                  <a:moveTo>
                    <a:pt x="0" y="0"/>
                  </a:moveTo>
                  <a:lnTo>
                    <a:pt x="16039719" y="0"/>
                  </a:lnTo>
                  <a:lnTo>
                    <a:pt x="16039719" y="8150479"/>
                  </a:lnTo>
                  <a:lnTo>
                    <a:pt x="0" y="8150479"/>
                  </a:lnTo>
                  <a:lnTo>
                    <a:pt x="0" y="0"/>
                  </a:lnTo>
                  <a:close/>
                </a:path>
              </a:pathLst>
            </a:custGeom>
            <a:blipFill>
              <a:blip r:embed="rId4"/>
              <a:stretch>
                <a:fillRect l="0" t="-5364" r="0" b="-5365"/>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DAGUjIjQT-U</dc:identifier>
  <dcterms:modified xsi:type="dcterms:W3CDTF">2011-08-01T06:04:30Z</dcterms:modified>
  <cp:revision>1</cp:revision>
  <dc:title>PPT.pptx</dc:title>
</cp:coreProperties>
</file>