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303" r:id="rId7"/>
    <p:sldId id="282" r:id="rId8"/>
    <p:sldId id="364" r:id="rId9"/>
  </p:sldIdLst>
  <p:sldSz cx="18288000" cy="10287000"/>
  <p:notesSz cx="6858000" cy="9144000"/>
  <p:embeddedFontLst>
    <p:embeddedFont>
      <p:font typeface="Arial Unicode MS" panose="020B0604020202020204" pitchFamily="34" charset="-128"/>
      <p:regular r:id="rId11"/>
    </p:embeddedFont>
    <p:embeddedFont>
      <p:font typeface="Barlow Bold" panose="00000800000000000000" pitchFamily="2" charset="0"/>
      <p:regular r:id="rId12"/>
      <p:bold r:id="rId13"/>
    </p:embeddedFont>
    <p:embeddedFont>
      <p:font typeface="Barlow Bold Bold" panose="020B0604020202020204" charset="0"/>
      <p:regular r:id="rId14"/>
    </p:embeddedFont>
    <p:embeddedFont>
      <p:font typeface="Bookman Old Style" panose="02050604050505020204" pitchFamily="18" charset="0"/>
      <p:regular r:id="rId15"/>
      <p:bold r:id="rId16"/>
      <p:italic r:id="rId17"/>
      <p:boldItalic r:id="rId18"/>
    </p:embeddedFont>
    <p:embeddedFont>
      <p:font typeface="Space Grotesk" panose="020B0604020202020204" charset="0"/>
      <p:regular r:id="rId19"/>
      <p:bold r:id="rId20"/>
    </p:embeddedFont>
    <p:embeddedFont>
      <p:font typeface="Space Grotesk Medium" panose="020B060402020202020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6C400-ECD6-4C9C-A3EE-9CD5186EDA52}" v="154" dt="2024-10-25T06:59:15.541"/>
    <p1510:client id="{810F32CF-DFF8-44F2-BBA7-B0BB66C7F051}" v="11" dt="2024-10-25T06:59:28.467"/>
    <p1510:client id="{8A4068AC-7934-4B1A-AA9B-80D7DD477D3C}" v="401" dt="2024-10-25T05:51:20.101"/>
    <p1510:client id="{F424B7B7-7EF8-44EC-B39F-A3BDC5A19516}" v="1762" dt="2024-10-25T06:56:19.141"/>
    <p1510:client id="{F52A56EA-C88C-418F-852D-DFB06605794B}" v="1" dt="2024-10-25T06:14:24.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a:solidFill>
                <a:srgbClr val="F8F4E5"/>
              </a:solidFill>
              <a:latin typeface="Barlow Bold"/>
              <a:ea typeface="Barlow Bold"/>
              <a:cs typeface="Barlow Bold"/>
              <a:sym typeface="Barlow Bold"/>
            </a:endParaRPr>
          </a:p>
        </p:txBody>
      </p:sp>
      <p:sp>
        <p:nvSpPr>
          <p:cNvPr id="10" name="TextBox 10"/>
          <p:cNvSpPr txBox="1"/>
          <p:nvPr/>
        </p:nvSpPr>
        <p:spPr>
          <a:xfrm>
            <a:off x="12689451" y="8741368"/>
            <a:ext cx="5118082" cy="718145"/>
          </a:xfrm>
          <a:prstGeom prst="rect">
            <a:avLst/>
          </a:prstGeom>
        </p:spPr>
        <p:txBody>
          <a:bodyPr wrap="square" lIns="0" tIns="0" rIns="0" bIns="0" rtlCol="0" anchor="t">
            <a:spAutoFit/>
          </a:bodyPr>
          <a:lstStyle/>
          <a:p>
            <a:pPr algn="ctr">
              <a:lnSpc>
                <a:spcPts val="5592"/>
              </a:lnSpc>
              <a:spcBef>
                <a:spcPct val="0"/>
              </a:spcBef>
            </a:pPr>
            <a:r>
              <a:rPr lang="en-US" sz="5400" b="1">
                <a:solidFill>
                  <a:srgbClr val="F8F4E5"/>
                </a:solidFill>
                <a:latin typeface="Barlow Bold"/>
                <a:sym typeface="Barlow Bold"/>
              </a:rPr>
              <a:t>Fantastic Four</a:t>
            </a:r>
            <a:endParaRPr lang="en-US" sz="5400" b="1">
              <a:solidFill>
                <a:srgbClr val="F8F4E5"/>
              </a:solidFill>
              <a:latin typeface="Barlow Bold"/>
            </a:endParaRPr>
          </a:p>
        </p:txBody>
      </p:sp>
      <p:pic>
        <p:nvPicPr>
          <p:cNvPr id="18" name="Google Shape;766;p62">
            <a:extLst>
              <a:ext uri="{FF2B5EF4-FFF2-40B4-BE49-F238E27FC236}">
                <a16:creationId xmlns:a16="http://schemas.microsoft.com/office/drawing/2014/main" id="{EBB1813E-6A22-D0BD-570C-42D2563644C9}"/>
              </a:ext>
            </a:extLst>
          </p:cNvPr>
          <p:cNvPicPr preferRelativeResize="0"/>
          <p:nvPr/>
        </p:nvPicPr>
        <p:blipFill rotWithShape="1">
          <a:blip r:embed="rId3">
            <a:alphaModFix/>
          </a:blip>
          <a:srcRect/>
          <a:stretch/>
        </p:blipFill>
        <p:spPr>
          <a:xfrm>
            <a:off x="10668000" y="2171700"/>
            <a:ext cx="6218737" cy="5378554"/>
          </a:xfrm>
          <a:prstGeom prst="rect">
            <a:avLst/>
          </a:prstGeom>
          <a:noFill/>
          <a:ln>
            <a:noFill/>
          </a:ln>
        </p:spPr>
      </p:pic>
      <p:sp>
        <p:nvSpPr>
          <p:cNvPr id="13" name="TextBox 12">
            <a:extLst>
              <a:ext uri="{FF2B5EF4-FFF2-40B4-BE49-F238E27FC236}">
                <a16:creationId xmlns:a16="http://schemas.microsoft.com/office/drawing/2014/main" id="{40508A4D-1915-3443-EB39-FC5FB084ED35}"/>
              </a:ext>
            </a:extLst>
          </p:cNvPr>
          <p:cNvSpPr txBox="1"/>
          <p:nvPr/>
        </p:nvSpPr>
        <p:spPr>
          <a:xfrm>
            <a:off x="304800" y="3928525"/>
            <a:ext cx="18288000" cy="939168"/>
          </a:xfrm>
          <a:prstGeom prst="rect">
            <a:avLst/>
          </a:prstGeom>
          <a:noFill/>
        </p:spPr>
        <p:txBody>
          <a:bodyPr wrap="square" lIns="91440" tIns="45720" rIns="91440" bIns="45720" anchor="t">
            <a:spAutoFit/>
          </a:bodyPr>
          <a:lstStyle/>
          <a:p>
            <a:pPr>
              <a:lnSpc>
                <a:spcPts val="4952"/>
              </a:lnSpc>
              <a:spcBef>
                <a:spcPct val="0"/>
              </a:spcBef>
            </a:pPr>
            <a:r>
              <a:rPr lang="en-US" sz="11000" b="1">
                <a:solidFill>
                  <a:srgbClr val="C401C4"/>
                </a:solidFill>
                <a:latin typeface="Arial Unicode MS"/>
                <a:ea typeface="Arial Unicode MS"/>
                <a:cs typeface="Arial Unicode MS"/>
                <a:sym typeface="Barlow Bold Bold"/>
              </a:rPr>
              <a:t>&gt;</a:t>
            </a:r>
            <a:r>
              <a:rPr lang="en-US" sz="11000" b="1">
                <a:solidFill>
                  <a:srgbClr val="000000"/>
                </a:solidFill>
                <a:latin typeface="Arial Unicode MS"/>
                <a:ea typeface="Arial Unicode MS"/>
                <a:cs typeface="Arial Unicode MS"/>
                <a:sym typeface="Barlow Bold Bold"/>
              </a:rPr>
              <a:t> </a:t>
            </a:r>
            <a:r>
              <a:rPr lang="en-US" sz="11000" b="1" err="1">
                <a:solidFill>
                  <a:srgbClr val="000000"/>
                </a:solidFill>
                <a:latin typeface="Arial Unicode MS"/>
                <a:ea typeface="Arial Unicode MS"/>
                <a:cs typeface="Arial Unicode MS"/>
                <a:sym typeface="Barlow Bold Bold"/>
              </a:rPr>
              <a:t>AgriDOC</a:t>
            </a:r>
            <a:endParaRPr lang="en-US" err="1"/>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74631" y="825152"/>
            <a:ext cx="3657601" cy="553741"/>
          </a:xfrm>
          <a:prstGeom prst="rect">
            <a:avLst/>
          </a:prstGeom>
        </p:spPr>
        <p:txBody>
          <a:bodyPr wrap="square" lIns="0" tIns="0" rIns="0" bIns="0" rtlCol="0" anchor="t">
            <a:spAutoFit/>
          </a:bodyPr>
          <a:lstStyle/>
          <a:p>
            <a:pPr algn="l">
              <a:lnSpc>
                <a:spcPts val="4952"/>
              </a:lnSpc>
              <a:spcBef>
                <a:spcPct val="0"/>
              </a:spcBef>
            </a:pPr>
            <a:r>
              <a:rPr lang="en-US" sz="2400" b="1" u="sng">
                <a:latin typeface="Bookman Old Style"/>
                <a:ea typeface="Barlow Bold Bold"/>
                <a:cs typeface="Barlow Bold Bold"/>
                <a:sym typeface="Barlow Bold Bold"/>
              </a:rPr>
              <a:t>SOLUTION OVERVIEW</a:t>
            </a:r>
            <a:endParaRPr lang="en-US" sz="2400" b="1" u="sng">
              <a:latin typeface="Bookman Old Style"/>
              <a:ea typeface="Barlow Bold Bold"/>
              <a:cs typeface="Barlow Bold Bold"/>
            </a:endParaRPr>
          </a:p>
        </p:txBody>
      </p:sp>
      <p:sp>
        <p:nvSpPr>
          <p:cNvPr id="3" name="TextBox 3"/>
          <p:cNvSpPr txBox="1"/>
          <p:nvPr/>
        </p:nvSpPr>
        <p:spPr>
          <a:xfrm>
            <a:off x="574631" y="2155902"/>
            <a:ext cx="16189369" cy="5568191"/>
          </a:xfrm>
          <a:prstGeom prst="rect">
            <a:avLst/>
          </a:prstGeom>
        </p:spPr>
        <p:txBody>
          <a:bodyPr wrap="square" lIns="0" tIns="0" rIns="0" bIns="0" rtlCol="0" anchor="t">
            <a:spAutoFit/>
          </a:bodyPr>
          <a:lstStyle/>
          <a:p>
            <a:pPr marL="786765" lvl="1" algn="just">
              <a:lnSpc>
                <a:spcPts val="3635"/>
              </a:lnSpc>
            </a:pPr>
            <a:r>
              <a:rPr lang="en-US" sz="2000">
                <a:solidFill>
                  <a:srgbClr val="000000"/>
                </a:solidFill>
                <a:latin typeface="Barlow Bold"/>
                <a:ea typeface="+mn-lt"/>
                <a:cs typeface="+mn-lt"/>
                <a:sym typeface="Barlow Bold"/>
              </a:rPr>
              <a:t>This project addresses the critical challenge of </a:t>
            </a:r>
            <a:r>
              <a:rPr lang="en-US" sz="2000" b="1">
                <a:solidFill>
                  <a:srgbClr val="000000"/>
                </a:solidFill>
                <a:latin typeface="Barlow Bold"/>
                <a:ea typeface="+mn-lt"/>
                <a:cs typeface="+mn-lt"/>
                <a:sym typeface="Barlow Bold"/>
              </a:rPr>
              <a:t>crop disease detection</a:t>
            </a:r>
            <a:r>
              <a:rPr lang="en-US" sz="2000">
                <a:solidFill>
                  <a:srgbClr val="000000"/>
                </a:solidFill>
                <a:latin typeface="Barlow Bold"/>
                <a:ea typeface="+mn-lt"/>
                <a:cs typeface="+mn-lt"/>
                <a:sym typeface="Barlow Bold"/>
              </a:rPr>
              <a:t>, offering farmers an effective tool for timely disease management. Utilizing a </a:t>
            </a:r>
            <a:r>
              <a:rPr lang="en-US" sz="2000" b="1">
                <a:solidFill>
                  <a:srgbClr val="000000"/>
                </a:solidFill>
                <a:latin typeface="Barlow Bold"/>
                <a:ea typeface="+mn-lt"/>
                <a:cs typeface="+mn-lt"/>
                <a:sym typeface="Barlow Bold"/>
              </a:rPr>
              <a:t>multi-class image classification system</a:t>
            </a:r>
            <a:r>
              <a:rPr lang="en-US" sz="2000">
                <a:solidFill>
                  <a:srgbClr val="000000"/>
                </a:solidFill>
                <a:latin typeface="Barlow Bold"/>
                <a:ea typeface="+mn-lt"/>
                <a:cs typeface="+mn-lt"/>
                <a:sym typeface="Barlow Bold"/>
              </a:rPr>
              <a:t> built on a </a:t>
            </a:r>
            <a:r>
              <a:rPr lang="en-US" sz="2000" b="1">
                <a:solidFill>
                  <a:srgbClr val="000000"/>
                </a:solidFill>
                <a:latin typeface="Barlow Bold"/>
                <a:ea typeface="+mn-lt"/>
                <a:cs typeface="+mn-lt"/>
                <a:sym typeface="Barlow Bold"/>
              </a:rPr>
              <a:t>Convolutional Neural Network (CNN) architecture</a:t>
            </a:r>
            <a:r>
              <a:rPr lang="en-US" sz="2000">
                <a:solidFill>
                  <a:srgbClr val="000000"/>
                </a:solidFill>
                <a:latin typeface="Barlow Bold"/>
                <a:ea typeface="+mn-lt"/>
                <a:cs typeface="+mn-lt"/>
                <a:sym typeface="Barlow Bold"/>
              </a:rPr>
              <a:t>, the solution can accurately detect </a:t>
            </a:r>
            <a:r>
              <a:rPr lang="en-US" sz="2000" b="1">
                <a:solidFill>
                  <a:srgbClr val="000000"/>
                </a:solidFill>
                <a:latin typeface="Barlow Bold"/>
                <a:ea typeface="+mn-lt"/>
                <a:cs typeface="+mn-lt"/>
                <a:sym typeface="Barlow Bold"/>
              </a:rPr>
              <a:t>different plant diseases</a:t>
            </a:r>
            <a:r>
              <a:rPr lang="en-US" sz="2000">
                <a:solidFill>
                  <a:srgbClr val="000000"/>
                </a:solidFill>
                <a:latin typeface="Barlow Bold"/>
                <a:ea typeface="+mn-lt"/>
                <a:cs typeface="+mn-lt"/>
                <a:sym typeface="Barlow Bold"/>
              </a:rPr>
              <a:t> across four major crops. The system is accessible via a web</a:t>
            </a:r>
            <a:r>
              <a:rPr lang="en-US" sz="2000" b="1">
                <a:solidFill>
                  <a:srgbClr val="000000"/>
                </a:solidFill>
                <a:latin typeface="Barlow Bold"/>
                <a:ea typeface="+mn-lt"/>
                <a:cs typeface="+mn-lt"/>
                <a:sym typeface="Barlow Bold"/>
              </a:rPr>
              <a:t> app</a:t>
            </a:r>
            <a:r>
              <a:rPr lang="en-US" sz="2000">
                <a:solidFill>
                  <a:srgbClr val="000000"/>
                </a:solidFill>
                <a:latin typeface="Barlow Bold"/>
                <a:ea typeface="+mn-lt"/>
                <a:cs typeface="+mn-lt"/>
                <a:sym typeface="Barlow Bold"/>
              </a:rPr>
              <a:t>, which interacts with a</a:t>
            </a:r>
            <a:r>
              <a:rPr lang="en-US" sz="2000" b="1">
                <a:solidFill>
                  <a:srgbClr val="000000"/>
                </a:solidFill>
                <a:latin typeface="Barlow Bold"/>
                <a:ea typeface="+mn-lt"/>
                <a:cs typeface="+mn-lt"/>
                <a:sym typeface="Barlow Bold"/>
              </a:rPr>
              <a:t> API</a:t>
            </a:r>
            <a:r>
              <a:rPr lang="en-US" sz="2000">
                <a:solidFill>
                  <a:srgbClr val="000000"/>
                </a:solidFill>
                <a:latin typeface="Barlow Bold"/>
                <a:ea typeface="+mn-lt"/>
                <a:cs typeface="+mn-lt"/>
                <a:sym typeface="Barlow Bold"/>
              </a:rPr>
              <a:t> to provide real-time analysis and recommendations.</a:t>
            </a:r>
            <a:endParaRPr lang="en-US">
              <a:latin typeface="Barlow Bold"/>
              <a:ea typeface="+mn-lt"/>
              <a:cs typeface="+mn-lt"/>
            </a:endParaRPr>
          </a:p>
          <a:p>
            <a:pPr marL="658495" lvl="1" indent="-328930" algn="just">
              <a:lnSpc>
                <a:spcPts val="3635"/>
              </a:lnSpc>
              <a:buFont typeface="Arial"/>
              <a:buChar char="•"/>
            </a:pPr>
            <a:endParaRPr lang="en-US" sz="2000">
              <a:latin typeface="Barlow Bold"/>
              <a:ea typeface="Calibri"/>
              <a:cs typeface="Calibri"/>
            </a:endParaRPr>
          </a:p>
          <a:p>
            <a:pPr marL="914400" lvl="1" indent="-457200" algn="just">
              <a:buFont typeface="Arial"/>
              <a:buChar char="•"/>
            </a:pPr>
            <a:r>
              <a:rPr lang="en-US" sz="2200" b="1">
                <a:solidFill>
                  <a:srgbClr val="000000"/>
                </a:solidFill>
                <a:latin typeface="Barlow Bold"/>
                <a:ea typeface="+mn-lt"/>
                <a:cs typeface="+mn-lt"/>
                <a:sym typeface="Barlow Bold"/>
              </a:rPr>
              <a:t>Early Detection  </a:t>
            </a:r>
            <a:r>
              <a:rPr lang="en-US" sz="2000">
                <a:solidFill>
                  <a:srgbClr val="000000"/>
                </a:solidFill>
                <a:latin typeface="Barlow Bold"/>
                <a:ea typeface="+mn-lt"/>
                <a:cs typeface="+mn-lt"/>
                <a:sym typeface="Barlow Bold"/>
              </a:rPr>
              <a:t>The system detects plant diseases at an early stage, alerting farmers as soon as symptoms appear on the leaves. This allows for prompt action to manage the disease and protect the crops from further damage.</a:t>
            </a:r>
            <a:endParaRPr lang="en-US" sz="2000">
              <a:solidFill>
                <a:srgbClr val="000000"/>
              </a:solidFill>
              <a:latin typeface="Barlow Bold"/>
              <a:ea typeface="+mn-lt"/>
              <a:cs typeface="+mn-lt"/>
            </a:endParaRPr>
          </a:p>
          <a:p>
            <a:pPr lvl="1" algn="just"/>
            <a:endParaRPr lang="en-US" sz="2000">
              <a:solidFill>
                <a:srgbClr val="000000"/>
              </a:solidFill>
              <a:latin typeface="Barlow Bold"/>
              <a:ea typeface="+mn-lt"/>
              <a:cs typeface="+mn-lt"/>
            </a:endParaRPr>
          </a:p>
          <a:p>
            <a:pPr marL="914400" lvl="1" indent="-457200" algn="just">
              <a:buFont typeface="Arial"/>
              <a:buChar char="•"/>
            </a:pPr>
            <a:r>
              <a:rPr lang="en-US" sz="2200" b="1">
                <a:solidFill>
                  <a:srgbClr val="000000"/>
                </a:solidFill>
                <a:latin typeface="Barlow Bold"/>
                <a:ea typeface="+mn-lt"/>
                <a:cs typeface="+mn-lt"/>
                <a:sym typeface="Barlow Bold"/>
              </a:rPr>
              <a:t>Preventive Measures</a:t>
            </a:r>
            <a:r>
              <a:rPr lang="en-US" sz="2200">
                <a:solidFill>
                  <a:srgbClr val="000000"/>
                </a:solidFill>
                <a:latin typeface="Barlow Bold"/>
                <a:ea typeface="+mn-lt"/>
                <a:cs typeface="+mn-lt"/>
                <a:sym typeface="Barlow Bold"/>
              </a:rPr>
              <a:t> </a:t>
            </a:r>
            <a:r>
              <a:rPr lang="en-US" sz="2000">
                <a:solidFill>
                  <a:srgbClr val="000000"/>
                </a:solidFill>
                <a:latin typeface="Barlow Bold"/>
                <a:ea typeface="+mn-lt"/>
                <a:cs typeface="+mn-lt"/>
                <a:sym typeface="Barlow Bold"/>
              </a:rPr>
              <a:t> The app also generates a detailed report that farmers can use to seek additional guidance or consult agricultural experts. This proactive approach helps in monitoring crop health continuously.</a:t>
            </a:r>
            <a:endParaRPr lang="en-US" sz="2000">
              <a:latin typeface="Barlow Bold"/>
              <a:ea typeface="+mn-lt"/>
              <a:cs typeface="+mn-lt"/>
            </a:endParaRPr>
          </a:p>
          <a:p>
            <a:pPr lvl="1" algn="just"/>
            <a:endParaRPr lang="en-US" sz="2000">
              <a:solidFill>
                <a:srgbClr val="000000"/>
              </a:solidFill>
              <a:latin typeface="Barlow Bold"/>
              <a:ea typeface="+mn-lt"/>
              <a:cs typeface="+mn-lt"/>
            </a:endParaRPr>
          </a:p>
          <a:p>
            <a:pPr marL="914400" lvl="1" indent="-457200" algn="just">
              <a:buFont typeface="Arial"/>
              <a:buChar char="•"/>
            </a:pPr>
            <a:r>
              <a:rPr lang="en-US" sz="2200" b="1">
                <a:solidFill>
                  <a:srgbClr val="000000"/>
                </a:solidFill>
                <a:latin typeface="Barlow Bold"/>
                <a:ea typeface="+mn-lt"/>
                <a:cs typeface="+mn-lt"/>
                <a:sym typeface="Barlow Bold"/>
              </a:rPr>
              <a:t>Impact Reduction</a:t>
            </a:r>
            <a:r>
              <a:rPr lang="en-US" sz="2200">
                <a:solidFill>
                  <a:srgbClr val="000000"/>
                </a:solidFill>
                <a:latin typeface="Barlow Bold"/>
                <a:ea typeface="+mn-lt"/>
                <a:cs typeface="+mn-lt"/>
                <a:sym typeface="Barlow Bold"/>
              </a:rPr>
              <a:t> </a:t>
            </a:r>
            <a:r>
              <a:rPr lang="en-US" sz="2000">
                <a:solidFill>
                  <a:srgbClr val="000000"/>
                </a:solidFill>
                <a:latin typeface="Barlow Bold"/>
                <a:ea typeface="+mn-lt"/>
                <a:cs typeface="+mn-lt"/>
                <a:sym typeface="Barlow Bold"/>
              </a:rPr>
              <a:t>In addition to diagnosing the disease for the user, the system notifies nearby farmers about potential outbreaks. This collaborative warning mechanism enables the broader farming community to take preventive actions, limiting the spread of the disease across fields.</a:t>
            </a:r>
            <a:endParaRPr lang="en-US" sz="2000">
              <a:latin typeface="Barlow Bold"/>
              <a:ea typeface="+mn-lt"/>
              <a:cs typeface="+mn-lt"/>
            </a:endParaRPr>
          </a:p>
          <a:p>
            <a:pPr marL="658495" lvl="1" indent="-328930" algn="just">
              <a:lnSpc>
                <a:spcPts val="3635"/>
              </a:lnSpc>
              <a:buFont typeface="Arial"/>
              <a:buChar char="•"/>
            </a:pPr>
            <a:endParaRPr lang="en-US" sz="2000" b="1">
              <a:solidFill>
                <a:srgbClr val="000000"/>
              </a:solidFill>
              <a:latin typeface="Barlow Bold"/>
              <a:ea typeface="Barlow Bold"/>
              <a:cs typeface="Barlow Bold"/>
            </a:endParaRP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527659" y="793837"/>
            <a:ext cx="5113751" cy="1194943"/>
          </a:xfrm>
          <a:prstGeom prst="rect">
            <a:avLst/>
          </a:prstGeom>
        </p:spPr>
        <p:txBody>
          <a:bodyPr wrap="square" lIns="0" tIns="0" rIns="0" bIns="0" rtlCol="0" anchor="t">
            <a:spAutoFit/>
          </a:bodyPr>
          <a:lstStyle/>
          <a:p>
            <a:pPr algn="l">
              <a:lnSpc>
                <a:spcPts val="4952"/>
              </a:lnSpc>
            </a:pPr>
            <a:r>
              <a:rPr lang="en-US" sz="2400" b="1" u="sng">
                <a:solidFill>
                  <a:srgbClr val="000000"/>
                </a:solidFill>
                <a:latin typeface="Bookman Old Style"/>
                <a:ea typeface="Barlow Bold Bold"/>
                <a:cs typeface="Barlow Bold Bold"/>
                <a:sym typeface="Barlow Bold Bold"/>
              </a:rPr>
              <a:t>TECHNICAL ARCHITECTURE </a:t>
            </a:r>
            <a:endParaRPr lang="en-US" sz="2400" b="1" u="sng">
              <a:solidFill>
                <a:srgbClr val="000000"/>
              </a:solidFill>
              <a:latin typeface="Bookman Old Style"/>
              <a:ea typeface="Barlow Bold Bold"/>
              <a:cs typeface="Barlow Bold Bold"/>
            </a:endParaRPr>
          </a:p>
          <a:p>
            <a:pPr algn="l">
              <a:lnSpc>
                <a:spcPts val="4952"/>
              </a:lnSpc>
              <a:spcBef>
                <a:spcPct val="0"/>
              </a:spcBef>
            </a:pPr>
            <a:endParaRPr lang="en-US" sz="2400" b="1" u="sng">
              <a:solidFill>
                <a:srgbClr val="000000"/>
              </a:solidFill>
              <a:latin typeface="Bookman Old Style"/>
              <a:ea typeface="Barlow Bold Bold"/>
              <a:cs typeface="Barlow Bold Bold"/>
            </a:endParaRPr>
          </a:p>
        </p:txBody>
      </p:sp>
      <p:sp>
        <p:nvSpPr>
          <p:cNvPr id="4" name="TextBox 4"/>
          <p:cNvSpPr txBox="1"/>
          <p:nvPr/>
        </p:nvSpPr>
        <p:spPr>
          <a:xfrm>
            <a:off x="1707715" y="2098793"/>
            <a:ext cx="2857500" cy="461665"/>
          </a:xfrm>
          <a:prstGeom prst="rect">
            <a:avLst/>
          </a:prstGeom>
        </p:spPr>
        <p:txBody>
          <a:bodyPr wrap="square" lIns="0" tIns="0" rIns="0" bIns="0" rtlCol="0" anchor="t">
            <a:spAutoFit/>
          </a:bodyPr>
          <a:lstStyle/>
          <a:p>
            <a:pPr algn="ctr">
              <a:lnSpc>
                <a:spcPts val="3632"/>
              </a:lnSpc>
              <a:spcBef>
                <a:spcPct val="0"/>
              </a:spcBef>
            </a:pPr>
            <a:r>
              <a:rPr lang="en-US" sz="3050" b="1">
                <a:solidFill>
                  <a:srgbClr val="000000"/>
                </a:solidFill>
                <a:latin typeface="Barlow Bold Bold"/>
                <a:ea typeface="Barlow Bold Bold"/>
                <a:cs typeface="Barlow Bold Bold"/>
                <a:sym typeface="Barlow Bold Bold"/>
              </a:rPr>
              <a:t>Tech stack</a:t>
            </a:r>
          </a:p>
        </p:txBody>
      </p:sp>
      <p:sp>
        <p:nvSpPr>
          <p:cNvPr id="5" name="TextBox 5"/>
          <p:cNvSpPr txBox="1"/>
          <p:nvPr/>
        </p:nvSpPr>
        <p:spPr>
          <a:xfrm>
            <a:off x="2115080" y="3056343"/>
            <a:ext cx="10129143" cy="4154984"/>
          </a:xfrm>
          <a:prstGeom prst="rect">
            <a:avLst/>
          </a:prstGeom>
        </p:spPr>
        <p:txBody>
          <a:bodyPr lIns="0" tIns="0" rIns="0" bIns="0" rtlCol="0" anchor="t">
            <a:spAutoFit/>
          </a:bodyPr>
          <a:lstStyle/>
          <a:p>
            <a:pPr marL="658495" lvl="1" indent="-328930">
              <a:lnSpc>
                <a:spcPts val="3632"/>
              </a:lnSpc>
              <a:buFont typeface="Arial"/>
              <a:buChar char="•"/>
            </a:pPr>
            <a:r>
              <a:rPr lang="en-US" sz="3050" b="1">
                <a:solidFill>
                  <a:srgbClr val="000000"/>
                </a:solidFill>
                <a:latin typeface="Barlow Bold"/>
                <a:ea typeface="Barlow Bold"/>
                <a:cs typeface="Barlow Bold"/>
                <a:sym typeface="Barlow Bold"/>
              </a:rPr>
              <a:t>Frontend Technologies:  React.js, CSS, </a:t>
            </a:r>
            <a:r>
              <a:rPr lang="en-US" sz="3050" b="1" err="1">
                <a:solidFill>
                  <a:srgbClr val="000000"/>
                </a:solidFill>
                <a:latin typeface="Barlow Bold"/>
                <a:ea typeface="Barlow Bold"/>
                <a:cs typeface="Barlow Bold"/>
                <a:sym typeface="Barlow Bold"/>
              </a:rPr>
              <a:t>TailwindCSS</a:t>
            </a:r>
            <a:endParaRPr lang="en-US" err="1"/>
          </a:p>
          <a:p>
            <a:pPr marL="658495" lvl="1" indent="-328930">
              <a:lnSpc>
                <a:spcPts val="3632"/>
              </a:lnSpc>
              <a:buFont typeface="Arial"/>
              <a:buChar char="•"/>
            </a:pPr>
            <a:endParaRPr lang="en-US" sz="3050" b="1">
              <a:solidFill>
                <a:srgbClr val="000000"/>
              </a:solidFill>
              <a:latin typeface="Barlow Bold"/>
              <a:ea typeface="Barlow Bold"/>
              <a:cs typeface="Barlow Bold"/>
              <a:sym typeface="Barlow Bold"/>
            </a:endParaRPr>
          </a:p>
          <a:p>
            <a:pPr marL="658495" lvl="1" indent="-328930">
              <a:lnSpc>
                <a:spcPts val="3632"/>
              </a:lnSpc>
              <a:buFont typeface="Arial"/>
              <a:buChar char="•"/>
            </a:pPr>
            <a:r>
              <a:rPr lang="en-US" sz="3050" b="1">
                <a:solidFill>
                  <a:srgbClr val="000000"/>
                </a:solidFill>
                <a:latin typeface="Barlow Bold"/>
                <a:ea typeface="Barlow Bold"/>
                <a:cs typeface="Barlow Bold"/>
                <a:sym typeface="Barlow Bold"/>
              </a:rPr>
              <a:t>Backend Technologies: Node.js, Express.js</a:t>
            </a:r>
            <a:endParaRPr lang="en-US" sz="3050" b="1">
              <a:solidFill>
                <a:srgbClr val="000000"/>
              </a:solidFill>
              <a:latin typeface="Barlow Bold"/>
              <a:ea typeface="+mn-lt"/>
              <a:cs typeface="+mn-lt"/>
            </a:endParaRPr>
          </a:p>
          <a:p>
            <a:pPr marL="658495" lvl="1" indent="-328930">
              <a:lnSpc>
                <a:spcPts val="3632"/>
              </a:lnSpc>
              <a:buFont typeface="Arial"/>
              <a:buChar char="•"/>
            </a:pPr>
            <a:endParaRPr lang="en-US" sz="3050" b="1">
              <a:solidFill>
                <a:srgbClr val="000000"/>
              </a:solidFill>
              <a:latin typeface="Barlow Bold"/>
              <a:ea typeface="+mn-lt"/>
              <a:cs typeface="+mn-lt"/>
              <a:sym typeface="Barlow Bold"/>
            </a:endParaRPr>
          </a:p>
          <a:p>
            <a:pPr marL="658495" lvl="1" indent="-328930">
              <a:lnSpc>
                <a:spcPts val="3632"/>
              </a:lnSpc>
              <a:buFont typeface="Arial"/>
              <a:buChar char="•"/>
            </a:pPr>
            <a:r>
              <a:rPr lang="en-US" sz="3050" b="1">
                <a:solidFill>
                  <a:srgbClr val="000000"/>
                </a:solidFill>
                <a:latin typeface="Barlow Bold"/>
                <a:ea typeface="+mn-lt"/>
                <a:cs typeface="+mn-lt"/>
                <a:sym typeface="Barlow Bold"/>
              </a:rPr>
              <a:t>Machine Learning Framework: Kares, TensorFlow</a:t>
            </a:r>
            <a:endParaRPr lang="en-US" sz="3050" b="1">
              <a:solidFill>
                <a:srgbClr val="000000"/>
              </a:solidFill>
              <a:latin typeface="Barlow Bold"/>
              <a:ea typeface="Barlow Bold"/>
              <a:cs typeface="Barlow Bold"/>
            </a:endParaRPr>
          </a:p>
          <a:p>
            <a:pPr marL="658495" lvl="1" indent="-328930">
              <a:lnSpc>
                <a:spcPts val="3632"/>
              </a:lnSpc>
              <a:buFont typeface="Arial"/>
              <a:buChar char="•"/>
            </a:pPr>
            <a:endParaRPr lang="en-US" sz="3050" b="1">
              <a:solidFill>
                <a:srgbClr val="000000"/>
              </a:solidFill>
              <a:latin typeface="Barlow Bold"/>
              <a:ea typeface="Barlow Bold"/>
              <a:cs typeface="Barlow Bold"/>
              <a:sym typeface="Barlow Bold"/>
            </a:endParaRPr>
          </a:p>
          <a:p>
            <a:pPr marL="658495" lvl="1" indent="-328930">
              <a:lnSpc>
                <a:spcPts val="3632"/>
              </a:lnSpc>
              <a:buFont typeface="Arial"/>
              <a:buChar char="•"/>
            </a:pPr>
            <a:r>
              <a:rPr lang="en-US" sz="3050" b="1">
                <a:solidFill>
                  <a:srgbClr val="000000"/>
                </a:solidFill>
                <a:latin typeface="Barlow Bold"/>
                <a:ea typeface="Barlow Bold"/>
                <a:cs typeface="Barlow Bold"/>
                <a:sym typeface="Barlow Bold"/>
              </a:rPr>
              <a:t>Database: MongoDB</a:t>
            </a:r>
            <a:endParaRPr lang="en-US" sz="3050" b="1">
              <a:solidFill>
                <a:srgbClr val="000000"/>
              </a:solidFill>
              <a:latin typeface="Barlow Bold"/>
              <a:ea typeface="Barlow Bold"/>
              <a:cs typeface="Barlow Bold"/>
            </a:endParaRPr>
          </a:p>
          <a:p>
            <a:pPr marL="658495" lvl="1" indent="-328930">
              <a:lnSpc>
                <a:spcPts val="3632"/>
              </a:lnSpc>
              <a:buFont typeface="Arial"/>
              <a:buChar char="•"/>
            </a:pPr>
            <a:endParaRPr lang="en-US" sz="3050" b="1">
              <a:solidFill>
                <a:srgbClr val="000000"/>
              </a:solidFill>
              <a:latin typeface="Barlow Bold"/>
              <a:ea typeface="Barlow Bold"/>
              <a:cs typeface="Barlow Bold"/>
              <a:sym typeface="Barlow Bold"/>
            </a:endParaRPr>
          </a:p>
          <a:p>
            <a:pPr marL="658495" lvl="1" indent="-328930">
              <a:lnSpc>
                <a:spcPts val="3632"/>
              </a:lnSpc>
              <a:buFont typeface="Arial"/>
              <a:buChar char="•"/>
            </a:pPr>
            <a:r>
              <a:rPr lang="en-US" sz="3050" b="1">
                <a:solidFill>
                  <a:srgbClr val="000000"/>
                </a:solidFill>
                <a:latin typeface="Barlow Bold"/>
                <a:ea typeface="Barlow Bold"/>
                <a:cs typeface="Barlow Bold"/>
                <a:sym typeface="Barlow Bold"/>
              </a:rPr>
              <a:t>Other Tools/Services: </a:t>
            </a:r>
            <a:r>
              <a:rPr lang="en-US" sz="3050" b="1" err="1">
                <a:solidFill>
                  <a:srgbClr val="000000"/>
                </a:solidFill>
                <a:latin typeface="Barlow Bold"/>
                <a:ea typeface="Barlow Bold"/>
                <a:cs typeface="Barlow Bold"/>
                <a:sym typeface="Barlow Bold"/>
              </a:rPr>
              <a:t>Github</a:t>
            </a:r>
            <a:r>
              <a:rPr lang="en-US" sz="3050" b="1">
                <a:solidFill>
                  <a:srgbClr val="000000"/>
                </a:solidFill>
                <a:latin typeface="Barlow Bold"/>
                <a:ea typeface="Barlow Bold"/>
                <a:cs typeface="Barlow Bold"/>
                <a:sym typeface="Barlow Bold"/>
              </a:rPr>
              <a:t>, </a:t>
            </a:r>
            <a:r>
              <a:rPr lang="en-US" sz="3050" b="1" err="1">
                <a:solidFill>
                  <a:srgbClr val="000000"/>
                </a:solidFill>
                <a:latin typeface="Barlow Bold"/>
                <a:ea typeface="Barlow Bold"/>
                <a:cs typeface="Barlow Bold"/>
                <a:sym typeface="Barlow Bold"/>
              </a:rPr>
              <a:t>Vercel</a:t>
            </a:r>
            <a:endParaRPr lang="en-US" sz="3050" b="1" err="1">
              <a:solidFill>
                <a:srgbClr val="000000"/>
              </a:solidFill>
              <a:latin typeface="Barlow Bold"/>
              <a:ea typeface="Barlow Bold"/>
              <a:cs typeface="Barlow Bold"/>
            </a:endParaRP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439454" y="776755"/>
            <a:ext cx="5563084" cy="553741"/>
          </a:xfrm>
          <a:prstGeom prst="rect">
            <a:avLst/>
          </a:prstGeom>
        </p:spPr>
        <p:txBody>
          <a:bodyPr wrap="square" lIns="0" tIns="0" rIns="0" bIns="0" rtlCol="0" anchor="t">
            <a:spAutoFit/>
          </a:bodyPr>
          <a:lstStyle/>
          <a:p>
            <a:pPr algn="ctr">
              <a:lnSpc>
                <a:spcPts val="4952"/>
              </a:lnSpc>
              <a:spcBef>
                <a:spcPct val="0"/>
              </a:spcBef>
            </a:pPr>
            <a:r>
              <a:rPr lang="en-US" sz="2400" b="1" u="sng">
                <a:solidFill>
                  <a:srgbClr val="000000"/>
                </a:solidFill>
                <a:latin typeface="Bookman Old Style"/>
                <a:ea typeface="Barlow Bold Bold"/>
                <a:cs typeface="Barlow Bold Bold"/>
                <a:sym typeface="Barlow Bold Bold"/>
              </a:rPr>
              <a:t>SCALABILITY AND FUTURE SCOPE</a:t>
            </a:r>
            <a:endParaRPr lang="en-US" sz="2400" b="1" u="sng">
              <a:solidFill>
                <a:srgbClr val="000000"/>
              </a:solidFill>
              <a:latin typeface="Bookman Old Style"/>
              <a:ea typeface="Barlow Bold Bold"/>
              <a:cs typeface="Barlow Bold Bold"/>
            </a:endParaRPr>
          </a:p>
        </p:txBody>
      </p:sp>
      <p:sp>
        <p:nvSpPr>
          <p:cNvPr id="3" name="TextBox 3"/>
          <p:cNvSpPr txBox="1"/>
          <p:nvPr/>
        </p:nvSpPr>
        <p:spPr>
          <a:xfrm>
            <a:off x="445235" y="2321195"/>
            <a:ext cx="17219956" cy="6983963"/>
          </a:xfrm>
          <a:prstGeom prst="rect">
            <a:avLst/>
          </a:prstGeom>
        </p:spPr>
        <p:txBody>
          <a:bodyPr wrap="square" lIns="0" tIns="0" rIns="0" bIns="0" rtlCol="0" anchor="t">
            <a:spAutoFit/>
          </a:bodyPr>
          <a:lstStyle/>
          <a:p>
            <a:r>
              <a:rPr lang="en-US" sz="2000">
                <a:solidFill>
                  <a:srgbClr val="000000"/>
                </a:solidFill>
                <a:latin typeface="Barlow Bold"/>
                <a:ea typeface="+mn-lt"/>
                <a:cs typeface="+mn-lt"/>
                <a:sym typeface="Barlow Bold"/>
              </a:rPr>
              <a:t> The solution is designed with scalability in mind, using </a:t>
            </a:r>
            <a:r>
              <a:rPr lang="en-US" sz="2000" b="1">
                <a:solidFill>
                  <a:srgbClr val="000000"/>
                </a:solidFill>
                <a:latin typeface="Barlow Bold"/>
                <a:ea typeface="+mn-lt"/>
                <a:cs typeface="+mn-lt"/>
                <a:sym typeface="Barlow Bold"/>
              </a:rPr>
              <a:t>cloud services like Render</a:t>
            </a:r>
            <a:r>
              <a:rPr lang="en-US" sz="2000">
                <a:solidFill>
                  <a:srgbClr val="000000"/>
                </a:solidFill>
                <a:latin typeface="Barlow Bold"/>
                <a:ea typeface="+mn-lt"/>
                <a:cs typeface="+mn-lt"/>
                <a:sym typeface="Barlow Bold"/>
              </a:rPr>
              <a:t> to host the API, ensuring it can support multiple users simultaneously   without compromising performance. As the number of users grows, additional strategies can be employed to enhance scalability and system stability:</a:t>
            </a:r>
            <a:endParaRPr lang="en-US" sz="2000">
              <a:solidFill>
                <a:srgbClr val="000000"/>
              </a:solidFill>
              <a:latin typeface="Barlow Bold"/>
              <a:ea typeface="+mn-lt"/>
              <a:cs typeface="+mn-lt"/>
            </a:endParaRPr>
          </a:p>
          <a:p>
            <a:endParaRPr lang="en-US" sz="2000">
              <a:solidFill>
                <a:srgbClr val="000000"/>
              </a:solidFill>
              <a:latin typeface="Barlow Bold"/>
              <a:ea typeface="+mn-lt"/>
              <a:cs typeface="+mn-lt"/>
              <a:sym typeface="Barlow Bold"/>
            </a:endParaRPr>
          </a:p>
          <a:p>
            <a:pPr marL="342900" indent="-342900">
              <a:buFont typeface="Arial"/>
              <a:buChar char="•"/>
            </a:pPr>
            <a:r>
              <a:rPr lang="en-US" sz="2200" b="1">
                <a:solidFill>
                  <a:srgbClr val="000000"/>
                </a:solidFill>
                <a:latin typeface="Barlow Bold"/>
                <a:ea typeface="+mn-lt"/>
                <a:cs typeface="+mn-lt"/>
                <a:sym typeface="Barlow Bold"/>
              </a:rPr>
              <a:t>Load Balancing</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Future integration of load balancing will help distribute incoming traffic evenly across multiple servers, preventing overload and maintaining a consistent user experience even during peak usage.</a:t>
            </a:r>
            <a:endParaRPr lang="en-US" sz="2000">
              <a:latin typeface="Barlow Bold"/>
              <a:ea typeface="+mn-lt"/>
              <a:cs typeface="+mn-lt"/>
            </a:endParaRPr>
          </a:p>
          <a:p>
            <a:pPr marL="342900" indent="-342900">
              <a:buFont typeface="Arial"/>
              <a:buChar char="•"/>
            </a:pPr>
            <a:endParaRPr lang="en-US" sz="2000">
              <a:solidFill>
                <a:srgbClr val="000000"/>
              </a:solidFill>
              <a:latin typeface="Barlow Bold"/>
              <a:ea typeface="+mn-lt"/>
              <a:cs typeface="+mn-lt"/>
              <a:sym typeface="Barlow Bold"/>
            </a:endParaRPr>
          </a:p>
          <a:p>
            <a:pPr marL="342900" indent="-342900">
              <a:buFont typeface="Arial"/>
              <a:buChar char="•"/>
            </a:pPr>
            <a:r>
              <a:rPr lang="en-US" sz="2200" b="1">
                <a:solidFill>
                  <a:srgbClr val="000000"/>
                </a:solidFill>
                <a:latin typeface="Barlow Bold"/>
                <a:ea typeface="+mn-lt"/>
                <a:cs typeface="+mn-lt"/>
                <a:sym typeface="Barlow Bold"/>
              </a:rPr>
              <a:t>Microservices Architecture</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Adopting a microservices approach in the future will allow for easier management, development, and scaling of individual components. This modular structure will make it simpler to update or add features without affecting the entire system.</a:t>
            </a:r>
            <a:endParaRPr lang="en-US" sz="2000">
              <a:latin typeface="Barlow Bold"/>
              <a:ea typeface="+mn-lt"/>
              <a:cs typeface="+mn-lt"/>
            </a:endParaRPr>
          </a:p>
          <a:p>
            <a:pPr marL="342900" indent="-342900">
              <a:buFont typeface="Arial"/>
              <a:buChar char="•"/>
            </a:pPr>
            <a:endParaRPr lang="en-US" sz="2000">
              <a:solidFill>
                <a:srgbClr val="000000"/>
              </a:solidFill>
              <a:latin typeface="Barlow Bold"/>
              <a:ea typeface="+mn-lt"/>
              <a:cs typeface="+mn-lt"/>
            </a:endParaRPr>
          </a:p>
          <a:p>
            <a:pPr marL="914400" indent="-457200">
              <a:buFont typeface="Arial"/>
              <a:buChar char="•"/>
            </a:pPr>
            <a:endParaRPr lang="en-US" sz="2000">
              <a:solidFill>
                <a:srgbClr val="000000"/>
              </a:solidFill>
              <a:latin typeface="Barlow Bold"/>
              <a:ea typeface="+mn-lt"/>
              <a:cs typeface="+mn-lt"/>
              <a:sym typeface="Barlow Bold"/>
            </a:endParaRPr>
          </a:p>
          <a:p>
            <a:pPr lvl="1"/>
            <a:r>
              <a:rPr lang="en-US" sz="2000">
                <a:solidFill>
                  <a:srgbClr val="000000"/>
                </a:solidFill>
                <a:latin typeface="Barlow Bold"/>
                <a:ea typeface="+mn-lt"/>
                <a:cs typeface="+mn-lt"/>
                <a:sym typeface="Barlow Bold"/>
              </a:rPr>
              <a:t>The project has significant potential for further development to improve its capabilities and reach: </a:t>
            </a:r>
          </a:p>
          <a:p>
            <a:pPr lvl="1"/>
            <a:endParaRPr lang="en-US" sz="2000">
              <a:solidFill>
                <a:srgbClr val="000000"/>
              </a:solidFill>
              <a:latin typeface="Barlow Bold"/>
              <a:ea typeface="+mn-lt"/>
              <a:cs typeface="+mn-lt"/>
              <a:sym typeface="Barlow Bold"/>
            </a:endParaRPr>
          </a:p>
          <a:p>
            <a:pPr marL="800100" lvl="1" indent="-342900">
              <a:buFont typeface="Arial"/>
              <a:buChar char="•"/>
            </a:pPr>
            <a:r>
              <a:rPr lang="en-US" sz="2000" b="1">
                <a:solidFill>
                  <a:srgbClr val="000000"/>
                </a:solidFill>
                <a:latin typeface="Barlow Bold"/>
                <a:ea typeface="+mn-lt"/>
                <a:cs typeface="+mn-lt"/>
                <a:sym typeface="Barlow Bold"/>
              </a:rPr>
              <a:t>Expansion of the Detection Model</a:t>
            </a:r>
            <a:r>
              <a:rPr lang="en-US" sz="2000">
                <a:solidFill>
                  <a:srgbClr val="000000"/>
                </a:solidFill>
                <a:latin typeface="Barlow Bold"/>
                <a:ea typeface="+mn-lt"/>
                <a:cs typeface="+mn-lt"/>
                <a:sym typeface="Barlow Bold"/>
              </a:rPr>
              <a:t>: The system can be extended to cover a wider range of crops beyond cherry, pepper, potato, and tomato, as well as include diseases specific to various regions. This would make it applicable to a more diverse group of farmers worldwide.</a:t>
            </a:r>
            <a:endParaRPr lang="en-US" sz="2000">
              <a:solidFill>
                <a:srgbClr val="000000"/>
              </a:solidFill>
              <a:latin typeface="Barlow Bold"/>
              <a:ea typeface="+mn-lt"/>
              <a:cs typeface="+mn-lt"/>
            </a:endParaRPr>
          </a:p>
          <a:p>
            <a:pPr marL="742950" lvl="1" indent="-285750" algn="just">
              <a:buFont typeface="Arial"/>
              <a:buChar char="•"/>
            </a:pPr>
            <a:endParaRPr lang="en-US" sz="2000">
              <a:solidFill>
                <a:srgbClr val="000000"/>
              </a:solidFill>
              <a:latin typeface="Barlow Bold"/>
              <a:ea typeface="+mn-lt"/>
              <a:cs typeface="+mn-lt"/>
            </a:endParaRPr>
          </a:p>
          <a:p>
            <a:pPr marL="800100" lvl="1" indent="-342900" algn="just">
              <a:buFont typeface="Arial"/>
              <a:buChar char="•"/>
            </a:pPr>
            <a:r>
              <a:rPr lang="en-US" sz="2200" b="1">
                <a:solidFill>
                  <a:srgbClr val="000000"/>
                </a:solidFill>
                <a:latin typeface="Barlow Bold"/>
                <a:ea typeface="+mn-lt"/>
                <a:cs typeface="+mn-lt"/>
                <a:sym typeface="Barlow Bold"/>
              </a:rPr>
              <a:t>Remedy Suggestion </a:t>
            </a:r>
            <a:r>
              <a:rPr lang="en-US" sz="2000">
                <a:solidFill>
                  <a:srgbClr val="000000"/>
                </a:solidFill>
                <a:latin typeface="Barlow Bold"/>
                <a:ea typeface="+mn-lt"/>
                <a:cs typeface="+mn-lt"/>
                <a:sym typeface="Barlow Bold"/>
              </a:rPr>
              <a:t>After identifying the disease, this web app provides suggestions for effective treatments and remedies. These recommendations are tailored to the specific disease and crop, helping farmers apply the most suitable solutions.</a:t>
            </a:r>
            <a:endParaRPr lang="en-US">
              <a:cs typeface="Calibri"/>
            </a:endParaRPr>
          </a:p>
          <a:p>
            <a:pPr lvl="1"/>
            <a:endParaRPr lang="en-US" sz="2000">
              <a:solidFill>
                <a:srgbClr val="000000"/>
              </a:solidFill>
              <a:latin typeface="Barlow Bold"/>
              <a:ea typeface="+mn-lt"/>
              <a:cs typeface="+mn-lt"/>
            </a:endParaRPr>
          </a:p>
          <a:p>
            <a:pPr marL="800100" lvl="1" indent="-342900">
              <a:buFont typeface="Arial"/>
              <a:buChar char="•"/>
            </a:pPr>
            <a:r>
              <a:rPr lang="en-US" sz="2200" b="1">
                <a:solidFill>
                  <a:srgbClr val="000000"/>
                </a:solidFill>
                <a:latin typeface="Barlow Bold"/>
                <a:ea typeface="+mn-lt"/>
                <a:cs typeface="+mn-lt"/>
                <a:sym typeface="Barlow Bold"/>
              </a:rPr>
              <a:t>AI Chatbot for Personalized Assistance</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Implementing an AI-powered chatbot within the app would offer farmers more personalized support, answering questions, suggesting best practices, and providing tailored advice based on the detected diseases and current conditions.</a:t>
            </a:r>
            <a:endParaRPr lang="en-US" sz="2000">
              <a:latin typeface="Barlow Bold"/>
              <a:ea typeface="+mn-lt"/>
              <a:cs typeface="+mn-lt"/>
            </a:endParaRPr>
          </a:p>
          <a:p>
            <a:pPr marL="800100" lvl="1" indent="-342900">
              <a:buFont typeface="Arial"/>
              <a:buChar char="•"/>
            </a:pPr>
            <a:endParaRPr lang="en-US" sz="2000" b="1">
              <a:latin typeface="Barlow Bold"/>
              <a:ea typeface="Calibri"/>
              <a:cs typeface="Calibri"/>
            </a:endParaRPr>
          </a:p>
          <a:p>
            <a:pPr marL="658495" lvl="1" indent="-328930" algn="l">
              <a:lnSpc>
                <a:spcPts val="3632"/>
              </a:lnSpc>
              <a:buFont typeface="Arial"/>
              <a:buChar char="•"/>
            </a:pPr>
            <a:endParaRPr lang="en-US" sz="2000" b="1">
              <a:solidFill>
                <a:srgbClr val="000000"/>
              </a:solidFill>
              <a:latin typeface="Barlow Bold"/>
              <a:ea typeface="Barlow Bold"/>
              <a:cs typeface="Barlow Bold"/>
            </a:endParaRP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480687" y="887782"/>
            <a:ext cx="2974281" cy="553741"/>
          </a:xfrm>
          <a:prstGeom prst="rect">
            <a:avLst/>
          </a:prstGeom>
        </p:spPr>
        <p:txBody>
          <a:bodyPr lIns="0" tIns="0" rIns="0" bIns="0" rtlCol="0" anchor="t">
            <a:spAutoFit/>
          </a:bodyPr>
          <a:lstStyle/>
          <a:p>
            <a:pPr algn="l">
              <a:lnSpc>
                <a:spcPts val="4952"/>
              </a:lnSpc>
              <a:spcBef>
                <a:spcPct val="0"/>
              </a:spcBef>
            </a:pPr>
            <a:r>
              <a:rPr lang="en-US" sz="2400" b="1" u="sng">
                <a:solidFill>
                  <a:srgbClr val="000000"/>
                </a:solidFill>
                <a:latin typeface="Bookman Old Style"/>
                <a:ea typeface="Barlow Bold Bold"/>
                <a:cs typeface="Barlow Bold Bold"/>
                <a:sym typeface="Barlow Bold Bold"/>
              </a:rPr>
              <a:t>FEASIBILITY</a:t>
            </a:r>
            <a:endParaRPr lang="en-US" sz="2400" b="1" u="sng">
              <a:solidFill>
                <a:srgbClr val="000000"/>
              </a:solidFill>
              <a:latin typeface="Bookman Old Style"/>
              <a:ea typeface="Barlow Bold Bold"/>
              <a:cs typeface="Barlow Bold Bold"/>
            </a:endParaRPr>
          </a:p>
        </p:txBody>
      </p:sp>
      <p:sp>
        <p:nvSpPr>
          <p:cNvPr id="3" name="TextBox 3"/>
          <p:cNvSpPr txBox="1"/>
          <p:nvPr/>
        </p:nvSpPr>
        <p:spPr>
          <a:xfrm>
            <a:off x="914960" y="2148962"/>
            <a:ext cx="16469872" cy="6278642"/>
          </a:xfrm>
          <a:prstGeom prst="rect">
            <a:avLst/>
          </a:prstGeom>
        </p:spPr>
        <p:txBody>
          <a:bodyPr wrap="square" lIns="0" tIns="0" rIns="0" bIns="0" rtlCol="0" anchor="t">
            <a:spAutoFit/>
          </a:bodyPr>
          <a:lstStyle/>
          <a:p>
            <a:r>
              <a:rPr lang="en-US" sz="2000">
                <a:latin typeface="Barlow Bold"/>
                <a:sym typeface="Barlow Bold"/>
              </a:rPr>
              <a:t>While</a:t>
            </a:r>
            <a:r>
              <a:rPr lang="en-US" sz="2000">
                <a:solidFill>
                  <a:srgbClr val="000000"/>
                </a:solidFill>
                <a:latin typeface="Barlow Bold"/>
                <a:ea typeface="+mn-lt"/>
                <a:cs typeface="+mn-lt"/>
                <a:sym typeface="Barlow Bold"/>
              </a:rPr>
              <a:t> the project offers significant benefits, it also faces some challenges that need to be addressed for successful implementation:</a:t>
            </a:r>
            <a:endParaRPr lang="en-US" sz="2000">
              <a:latin typeface="Barlow Bold"/>
              <a:ea typeface="+mn-lt"/>
              <a:cs typeface="+mn-lt"/>
            </a:endParaRPr>
          </a:p>
          <a:p>
            <a:endParaRPr lang="en-US" sz="2000">
              <a:solidFill>
                <a:srgbClr val="000000"/>
              </a:solidFill>
              <a:latin typeface="Barlow Bold"/>
              <a:ea typeface="+mn-lt"/>
              <a:cs typeface="+mn-lt"/>
              <a:sym typeface="Barlow Bold"/>
            </a:endParaRPr>
          </a:p>
          <a:p>
            <a:pPr marL="285750" indent="-285750">
              <a:buFont typeface="Arial"/>
              <a:buChar char="•"/>
            </a:pPr>
            <a:r>
              <a:rPr lang="en-US" sz="2200" b="1">
                <a:solidFill>
                  <a:srgbClr val="000000"/>
                </a:solidFill>
                <a:latin typeface="Barlow Bold"/>
                <a:ea typeface="+mn-lt"/>
                <a:cs typeface="+mn-lt"/>
                <a:sym typeface="Barlow Bold"/>
              </a:rPr>
              <a:t>Gathering and Maintaining an Updated Dataset of Plant Diseases</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Keeping the disease dataset current and comprehensive is crucial for accurate detection. As new plant diseases emerge and existing ones evolve, continuous efforts are needed to update the dataset with relevant and high-quality images.</a:t>
            </a:r>
            <a:endParaRPr lang="en-US" sz="2000">
              <a:latin typeface="Barlow Bold"/>
              <a:ea typeface="+mn-lt"/>
              <a:cs typeface="+mn-lt"/>
            </a:endParaRPr>
          </a:p>
          <a:p>
            <a:pPr marL="285750" indent="-285750">
              <a:buFont typeface="Arial"/>
              <a:buChar char="•"/>
            </a:pPr>
            <a:endParaRPr lang="en-US" sz="2000">
              <a:solidFill>
                <a:srgbClr val="000000"/>
              </a:solidFill>
              <a:latin typeface="Barlow Bold"/>
              <a:ea typeface="+mn-lt"/>
              <a:cs typeface="+mn-lt"/>
              <a:sym typeface="Barlow Bold"/>
            </a:endParaRPr>
          </a:p>
          <a:p>
            <a:pPr marL="285750" indent="-285750">
              <a:buFont typeface="Arial"/>
              <a:buChar char="•"/>
            </a:pPr>
            <a:r>
              <a:rPr lang="en-US" sz="2200" b="1">
                <a:solidFill>
                  <a:srgbClr val="000000"/>
                </a:solidFill>
                <a:latin typeface="Barlow Bold"/>
                <a:ea typeface="+mn-lt"/>
                <a:cs typeface="+mn-lt"/>
                <a:sym typeface="Barlow Bold"/>
              </a:rPr>
              <a:t>Managing Network Issues in Rural Areas</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Many farmers operate in rural or remote locations where internet connectivity may be limited or unreliable. This poses a challenge for real-time disease detection and updates, potentially limiting the app's accessibility.</a:t>
            </a:r>
            <a:endParaRPr lang="en-US" sz="2000">
              <a:latin typeface="Barlow Bold"/>
              <a:ea typeface="+mn-lt"/>
              <a:cs typeface="+mn-lt"/>
            </a:endParaRPr>
          </a:p>
          <a:p>
            <a:pPr lvl="1"/>
            <a:endParaRPr lang="en-US" sz="2000">
              <a:latin typeface="Barlow Bold"/>
            </a:endParaRPr>
          </a:p>
          <a:p>
            <a:pPr lvl="1"/>
            <a:endParaRPr lang="en-US" sz="2000">
              <a:latin typeface="Barlow Bold"/>
              <a:ea typeface="Calibri"/>
              <a:cs typeface="Calibri"/>
            </a:endParaRPr>
          </a:p>
          <a:p>
            <a:pPr lvl="1"/>
            <a:r>
              <a:rPr lang="en-US" sz="2000">
                <a:solidFill>
                  <a:srgbClr val="000000"/>
                </a:solidFill>
                <a:latin typeface="Barlow Bold"/>
                <a:ea typeface="+mn-lt"/>
                <a:cs typeface="+mn-lt"/>
                <a:sym typeface="Barlow Bold"/>
              </a:rPr>
              <a:t>To overcome these challenges, we propose the following strategies:</a:t>
            </a:r>
            <a:endParaRPr lang="en-US" sz="2000">
              <a:latin typeface="Barlow Bold"/>
              <a:ea typeface="+mn-lt"/>
              <a:cs typeface="+mn-lt"/>
            </a:endParaRPr>
          </a:p>
          <a:p>
            <a:pPr lvl="1"/>
            <a:endParaRPr lang="en-US" sz="2000">
              <a:solidFill>
                <a:srgbClr val="000000"/>
              </a:solidFill>
              <a:latin typeface="Barlow Bold"/>
              <a:ea typeface="+mn-lt"/>
              <a:cs typeface="+mn-lt"/>
              <a:sym typeface="Barlow Bold"/>
            </a:endParaRPr>
          </a:p>
          <a:p>
            <a:pPr marL="285750" indent="-285750">
              <a:buFont typeface="Arial"/>
              <a:buChar char="•"/>
            </a:pPr>
            <a:r>
              <a:rPr lang="en-US" sz="2200" b="1">
                <a:solidFill>
                  <a:srgbClr val="000000"/>
                </a:solidFill>
                <a:latin typeface="Barlow Bold"/>
                <a:ea typeface="+mn-lt"/>
                <a:cs typeface="+mn-lt"/>
                <a:sym typeface="Barlow Bold"/>
              </a:rPr>
              <a:t>Collaborating with Agricultural Bodies for Updated Disease Data</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Partnering with agricultural research institutes, universities, and government agencies can help us access the latest disease data. This collaboration ensures the dataset remains accurate and comprehensive, enhancing the system's detection capabilities.</a:t>
            </a:r>
            <a:endParaRPr lang="en-US" sz="2000">
              <a:latin typeface="Barlow Bold"/>
            </a:endParaRPr>
          </a:p>
          <a:p>
            <a:pPr marL="285750" indent="-285750">
              <a:buFont typeface="Arial"/>
              <a:buChar char="•"/>
            </a:pPr>
            <a:endParaRPr lang="en-US" sz="2000">
              <a:solidFill>
                <a:srgbClr val="000000"/>
              </a:solidFill>
              <a:latin typeface="Barlow Bold"/>
              <a:ea typeface="+mn-lt"/>
              <a:cs typeface="+mn-lt"/>
              <a:sym typeface="Barlow Bold"/>
            </a:endParaRPr>
          </a:p>
          <a:p>
            <a:pPr marL="285750" indent="-285750">
              <a:buFont typeface="Arial"/>
              <a:buChar char="•"/>
            </a:pPr>
            <a:r>
              <a:rPr lang="en-US" sz="2200" b="1">
                <a:solidFill>
                  <a:srgbClr val="000000"/>
                </a:solidFill>
                <a:latin typeface="Barlow Bold"/>
                <a:ea typeface="+mn-lt"/>
                <a:cs typeface="+mn-lt"/>
                <a:sym typeface="Barlow Bold"/>
              </a:rPr>
              <a:t>Offering an Offline Mode in the Application</a:t>
            </a:r>
            <a:r>
              <a:rPr lang="en-US" sz="2200">
                <a:solidFill>
                  <a:srgbClr val="000000"/>
                </a:solidFill>
                <a:latin typeface="Barlow Bold"/>
                <a:ea typeface="+mn-lt"/>
                <a:cs typeface="+mn-lt"/>
                <a:sym typeface="Barlow Bold"/>
              </a:rPr>
              <a:t>:</a:t>
            </a:r>
            <a:r>
              <a:rPr lang="en-US" sz="2000">
                <a:solidFill>
                  <a:srgbClr val="000000"/>
                </a:solidFill>
                <a:latin typeface="Barlow Bold"/>
                <a:ea typeface="+mn-lt"/>
                <a:cs typeface="+mn-lt"/>
                <a:sym typeface="Barlow Bold"/>
              </a:rPr>
              <a:t> To accommodate network limitations, the application includes an offline mode where the trained model is stored locally on the device. This allows farmers to use the disease detection feature without internet connectivity and upload data or receive updates once they have access.</a:t>
            </a:r>
            <a:endParaRPr lang="en-US" sz="2000">
              <a:latin typeface="Barlow Bold"/>
              <a:ea typeface="+mn-lt"/>
              <a:cs typeface="+mn-lt"/>
            </a:endParaRPr>
          </a:p>
          <a:p>
            <a:pPr algn="l"/>
            <a:endParaRPr lang="en-US" sz="2000">
              <a:solidFill>
                <a:srgbClr val="000000"/>
              </a:solidFill>
              <a:latin typeface="Barlow Bold"/>
              <a:ea typeface="Calibri"/>
              <a:cs typeface="Calibri"/>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7806" y="8382000"/>
            <a:ext cx="3480194"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a:solidFill>
                  <a:srgbClr val="51DA4B"/>
                </a:solidFill>
                <a:latin typeface="Space Grotesk Medium"/>
                <a:ea typeface="Space Grotesk Medium"/>
                <a:cs typeface="Space Grotesk Medium"/>
                <a:sym typeface="Space Grotesk Medium"/>
              </a:rPr>
              <a:t>&gt;</a:t>
            </a:r>
            <a:r>
              <a:rPr lang="en" sz="10400">
                <a:solidFill>
                  <a:schemeClr val="bg1"/>
                </a:solidFill>
                <a:latin typeface="Space Grotesk Medium"/>
                <a:ea typeface="Space Grotesk Medium"/>
                <a:cs typeface="Space Grotesk Medium"/>
                <a:sym typeface="Space Grotesk Medium"/>
              </a:rPr>
              <a:t>Team Details</a:t>
            </a:r>
            <a:endParaRPr sz="10400">
              <a:solidFill>
                <a:schemeClr val="bg1"/>
              </a:solidFill>
              <a:latin typeface="Space Grotesk Medium"/>
              <a:ea typeface="Space Grotesk Medium"/>
              <a:cs typeface="Space Grotesk Medium"/>
              <a:sym typeface="Space Grotesk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1"/>
              </a:lnSpc>
            </a:pPr>
            <a:endParaRPr lang="en-US" sz="3338" spc="50">
              <a:solidFill>
                <a:srgbClr val="000000"/>
              </a:solidFill>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04800" y="5900321"/>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906309" y="1829696"/>
            <a:ext cx="2147702" cy="2114150"/>
          </a:xfrm>
          <a:prstGeom prst="rect">
            <a:avLst/>
          </a:prstGeom>
          <a:noFill/>
          <a:ln>
            <a:noFill/>
          </a:ln>
        </p:spPr>
      </p:pic>
      <p:pic>
        <p:nvPicPr>
          <p:cNvPr id="31" name="Google Shape;437;p38">
            <a:extLst>
              <a:ext uri="{FF2B5EF4-FFF2-40B4-BE49-F238E27FC236}">
                <a16:creationId xmlns:a16="http://schemas.microsoft.com/office/drawing/2014/main" id="{CF57EDFB-A5E0-3B42-CDD5-EA0ED6ED8676}"/>
              </a:ext>
            </a:extLst>
          </p:cNvPr>
          <p:cNvPicPr preferRelativeResize="0"/>
          <p:nvPr/>
        </p:nvPicPr>
        <p:blipFill>
          <a:blip r:embed="rId4">
            <a:alphaModFix/>
          </a:blip>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340955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a:solidFill>
                  <a:srgbClr val="1C1C1C"/>
                </a:solidFill>
                <a:latin typeface="Space Grotesk Medium"/>
                <a:ea typeface="Space Grotesk Medium"/>
                <a:cs typeface="Space Grotesk Medium"/>
                <a:sym typeface="Space Grotesk Medium"/>
              </a:rPr>
              <a:t>Vasantha Kumar S</a:t>
            </a: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340955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a:solidFill>
                  <a:srgbClr val="1C1C1C"/>
                </a:solidFill>
                <a:latin typeface="Space Grotesk"/>
                <a:ea typeface="Space Grotesk"/>
                <a:cs typeface="Space Grotesk"/>
              </a:rPr>
              <a:t>Student</a:t>
            </a:r>
          </a:p>
          <a:p>
            <a:pPr algn="l">
              <a:spcBef>
                <a:spcPts val="0"/>
              </a:spcBef>
            </a:pPr>
            <a:r>
              <a:rPr lang="en-IN" sz="2800">
                <a:solidFill>
                  <a:srgbClr val="1C1C1C"/>
                </a:solidFill>
                <a:latin typeface="Space Grotesk"/>
                <a:ea typeface="Space Grotesk"/>
                <a:cs typeface="Space Grotesk"/>
                <a:sym typeface="Space Grotesk"/>
              </a:rPr>
              <a:t>VIT-AP University</a:t>
            </a:r>
            <a:endParaRPr lang="en-IN" sz="2800">
              <a:solidFill>
                <a:srgbClr val="1C1C1C"/>
              </a:solidFill>
              <a:latin typeface="Space Grotesk"/>
              <a:ea typeface="Space Grotesk"/>
              <a:cs typeface="Space Grotesk"/>
            </a:endParaRPr>
          </a:p>
        </p:txBody>
      </p:sp>
      <p:pic>
        <p:nvPicPr>
          <p:cNvPr id="34" name="Google Shape;440;p38">
            <a:extLst>
              <a:ext uri="{FF2B5EF4-FFF2-40B4-BE49-F238E27FC236}">
                <a16:creationId xmlns:a16="http://schemas.microsoft.com/office/drawing/2014/main" id="{B1A5140B-4BD4-A5F2-5CB1-5688B28988A4}"/>
              </a:ext>
            </a:extLst>
          </p:cNvPr>
          <p:cNvPicPr preferRelativeResize="0"/>
          <p:nvPr/>
        </p:nvPicPr>
        <p:blipFill>
          <a:blip r:embed="rId3">
            <a:alphaModFix/>
          </a:blip>
          <a:stretch>
            <a:fillRect/>
          </a:stretch>
        </p:blipFill>
        <p:spPr>
          <a:xfrm>
            <a:off x="906309" y="4553446"/>
            <a:ext cx="2147702" cy="2114150"/>
          </a:xfrm>
          <a:prstGeom prst="rect">
            <a:avLst/>
          </a:prstGeom>
          <a:noFill/>
          <a:ln>
            <a:noFill/>
          </a:ln>
        </p:spPr>
      </p:pic>
      <p:pic>
        <p:nvPicPr>
          <p:cNvPr id="35" name="Google Shape;441;p38">
            <a:extLst>
              <a:ext uri="{FF2B5EF4-FFF2-40B4-BE49-F238E27FC236}">
                <a16:creationId xmlns:a16="http://schemas.microsoft.com/office/drawing/2014/main" id="{F8BFD89E-F476-D3DB-E7AC-2083D69FAD58}"/>
              </a:ext>
            </a:extLst>
          </p:cNvPr>
          <p:cNvPicPr preferRelativeResize="0"/>
          <p:nvPr/>
        </p:nvPicPr>
        <p:blipFill>
          <a:blip r:embed="rId4">
            <a:alphaModFix/>
          </a:blip>
          <a:stretch>
            <a:fill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36" name="Google Shape;442;p38">
            <a:extLst>
              <a:ext uri="{FF2B5EF4-FFF2-40B4-BE49-F238E27FC236}">
                <a16:creationId xmlns:a16="http://schemas.microsoft.com/office/drawing/2014/main" id="{5B23F3ED-F76A-DFEB-A4B1-0C7766DE58A2}"/>
              </a:ext>
            </a:extLst>
          </p:cNvPr>
          <p:cNvSpPr txBox="1">
            <a:spLocks/>
          </p:cNvSpPr>
          <p:nvPr/>
        </p:nvSpPr>
        <p:spPr>
          <a:xfrm>
            <a:off x="340955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a:solidFill>
                  <a:srgbClr val="1C1C1C"/>
                </a:solidFill>
                <a:latin typeface="Space Grotesk Medium"/>
                <a:cs typeface="Space Grotesk Medium"/>
                <a:sym typeface="Space Grotesk Medium"/>
              </a:rPr>
              <a:t>Kishore Kumar R</a:t>
            </a:r>
            <a:endParaRPr lang="en-US"/>
          </a:p>
        </p:txBody>
      </p:sp>
      <p:sp>
        <p:nvSpPr>
          <p:cNvPr id="37" name="Google Shape;443;p38">
            <a:extLst>
              <a:ext uri="{FF2B5EF4-FFF2-40B4-BE49-F238E27FC236}">
                <a16:creationId xmlns:a16="http://schemas.microsoft.com/office/drawing/2014/main" id="{F655218F-C9E7-D85F-4E85-3152516C104B}"/>
              </a:ext>
            </a:extLst>
          </p:cNvPr>
          <p:cNvSpPr txBox="1">
            <a:spLocks/>
          </p:cNvSpPr>
          <p:nvPr/>
        </p:nvSpPr>
        <p:spPr>
          <a:xfrm>
            <a:off x="3409550" y="549315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a:solidFill>
                  <a:srgbClr val="1C1C1C"/>
                </a:solidFill>
                <a:latin typeface="Space Grotesk"/>
                <a:cs typeface="Space Grotesk"/>
                <a:sym typeface="Space Grotesk"/>
              </a:rPr>
              <a:t>Student</a:t>
            </a:r>
            <a:endParaRPr lang="en-US"/>
          </a:p>
          <a:p>
            <a:pPr algn="l">
              <a:spcBef>
                <a:spcPts val="0"/>
              </a:spcBef>
            </a:pPr>
            <a:r>
              <a:rPr lang="en-IN" sz="2800">
                <a:solidFill>
                  <a:srgbClr val="1C1C1C"/>
                </a:solidFill>
                <a:latin typeface="Space Grotesk"/>
                <a:ea typeface="Space Grotesk"/>
                <a:cs typeface="Space Grotesk"/>
                <a:sym typeface="Space Grotesk"/>
              </a:rPr>
              <a:t>VIT-AP University</a:t>
            </a:r>
          </a:p>
        </p:txBody>
      </p:sp>
      <p:pic>
        <p:nvPicPr>
          <p:cNvPr id="38" name="Google Shape;444;p38">
            <a:extLst>
              <a:ext uri="{FF2B5EF4-FFF2-40B4-BE49-F238E27FC236}">
                <a16:creationId xmlns:a16="http://schemas.microsoft.com/office/drawing/2014/main" id="{072D6E6A-CCC2-CEFF-D6E1-AB76B70DD2BB}"/>
              </a:ext>
            </a:extLst>
          </p:cNvPr>
          <p:cNvPicPr preferRelativeResize="0"/>
          <p:nvPr/>
        </p:nvPicPr>
        <p:blipFill>
          <a:blip r:embed="rId3">
            <a:alphaModFix/>
          </a:blip>
          <a:stretch>
            <a:fillRect/>
          </a:stretch>
        </p:blipFill>
        <p:spPr>
          <a:xfrm>
            <a:off x="8926759" y="1829696"/>
            <a:ext cx="2147702" cy="2114150"/>
          </a:xfrm>
          <a:prstGeom prst="rect">
            <a:avLst/>
          </a:prstGeom>
          <a:noFill/>
          <a:ln>
            <a:noFill/>
          </a:ln>
        </p:spPr>
      </p:pic>
      <p:pic>
        <p:nvPicPr>
          <p:cNvPr id="39" name="Google Shape;445;p38">
            <a:extLst>
              <a:ext uri="{FF2B5EF4-FFF2-40B4-BE49-F238E27FC236}">
                <a16:creationId xmlns:a16="http://schemas.microsoft.com/office/drawing/2014/main" id="{FA10CAB4-DCEA-B43C-7ED9-F93537BB007B}"/>
              </a:ext>
            </a:extLst>
          </p:cNvPr>
          <p:cNvPicPr preferRelativeResize="0"/>
          <p:nvPr/>
        </p:nvPicPr>
        <p:blipFill>
          <a:blip r:embed="rId4">
            <a:alphaModFix/>
          </a:blip>
          <a:stretch>
            <a:fill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a:extLst>
              <a:ext uri="{FF2B5EF4-FFF2-40B4-BE49-F238E27FC236}">
                <a16:creationId xmlns:a16="http://schemas.microsoft.com/office/drawing/2014/main" id="{9487D600-70E6-F866-C1D9-2C5561630DBC}"/>
              </a:ext>
            </a:extLst>
          </p:cNvPr>
          <p:cNvSpPr txBox="1">
            <a:spLocks/>
          </p:cNvSpPr>
          <p:nvPr/>
        </p:nvSpPr>
        <p:spPr>
          <a:xfrm>
            <a:off x="1143000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err="1">
                <a:solidFill>
                  <a:srgbClr val="1C1C1C"/>
                </a:solidFill>
                <a:latin typeface="Space Grotesk Medium"/>
                <a:cs typeface="Space Grotesk Medium"/>
                <a:sym typeface="Space Grotesk Medium"/>
              </a:rPr>
              <a:t>Harees</a:t>
            </a:r>
            <a:r>
              <a:rPr lang="en-IN" sz="3600">
                <a:solidFill>
                  <a:srgbClr val="1C1C1C"/>
                </a:solidFill>
                <a:latin typeface="Space Grotesk Medium"/>
                <a:cs typeface="Space Grotesk Medium"/>
                <a:sym typeface="Space Grotesk Medium"/>
              </a:rPr>
              <a:t> Kumar V</a:t>
            </a:r>
            <a:endParaRPr lang="en-US"/>
          </a:p>
        </p:txBody>
      </p:sp>
      <p:sp>
        <p:nvSpPr>
          <p:cNvPr id="41" name="Google Shape;447;p38">
            <a:extLst>
              <a:ext uri="{FF2B5EF4-FFF2-40B4-BE49-F238E27FC236}">
                <a16:creationId xmlns:a16="http://schemas.microsoft.com/office/drawing/2014/main" id="{F497EB50-13FB-0FA0-8E8E-AD2797F844C7}"/>
              </a:ext>
            </a:extLst>
          </p:cNvPr>
          <p:cNvSpPr txBox="1">
            <a:spLocks/>
          </p:cNvSpPr>
          <p:nvPr/>
        </p:nvSpPr>
        <p:spPr>
          <a:xfrm>
            <a:off x="1143000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a:solidFill>
                  <a:srgbClr val="1C1C1C"/>
                </a:solidFill>
                <a:latin typeface="Space Grotesk"/>
                <a:ea typeface="Space Grotesk"/>
                <a:cs typeface="Space Grotesk"/>
                <a:sym typeface="Space Grotesk"/>
              </a:rPr>
              <a:t>Student</a:t>
            </a:r>
          </a:p>
          <a:p>
            <a:pPr algn="l">
              <a:spcBef>
                <a:spcPts val="0"/>
              </a:spcBef>
            </a:pPr>
            <a:r>
              <a:rPr lang="en-IN" sz="2800">
                <a:solidFill>
                  <a:srgbClr val="1C1C1C"/>
                </a:solidFill>
                <a:latin typeface="Space Grotesk"/>
                <a:cs typeface="Space Grotesk"/>
              </a:rPr>
              <a:t>VIT-AP University</a:t>
            </a:r>
          </a:p>
        </p:txBody>
      </p:sp>
      <p:pic>
        <p:nvPicPr>
          <p:cNvPr id="42" name="Google Shape;448;p38">
            <a:extLst>
              <a:ext uri="{FF2B5EF4-FFF2-40B4-BE49-F238E27FC236}">
                <a16:creationId xmlns:a16="http://schemas.microsoft.com/office/drawing/2014/main" id="{3EA1987F-9861-04B7-DD05-E3695EEF824A}"/>
              </a:ext>
            </a:extLst>
          </p:cNvPr>
          <p:cNvPicPr preferRelativeResize="0"/>
          <p:nvPr/>
        </p:nvPicPr>
        <p:blipFill>
          <a:blip r:embed="rId3">
            <a:alphaModFix/>
          </a:blip>
          <a:stretch>
            <a:fillRect/>
          </a:stretch>
        </p:blipFill>
        <p:spPr>
          <a:xfrm>
            <a:off x="8926759" y="4553446"/>
            <a:ext cx="2147702" cy="2114150"/>
          </a:xfrm>
          <a:prstGeom prst="rect">
            <a:avLst/>
          </a:prstGeom>
          <a:noFill/>
          <a:ln>
            <a:noFill/>
          </a:ln>
        </p:spPr>
      </p:pic>
      <p:pic>
        <p:nvPicPr>
          <p:cNvPr id="43" name="Google Shape;449;p38">
            <a:extLst>
              <a:ext uri="{FF2B5EF4-FFF2-40B4-BE49-F238E27FC236}">
                <a16:creationId xmlns:a16="http://schemas.microsoft.com/office/drawing/2014/main" id="{73EC894A-6068-C4E4-291D-295A2B7FFFF5}"/>
              </a:ext>
            </a:extLst>
          </p:cNvPr>
          <p:cNvPicPr preferRelativeResize="0"/>
          <p:nvPr/>
        </p:nvPicPr>
        <p:blipFill>
          <a:blip r:embed="rId4">
            <a:alphaModFix/>
          </a:blip>
          <a:stretch>
            <a:fill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44" name="Google Shape;450;p38">
            <a:extLst>
              <a:ext uri="{FF2B5EF4-FFF2-40B4-BE49-F238E27FC236}">
                <a16:creationId xmlns:a16="http://schemas.microsoft.com/office/drawing/2014/main" id="{ADFAB062-E572-B46B-EB57-FC4AE009248E}"/>
              </a:ext>
            </a:extLst>
          </p:cNvPr>
          <p:cNvSpPr txBox="1">
            <a:spLocks/>
          </p:cNvSpPr>
          <p:nvPr/>
        </p:nvSpPr>
        <p:spPr>
          <a:xfrm>
            <a:off x="1143000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err="1">
                <a:solidFill>
                  <a:srgbClr val="1C1C1C"/>
                </a:solidFill>
                <a:latin typeface="Space Grotesk Medium"/>
                <a:cs typeface="Space Grotesk Medium"/>
              </a:rPr>
              <a:t>Bharaniprasad</a:t>
            </a:r>
            <a:r>
              <a:rPr lang="en-IN" sz="3600">
                <a:solidFill>
                  <a:srgbClr val="1C1C1C"/>
                </a:solidFill>
                <a:latin typeface="Space Grotesk Medium"/>
                <a:cs typeface="Space Grotesk Medium"/>
              </a:rPr>
              <a:t> P</a:t>
            </a:r>
          </a:p>
        </p:txBody>
      </p:sp>
      <p:sp>
        <p:nvSpPr>
          <p:cNvPr id="45" name="Google Shape;451;p38">
            <a:extLst>
              <a:ext uri="{FF2B5EF4-FFF2-40B4-BE49-F238E27FC236}">
                <a16:creationId xmlns:a16="http://schemas.microsoft.com/office/drawing/2014/main" id="{395CCC72-8FCB-FE3E-93BF-B2EF861C0A91}"/>
              </a:ext>
            </a:extLst>
          </p:cNvPr>
          <p:cNvSpPr txBox="1">
            <a:spLocks/>
          </p:cNvSpPr>
          <p:nvPr/>
        </p:nvSpPr>
        <p:spPr>
          <a:xfrm>
            <a:off x="11430000" y="549315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a:solidFill>
                  <a:srgbClr val="1C1C1C"/>
                </a:solidFill>
                <a:latin typeface="Space Grotesk"/>
                <a:ea typeface="Space Grotesk"/>
                <a:cs typeface="Space Grotesk"/>
              </a:rPr>
              <a:t>Student</a:t>
            </a:r>
          </a:p>
          <a:p>
            <a:pPr algn="l">
              <a:spcBef>
                <a:spcPts val="0"/>
              </a:spcBef>
            </a:pPr>
            <a:r>
              <a:rPr lang="en-IN" sz="2800">
                <a:solidFill>
                  <a:srgbClr val="1C1C1C"/>
                </a:solidFill>
                <a:latin typeface="Space Grotesk"/>
                <a:ea typeface="Space Grotesk"/>
                <a:cs typeface="Space Grotesk"/>
                <a:sym typeface="Space Grotesk"/>
              </a:rPr>
              <a:t>VIT-AP University</a:t>
            </a:r>
          </a:p>
        </p:txBody>
      </p:sp>
      <p:sp>
        <p:nvSpPr>
          <p:cNvPr id="46" name="Freeform 2">
            <a:extLst>
              <a:ext uri="{FF2B5EF4-FFF2-40B4-BE49-F238E27FC236}">
                <a16:creationId xmlns:a16="http://schemas.microsoft.com/office/drawing/2014/main" id="{E18BB2A0-0305-3DE2-D996-346379538DCB}"/>
              </a:ext>
            </a:extLst>
          </p:cNvPr>
          <p:cNvSpPr/>
          <p:nvPr/>
        </p:nvSpPr>
        <p:spPr>
          <a:xfrm>
            <a:off x="6258173" y="4177391"/>
            <a:ext cx="12029827" cy="6112884"/>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5"/>
            <a:stretch>
              <a:fillRect/>
            </a:stretch>
          </a:blipFill>
        </p:spPr>
      </p:sp>
    </p:spTree>
    <p:extLst>
      <p:ext uri="{BB962C8B-B14F-4D97-AF65-F5344CB8AC3E}">
        <p14:creationId xmlns:p14="http://schemas.microsoft.com/office/powerpoint/2010/main" val="305795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 sz="10600">
                <a:solidFill>
                  <a:srgbClr val="F4F0E0"/>
                </a:solidFill>
                <a:latin typeface="Space Grotesk Medium"/>
                <a:ea typeface="Space Grotesk Medium"/>
                <a:cs typeface="Space Grotesk Medium"/>
                <a:sym typeface="Space Grotesk Medium"/>
              </a:rPr>
              <a:t>Thanks for Joining</a:t>
            </a:r>
            <a:endParaRPr sz="1060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&gt;Team Details</vt:lpstr>
      <vt:lpstr>PowerPoint Presentation</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revision>9</cp:revision>
  <dcterms:created xsi:type="dcterms:W3CDTF">2006-08-16T00:00:00Z</dcterms:created>
  <dcterms:modified xsi:type="dcterms:W3CDTF">2024-10-25T07:00:41Z</dcterms:modified>
  <dc:identifier>DAGTMY47ztE</dc:identifier>
</cp:coreProperties>
</file>