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Arimo"/>
      <p:regular r:id="rId14"/>
      <p:bold r:id="rId15"/>
      <p:italic r:id="rId16"/>
      <p:boldItalic r:id="rId17"/>
    </p:embeddedFont>
    <p:embeddedFont>
      <p:font typeface="Space Grotesk Medium"/>
      <p:regular r:id="rId18"/>
      <p:bold r:id="rId19"/>
    </p:embeddedFont>
    <p:embeddedFont>
      <p:font typeface="Barlow"/>
      <p:regular r:id="rId20"/>
      <p:bold r:id="rId21"/>
      <p:italic r:id="rId22"/>
      <p:boldItalic r:id="rId23"/>
    </p:embeddedFont>
    <p:embeddedFont>
      <p:font typeface="Space Grotesk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iaFcaNIa1be50x6dKXoGBP0bT4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regular.fntdata"/><Relationship Id="rId22" Type="http://schemas.openxmlformats.org/officeDocument/2006/relationships/font" Target="fonts/Barlow-italic.fntdata"/><Relationship Id="rId21" Type="http://schemas.openxmlformats.org/officeDocument/2006/relationships/font" Target="fonts/Barlow-bold.fntdata"/><Relationship Id="rId24" Type="http://schemas.openxmlformats.org/officeDocument/2006/relationships/font" Target="fonts/SpaceGrotesk-regular.fntdata"/><Relationship Id="rId23" Type="http://schemas.openxmlformats.org/officeDocument/2006/relationships/font" Target="fonts/Barlow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SpaceGrotes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rimo-bold.fntdata"/><Relationship Id="rId14" Type="http://schemas.openxmlformats.org/officeDocument/2006/relationships/font" Target="fonts/Arimo-regular.fntdata"/><Relationship Id="rId17" Type="http://schemas.openxmlformats.org/officeDocument/2006/relationships/font" Target="fonts/Arimo-boldItalic.fntdata"/><Relationship Id="rId16" Type="http://schemas.openxmlformats.org/officeDocument/2006/relationships/font" Target="fonts/Arimo-italic.fntdata"/><Relationship Id="rId19" Type="http://schemas.openxmlformats.org/officeDocument/2006/relationships/font" Target="fonts/SpaceGroteskMedium-bold.fntdata"/><Relationship Id="rId18" Type="http://schemas.openxmlformats.org/officeDocument/2006/relationships/font" Target="fonts/SpaceGrotesk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DA4B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-58229" y="0"/>
            <a:ext cx="184404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3" name="Google Shape;93;p1"/>
          <p:cNvGrpSpPr/>
          <p:nvPr/>
        </p:nvGrpSpPr>
        <p:grpSpPr>
          <a:xfrm>
            <a:off x="534218" y="8185063"/>
            <a:ext cx="4173289" cy="1735875"/>
            <a:chOff x="0" y="-38100"/>
            <a:chExt cx="1099138" cy="457185"/>
          </a:xfrm>
        </p:grpSpPr>
        <p:sp>
          <p:nvSpPr>
            <p:cNvPr id="94" name="Google Shape;94;p1"/>
            <p:cNvSpPr/>
            <p:nvPr/>
          </p:nvSpPr>
          <p:spPr>
            <a:xfrm>
              <a:off x="0" y="0"/>
              <a:ext cx="1099138" cy="419085"/>
            </a:xfrm>
            <a:custGeom>
              <a:rect b="b" l="l" r="r" t="t"/>
              <a:pathLst>
                <a:path extrusionOk="0" h="419085" w="1099138">
                  <a:moveTo>
                    <a:pt x="0" y="0"/>
                  </a:moveTo>
                  <a:lnTo>
                    <a:pt x="1099138" y="0"/>
                  </a:lnTo>
                  <a:lnTo>
                    <a:pt x="1099138" y="419085"/>
                  </a:lnTo>
                  <a:lnTo>
                    <a:pt x="0" y="419085"/>
                  </a:lnTo>
                  <a:close/>
                </a:path>
              </a:pathLst>
            </a:custGeom>
            <a:solidFill>
              <a:srgbClr val="183717"/>
            </a:solidFill>
            <a:ln>
              <a:noFill/>
            </a:ln>
          </p:spPr>
        </p:sp>
        <p:sp>
          <p:nvSpPr>
            <p:cNvPr id="95" name="Google Shape;95;p1"/>
            <p:cNvSpPr txBox="1"/>
            <p:nvPr/>
          </p:nvSpPr>
          <p:spPr>
            <a:xfrm>
              <a:off x="0" y="-38100"/>
              <a:ext cx="1099138" cy="457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"/>
          <p:cNvSpPr txBox="1"/>
          <p:nvPr/>
        </p:nvSpPr>
        <p:spPr>
          <a:xfrm>
            <a:off x="2583114" y="8572398"/>
            <a:ext cx="1694194" cy="340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8F4E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3707191" y="8772684"/>
            <a:ext cx="3552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1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95"/>
              <a:buFont typeface="Arial"/>
              <a:buNone/>
            </a:pPr>
            <a:r>
              <a:rPr b="1" i="0" lang="en-US" sz="4695" u="none" cap="none" strike="noStrike">
                <a:solidFill>
                  <a:srgbClr val="F8F4E5"/>
                </a:solidFill>
                <a:latin typeface="Barlow"/>
                <a:ea typeface="Barlow"/>
                <a:cs typeface="Barlow"/>
                <a:sym typeface="Barlow"/>
              </a:rPr>
              <a:t>CODZ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0" y="2171700"/>
            <a:ext cx="6218737" cy="537855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304800" y="3928525"/>
            <a:ext cx="182880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45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b="1" i="0" lang="en-US" sz="11000" u="none" cap="none" strike="noStrike">
                <a:solidFill>
                  <a:srgbClr val="C401C4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r>
              <a:rPr b="1" i="0" lang="en-US" sz="11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Sales 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293" y="7850781"/>
            <a:ext cx="4375642" cy="2404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DA4B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1028700" y="1028700"/>
            <a:ext cx="16230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7"/>
              <a:buFont typeface="Arial"/>
              <a:buNone/>
            </a:pPr>
            <a:r>
              <a:rPr b="1" i="0" lang="en-US" sz="4157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OVERVIEW OF THE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028700" y="2061875"/>
            <a:ext cx="16425600" cy="5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9515" lvl="1" marL="659030" marR="0" rtl="0" algn="l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2"/>
              <a:buFont typeface="Arial"/>
              <a:buChar char="•"/>
            </a:pPr>
            <a:r>
              <a:rPr b="1" i="0" lang="en-US" sz="3052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This Sales Sight will allow users (</a:t>
            </a:r>
            <a:r>
              <a:rPr b="1" lang="en-US" sz="3052">
                <a:latin typeface="Barlow"/>
                <a:ea typeface="Barlow"/>
                <a:cs typeface="Barlow"/>
                <a:sym typeface="Barlow"/>
              </a:rPr>
              <a:t>shop owners</a:t>
            </a:r>
            <a:r>
              <a:rPr b="1" i="0" lang="en-US" sz="3052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)  to have a record of their present, past and future sales trends </a:t>
            </a:r>
            <a:endParaRPr b="1" i="0" sz="3052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9515" lvl="1" marL="659030" marR="0" rtl="0" algn="l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2"/>
              <a:buFont typeface="Arial"/>
              <a:buChar char="•"/>
            </a:pPr>
            <a:r>
              <a:rPr b="1" i="0" lang="en-US" sz="3052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Users (shop owners) will be able to view their current, historical, and projected sales trends with this Sales Sight.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2"/>
              <a:buFont typeface="Arial"/>
              <a:buNone/>
            </a:pPr>
            <a:r>
              <a:rPr b="1" i="0" lang="en-US" sz="3052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• </a:t>
            </a:r>
            <a:r>
              <a:rPr b="1" i="0" lang="en-US" sz="3052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 essence, it controls sales and grants you the ability to view site data so that you can make money from them.</a:t>
            </a:r>
            <a:endParaRPr b="1" i="0" sz="3052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2"/>
              <a:buFont typeface="Arial"/>
              <a:buNone/>
            </a:pPr>
            <a:r>
              <a:rPr b="1" i="0" lang="en-US" sz="3052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• This software is lighter than others and will yield a more precise forecast.</a:t>
            </a:r>
            <a:endParaRPr b="1" i="0" sz="3052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2"/>
              <a:buFont typeface="Arial"/>
              <a:buNone/>
            </a:pPr>
            <a:r>
              <a:rPr b="1" i="0" lang="en-US" sz="3052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• It enables you to visualize your unique dimensions.</a:t>
            </a:r>
            <a:endParaRPr b="1" i="0" sz="3052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2"/>
              <a:buFont typeface="Arial"/>
              <a:buNone/>
            </a:pPr>
            <a:r>
              <a:rPr b="1" i="0" lang="en-US" sz="3052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• It lets you access a specific space's data.</a:t>
            </a:r>
            <a:endParaRPr b="1" i="0" sz="3052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2"/>
              <a:buFont typeface="Arial"/>
              <a:buNone/>
            </a:pPr>
            <a:r>
              <a:rPr b="1" i="0" lang="en-US" sz="3052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• You can use it to visualize the data and forecast future sales.</a:t>
            </a:r>
            <a:endParaRPr b="1" i="0" sz="3052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52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</a:t>
            </a:r>
            <a:endParaRPr b="1" i="0" sz="3052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2"/>
              <a:buFont typeface="Arial"/>
              <a:buNone/>
            </a:pPr>
            <a:r>
              <a:t/>
            </a:r>
            <a:endParaRPr b="1" i="0" sz="3052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2"/>
              <a:buFont typeface="Arial"/>
              <a:buNone/>
            </a:pPr>
            <a:r>
              <a:t/>
            </a:r>
            <a:endParaRPr b="1" i="0" sz="3052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2"/>
              <a:buFont typeface="Arial"/>
              <a:buNone/>
            </a:pPr>
            <a:r>
              <a:t/>
            </a:r>
            <a:endParaRPr b="1" i="0" sz="3052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5200" y="8572500"/>
            <a:ext cx="3480194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DA4B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1028700" y="1028700"/>
            <a:ext cx="16230600" cy="12620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7"/>
              <a:buFont typeface="Arial"/>
              <a:buNone/>
            </a:pPr>
            <a:r>
              <a:rPr b="1" i="0" lang="en-US" sz="4157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TECHNICAL ARCHITECTURE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7"/>
              <a:buFont typeface="Arial"/>
              <a:buNone/>
            </a:pPr>
            <a:r>
              <a:t/>
            </a:r>
            <a:endParaRPr b="1" i="0" sz="4157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028700" y="2066518"/>
            <a:ext cx="4914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t/>
            </a:r>
            <a:endParaRPr b="1" i="0" sz="305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304800" y="2975615"/>
            <a:ext cx="2857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05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Tech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649525" y="3698300"/>
            <a:ext cx="10129200" cy="28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9247" lvl="1" marL="658496" marR="0" rtl="0" algn="l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Char char="•"/>
            </a:pPr>
            <a:r>
              <a:rPr b="1" i="0" lang="en-US" sz="305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Frontend Technologies: React 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247" lvl="1" marL="658496" marR="0" rtl="0" algn="l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Char char="•"/>
            </a:pPr>
            <a:r>
              <a:rPr b="1" i="0" lang="en-US" sz="305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Backend Technologies: Node JS,Expres 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247" lvl="1" marL="658496" marR="0" rtl="0" algn="l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Char char="•"/>
            </a:pPr>
            <a:r>
              <a:rPr b="1" i="0" lang="en-US" sz="305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Database:MongoDB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247" lvl="1" marL="658496" marR="0" rtl="0" algn="l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Char char="•"/>
            </a:pPr>
            <a:r>
              <a:rPr b="1" i="0" lang="en-US" sz="305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Other Tools/Services: Github,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5200" y="8496300"/>
            <a:ext cx="3480194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3300" y="59500"/>
            <a:ext cx="8149700" cy="1028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DA4B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/>
        </p:nvSpPr>
        <p:spPr>
          <a:xfrm>
            <a:off x="533400" y="1027275"/>
            <a:ext cx="9430494" cy="5875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7"/>
              <a:buFont typeface="Arial"/>
              <a:buNone/>
            </a:pPr>
            <a:r>
              <a:rPr b="1" i="0" lang="en-US" sz="4157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SCALABILITY AND FUTURE 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830100" y="1975475"/>
            <a:ext cx="15054300" cy="3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7200" lvl="0" marL="0" marR="0" rtl="0" algn="l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45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It processes the data for visualization and organizes it in tabular form </a:t>
            </a:r>
            <a:endParaRPr b="1" i="0" sz="345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457200" lvl="0" marL="0" marR="0" rtl="0" algn="l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lang="en-US" sz="3450">
                <a:latin typeface="Barlow"/>
                <a:ea typeface="Barlow"/>
                <a:cs typeface="Barlow"/>
                <a:sym typeface="Barlow"/>
              </a:rPr>
              <a:t>helping you visualize the data</a:t>
            </a:r>
            <a:r>
              <a:rPr b="1" i="0" lang="en-US" sz="345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648" lvl="1" marL="658496" marR="0" rtl="0" algn="l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0"/>
              <a:buFont typeface="Arial"/>
              <a:buChar char="•"/>
            </a:pPr>
            <a:r>
              <a:rPr b="1" i="0" lang="en-US" sz="345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It works on Cloud Servers</a:t>
            </a:r>
            <a:r>
              <a:rPr b="1" lang="en-US" sz="3450">
                <a:latin typeface="Barlow"/>
                <a:ea typeface="Barlow"/>
                <a:cs typeface="Barlow"/>
                <a:sym typeface="Barlow"/>
              </a:rPr>
              <a:t> being available all over the world and over the clock</a:t>
            </a:r>
            <a:endParaRPr b="1" sz="3450">
              <a:latin typeface="Barlow"/>
              <a:ea typeface="Barlow"/>
              <a:cs typeface="Barlow"/>
              <a:sym typeface="Barlow"/>
            </a:endParaRPr>
          </a:p>
          <a:p>
            <a:pPr indent="-354648" lvl="1" marL="658496" marR="0" rtl="0" algn="l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SzPts val="3450"/>
              <a:buFont typeface="Barlow"/>
              <a:buChar char="•"/>
            </a:pPr>
            <a:r>
              <a:rPr b="1" lang="en-US" sz="3450">
                <a:latin typeface="Barlow"/>
                <a:ea typeface="Barlow"/>
                <a:cs typeface="Barlow"/>
                <a:sym typeface="Barlow"/>
              </a:rPr>
              <a:t>The prediction features can help in increase the sales efficiency and help in markey strategies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5200" y="8382000"/>
            <a:ext cx="3480194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DA4B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1028700" y="1028700"/>
            <a:ext cx="2974281" cy="633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7"/>
              <a:buFont typeface="Arial"/>
              <a:buNone/>
            </a:pPr>
            <a:r>
              <a:rPr b="1" i="0" lang="en-US" sz="4157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FEASIBILITY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008900" y="2180275"/>
            <a:ext cx="144273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9247" lvl="1" marL="658496" marR="0" rtl="0" algn="l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Char char="•"/>
            </a:pPr>
            <a:r>
              <a:rPr b="1" lang="en-US" sz="3050">
                <a:latin typeface="Barlow"/>
                <a:ea typeface="Barlow"/>
                <a:cs typeface="Barlow"/>
                <a:sym typeface="Barlow"/>
              </a:rPr>
              <a:t>Seasons such as christmas , </a:t>
            </a:r>
            <a:r>
              <a:rPr b="1" lang="en-US" sz="3050">
                <a:latin typeface="Barlow"/>
                <a:ea typeface="Barlow"/>
                <a:cs typeface="Barlow"/>
                <a:sym typeface="Barlow"/>
              </a:rPr>
              <a:t>dussehra</a:t>
            </a:r>
            <a:r>
              <a:rPr b="1" lang="en-US" sz="3050">
                <a:latin typeface="Barlow"/>
                <a:ea typeface="Barlow"/>
                <a:cs typeface="Barlow"/>
                <a:sym typeface="Barlow"/>
              </a:rPr>
              <a:t> or other festivals can have unpredictable trends in the market due to which the sales can’t be predicted properly</a:t>
            </a:r>
            <a:endParaRPr b="1" sz="3050">
              <a:latin typeface="Barlow"/>
              <a:ea typeface="Barlow"/>
              <a:cs typeface="Barlow"/>
              <a:sym typeface="Barlow"/>
            </a:endParaRPr>
          </a:p>
          <a:p>
            <a:pPr indent="-329247" lvl="1" marL="658496" marR="0" rtl="0" algn="l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Char char="•"/>
            </a:pPr>
            <a:r>
              <a:rPr b="1" lang="en-US" sz="3050">
                <a:latin typeface="Barlow"/>
                <a:ea typeface="Barlow"/>
                <a:cs typeface="Barlow"/>
                <a:sym typeface="Barlow"/>
              </a:rPr>
              <a:t>The solution is to analyze data of previous seasons  and train on that dat to </a:t>
            </a:r>
            <a:r>
              <a:rPr b="1" lang="en-US" sz="3050">
                <a:latin typeface="Barlow"/>
                <a:ea typeface="Barlow"/>
                <a:cs typeface="Barlow"/>
                <a:sym typeface="Barlow"/>
              </a:rPr>
              <a:t>predict</a:t>
            </a:r>
            <a:r>
              <a:rPr b="1" lang="en-US" sz="3050">
                <a:latin typeface="Barlow"/>
                <a:ea typeface="Barlow"/>
                <a:cs typeface="Barlow"/>
                <a:sym typeface="Barlow"/>
              </a:rPr>
              <a:t> the upcoming sales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t/>
            </a:r>
            <a:endParaRPr b="1" i="0" sz="305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07806" y="8382000"/>
            <a:ext cx="3480194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>
            <p:ph idx="4294967295" type="ctrTitle"/>
          </p:nvPr>
        </p:nvSpPr>
        <p:spPr>
          <a:xfrm>
            <a:off x="1219200" y="4343281"/>
            <a:ext cx="155058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50" spcFirstLastPara="1" rIns="18285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DA4B"/>
              </a:buClr>
              <a:buSzPts val="10400"/>
              <a:buFont typeface="Space Grotesk Medium"/>
              <a:buNone/>
            </a:pPr>
            <a:r>
              <a:rPr b="0" i="0" lang="en-US" sz="10400" u="none" cap="none" strike="noStrike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&gt;</a:t>
            </a:r>
            <a:r>
              <a:rPr b="0" i="0" lang="en-US" sz="10400" u="none" cap="none" strike="noStrike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Team Details</a:t>
            </a:r>
            <a:endParaRPr b="0" i="0" sz="10400" u="none" cap="none" strike="noStrike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DA4B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/>
        </p:nvSpPr>
        <p:spPr>
          <a:xfrm>
            <a:off x="1028700" y="1711168"/>
            <a:ext cx="9392146" cy="6339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719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8"/>
              <a:buFont typeface="Arial"/>
              <a:buNone/>
            </a:pPr>
            <a:r>
              <a:t/>
            </a:r>
            <a:endParaRPr b="1" i="0" sz="3338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900321"/>
            <a:ext cx="18288000" cy="58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30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6308" y="1829696"/>
            <a:ext cx="1898152" cy="1864598"/>
          </a:xfrm>
          <a:prstGeom prst="rect">
            <a:avLst/>
          </a:prstGeom>
          <a:noFill/>
          <a:ln cap="flat" cmpd="sng" w="9525">
            <a:solidFill>
              <a:srgbClr val="1C1C1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7"/>
          <p:cNvSpPr txBox="1"/>
          <p:nvPr/>
        </p:nvSpPr>
        <p:spPr>
          <a:xfrm>
            <a:off x="3409550" y="2142751"/>
            <a:ext cx="496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2850" spcFirstLastPara="1" rIns="18285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600"/>
              <a:buFont typeface="Space Grotesk Medium"/>
              <a:buNone/>
            </a:pPr>
            <a:r>
              <a:rPr lang="en-US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Sanyog tripati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3409550" y="2769407"/>
            <a:ext cx="496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2850" spcFirstLastPara="1" rIns="18285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Space Grotesk"/>
              <a:buNone/>
            </a:pPr>
            <a:r>
              <a:rPr lang="en-US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Team lead</a:t>
            </a:r>
            <a:endParaRPr b="0" i="0" sz="2800" u="none" cap="none" strike="noStrike">
              <a:solidFill>
                <a:srgbClr val="1C1C1C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30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6308" y="4553446"/>
            <a:ext cx="1898152" cy="1864598"/>
          </a:xfrm>
          <a:prstGeom prst="rect">
            <a:avLst/>
          </a:prstGeom>
          <a:noFill/>
          <a:ln cap="flat" cmpd="sng" w="9525">
            <a:solidFill>
              <a:srgbClr val="1C1C1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7"/>
          <p:cNvSpPr txBox="1"/>
          <p:nvPr/>
        </p:nvSpPr>
        <p:spPr>
          <a:xfrm>
            <a:off x="3409550" y="4866501"/>
            <a:ext cx="496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2850" spcFirstLastPara="1" rIns="18285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600"/>
              <a:buFont typeface="Space Grotesk Medium"/>
              <a:buNone/>
            </a:pPr>
            <a:r>
              <a:rPr lang="en-US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S.T.V </a:t>
            </a:r>
            <a:r>
              <a:rPr lang="en-US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Dayanidh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409550" y="5493150"/>
            <a:ext cx="525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2850" spcFirstLastPara="1" rIns="18285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Space Grotesk"/>
              <a:buNone/>
            </a:pPr>
            <a:r>
              <a:rPr lang="en-US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Member(</a:t>
            </a:r>
            <a:r>
              <a:rPr lang="en-US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webdev front end</a:t>
            </a:r>
            <a:r>
              <a:rPr lang="en-US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Space Grotesk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2675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6758" y="1829696"/>
            <a:ext cx="1898152" cy="1864598"/>
          </a:xfrm>
          <a:prstGeom prst="rect">
            <a:avLst/>
          </a:prstGeom>
          <a:noFill/>
          <a:ln cap="flat" cmpd="sng" w="9525">
            <a:solidFill>
              <a:srgbClr val="1C1C1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7"/>
          <p:cNvSpPr txBox="1"/>
          <p:nvPr/>
        </p:nvSpPr>
        <p:spPr>
          <a:xfrm>
            <a:off x="11430000" y="2142751"/>
            <a:ext cx="496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2850" spcFirstLastPara="1" rIns="18285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600"/>
              <a:buFont typeface="Space Grotesk Medium"/>
              <a:buNone/>
            </a:pPr>
            <a:r>
              <a:rPr lang="en-US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Tansheed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11430000" y="2769407"/>
            <a:ext cx="49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2850" spcFirstLastPara="1" rIns="18285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Space Grotesk"/>
              <a:buNone/>
            </a:pPr>
            <a:r>
              <a:rPr lang="en-US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Member(web dev)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Space Grotesk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2675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6758" y="4553446"/>
            <a:ext cx="1898152" cy="1864598"/>
          </a:xfrm>
          <a:prstGeom prst="rect">
            <a:avLst/>
          </a:prstGeom>
          <a:noFill/>
          <a:ln cap="flat" cmpd="sng" w="9525">
            <a:solidFill>
              <a:srgbClr val="1C1C1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" name="Google Shape;158;p7"/>
          <p:cNvSpPr txBox="1"/>
          <p:nvPr/>
        </p:nvSpPr>
        <p:spPr>
          <a:xfrm>
            <a:off x="11430000" y="4866501"/>
            <a:ext cx="496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2850" spcFirstLastPara="1" rIns="18285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600"/>
              <a:buFont typeface="Space Grotesk Medium"/>
              <a:buNone/>
            </a:pPr>
            <a:r>
              <a:rPr lang="en-US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Y. Sushila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9963298" y="7998211"/>
            <a:ext cx="12029290" cy="6112795"/>
          </a:xfrm>
          <a:custGeom>
            <a:rect b="b" l="l" r="r" t="t"/>
            <a:pathLst>
              <a:path extrusionOk="0" h="7066815" w="12563227">
                <a:moveTo>
                  <a:pt x="0" y="0"/>
                </a:moveTo>
                <a:lnTo>
                  <a:pt x="12563227" y="0"/>
                </a:lnTo>
                <a:lnTo>
                  <a:pt x="12563227" y="7066815"/>
                </a:lnTo>
                <a:lnTo>
                  <a:pt x="0" y="70668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7"/>
          <p:cNvSpPr txBox="1"/>
          <p:nvPr/>
        </p:nvSpPr>
        <p:spPr>
          <a:xfrm>
            <a:off x="11430000" y="5493157"/>
            <a:ext cx="49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2850" spcFirstLastPara="1" rIns="18285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Space Grotesk"/>
              <a:buNone/>
            </a:pPr>
            <a:r>
              <a:rPr lang="en-US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App development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Space Grotesk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>
            <p:ph type="ctrTitle"/>
          </p:nvPr>
        </p:nvSpPr>
        <p:spPr>
          <a:xfrm>
            <a:off x="1391100" y="4000500"/>
            <a:ext cx="155058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85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0E0"/>
              </a:buClr>
              <a:buSzPts val="10600"/>
              <a:buFont typeface="Space Grotesk Medium"/>
              <a:buNone/>
            </a:pPr>
            <a:r>
              <a:rPr lang="en-US" sz="10600">
                <a:solidFill>
                  <a:srgbClr val="F4F0E0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Thanks for Joining</a:t>
            </a:r>
            <a:endParaRPr sz="10600">
              <a:solidFill>
                <a:srgbClr val="F4F0E0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DELL</dc:creator>
</cp:coreProperties>
</file>