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303" r:id="rId7"/>
    <p:sldId id="282" r:id="rId8"/>
    <p:sldId id="364" r:id="rId9"/>
  </p:sldIdLst>
  <p:sldSz cx="18288000" cy="10287000"/>
  <p:notesSz cx="6858000" cy="9144000"/>
  <p:embeddedFontLst>
    <p:embeddedFont>
      <p:font typeface="Arial Unicode MS" panose="020B0604020202020204" charset="-128"/>
      <p:regular r:id="rId11"/>
    </p:embeddedFont>
    <p:embeddedFont>
      <p:font typeface="Barlow Bold" panose="020B0604020202020204" charset="0"/>
      <p:regular r:id="rId12"/>
    </p:embeddedFont>
    <p:embeddedFont>
      <p:font typeface="Barlow Bold Bold" panose="020B0604020202020204" charset="0"/>
      <p:regular r:id="rId13"/>
    </p:embeddedFont>
    <p:embeddedFont>
      <p:font typeface="Space Grotesk" panose="020B0604020202020204" charset="0"/>
      <p:regular r:id="rId14"/>
      <p:bold r:id="rId15"/>
    </p:embeddedFont>
    <p:embeddedFont>
      <p:font typeface="Space Grotesk Medium" panose="020B0604020202020204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0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1293" y="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2E750-4AB1-427B-8934-A508C15A9FB2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46AE9-8852-4178-9D29-A75BE40F1A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987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6e3a91b602_0_1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26e3a91b602_0_1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26e3a91b602_0_1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26e3a91b602_0_1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85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828800" lvl="1" indent="-635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2743200" lvl="2" indent="-6350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3657600" lvl="3" indent="-6350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4572000" lvl="4" indent="-635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5486400" lvl="5" indent="-6350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6400800" lvl="6" indent="-6350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7315200" lvl="7" indent="-635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8229600" lvl="8" indent="-6350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518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8229" y="0"/>
            <a:ext cx="184404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Freeform 4"/>
          <p:cNvSpPr/>
          <p:nvPr/>
        </p:nvSpPr>
        <p:spPr>
          <a:xfrm>
            <a:off x="534218" y="8329724"/>
            <a:ext cx="4173289" cy="1591214"/>
          </a:xfrm>
          <a:custGeom>
            <a:avLst/>
            <a:gdLst/>
            <a:ahLst/>
            <a:cxnLst/>
            <a:rect l="l" t="t" r="r" b="b"/>
            <a:pathLst>
              <a:path w="1099138" h="419085">
                <a:moveTo>
                  <a:pt x="0" y="0"/>
                </a:moveTo>
                <a:lnTo>
                  <a:pt x="1099138" y="0"/>
                </a:lnTo>
                <a:lnTo>
                  <a:pt x="1099138" y="419085"/>
                </a:lnTo>
                <a:lnTo>
                  <a:pt x="0" y="419085"/>
                </a:lnTo>
                <a:close/>
              </a:path>
            </a:pathLst>
          </a:custGeom>
          <a:solidFill>
            <a:srgbClr val="183717"/>
          </a:solidFill>
        </p:spPr>
      </p:sp>
      <p:sp>
        <p:nvSpPr>
          <p:cNvPr id="5" name="TextBox 5"/>
          <p:cNvSpPr txBox="1"/>
          <p:nvPr/>
        </p:nvSpPr>
        <p:spPr>
          <a:xfrm>
            <a:off x="534218" y="8185063"/>
            <a:ext cx="4173289" cy="173587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2583114" y="8572398"/>
            <a:ext cx="1694194" cy="340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59"/>
              </a:lnSpc>
            </a:pPr>
            <a:endParaRPr lang="en-US" sz="2400" dirty="0">
              <a:solidFill>
                <a:srgbClr val="F8F4E5"/>
              </a:solidFill>
              <a:latin typeface="Barlow Bold"/>
              <a:ea typeface="Barlow Bold"/>
              <a:cs typeface="Barlow Bold"/>
              <a:sym typeface="Barlow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707191" y="8772684"/>
            <a:ext cx="3552329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2"/>
              </a:lnSpc>
              <a:spcBef>
                <a:spcPct val="0"/>
              </a:spcBef>
            </a:pPr>
            <a:r>
              <a:rPr lang="en-US" sz="4695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ea typeface="Barlow Bold"/>
                <a:cs typeface="Barlow Bold"/>
                <a:sym typeface="Barlow Bold"/>
              </a:rPr>
              <a:t>4o4 Found</a:t>
            </a:r>
          </a:p>
        </p:txBody>
      </p:sp>
      <p:pic>
        <p:nvPicPr>
          <p:cNvPr id="18" name="Google Shape;766;p62">
            <a:extLst>
              <a:ext uri="{FF2B5EF4-FFF2-40B4-BE49-F238E27FC236}">
                <a16:creationId xmlns:a16="http://schemas.microsoft.com/office/drawing/2014/main" id="{EBB1813E-6A22-D0BD-570C-42D2563644C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0" y="2171700"/>
            <a:ext cx="6218737" cy="537855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508A4D-1915-3443-EB39-FC5FB084ED35}"/>
              </a:ext>
            </a:extLst>
          </p:cNvPr>
          <p:cNvSpPr txBox="1"/>
          <p:nvPr/>
        </p:nvSpPr>
        <p:spPr>
          <a:xfrm>
            <a:off x="1752600" y="4038841"/>
            <a:ext cx="182880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952"/>
              </a:lnSpc>
              <a:spcBef>
                <a:spcPct val="0"/>
              </a:spcBef>
            </a:pPr>
            <a:r>
              <a:rPr lang="en-US" sz="11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Barlow Bold Bold"/>
              </a:rPr>
              <a:t>Fit-Freak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835AA9-F7B6-9398-4762-14B50F7531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3" y="7850781"/>
            <a:ext cx="4375642" cy="2404437"/>
          </a:xfrm>
          <a:prstGeom prst="rect">
            <a:avLst/>
          </a:prstGeom>
        </p:spPr>
      </p:pic>
      <p:pic>
        <p:nvPicPr>
          <p:cNvPr id="7" name="Graphic 6" descr="Soccer ball with solid fill">
            <a:extLst>
              <a:ext uri="{FF2B5EF4-FFF2-40B4-BE49-F238E27FC236}">
                <a16:creationId xmlns:a16="http://schemas.microsoft.com/office/drawing/2014/main" id="{23CC71AD-07C6-5B97-5695-4B3BCF96D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6691" y="3466792"/>
            <a:ext cx="1144097" cy="11440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28700"/>
            <a:ext cx="16230600" cy="633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2"/>
              </a:lnSpc>
              <a:spcBef>
                <a:spcPct val="0"/>
              </a:spcBef>
            </a:pPr>
            <a:r>
              <a:rPr lang="en-US" sz="4157" b="1" dirty="0">
                <a:solidFill>
                  <a:srgbClr val="000000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SOLUTION OVERVIEW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157944"/>
            <a:ext cx="7812969" cy="7386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9031" lvl="1" indent="-329516" algn="l">
              <a:lnSpc>
                <a:spcPts val="3635"/>
              </a:lnSpc>
              <a:buFont typeface="Arial"/>
              <a:buChar char="•"/>
            </a:pPr>
            <a:r>
              <a:rPr lang="en-GB" sz="3200" b="1" dirty="0"/>
              <a:t>Problem:</a:t>
            </a:r>
            <a:r>
              <a:rPr lang="en-GB" sz="3200" dirty="0"/>
              <a:t> Many sports enthusiasts struggle to find suitable teammates or teams in their local areas, leading to missed opportunities for athletic activities and social connections.</a:t>
            </a:r>
          </a:p>
          <a:p>
            <a:pPr marL="659031" lvl="1" indent="-329516" algn="l">
              <a:lnSpc>
                <a:spcPts val="3635"/>
              </a:lnSpc>
              <a:buFont typeface="Arial"/>
              <a:buChar char="•"/>
            </a:pPr>
            <a:r>
              <a:rPr lang="en-GB" sz="3200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Solution: </a:t>
            </a:r>
            <a:r>
              <a:rPr lang="en-GB" sz="3200" dirty="0">
                <a:solidFill>
                  <a:srgbClr val="000000"/>
                </a:solidFill>
                <a:latin typeface="Aptos" panose="020B0004020202020204" pitchFamily="34" charset="0"/>
                <a:ea typeface="Barlow Bold"/>
                <a:cs typeface="Barlow Bold"/>
                <a:sym typeface="Barlow Bold"/>
              </a:rPr>
              <a:t>Fit-freak is a website designed to connect like minded players in same locality who share interests in same sports.</a:t>
            </a:r>
          </a:p>
          <a:p>
            <a:pPr marL="659031" lvl="1" indent="-329516" algn="l">
              <a:lnSpc>
                <a:spcPts val="3635"/>
              </a:lnSpc>
              <a:buFont typeface="Arial"/>
              <a:buChar char="•"/>
            </a:pPr>
            <a:r>
              <a:rPr lang="en-GB" sz="3200" b="1" dirty="0">
                <a:solidFill>
                  <a:srgbClr val="000000"/>
                </a:solidFill>
                <a:latin typeface="Aptos" panose="020B0004020202020204" pitchFamily="34" charset="0"/>
                <a:ea typeface="Barlow Bold"/>
                <a:cs typeface="Barlow Bold"/>
                <a:sym typeface="Barlow Bold"/>
              </a:rPr>
              <a:t>Innovation: </a:t>
            </a:r>
            <a:r>
              <a:rPr lang="en-GB" sz="3200" dirty="0">
                <a:solidFill>
                  <a:srgbClr val="000000"/>
                </a:solidFill>
                <a:latin typeface="Aptos" panose="020B0004020202020204" pitchFamily="34" charset="0"/>
                <a:ea typeface="Barlow Bold"/>
                <a:cs typeface="Barlow Bold"/>
                <a:sym typeface="Barlow Bold"/>
              </a:rPr>
              <a:t>Fit-freak </a:t>
            </a:r>
            <a:r>
              <a:rPr lang="en-GB" sz="3200" dirty="0"/>
              <a:t>stands out by offering a centralized hub for sports enthusiasts to discover and connect with potential teammates.</a:t>
            </a:r>
          </a:p>
          <a:p>
            <a:pPr marL="659031" lvl="1" indent="-329516" algn="l">
              <a:lnSpc>
                <a:spcPts val="3635"/>
              </a:lnSpc>
              <a:buFont typeface="Arial"/>
              <a:buChar char="•"/>
            </a:pPr>
            <a:r>
              <a:rPr lang="en-GB" sz="3200" b="1" dirty="0">
                <a:solidFill>
                  <a:srgbClr val="000000"/>
                </a:solidFill>
                <a:latin typeface="Aptos" panose="020B0004020202020204" pitchFamily="34" charset="0"/>
                <a:ea typeface="Barlow Bold"/>
                <a:cs typeface="Barlow Bold"/>
                <a:sym typeface="Barlow Bold"/>
              </a:rPr>
              <a:t>Key-features: </a:t>
            </a:r>
            <a:r>
              <a:rPr lang="en-GB" sz="3200" dirty="0">
                <a:solidFill>
                  <a:srgbClr val="000000"/>
                </a:solidFill>
                <a:latin typeface="Aptos" panose="020B0004020202020204" pitchFamily="34" charset="0"/>
                <a:ea typeface="Barlow Bold"/>
                <a:cs typeface="Barlow Bold"/>
                <a:sym typeface="Barlow Bold"/>
              </a:rPr>
              <a:t>Personalised Matchmaking, Skill-level matching, User-friendly.</a:t>
            </a:r>
            <a:endParaRPr lang="en-US" sz="3052" dirty="0">
              <a:solidFill>
                <a:srgbClr val="000000"/>
              </a:solidFill>
              <a:latin typeface="Aptos" panose="020B0004020202020204" pitchFamily="34" charset="0"/>
              <a:ea typeface="Barlow Bold"/>
              <a:cs typeface="Barlow Bold"/>
              <a:sym typeface="Barlow 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70F531-3D56-AA6E-7EB8-D381646B19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0" y="8572500"/>
            <a:ext cx="3480194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28700"/>
            <a:ext cx="16230600" cy="1262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2"/>
              </a:lnSpc>
            </a:pPr>
            <a:r>
              <a:rPr lang="en-US" sz="4157" b="1">
                <a:solidFill>
                  <a:srgbClr val="000000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TECHNICAL ARCHITECTURE </a:t>
            </a:r>
          </a:p>
          <a:p>
            <a:pPr algn="l">
              <a:lnSpc>
                <a:spcPts val="4952"/>
              </a:lnSpc>
              <a:spcBef>
                <a:spcPct val="0"/>
              </a:spcBef>
            </a:pPr>
            <a:endParaRPr lang="en-US" sz="4157" b="1">
              <a:solidFill>
                <a:srgbClr val="000000"/>
              </a:solidFill>
              <a:latin typeface="Barlow Bold Bold"/>
              <a:ea typeface="Barlow Bold Bold"/>
              <a:cs typeface="Barlow Bold Bold"/>
              <a:sym typeface="Barlow Bold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2975615"/>
            <a:ext cx="2857500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32"/>
              </a:lnSpc>
              <a:spcBef>
                <a:spcPct val="0"/>
              </a:spcBef>
            </a:pPr>
            <a:r>
              <a:rPr lang="en-US" sz="3050" b="1" dirty="0">
                <a:solidFill>
                  <a:srgbClr val="000000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Tech stack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78135" y="3698302"/>
            <a:ext cx="11542465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3050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Frontend Technologies: HTML, CSS, JS, GSAP, React.js.</a:t>
            </a: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3050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Backend Technologies: Express.js, Node.js, Firebase.</a:t>
            </a: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3050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Database: MongoDB.</a:t>
            </a: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3050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Other Tools/</a:t>
            </a:r>
            <a:r>
              <a:rPr lang="en-US" sz="3050" b="1" dirty="0" err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Services:N</a:t>
            </a:r>
            <a:r>
              <a:rPr lang="en-US" sz="3050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/A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549CB9-4AB8-B622-CC54-B48512AAFE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0" y="8496300"/>
            <a:ext cx="3480194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1027275"/>
            <a:ext cx="9430494" cy="5875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52"/>
              </a:lnSpc>
              <a:spcBef>
                <a:spcPct val="0"/>
              </a:spcBef>
            </a:pPr>
            <a:r>
              <a:rPr lang="en-US" sz="4157" b="1" dirty="0">
                <a:solidFill>
                  <a:srgbClr val="000000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SCALABILITY AND FUTURE SCOPE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08906" y="2180277"/>
            <a:ext cx="13665696" cy="4154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GB" sz="3200" b="1" dirty="0"/>
              <a:t>Cloud-based Infrastructure:</a:t>
            </a:r>
            <a:r>
              <a:rPr lang="en-GB" sz="3200" dirty="0"/>
              <a:t> Leveraging cloud platforms like AWS, Azure, or GCP allows for on-demand scaling of resources to accommodate growing user bases and traffic.</a:t>
            </a: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GB" sz="3200" b="1" dirty="0"/>
              <a:t>Microservices:</a:t>
            </a:r>
            <a:r>
              <a:rPr lang="en-GB" sz="3200" dirty="0"/>
              <a:t> Breaking down the application into smaller, independent services allows for horizontal scaling and easier maintenance.</a:t>
            </a: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GB" sz="3200" b="1" dirty="0"/>
              <a:t>Real-time Updates:</a:t>
            </a:r>
            <a:r>
              <a:rPr lang="en-GB" sz="3200" dirty="0"/>
              <a:t> Provide real-time updates on new users, teams, and events in the user's area.</a:t>
            </a: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GB" sz="3200" b="1" dirty="0"/>
              <a:t>Analytics:</a:t>
            </a:r>
            <a:r>
              <a:rPr lang="en-GB" sz="3200" dirty="0"/>
              <a:t> Track user </a:t>
            </a:r>
            <a:r>
              <a:rPr lang="en-GB" sz="3200" dirty="0" err="1"/>
              <a:t>behavior</a:t>
            </a:r>
            <a:r>
              <a:rPr lang="en-GB" sz="3200" dirty="0"/>
              <a:t> and engagement to improve the platform's features and user experience.</a:t>
            </a:r>
            <a:endParaRPr lang="en-US" sz="3050" b="1" dirty="0">
              <a:solidFill>
                <a:srgbClr val="000000"/>
              </a:solidFill>
              <a:latin typeface="Barlow Bold"/>
              <a:ea typeface="Barlow Bold"/>
              <a:cs typeface="Barlow Bold"/>
              <a:sym typeface="Barlow 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0C5E1B-7FE1-A09C-0366-C7FEE78B74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0" y="8382000"/>
            <a:ext cx="3480194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28700"/>
            <a:ext cx="2974281" cy="633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2"/>
              </a:lnSpc>
              <a:spcBef>
                <a:spcPct val="0"/>
              </a:spcBef>
            </a:pPr>
            <a:r>
              <a:rPr lang="en-US" sz="4157" b="1">
                <a:solidFill>
                  <a:srgbClr val="000000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FEASIBILITY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08906" y="2180276"/>
            <a:ext cx="11868894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3050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Potential challenges and risks</a:t>
            </a:r>
          </a:p>
          <a:p>
            <a:pPr marL="1757998" lvl="3" indent="-514350">
              <a:lnSpc>
                <a:spcPts val="3632"/>
              </a:lnSpc>
              <a:buFont typeface="+mj-lt"/>
              <a:buAutoNum type="arabicPeriod"/>
            </a:pPr>
            <a:r>
              <a:rPr lang="en-IN" sz="3200" dirty="0">
                <a:latin typeface="Aptos" panose="020B0004020202020204" pitchFamily="34" charset="0"/>
              </a:rPr>
              <a:t>User Acquisition and Retention.</a:t>
            </a:r>
          </a:p>
          <a:p>
            <a:pPr marL="1757998" lvl="3" indent="-514350">
              <a:lnSpc>
                <a:spcPts val="3632"/>
              </a:lnSpc>
              <a:buFont typeface="+mj-lt"/>
              <a:buAutoNum type="arabicPeriod"/>
            </a:pPr>
            <a:r>
              <a:rPr lang="en-IN" sz="3200" dirty="0">
                <a:latin typeface="Aptos" panose="020B0004020202020204" pitchFamily="34" charset="0"/>
              </a:rPr>
              <a:t>Scalability.</a:t>
            </a:r>
          </a:p>
          <a:p>
            <a:pPr marL="1757998" lvl="3" indent="-514350">
              <a:lnSpc>
                <a:spcPts val="3632"/>
              </a:lnSpc>
              <a:buFont typeface="+mj-lt"/>
              <a:buAutoNum type="arabicPeriod"/>
            </a:pPr>
            <a:r>
              <a:rPr lang="en-IN" sz="3200" dirty="0">
                <a:latin typeface="Aptos" panose="020B0004020202020204" pitchFamily="34" charset="0"/>
              </a:rPr>
              <a:t>Competition with existing companies</a:t>
            </a:r>
            <a:endParaRPr lang="en-US" sz="3050" dirty="0">
              <a:solidFill>
                <a:srgbClr val="000000"/>
              </a:solidFill>
              <a:latin typeface="Aptos" panose="020B0004020202020204" pitchFamily="34" charset="0"/>
              <a:ea typeface="Barlow Bold"/>
              <a:cs typeface="Barlow Bold"/>
              <a:sym typeface="Barlow Bold"/>
            </a:endParaRPr>
          </a:p>
          <a:p>
            <a:pPr marL="329248" lvl="1" algn="l">
              <a:lnSpc>
                <a:spcPts val="3632"/>
              </a:lnSpc>
            </a:pPr>
            <a:endParaRPr lang="en-US" sz="3050" dirty="0">
              <a:solidFill>
                <a:srgbClr val="000000"/>
              </a:solidFill>
              <a:latin typeface="Barlow Bold"/>
              <a:ea typeface="Barlow Bold"/>
              <a:cs typeface="Barlow Bold"/>
              <a:sym typeface="Barlow Bold"/>
            </a:endParaRP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3050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Strategies for overcoming these challenges</a:t>
            </a:r>
          </a:p>
          <a:p>
            <a:pPr marL="1757998" lvl="3" indent="-514350">
              <a:lnSpc>
                <a:spcPts val="3632"/>
              </a:lnSpc>
              <a:buFont typeface="+mj-lt"/>
              <a:buAutoNum type="arabicPeriod"/>
            </a:pPr>
            <a:r>
              <a:rPr lang="en-US" sz="3050" dirty="0">
                <a:solidFill>
                  <a:srgbClr val="000000"/>
                </a:solidFill>
                <a:latin typeface="Aptos" panose="020B0004020202020204" pitchFamily="34" charset="0"/>
                <a:ea typeface="Barlow Bold"/>
                <a:cs typeface="Barlow Bold"/>
                <a:sym typeface="Barlow Bold"/>
              </a:rPr>
              <a:t>Efficient marketing</a:t>
            </a:r>
          </a:p>
          <a:p>
            <a:pPr marL="1757998" lvl="3" indent="-514350">
              <a:lnSpc>
                <a:spcPts val="3632"/>
              </a:lnSpc>
              <a:buFont typeface="+mj-lt"/>
              <a:buAutoNum type="arabicPeriod"/>
            </a:pPr>
            <a:r>
              <a:rPr lang="en-GB" sz="3200" dirty="0"/>
              <a:t>Differentiate Fit-freak by offering unique features and benefits that set it apart from competitors.</a:t>
            </a:r>
          </a:p>
          <a:p>
            <a:pPr marL="1757998" lvl="3" indent="-514350">
              <a:lnSpc>
                <a:spcPts val="3632"/>
              </a:lnSpc>
              <a:buFont typeface="+mj-lt"/>
              <a:buAutoNum type="arabicPeriod"/>
            </a:pPr>
            <a:endParaRPr lang="en-GB" sz="3200" dirty="0"/>
          </a:p>
          <a:p>
            <a:pPr marL="1757998" lvl="3" indent="-514350">
              <a:lnSpc>
                <a:spcPts val="3632"/>
              </a:lnSpc>
              <a:buFont typeface="+mj-lt"/>
              <a:buAutoNum type="arabicPeriod"/>
            </a:pPr>
            <a:endParaRPr lang="en-US" sz="3050" dirty="0">
              <a:solidFill>
                <a:srgbClr val="000000"/>
              </a:solidFill>
              <a:latin typeface="Barlow Bold"/>
              <a:ea typeface="Barlow Bold"/>
              <a:cs typeface="Barlow Bold"/>
              <a:sym typeface="Barlow Bold"/>
            </a:endParaRPr>
          </a:p>
          <a:p>
            <a:pPr algn="l">
              <a:lnSpc>
                <a:spcPts val="3632"/>
              </a:lnSpc>
            </a:pPr>
            <a:endParaRPr lang="en-US" sz="3050" dirty="0">
              <a:solidFill>
                <a:srgbClr val="000000"/>
              </a:solidFill>
              <a:latin typeface="Barlow Bold"/>
              <a:ea typeface="Barlow Bold"/>
              <a:cs typeface="Barlow Bold"/>
              <a:sym typeface="Barlow 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273C5-0273-3100-927E-D3F87D03B2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7806" y="8382000"/>
            <a:ext cx="3480194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1" name="Google Shape;751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"/>
            <a:ext cx="18288006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60"/>
          <p:cNvSpPr txBox="1">
            <a:spLocks noGrp="1"/>
          </p:cNvSpPr>
          <p:nvPr>
            <p:ph type="ctrTitle" idx="4294967295"/>
          </p:nvPr>
        </p:nvSpPr>
        <p:spPr>
          <a:xfrm>
            <a:off x="1219200" y="4343281"/>
            <a:ext cx="15505800" cy="1600438"/>
          </a:xfrm>
          <a:prstGeom prst="rect">
            <a:avLst/>
          </a:prstGeom>
        </p:spPr>
        <p:txBody>
          <a:bodyPr spcFirstLastPara="1" vert="horz" wrap="square" lIns="182850" tIns="0" rIns="182850" bIns="0" rtlCol="0" anchor="t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" sz="10400" dirty="0">
                <a:solidFill>
                  <a:srgbClr val="51DA4B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&gt;</a:t>
            </a:r>
            <a:r>
              <a:rPr lang="en" sz="10400" dirty="0">
                <a:solidFill>
                  <a:schemeClr val="bg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Team Details</a:t>
            </a:r>
            <a:endParaRPr sz="10400" dirty="0">
              <a:solidFill>
                <a:schemeClr val="bg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1711168"/>
            <a:ext cx="9392146" cy="633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41"/>
              </a:lnSpc>
            </a:pPr>
            <a:endParaRPr lang="en-US" sz="3338" spc="50" dirty="0">
              <a:solidFill>
                <a:srgbClr val="000000"/>
              </a:solidFill>
              <a:latin typeface="Barlow Bold"/>
              <a:ea typeface="Barlow Bold"/>
              <a:cs typeface="Barlow Bold"/>
              <a:sym typeface="Barlow Bold"/>
            </a:endParaRPr>
          </a:p>
        </p:txBody>
      </p:sp>
      <p:pic>
        <p:nvPicPr>
          <p:cNvPr id="25" name="Google Shape;429;p38">
            <a:extLst>
              <a:ext uri="{FF2B5EF4-FFF2-40B4-BE49-F238E27FC236}">
                <a16:creationId xmlns:a16="http://schemas.microsoft.com/office/drawing/2014/main" id="{F9AA3E22-2771-B50B-6252-02C5D15E88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4800" y="5900321"/>
            <a:ext cx="18288000" cy="58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436;p38">
            <a:extLst>
              <a:ext uri="{FF2B5EF4-FFF2-40B4-BE49-F238E27FC236}">
                <a16:creationId xmlns:a16="http://schemas.microsoft.com/office/drawing/2014/main" id="{C886842E-DBDA-BD73-5755-F75232C2A30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309" y="1829696"/>
            <a:ext cx="2147702" cy="21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437;p38">
            <a:extLst>
              <a:ext uri="{FF2B5EF4-FFF2-40B4-BE49-F238E27FC236}">
                <a16:creationId xmlns:a16="http://schemas.microsoft.com/office/drawing/2014/main" id="{CF57EDFB-A5E0-3B42-CDD5-EA0ED6ED8676}"/>
              </a:ext>
            </a:extLst>
          </p:cNvPr>
          <p:cNvPicPr preferRelativeResize="0"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16"/>
          <a:stretch/>
        </p:blipFill>
        <p:spPr>
          <a:xfrm>
            <a:off x="920294" y="1843548"/>
            <a:ext cx="1884166" cy="1848451"/>
          </a:xfrm>
          <a:prstGeom prst="rect">
            <a:avLst/>
          </a:prstGeom>
          <a:noFill/>
          <a:ln w="9525" cap="flat" cmpd="sng">
            <a:solidFill>
              <a:srgbClr val="1C1C1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" name="Google Shape;438;p38">
            <a:extLst>
              <a:ext uri="{FF2B5EF4-FFF2-40B4-BE49-F238E27FC236}">
                <a16:creationId xmlns:a16="http://schemas.microsoft.com/office/drawing/2014/main" id="{4985559C-6BFE-B100-02F9-6DC10B72F391}"/>
              </a:ext>
            </a:extLst>
          </p:cNvPr>
          <p:cNvSpPr txBox="1">
            <a:spLocks/>
          </p:cNvSpPr>
          <p:nvPr/>
        </p:nvSpPr>
        <p:spPr>
          <a:xfrm>
            <a:off x="3409550" y="2142751"/>
            <a:ext cx="4962000" cy="553998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Yaswanth Varma</a:t>
            </a:r>
          </a:p>
        </p:txBody>
      </p:sp>
      <p:sp>
        <p:nvSpPr>
          <p:cNvPr id="33" name="Google Shape;439;p38">
            <a:extLst>
              <a:ext uri="{FF2B5EF4-FFF2-40B4-BE49-F238E27FC236}">
                <a16:creationId xmlns:a16="http://schemas.microsoft.com/office/drawing/2014/main" id="{9C1098F2-1107-B12C-9260-912403062A71}"/>
              </a:ext>
            </a:extLst>
          </p:cNvPr>
          <p:cNvSpPr txBox="1">
            <a:spLocks/>
          </p:cNvSpPr>
          <p:nvPr/>
        </p:nvSpPr>
        <p:spPr>
          <a:xfrm>
            <a:off x="3409550" y="2769407"/>
            <a:ext cx="4962000" cy="861774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dirty="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23BCE7394</a:t>
            </a:r>
          </a:p>
          <a:p>
            <a:pPr algn="l">
              <a:spcBef>
                <a:spcPts val="0"/>
              </a:spcBef>
            </a:pPr>
            <a:r>
              <a:rPr lang="en-IN" sz="2800" dirty="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Front-End dev</a:t>
            </a:r>
          </a:p>
        </p:txBody>
      </p:sp>
      <p:pic>
        <p:nvPicPr>
          <p:cNvPr id="34" name="Google Shape;440;p38">
            <a:extLst>
              <a:ext uri="{FF2B5EF4-FFF2-40B4-BE49-F238E27FC236}">
                <a16:creationId xmlns:a16="http://schemas.microsoft.com/office/drawing/2014/main" id="{B1A5140B-4BD4-A5F2-5CB1-5688B28988A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309" y="4553446"/>
            <a:ext cx="2147702" cy="21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441;p38">
            <a:extLst>
              <a:ext uri="{FF2B5EF4-FFF2-40B4-BE49-F238E27FC236}">
                <a16:creationId xmlns:a16="http://schemas.microsoft.com/office/drawing/2014/main" id="{F8BFD89E-F476-D3DB-E7AC-2083D69FAD58}"/>
              </a:ext>
            </a:extLst>
          </p:cNvPr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3" t="10111" r="12731" b="15157"/>
          <a:stretch/>
        </p:blipFill>
        <p:spPr>
          <a:xfrm>
            <a:off x="906309" y="4553445"/>
            <a:ext cx="1898151" cy="1864599"/>
          </a:xfrm>
          <a:prstGeom prst="rect">
            <a:avLst/>
          </a:prstGeom>
          <a:noFill/>
          <a:ln w="9525" cap="flat" cmpd="sng">
            <a:solidFill>
              <a:srgbClr val="1C1C1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" name="Google Shape;442;p38">
            <a:extLst>
              <a:ext uri="{FF2B5EF4-FFF2-40B4-BE49-F238E27FC236}">
                <a16:creationId xmlns:a16="http://schemas.microsoft.com/office/drawing/2014/main" id="{5B23F3ED-F76A-DFEB-A4B1-0C7766DE58A2}"/>
              </a:ext>
            </a:extLst>
          </p:cNvPr>
          <p:cNvSpPr txBox="1">
            <a:spLocks/>
          </p:cNvSpPr>
          <p:nvPr/>
        </p:nvSpPr>
        <p:spPr>
          <a:xfrm>
            <a:off x="3409550" y="4866501"/>
            <a:ext cx="4962000" cy="553998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 err="1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Satwika</a:t>
            </a:r>
            <a:endParaRPr lang="en-IN" sz="3600" dirty="0">
              <a:solidFill>
                <a:srgbClr val="1C1C1C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37" name="Google Shape;443;p38">
            <a:extLst>
              <a:ext uri="{FF2B5EF4-FFF2-40B4-BE49-F238E27FC236}">
                <a16:creationId xmlns:a16="http://schemas.microsoft.com/office/drawing/2014/main" id="{F655218F-C9E7-D85F-4E85-3152516C104B}"/>
              </a:ext>
            </a:extLst>
          </p:cNvPr>
          <p:cNvSpPr txBox="1">
            <a:spLocks/>
          </p:cNvSpPr>
          <p:nvPr/>
        </p:nvSpPr>
        <p:spPr>
          <a:xfrm>
            <a:off x="3409550" y="5524500"/>
            <a:ext cx="4962000" cy="861774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dirty="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23BCE9726</a:t>
            </a:r>
          </a:p>
          <a:p>
            <a:pPr algn="l">
              <a:spcBef>
                <a:spcPts val="0"/>
              </a:spcBef>
            </a:pPr>
            <a:r>
              <a:rPr lang="en-IN" sz="2800" dirty="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Back-End dev</a:t>
            </a:r>
          </a:p>
        </p:txBody>
      </p:sp>
      <p:pic>
        <p:nvPicPr>
          <p:cNvPr id="38" name="Google Shape;444;p38">
            <a:extLst>
              <a:ext uri="{FF2B5EF4-FFF2-40B4-BE49-F238E27FC236}">
                <a16:creationId xmlns:a16="http://schemas.microsoft.com/office/drawing/2014/main" id="{072D6E6A-CCC2-CEFF-D6E1-AB76B70DD2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6759" y="1829696"/>
            <a:ext cx="2147702" cy="21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445;p38">
            <a:extLst>
              <a:ext uri="{FF2B5EF4-FFF2-40B4-BE49-F238E27FC236}">
                <a16:creationId xmlns:a16="http://schemas.microsoft.com/office/drawing/2014/main" id="{FA10CAB4-DCEA-B43C-7ED9-F93537BB007B}"/>
              </a:ext>
            </a:extLst>
          </p:cNvPr>
          <p:cNvPicPr preferRelativeResize="0"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3" t="27905" r="34839" b="28229"/>
          <a:stretch/>
        </p:blipFill>
        <p:spPr>
          <a:xfrm>
            <a:off x="8940742" y="1842248"/>
            <a:ext cx="1884167" cy="1849751"/>
          </a:xfrm>
          <a:prstGeom prst="rect">
            <a:avLst/>
          </a:prstGeom>
          <a:noFill/>
          <a:ln w="9525" cap="flat" cmpd="sng">
            <a:solidFill>
              <a:srgbClr val="1C1C1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" name="Google Shape;446;p38">
            <a:extLst>
              <a:ext uri="{FF2B5EF4-FFF2-40B4-BE49-F238E27FC236}">
                <a16:creationId xmlns:a16="http://schemas.microsoft.com/office/drawing/2014/main" id="{9487D600-70E6-F866-C1D9-2C5561630DBC}"/>
              </a:ext>
            </a:extLst>
          </p:cNvPr>
          <p:cNvSpPr txBox="1">
            <a:spLocks/>
          </p:cNvSpPr>
          <p:nvPr/>
        </p:nvSpPr>
        <p:spPr>
          <a:xfrm>
            <a:off x="11430000" y="2142751"/>
            <a:ext cx="4962000" cy="553998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Sampath Kumar</a:t>
            </a:r>
          </a:p>
        </p:txBody>
      </p:sp>
      <p:sp>
        <p:nvSpPr>
          <p:cNvPr id="41" name="Google Shape;447;p38">
            <a:extLst>
              <a:ext uri="{FF2B5EF4-FFF2-40B4-BE49-F238E27FC236}">
                <a16:creationId xmlns:a16="http://schemas.microsoft.com/office/drawing/2014/main" id="{F497EB50-13FB-0FA0-8E8E-AD2797F844C7}"/>
              </a:ext>
            </a:extLst>
          </p:cNvPr>
          <p:cNvSpPr txBox="1">
            <a:spLocks/>
          </p:cNvSpPr>
          <p:nvPr/>
        </p:nvSpPr>
        <p:spPr>
          <a:xfrm>
            <a:off x="11430000" y="2769407"/>
            <a:ext cx="4962000" cy="861774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dirty="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23BCE8614</a:t>
            </a:r>
          </a:p>
          <a:p>
            <a:pPr algn="l">
              <a:spcBef>
                <a:spcPts val="0"/>
              </a:spcBef>
            </a:pPr>
            <a:r>
              <a:rPr lang="en-IN" sz="2800" dirty="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Front-End dev</a:t>
            </a:r>
          </a:p>
        </p:txBody>
      </p:sp>
      <p:pic>
        <p:nvPicPr>
          <p:cNvPr id="42" name="Google Shape;448;p38">
            <a:extLst>
              <a:ext uri="{FF2B5EF4-FFF2-40B4-BE49-F238E27FC236}">
                <a16:creationId xmlns:a16="http://schemas.microsoft.com/office/drawing/2014/main" id="{3EA1987F-9861-04B7-DD05-E3695EEF824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6759" y="4553446"/>
            <a:ext cx="2147702" cy="21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49;p38">
            <a:extLst>
              <a:ext uri="{FF2B5EF4-FFF2-40B4-BE49-F238E27FC236}">
                <a16:creationId xmlns:a16="http://schemas.microsoft.com/office/drawing/2014/main" id="{73EC894A-6068-C4E4-291D-295A2B7FFFF5}"/>
              </a:ext>
            </a:extLst>
          </p:cNvPr>
          <p:cNvPicPr preferRelativeResize="0"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8" b="23129"/>
          <a:stretch/>
        </p:blipFill>
        <p:spPr>
          <a:xfrm>
            <a:off x="8940742" y="4553445"/>
            <a:ext cx="1884167" cy="1864599"/>
          </a:xfrm>
          <a:prstGeom prst="rect">
            <a:avLst/>
          </a:prstGeom>
          <a:noFill/>
          <a:ln w="9525" cap="flat" cmpd="sng">
            <a:solidFill>
              <a:srgbClr val="1C1C1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4" name="Google Shape;450;p38">
            <a:extLst>
              <a:ext uri="{FF2B5EF4-FFF2-40B4-BE49-F238E27FC236}">
                <a16:creationId xmlns:a16="http://schemas.microsoft.com/office/drawing/2014/main" id="{ADFAB062-E572-B46B-EB57-FC4AE009248E}"/>
              </a:ext>
            </a:extLst>
          </p:cNvPr>
          <p:cNvSpPr txBox="1">
            <a:spLocks/>
          </p:cNvSpPr>
          <p:nvPr/>
        </p:nvSpPr>
        <p:spPr>
          <a:xfrm>
            <a:off x="11430000" y="4866501"/>
            <a:ext cx="4962000" cy="553998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Renuka</a:t>
            </a:r>
          </a:p>
        </p:txBody>
      </p:sp>
      <p:sp>
        <p:nvSpPr>
          <p:cNvPr id="45" name="Google Shape;451;p38">
            <a:extLst>
              <a:ext uri="{FF2B5EF4-FFF2-40B4-BE49-F238E27FC236}">
                <a16:creationId xmlns:a16="http://schemas.microsoft.com/office/drawing/2014/main" id="{395CCC72-8FCB-FE3E-93BF-B2EF861C0A91}"/>
              </a:ext>
            </a:extLst>
          </p:cNvPr>
          <p:cNvSpPr txBox="1">
            <a:spLocks/>
          </p:cNvSpPr>
          <p:nvPr/>
        </p:nvSpPr>
        <p:spPr>
          <a:xfrm>
            <a:off x="11430000" y="5493157"/>
            <a:ext cx="4962000" cy="861774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dirty="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23BCE8150</a:t>
            </a:r>
          </a:p>
          <a:p>
            <a:pPr algn="l">
              <a:spcBef>
                <a:spcPts val="0"/>
              </a:spcBef>
            </a:pPr>
            <a:r>
              <a:rPr lang="en-IN" sz="2800" dirty="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Back-End dev</a:t>
            </a:r>
          </a:p>
        </p:txBody>
      </p:sp>
      <p:sp>
        <p:nvSpPr>
          <p:cNvPr id="46" name="Freeform 2">
            <a:extLst>
              <a:ext uri="{FF2B5EF4-FFF2-40B4-BE49-F238E27FC236}">
                <a16:creationId xmlns:a16="http://schemas.microsoft.com/office/drawing/2014/main" id="{E18BB2A0-0305-3DE2-D996-346379538DCB}"/>
              </a:ext>
            </a:extLst>
          </p:cNvPr>
          <p:cNvSpPr/>
          <p:nvPr/>
        </p:nvSpPr>
        <p:spPr>
          <a:xfrm>
            <a:off x="6250916" y="4174116"/>
            <a:ext cx="12029827" cy="6112884"/>
          </a:xfrm>
          <a:custGeom>
            <a:avLst/>
            <a:gdLst/>
            <a:ahLst/>
            <a:cxnLst/>
            <a:rect l="l" t="t" r="r" b="b"/>
            <a:pathLst>
              <a:path w="12563227" h="7066815">
                <a:moveTo>
                  <a:pt x="0" y="0"/>
                </a:moveTo>
                <a:lnTo>
                  <a:pt x="12563227" y="0"/>
                </a:lnTo>
                <a:lnTo>
                  <a:pt x="12563227" y="7066815"/>
                </a:lnTo>
                <a:lnTo>
                  <a:pt x="0" y="706681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95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2" name="Google Shape;1722;p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"/>
            <a:ext cx="18288006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1723" name="Google Shape;1723;p121"/>
          <p:cNvSpPr txBox="1">
            <a:spLocks noGrp="1"/>
          </p:cNvSpPr>
          <p:nvPr>
            <p:ph type="ctrTitle"/>
          </p:nvPr>
        </p:nvSpPr>
        <p:spPr>
          <a:xfrm>
            <a:off x="1391100" y="4000500"/>
            <a:ext cx="15505800" cy="1631216"/>
          </a:xfrm>
          <a:prstGeom prst="rect">
            <a:avLst/>
          </a:prstGeom>
        </p:spPr>
        <p:txBody>
          <a:bodyPr spcFirstLastPara="1" vert="horz" wrap="square" lIns="0" tIns="0" rIns="182850" bIns="0" rtlCol="0" anchor="b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" sz="10600" dirty="0">
                <a:solidFill>
                  <a:srgbClr val="F4F0E0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Thanks for Joining</a:t>
            </a:r>
            <a:endParaRPr sz="10600" dirty="0">
              <a:solidFill>
                <a:srgbClr val="F4F0E0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277</Words>
  <Application>Microsoft Office PowerPoint</Application>
  <PresentationFormat>Custom</PresentationFormat>
  <Paragraphs>42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Space Grotesk Medium</vt:lpstr>
      <vt:lpstr>Arial Unicode MS</vt:lpstr>
      <vt:lpstr>Arial</vt:lpstr>
      <vt:lpstr>Space Grotesk</vt:lpstr>
      <vt:lpstr>Barlow Bold</vt:lpstr>
      <vt:lpstr>Calibri</vt:lpstr>
      <vt:lpstr>Barlow Bold Bold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&gt;Team Details</vt:lpstr>
      <vt:lpstr>PowerPoint Presentation</vt:lpstr>
      <vt:lpstr>Thanks for Joining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goes here</dc:title>
  <dc:creator>DELL</dc:creator>
  <cp:lastModifiedBy>yaswanth varma</cp:lastModifiedBy>
  <cp:revision>8</cp:revision>
  <dcterms:created xsi:type="dcterms:W3CDTF">2006-08-16T00:00:00Z</dcterms:created>
  <dcterms:modified xsi:type="dcterms:W3CDTF">2024-10-25T06:12:18Z</dcterms:modified>
  <dc:identifier>DAGTMY47ztE</dc:identifier>
</cp:coreProperties>
</file>