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365" r:id="rId3"/>
    <p:sldId id="366" r:id="rId4"/>
    <p:sldId id="367" r:id="rId5"/>
    <p:sldId id="259" r:id="rId6"/>
    <p:sldId id="368" r:id="rId7"/>
    <p:sldId id="370" r:id="rId8"/>
    <p:sldId id="303" r:id="rId9"/>
    <p:sldId id="369" r:id="rId10"/>
    <p:sldId id="364" r:id="rId11"/>
  </p:sldIdLst>
  <p:sldSz cx="18288000" cy="10287000"/>
  <p:notesSz cx="6858000" cy="9144000"/>
  <p:embeddedFontLst>
    <p:embeddedFont>
      <p:font typeface="Arial Unicode MS" panose="020B0604020202020204" charset="-128"/>
      <p:regular r:id="rId13"/>
    </p:embeddedFont>
    <p:embeddedFont>
      <p:font typeface="Barlow Bold" panose="020B0604020202020204" charset="0"/>
      <p:regular r:id="rId14"/>
    </p:embeddedFont>
    <p:embeddedFont>
      <p:font typeface="Barlow Bold Bold" panose="020B0604020202020204" charset="0"/>
      <p:regular r:id="rId15"/>
    </p:embeddedFont>
    <p:embeddedFont>
      <p:font typeface="Space Grotesk" panose="020B0604020202020204" charset="0"/>
      <p:regular r:id="rId16"/>
      <p:bold r:id="rId17"/>
    </p:embeddedFont>
    <p:embeddedFont>
      <p:font typeface="Space Grotesk Medium" panose="020B0604020202020204"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95C9E7-22EC-4A13-BFAA-69D31115F2A0}">
          <p14:sldIdLst>
            <p14:sldId id="256"/>
            <p14:sldId id="365"/>
            <p14:sldId id="366"/>
            <p14:sldId id="367"/>
            <p14:sldId id="259"/>
            <p14:sldId id="368"/>
            <p14:sldId id="370"/>
            <p14:sldId id="303"/>
            <p14:sldId id="369"/>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68973-8FD1-4848-9F4B-0442FDB6CF83}" v="13" dt="2024-10-25T06:03:02.972"/>
    <p1510:client id="{A681BF26-CA02-4499-8342-BF0A0C7C8DD5}" v="3" dt="2024-10-25T06:15:10.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na Srinivas" userId="27b5e8e9f8ace095" providerId="LiveId" clId="{64C19676-869D-41C4-9264-03354417FBF8}"/>
    <pc:docChg chg="modSld">
      <pc:chgData name="Anjana Srinivas" userId="27b5e8e9f8ace095" providerId="LiveId" clId="{64C19676-869D-41C4-9264-03354417FBF8}" dt="2024-10-25T06:25:26.864" v="9" actId="20577"/>
      <pc:docMkLst>
        <pc:docMk/>
      </pc:docMkLst>
      <pc:sldChg chg="modSp mod">
        <pc:chgData name="Anjana Srinivas" userId="27b5e8e9f8ace095" providerId="LiveId" clId="{64C19676-869D-41C4-9264-03354417FBF8}" dt="2024-10-25T06:25:26.864" v="9" actId="20577"/>
        <pc:sldMkLst>
          <pc:docMk/>
          <pc:sldMk cId="3425752666" sldId="370"/>
        </pc:sldMkLst>
        <pc:spChg chg="mod">
          <ac:chgData name="Anjana Srinivas" userId="27b5e8e9f8ace095" providerId="LiveId" clId="{64C19676-869D-41C4-9264-03354417FBF8}" dt="2024-10-25T06:25:26.864" v="9" actId="20577"/>
          <ac:spMkLst>
            <pc:docMk/>
            <pc:sldMk cId="3425752666" sldId="37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2E750-4AB1-427B-8934-A508C15A9FB2}" type="datetimeFigureOut">
              <a:rPr lang="en-IN" smtClean="0"/>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46AE9-8852-4178-9D29-A75BE40F1A3A}" type="slidenum">
              <a:rPr lang="en-IN" smtClean="0"/>
              <a:t>‹#›</a:t>
            </a:fld>
            <a:endParaRPr lang="en-IN"/>
          </a:p>
        </p:txBody>
      </p:sp>
    </p:spTree>
    <p:extLst>
      <p:ext uri="{BB962C8B-B14F-4D97-AF65-F5344CB8AC3E}">
        <p14:creationId xmlns:p14="http://schemas.microsoft.com/office/powerpoint/2010/main" val="318898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26e3a91b602_0_1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26e3a91b602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91425" tIns="91425" rIns="91425" bIns="91425" anchor="t" anchorCtr="0">
            <a:norm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518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6" name="Freeform 2">
            <a:extLst>
              <a:ext uri="{FF2B5EF4-FFF2-40B4-BE49-F238E27FC236}">
                <a16:creationId xmlns:a16="http://schemas.microsoft.com/office/drawing/2014/main" id="{BB59B5CF-1668-529A-7BA1-9F9E256D0494}"/>
              </a:ext>
            </a:extLst>
          </p:cNvPr>
          <p:cNvSpPr/>
          <p:nvPr/>
        </p:nvSpPr>
        <p:spPr>
          <a:xfrm>
            <a:off x="-76200" y="31782"/>
            <a:ext cx="184404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sp>
        <p:nvSpPr>
          <p:cNvPr id="2" name="Freeform 2"/>
          <p:cNvSpPr/>
          <p:nvPr/>
        </p:nvSpPr>
        <p:spPr>
          <a:xfrm>
            <a:off x="-58229" y="0"/>
            <a:ext cx="184404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534218" y="8329724"/>
            <a:ext cx="4173289" cy="1591214"/>
            <a:chOff x="0" y="0"/>
            <a:chExt cx="1099138" cy="419085"/>
          </a:xfrm>
        </p:grpSpPr>
        <p:sp>
          <p:nvSpPr>
            <p:cNvPr id="4" name="Freeform 4"/>
            <p:cNvSpPr/>
            <p:nvPr/>
          </p:nvSpPr>
          <p:spPr>
            <a:xfrm>
              <a:off x="0" y="0"/>
              <a:ext cx="1099138" cy="419085"/>
            </a:xfrm>
            <a:custGeom>
              <a:avLst/>
              <a:gdLst/>
              <a:ahLst/>
              <a:cxnLst/>
              <a:rect l="l" t="t" r="r" b="b"/>
              <a:pathLst>
                <a:path w="1099138" h="419085">
                  <a:moveTo>
                    <a:pt x="0" y="0"/>
                  </a:moveTo>
                  <a:lnTo>
                    <a:pt x="1099138" y="0"/>
                  </a:lnTo>
                  <a:lnTo>
                    <a:pt x="1099138" y="419085"/>
                  </a:lnTo>
                  <a:lnTo>
                    <a:pt x="0" y="419085"/>
                  </a:lnTo>
                  <a:close/>
                </a:path>
              </a:pathLst>
            </a:custGeom>
            <a:solidFill>
              <a:srgbClr val="183717"/>
            </a:solidFill>
          </p:spPr>
        </p:sp>
        <p:sp>
          <p:nvSpPr>
            <p:cNvPr id="5" name="TextBox 5"/>
            <p:cNvSpPr txBox="1"/>
            <p:nvPr/>
          </p:nvSpPr>
          <p:spPr>
            <a:xfrm>
              <a:off x="0" y="-38100"/>
              <a:ext cx="1099138" cy="45718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583114" y="8572398"/>
            <a:ext cx="1694194" cy="340478"/>
          </a:xfrm>
          <a:prstGeom prst="rect">
            <a:avLst/>
          </a:prstGeom>
        </p:spPr>
        <p:txBody>
          <a:bodyPr lIns="0" tIns="0" rIns="0" bIns="0" rtlCol="0" anchor="t">
            <a:spAutoFit/>
          </a:bodyPr>
          <a:lstStyle/>
          <a:p>
            <a:pPr algn="l">
              <a:lnSpc>
                <a:spcPts val="2859"/>
              </a:lnSpc>
            </a:pPr>
            <a:endParaRPr lang="en-US" sz="2400" dirty="0">
              <a:solidFill>
                <a:srgbClr val="F8F4E5"/>
              </a:solidFill>
              <a:latin typeface="Barlow Bold"/>
              <a:ea typeface="Barlow Bold"/>
              <a:cs typeface="Barlow Bold"/>
              <a:sym typeface="Barlow Bold"/>
            </a:endParaRPr>
          </a:p>
        </p:txBody>
      </p:sp>
      <p:sp>
        <p:nvSpPr>
          <p:cNvPr id="10" name="TextBox 10"/>
          <p:cNvSpPr txBox="1"/>
          <p:nvPr/>
        </p:nvSpPr>
        <p:spPr>
          <a:xfrm>
            <a:off x="13707191" y="8772684"/>
            <a:ext cx="3552329" cy="718145"/>
          </a:xfrm>
          <a:prstGeom prst="rect">
            <a:avLst/>
          </a:prstGeom>
        </p:spPr>
        <p:txBody>
          <a:bodyPr lIns="0" tIns="0" rIns="0" bIns="0" rtlCol="0" anchor="t">
            <a:spAutoFit/>
          </a:bodyPr>
          <a:lstStyle/>
          <a:p>
            <a:pPr algn="ctr">
              <a:lnSpc>
                <a:spcPts val="5592"/>
              </a:lnSpc>
              <a:spcBef>
                <a:spcPct val="0"/>
              </a:spcBef>
            </a:pPr>
            <a:r>
              <a:rPr lang="en-US" sz="4695" dirty="0" err="1">
                <a:solidFill>
                  <a:srgbClr val="F8F4E5"/>
                </a:solidFill>
                <a:latin typeface="Barlow Bold"/>
                <a:ea typeface="Barlow Bold"/>
                <a:cs typeface="Barlow Bold"/>
                <a:sym typeface="Barlow Bold"/>
              </a:rPr>
              <a:t>AthleTech</a:t>
            </a:r>
            <a:endParaRPr lang="en-US" sz="4695" dirty="0">
              <a:solidFill>
                <a:srgbClr val="F8F4E5"/>
              </a:solidFill>
              <a:latin typeface="Barlow Bold"/>
              <a:ea typeface="Barlow Bold"/>
              <a:cs typeface="Barlow Bold"/>
              <a:sym typeface="Barlow Bold"/>
            </a:endParaRPr>
          </a:p>
        </p:txBody>
      </p:sp>
      <p:pic>
        <p:nvPicPr>
          <p:cNvPr id="18" name="Google Shape;766;p62">
            <a:extLst>
              <a:ext uri="{FF2B5EF4-FFF2-40B4-BE49-F238E27FC236}">
                <a16:creationId xmlns:a16="http://schemas.microsoft.com/office/drawing/2014/main" id="{EBB1813E-6A22-D0BD-570C-42D2563644C9}"/>
              </a:ext>
            </a:extLst>
          </p:cNvPr>
          <p:cNvPicPr preferRelativeResize="0"/>
          <p:nvPr/>
        </p:nvPicPr>
        <p:blipFill rotWithShape="1">
          <a:blip r:embed="rId3">
            <a:alphaModFix/>
          </a:blip>
          <a:srcRect/>
          <a:stretch/>
        </p:blipFill>
        <p:spPr>
          <a:xfrm>
            <a:off x="10668000" y="2171700"/>
            <a:ext cx="6218737" cy="5378554"/>
          </a:xfrm>
          <a:prstGeom prst="rect">
            <a:avLst/>
          </a:prstGeom>
          <a:noFill/>
          <a:ln>
            <a:noFill/>
          </a:ln>
        </p:spPr>
      </p:pic>
      <p:sp>
        <p:nvSpPr>
          <p:cNvPr id="13" name="TextBox 12">
            <a:extLst>
              <a:ext uri="{FF2B5EF4-FFF2-40B4-BE49-F238E27FC236}">
                <a16:creationId xmlns:a16="http://schemas.microsoft.com/office/drawing/2014/main" id="{40508A4D-1915-3443-EB39-FC5FB084ED35}"/>
              </a:ext>
            </a:extLst>
          </p:cNvPr>
          <p:cNvSpPr txBox="1"/>
          <p:nvPr/>
        </p:nvSpPr>
        <p:spPr>
          <a:xfrm>
            <a:off x="-4580809" y="2131144"/>
            <a:ext cx="18288000" cy="1488356"/>
          </a:xfrm>
          <a:prstGeom prst="rect">
            <a:avLst/>
          </a:prstGeom>
          <a:noFill/>
        </p:spPr>
        <p:txBody>
          <a:bodyPr wrap="square">
            <a:spAutoFit/>
          </a:bodyPr>
          <a:lstStyle/>
          <a:p>
            <a:pPr algn="ctr">
              <a:lnSpc>
                <a:spcPts val="4952"/>
              </a:lnSpc>
              <a:spcBef>
                <a:spcPct val="0"/>
              </a:spcBef>
            </a:pPr>
            <a:r>
              <a:rPr lang="en-US" sz="6000" b="1" dirty="0">
                <a:solidFill>
                  <a:srgbClr val="C401C4"/>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		&gt;</a:t>
            </a:r>
            <a:r>
              <a:rPr lang="en-US" sz="6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    </a:t>
            </a:r>
            <a:r>
              <a:rPr lang="en-US" sz="72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Fit and Fierce</a:t>
            </a:r>
          </a:p>
          <a:p>
            <a:pPr algn="ctr">
              <a:lnSpc>
                <a:spcPts val="4952"/>
              </a:lnSpc>
              <a:spcBef>
                <a:spcPct val="0"/>
              </a:spcBef>
            </a:pPr>
            <a:r>
              <a:rPr lang="en-US" sz="6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			</a:t>
            </a:r>
            <a:r>
              <a:rPr lang="en-US" sz="88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	</a:t>
            </a:r>
            <a:r>
              <a:rPr lang="en-US" sz="48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Empowering the world with </a:t>
            </a:r>
            <a:r>
              <a:rPr lang="en-US" sz="4800" b="1">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rPr>
              <a:t>smart solutions.</a:t>
            </a:r>
            <a:endParaRPr lang="en-US" sz="32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a:endParaRPr>
          </a:p>
        </p:txBody>
      </p:sp>
      <p:pic>
        <p:nvPicPr>
          <p:cNvPr id="11" name="Picture 10">
            <a:extLst>
              <a:ext uri="{FF2B5EF4-FFF2-40B4-BE49-F238E27FC236}">
                <a16:creationId xmlns:a16="http://schemas.microsoft.com/office/drawing/2014/main" id="{31835AA9-F7B6-9398-4762-14B50F753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93" y="7850781"/>
            <a:ext cx="4375642" cy="24044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21"/>
        <p:cNvGrpSpPr/>
        <p:nvPr/>
      </p:nvGrpSpPr>
      <p:grpSpPr>
        <a:xfrm>
          <a:off x="0" y="0"/>
          <a:ext cx="0" cy="0"/>
          <a:chOff x="0" y="0"/>
          <a:chExt cx="0" cy="0"/>
        </a:xfrm>
      </p:grpSpPr>
      <p:pic>
        <p:nvPicPr>
          <p:cNvPr id="1722" name="Google Shape;1722;p121"/>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1723" name="Google Shape;1723;p121"/>
          <p:cNvSpPr txBox="1">
            <a:spLocks noGrp="1"/>
          </p:cNvSpPr>
          <p:nvPr>
            <p:ph type="ctrTitle"/>
          </p:nvPr>
        </p:nvSpPr>
        <p:spPr>
          <a:xfrm>
            <a:off x="1391100" y="4000500"/>
            <a:ext cx="15505800" cy="1631216"/>
          </a:xfrm>
          <a:prstGeom prst="rect">
            <a:avLst/>
          </a:prstGeom>
        </p:spPr>
        <p:txBody>
          <a:bodyPr spcFirstLastPara="1" vert="horz" wrap="square" lIns="0" tIns="0" rIns="182850" bIns="0" rtlCol="0" anchor="b" anchorCtr="0">
            <a:spAutoFit/>
          </a:bodyPr>
          <a:lstStyle/>
          <a:p>
            <a:pPr>
              <a:spcBef>
                <a:spcPts val="0"/>
              </a:spcBef>
            </a:pPr>
            <a:r>
              <a:rPr lang="en" sz="10600" dirty="0">
                <a:solidFill>
                  <a:srgbClr val="F4F0E0"/>
                </a:solidFill>
                <a:latin typeface="Space Grotesk Medium"/>
                <a:ea typeface="Space Grotesk Medium"/>
                <a:cs typeface="Space Grotesk Medium"/>
                <a:sym typeface="Space Grotesk Medium"/>
              </a:rPr>
              <a:t>Thank you</a:t>
            </a:r>
            <a:endParaRPr sz="10600" dirty="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612652"/>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1028700" y="1423035"/>
            <a:ext cx="14097000" cy="6401753"/>
          </a:xfrm>
          <a:prstGeom prst="rect">
            <a:avLst/>
          </a:prstGeom>
        </p:spPr>
        <p:txBody>
          <a:bodyPr wrap="square" lIns="0" tIns="0" rIns="0" bIns="0" rtlCol="0" anchor="t">
            <a:spAutoFit/>
          </a:bodyPr>
          <a:lstStyle/>
          <a:p>
            <a:r>
              <a:rPr lang="en-US" sz="3200" dirty="0"/>
              <a:t>Our website provides real time tracking of fitness and manages your diet plans for you.</a:t>
            </a:r>
          </a:p>
          <a:p>
            <a:r>
              <a:rPr lang="en-US" sz="3200" dirty="0"/>
              <a:t>There are few plain and not so interactive webpages which are boring.. Right?</a:t>
            </a:r>
          </a:p>
          <a:p>
            <a:r>
              <a:rPr lang="en-US" sz="3200" dirty="0"/>
              <a:t>Well ,we will be making a page that’s exactly the opposite </a:t>
            </a:r>
          </a:p>
          <a:p>
            <a:r>
              <a:rPr lang="en-US" sz="3200" dirty="0" err="1"/>
              <a:t>AthleTech</a:t>
            </a:r>
            <a:r>
              <a:rPr lang="en-US" sz="3200" dirty="0"/>
              <a:t> is a website which is very alluring and uses various technologies to make it as cool as possible and is efficient, not throwing up many pop ups.</a:t>
            </a:r>
          </a:p>
          <a:p>
            <a:r>
              <a:rPr lang="en-US" sz="3200" b="1" dirty="0"/>
              <a:t>How it addresses the problem:</a:t>
            </a:r>
            <a:r>
              <a:rPr lang="en-US" sz="3200" dirty="0"/>
              <a:t> This solution tackles two key problems:</a:t>
            </a:r>
          </a:p>
          <a:p>
            <a:pPr>
              <a:buFont typeface="+mj-lt"/>
              <a:buAutoNum type="arabicPeriod"/>
            </a:pPr>
            <a:r>
              <a:rPr lang="en-US" sz="3200" dirty="0"/>
              <a:t>It improves fitness outcomes by providing real-time feedback on posture, helping users avoid injury and improve performance.</a:t>
            </a:r>
          </a:p>
          <a:p>
            <a:pPr>
              <a:buFont typeface="+mj-lt"/>
              <a:buAutoNum type="arabicPeriod"/>
            </a:pPr>
            <a:r>
              <a:rPr lang="en-US" sz="3200" dirty="0"/>
              <a:t>It streamlines the process of booking fitness slots at VIT AP, offering an efficient way for users to manage their fitness schedules.(gym, tennis and badminton)</a:t>
            </a:r>
          </a:p>
          <a:p>
            <a:pPr>
              <a:buFont typeface="+mj-lt"/>
              <a:buAutoNum type="arabicPeriod"/>
            </a:pPr>
            <a:r>
              <a:rPr lang="en-US" sz="3200" dirty="0"/>
              <a:t>Game like environment to increase interest on fitness.</a:t>
            </a:r>
          </a:p>
          <a:p>
            <a:endParaRPr lang="en-US" sz="3200" dirty="0"/>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Tree>
    <p:extLst>
      <p:ext uri="{BB962C8B-B14F-4D97-AF65-F5344CB8AC3E}">
        <p14:creationId xmlns:p14="http://schemas.microsoft.com/office/powerpoint/2010/main" val="380751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612652"/>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1028700" y="1423034"/>
            <a:ext cx="10782300" cy="8368665"/>
          </a:xfrm>
          <a:prstGeom prst="rect">
            <a:avLst/>
          </a:prstGeom>
        </p:spPr>
        <p:txBody>
          <a:bodyPr wrap="square" lIns="0" tIns="0" rIns="0" bIns="0" rtlCol="0" anchor="t">
            <a:spAutoFit/>
          </a:bodyPr>
          <a:lstStyle/>
          <a:p>
            <a:r>
              <a:rPr lang="en-US" sz="3200" b="1" dirty="0"/>
              <a:t>Innovation and uniqueness of the solution:</a:t>
            </a:r>
            <a:r>
              <a:rPr lang="en-US" sz="3200" dirty="0"/>
              <a:t> The innovation lies in the integration of posture correction using movement-tracking technology and a convenient booking system all within one platform. The use of computer vision to track body movements and provide instant feedback makes it unique, especially when combined with the slot booking feature specifically tailored for VIT AP students.</a:t>
            </a:r>
          </a:p>
          <a:p>
            <a:r>
              <a:rPr lang="en-US" sz="3200" b="1" dirty="0"/>
              <a:t>Key features and benefits:</a:t>
            </a:r>
            <a:endParaRPr lang="en-US" sz="3200" dirty="0"/>
          </a:p>
          <a:p>
            <a:pPr>
              <a:buFont typeface="Arial" panose="020B0604020202020204" pitchFamily="34" charset="0"/>
              <a:buChar char="•"/>
            </a:pPr>
            <a:r>
              <a:rPr lang="en-US" sz="3200" b="1" dirty="0"/>
              <a:t>Real-time posture analysis:</a:t>
            </a:r>
            <a:r>
              <a:rPr lang="en-US" sz="3200" dirty="0"/>
              <a:t> Using OpenCV to track and analyze body movement, the system can identify incorrect postures and provide instant feedback to the user.</a:t>
            </a:r>
          </a:p>
          <a:p>
            <a:pPr>
              <a:buFont typeface="Arial" panose="020B0604020202020204" pitchFamily="34" charset="0"/>
              <a:buChar char="•"/>
            </a:pPr>
            <a:r>
              <a:rPr lang="en-US" sz="3200" b="1" dirty="0"/>
              <a:t>Slot booking feature:</a:t>
            </a:r>
            <a:r>
              <a:rPr lang="en-US" sz="3200" dirty="0"/>
              <a:t> Users can easily reserve time slots for fitness activities at VIT AP, making scheduling simple and efficient.</a:t>
            </a:r>
          </a:p>
          <a:p>
            <a:pPr>
              <a:buFont typeface="Arial" panose="020B0604020202020204" pitchFamily="34" charset="0"/>
              <a:buChar char="•"/>
            </a:pPr>
            <a:r>
              <a:rPr lang="en-US" sz="3200" b="1" dirty="0"/>
              <a:t>User-friendly interface:</a:t>
            </a:r>
            <a:r>
              <a:rPr lang="en-US" sz="3200" dirty="0"/>
              <a:t> A seamless experience designed to assist students and fitness enthusiasts with both their posture and fitness management.</a:t>
            </a: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pic>
        <p:nvPicPr>
          <p:cNvPr id="4" name="Image 0" descr="preencoded.png">
            <a:extLst>
              <a:ext uri="{FF2B5EF4-FFF2-40B4-BE49-F238E27FC236}">
                <a16:creationId xmlns:a16="http://schemas.microsoft.com/office/drawing/2014/main" id="{C476C8E5-5142-4A00-773A-3F4C208B1722}"/>
              </a:ext>
            </a:extLst>
          </p:cNvPr>
          <p:cNvPicPr>
            <a:picLocks noChangeAspect="1"/>
          </p:cNvPicPr>
          <p:nvPr/>
        </p:nvPicPr>
        <p:blipFill>
          <a:blip r:embed="rId3"/>
          <a:stretch>
            <a:fillRect/>
          </a:stretch>
        </p:blipFill>
        <p:spPr>
          <a:xfrm>
            <a:off x="12319000" y="0"/>
            <a:ext cx="5969000" cy="8953500"/>
          </a:xfrm>
          <a:prstGeom prst="rect">
            <a:avLst/>
          </a:prstGeom>
        </p:spPr>
      </p:pic>
    </p:spTree>
    <p:extLst>
      <p:ext uri="{BB962C8B-B14F-4D97-AF65-F5344CB8AC3E}">
        <p14:creationId xmlns:p14="http://schemas.microsoft.com/office/powerpoint/2010/main" val="127955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804466"/>
            <a:ext cx="16230600" cy="1262052"/>
          </a:xfrm>
          <a:prstGeom prst="rect">
            <a:avLst/>
          </a:prstGeom>
        </p:spPr>
        <p:txBody>
          <a:bodyPr lIns="0" tIns="0" rIns="0" bIns="0" rtlCol="0" anchor="t">
            <a:spAutoFit/>
          </a:bodyPr>
          <a:lstStyle/>
          <a:p>
            <a:pPr marL="0" marR="0" lvl="0" indent="0" algn="l" defTabSz="914400" rtl="0" eaLnBrk="1" fontAlgn="auto" latinLnBrk="0" hangingPunct="1">
              <a:lnSpc>
                <a:spcPts val="4952"/>
              </a:lnSpc>
              <a:spcBef>
                <a:spcPts val="0"/>
              </a:spcBef>
              <a:spcAft>
                <a:spcPts val="0"/>
              </a:spcAft>
              <a:buClrTx/>
              <a:buSzTx/>
              <a:buFontTx/>
              <a:buNone/>
              <a:tabLst/>
              <a:defRPr/>
            </a:pPr>
            <a:r>
              <a:rPr kumimoji="0" lang="en-US" sz="4157" b="1" i="0" u="none" strike="noStrike" kern="1200" cap="none" spc="0" normalizeH="0" baseline="0" noProof="0" dirty="0">
                <a:ln>
                  <a:noFill/>
                </a:ln>
                <a:solidFill>
                  <a:srgbClr val="000000"/>
                </a:solidFill>
                <a:effectLst/>
                <a:uLnTx/>
                <a:uFillTx/>
                <a:latin typeface="Barlow Bold Bold"/>
                <a:ea typeface="Barlow Bold Bold"/>
                <a:cs typeface="Barlow Bold Bold"/>
                <a:sym typeface="Barlow Bold Bold"/>
              </a:rPr>
              <a:t>TECHNICAL ARCHITECTURE </a:t>
            </a:r>
          </a:p>
          <a:p>
            <a:pPr marL="0" marR="0" lvl="0" indent="0" algn="l" defTabSz="914400" rtl="0" eaLnBrk="1" fontAlgn="auto" latinLnBrk="0" hangingPunct="1">
              <a:lnSpc>
                <a:spcPts val="4952"/>
              </a:lnSpc>
              <a:spcBef>
                <a:spcPct val="0"/>
              </a:spcBef>
              <a:spcAft>
                <a:spcPts val="0"/>
              </a:spcAft>
              <a:buClrTx/>
              <a:buSzTx/>
              <a:buFontTx/>
              <a:buNone/>
              <a:tabLst/>
              <a:defRPr/>
            </a:pPr>
            <a:endParaRPr kumimoji="0" lang="en-US" sz="4157" b="1" i="0" u="none" strike="noStrike" kern="1200" cap="none" spc="0" normalizeH="0" baseline="0" noProof="0" dirty="0">
              <a:ln>
                <a:noFill/>
              </a:ln>
              <a:solidFill>
                <a:srgbClr val="000000"/>
              </a:solidFill>
              <a:effectLst/>
              <a:uLnTx/>
              <a:uFillTx/>
              <a:latin typeface="Barlow Bold Bold"/>
              <a:ea typeface="Barlow Bold Bold"/>
              <a:cs typeface="Barlow Bold Bold"/>
              <a:sym typeface="Barlow Bold Bold"/>
            </a:endParaRPr>
          </a:p>
        </p:txBody>
      </p:sp>
      <p:sp>
        <p:nvSpPr>
          <p:cNvPr id="4" name="TextBox 4"/>
          <p:cNvSpPr txBox="1"/>
          <p:nvPr/>
        </p:nvSpPr>
        <p:spPr>
          <a:xfrm>
            <a:off x="533400" y="2975615"/>
            <a:ext cx="2857500" cy="461665"/>
          </a:xfrm>
          <a:prstGeom prst="rect">
            <a:avLst/>
          </a:prstGeom>
        </p:spPr>
        <p:txBody>
          <a:bodyPr wrap="square" lIns="0" tIns="0" rIns="0" bIns="0" rtlCol="0" anchor="t">
            <a:spAutoFit/>
          </a:bodyPr>
          <a:lstStyle/>
          <a:p>
            <a:pPr marL="0" marR="0" lvl="0" indent="0" algn="ctr" defTabSz="914400" rtl="0" eaLnBrk="1" fontAlgn="auto" latinLnBrk="0" hangingPunct="1">
              <a:lnSpc>
                <a:spcPts val="3632"/>
              </a:lnSpc>
              <a:spcBef>
                <a:spcPct val="0"/>
              </a:spcBef>
              <a:spcAft>
                <a:spcPts val="0"/>
              </a:spcAft>
              <a:buClrTx/>
              <a:buSzTx/>
              <a:buFontTx/>
              <a:buNone/>
              <a:tabLst/>
              <a:defRPr/>
            </a:pPr>
            <a:r>
              <a:rPr kumimoji="0" lang="en-US" sz="3050" b="1" i="0" u="none" strike="noStrike" kern="1200" cap="none" spc="0" normalizeH="0" baseline="0" noProof="0" dirty="0">
                <a:ln>
                  <a:noFill/>
                </a:ln>
                <a:solidFill>
                  <a:srgbClr val="000000"/>
                </a:solidFill>
                <a:effectLst/>
                <a:uLnTx/>
                <a:uFillTx/>
                <a:latin typeface="Barlow Bold Bold"/>
                <a:ea typeface="Barlow Bold Bold"/>
                <a:cs typeface="Barlow Bold Bold"/>
                <a:sym typeface="Barlow Bold Bold"/>
              </a:rPr>
              <a:t>Tech stack</a:t>
            </a:r>
          </a:p>
        </p:txBody>
      </p:sp>
      <p:sp>
        <p:nvSpPr>
          <p:cNvPr id="5" name="TextBox 5"/>
          <p:cNvSpPr txBox="1"/>
          <p:nvPr/>
        </p:nvSpPr>
        <p:spPr>
          <a:xfrm>
            <a:off x="878135" y="3698302"/>
            <a:ext cx="10129143" cy="1846659"/>
          </a:xfrm>
          <a:prstGeom prst="rect">
            <a:avLst/>
          </a:prstGeom>
        </p:spPr>
        <p:txBody>
          <a:bodyPr lIns="0" tIns="0" rIns="0" bIns="0" rtlCol="0" anchor="t">
            <a:spAutoFit/>
          </a:bodyPr>
          <a:lstStyle/>
          <a:p>
            <a:pPr marL="658496" marR="0" lvl="1" indent="-329248" algn="l" defTabSz="914400" rtl="0" eaLnBrk="1" fontAlgn="auto" latinLnBrk="0" hangingPunct="1">
              <a:lnSpc>
                <a:spcPts val="3632"/>
              </a:lnSpc>
              <a:spcBef>
                <a:spcPts val="0"/>
              </a:spcBef>
              <a:spcAft>
                <a:spcPts val="0"/>
              </a:spcAft>
              <a:buClrTx/>
              <a:buSzTx/>
              <a:buFont typeface="Arial"/>
              <a:buChar char="•"/>
              <a:tabLst/>
              <a:defRPr/>
            </a:pPr>
            <a:r>
              <a:rPr kumimoji="0" lang="en-US" sz="3050" b="1" i="0" u="none" strike="noStrike" kern="1200" cap="none" spc="0" normalizeH="0" baseline="0" noProof="0" dirty="0">
                <a:ln>
                  <a:noFill/>
                </a:ln>
                <a:solidFill>
                  <a:srgbClr val="000000"/>
                </a:solidFill>
                <a:effectLst/>
                <a:uLnTx/>
                <a:uFillTx/>
                <a:latin typeface="Barlow Bold"/>
                <a:ea typeface="Barlow Bold"/>
                <a:cs typeface="Barlow Bold"/>
                <a:sym typeface="Barlow Bold"/>
              </a:rPr>
              <a:t>Frontend Technologies: (HTML , VS </a:t>
            </a:r>
            <a:r>
              <a:rPr kumimoji="0" lang="en-US" sz="3050" b="1" i="0" u="none" strike="noStrike" kern="1200" cap="none" spc="0" normalizeH="0" baseline="0" noProof="0" dirty="0" err="1">
                <a:ln>
                  <a:noFill/>
                </a:ln>
                <a:solidFill>
                  <a:srgbClr val="000000"/>
                </a:solidFill>
                <a:effectLst/>
                <a:uLnTx/>
                <a:uFillTx/>
                <a:latin typeface="Barlow Bold"/>
                <a:ea typeface="Barlow Bold"/>
                <a:cs typeface="Barlow Bold"/>
                <a:sym typeface="Barlow Bold"/>
              </a:rPr>
              <a:t>code,React</a:t>
            </a:r>
            <a:r>
              <a:rPr kumimoji="0" lang="en-US" sz="3050" b="1" i="0" u="none" strike="noStrike" kern="1200" cap="none" spc="0" normalizeH="0" baseline="0" noProof="0" dirty="0">
                <a:ln>
                  <a:noFill/>
                </a:ln>
                <a:solidFill>
                  <a:srgbClr val="000000"/>
                </a:solidFill>
                <a:effectLst/>
                <a:uLnTx/>
                <a:uFillTx/>
                <a:latin typeface="Barlow Bold"/>
                <a:ea typeface="Barlow Bold"/>
                <a:cs typeface="Barlow Bold"/>
                <a:sym typeface="Barlow Bold"/>
              </a:rPr>
              <a:t>. )</a:t>
            </a:r>
          </a:p>
          <a:p>
            <a:pPr marL="658496" marR="0" lvl="1" indent="-329248" algn="l" defTabSz="914400" rtl="0" eaLnBrk="1" fontAlgn="auto" latinLnBrk="0" hangingPunct="1">
              <a:lnSpc>
                <a:spcPts val="3632"/>
              </a:lnSpc>
              <a:spcBef>
                <a:spcPts val="0"/>
              </a:spcBef>
              <a:spcAft>
                <a:spcPts val="0"/>
              </a:spcAft>
              <a:buClrTx/>
              <a:buSzTx/>
              <a:buFont typeface="Arial"/>
              <a:buChar char="•"/>
              <a:tabLst/>
              <a:defRPr/>
            </a:pPr>
            <a:r>
              <a:rPr kumimoji="0" lang="en-US" sz="3050" b="1" i="0" u="none" strike="noStrike" kern="1200" cap="none" spc="0" normalizeH="0" baseline="0" noProof="0" dirty="0">
                <a:ln>
                  <a:noFill/>
                </a:ln>
                <a:solidFill>
                  <a:srgbClr val="000000"/>
                </a:solidFill>
                <a:effectLst/>
                <a:uLnTx/>
                <a:uFillTx/>
                <a:latin typeface="Barlow Bold"/>
                <a:ea typeface="Barlow Bold"/>
                <a:cs typeface="Barlow Bold"/>
                <a:sym typeface="Barlow Bold"/>
              </a:rPr>
              <a:t>Backend Technologies:( Node.js, React.js, Django)</a:t>
            </a:r>
          </a:p>
          <a:p>
            <a:pPr marL="658496" marR="0" lvl="1" indent="-329248" algn="l" defTabSz="914400" rtl="0" eaLnBrk="1" fontAlgn="auto" latinLnBrk="0" hangingPunct="1">
              <a:lnSpc>
                <a:spcPts val="3632"/>
              </a:lnSpc>
              <a:spcBef>
                <a:spcPts val="0"/>
              </a:spcBef>
              <a:spcAft>
                <a:spcPts val="0"/>
              </a:spcAft>
              <a:buClrTx/>
              <a:buSzTx/>
              <a:buFont typeface="Arial"/>
              <a:buChar char="•"/>
              <a:tabLst/>
              <a:defRPr/>
            </a:pPr>
            <a:r>
              <a:rPr kumimoji="0" lang="en-US" sz="3050" b="1" i="0" u="none" strike="noStrike" kern="1200" cap="none" spc="0" normalizeH="0" baseline="0" noProof="0" dirty="0">
                <a:ln>
                  <a:noFill/>
                </a:ln>
                <a:solidFill>
                  <a:srgbClr val="000000"/>
                </a:solidFill>
                <a:effectLst/>
                <a:uLnTx/>
                <a:uFillTx/>
                <a:latin typeface="Barlow Bold"/>
                <a:ea typeface="Barlow Bold"/>
                <a:cs typeface="Barlow Bold"/>
                <a:sym typeface="Barlow Bold"/>
              </a:rPr>
              <a:t>Database:( MySQL, MongoDB)</a:t>
            </a:r>
          </a:p>
          <a:p>
            <a:pPr marL="658496" marR="0" lvl="1" indent="-329248" algn="l" defTabSz="914400" rtl="0" eaLnBrk="1" fontAlgn="auto" latinLnBrk="0" hangingPunct="1">
              <a:lnSpc>
                <a:spcPts val="3632"/>
              </a:lnSpc>
              <a:spcBef>
                <a:spcPts val="0"/>
              </a:spcBef>
              <a:spcAft>
                <a:spcPts val="0"/>
              </a:spcAft>
              <a:buClrTx/>
              <a:buSzTx/>
              <a:buFont typeface="Arial"/>
              <a:buChar char="•"/>
              <a:tabLst/>
              <a:defRPr/>
            </a:pPr>
            <a:r>
              <a:rPr kumimoji="0" lang="en-US" sz="3050" b="1" i="0" u="none" strike="noStrike" kern="1200" cap="none" spc="0" normalizeH="0" baseline="0" noProof="0" dirty="0">
                <a:ln>
                  <a:noFill/>
                </a:ln>
                <a:solidFill>
                  <a:srgbClr val="000000"/>
                </a:solidFill>
                <a:effectLst/>
                <a:uLnTx/>
                <a:uFillTx/>
                <a:latin typeface="Barlow Bold"/>
                <a:ea typeface="Barlow Bold"/>
                <a:cs typeface="Barlow Bold"/>
                <a:sym typeface="Barlow Bold"/>
              </a:rPr>
              <a:t>Other Tools/Services:( AWS, Firebase, Git)</a:t>
            </a: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762000" y="571500"/>
            <a:ext cx="9430494" cy="587533"/>
          </a:xfrm>
          <a:prstGeom prst="rect">
            <a:avLst/>
          </a:prstGeom>
        </p:spPr>
        <p:txBody>
          <a:bodyPr wrap="square" lIns="0" tIns="0" rIns="0" bIns="0" rtlCol="0" anchor="t">
            <a:spAutoFit/>
          </a:bodyPr>
          <a:lstStyle/>
          <a:p>
            <a:pPr algn="ctr">
              <a:lnSpc>
                <a:spcPts val="4952"/>
              </a:lnSpc>
              <a:spcBef>
                <a:spcPct val="0"/>
              </a:spcBef>
            </a:pPr>
            <a:r>
              <a:rPr lang="en-US" sz="4157" b="1" dirty="0">
                <a:solidFill>
                  <a:srgbClr val="000000"/>
                </a:solidFill>
                <a:latin typeface="Barlow Bold Bold"/>
                <a:ea typeface="Barlow Bold Bold"/>
                <a:cs typeface="Barlow Bold Bold"/>
                <a:sym typeface="Barlow Bold Bold"/>
              </a:rPr>
              <a:t>SCALABILITY AND FUTURE SCOPE</a:t>
            </a:r>
          </a:p>
        </p:txBody>
      </p:sp>
      <p:sp>
        <p:nvSpPr>
          <p:cNvPr id="3" name="TextBox 3"/>
          <p:cNvSpPr txBox="1"/>
          <p:nvPr/>
        </p:nvSpPr>
        <p:spPr>
          <a:xfrm>
            <a:off x="990600" y="1681013"/>
            <a:ext cx="13665696" cy="6924973"/>
          </a:xfrm>
          <a:prstGeom prst="rect">
            <a:avLst/>
          </a:prstGeom>
        </p:spPr>
        <p:txBody>
          <a:bodyPr lIns="0" tIns="0" rIns="0" bIns="0" rtlCol="0" anchor="t">
            <a:spAutoFit/>
          </a:bodyPr>
          <a:lstStyle/>
          <a:p>
            <a:pPr marL="329248" lvl="1" algn="l">
              <a:lnSpc>
                <a:spcPts val="3632"/>
              </a:lnSpc>
            </a:pPr>
            <a:r>
              <a:rPr lang="en-US" sz="3050" b="1" dirty="0">
                <a:solidFill>
                  <a:srgbClr val="000000"/>
                </a:solidFill>
                <a:latin typeface="Barlow Bold"/>
                <a:ea typeface="Barlow Bold"/>
                <a:cs typeface="Barlow Bold"/>
                <a:sym typeface="Barlow Bold"/>
              </a:rPr>
              <a:t>We can handle load and avoid </a:t>
            </a:r>
            <a:r>
              <a:rPr lang="en-US" sz="3050" b="1" dirty="0" err="1">
                <a:solidFill>
                  <a:srgbClr val="000000"/>
                </a:solidFill>
                <a:latin typeface="Barlow Bold"/>
                <a:ea typeface="Barlow Bold"/>
                <a:cs typeface="Barlow Bold"/>
                <a:sym typeface="Barlow Bold"/>
              </a:rPr>
              <a:t>Ddos</a:t>
            </a:r>
            <a:r>
              <a:rPr lang="en-US" sz="3050" b="1" dirty="0">
                <a:solidFill>
                  <a:srgbClr val="000000"/>
                </a:solidFill>
                <a:latin typeface="Barlow Bold"/>
                <a:ea typeface="Barlow Bold"/>
                <a:cs typeface="Barlow Bold"/>
                <a:sym typeface="Barlow Bold"/>
              </a:rPr>
              <a:t> by implementing In proper stages and verified frameworks    </a:t>
            </a:r>
          </a:p>
          <a:p>
            <a:pPr marL="329248" lvl="1" algn="l">
              <a:lnSpc>
                <a:spcPts val="3632"/>
              </a:lnSpc>
            </a:pPr>
            <a:r>
              <a:rPr lang="en-US" sz="3050" b="1" dirty="0">
                <a:solidFill>
                  <a:srgbClr val="000000"/>
                </a:solidFill>
                <a:latin typeface="Barlow Bold"/>
                <a:ea typeface="Barlow Bold"/>
                <a:cs typeface="Barlow Bold"/>
                <a:sym typeface="Barlow Bold"/>
              </a:rPr>
              <a:t> Architecture Considerations:</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1. Cloud Services: Host on </a:t>
            </a:r>
            <a:r>
              <a:rPr lang="en-US" sz="3050" b="1" dirty="0" err="1">
                <a:solidFill>
                  <a:srgbClr val="000000"/>
                </a:solidFill>
                <a:latin typeface="Barlow Bold"/>
                <a:ea typeface="Barlow Bold"/>
                <a:cs typeface="Barlow Bold"/>
                <a:sym typeface="Barlow Bold"/>
              </a:rPr>
              <a:t>Vercel</a:t>
            </a:r>
            <a:r>
              <a:rPr lang="en-US" sz="3050" b="1" dirty="0">
                <a:solidFill>
                  <a:srgbClr val="000000"/>
                </a:solidFill>
                <a:latin typeface="Barlow Bold"/>
                <a:ea typeface="Barlow Bold"/>
                <a:cs typeface="Barlow Bold"/>
                <a:sym typeface="Barlow Bold"/>
              </a:rPr>
              <a:t> </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2. Load Balancing: Use Elastic Load Balancer (ELB) or Google Cloud Load Balancing to distribute traffic across instances.</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3. Auto Scaling: Implement auto-scaling policies to dynamically adjust instance count based on traffic demand.</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4. Microservices Architecture: Break down the application into smaller, independent services for easier maintenance and scaling.</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5. Database: </a:t>
            </a:r>
            <a:r>
              <a:rPr lang="en-US" sz="3050" b="1" dirty="0" err="1">
                <a:solidFill>
                  <a:srgbClr val="000000"/>
                </a:solidFill>
                <a:latin typeface="Barlow Bold"/>
                <a:ea typeface="Barlow Bold"/>
                <a:cs typeface="Barlow Bold"/>
                <a:sym typeface="Barlow Bold"/>
              </a:rPr>
              <a:t>MySQL,MongoDB</a:t>
            </a:r>
            <a:endParaRPr lang="en-US" sz="3050" b="1" dirty="0">
              <a:solidFill>
                <a:srgbClr val="000000"/>
              </a:solidFill>
              <a:latin typeface="Barlow Bold"/>
              <a:ea typeface="Barlow Bold"/>
              <a:cs typeface="Barlow Bold"/>
              <a:sym typeface="Barlow Bold"/>
            </a:endParaRPr>
          </a:p>
          <a:p>
            <a:pPr marL="329248" lvl="1" algn="l">
              <a:lnSpc>
                <a:spcPts val="3632"/>
              </a:lnSpc>
            </a:pPr>
            <a:endParaRPr lang="en-US" sz="3050" b="1" dirty="0">
              <a:solidFill>
                <a:srgbClr val="000000"/>
              </a:solidFill>
              <a:latin typeface="Barlow Bold"/>
              <a:ea typeface="Barlow Bold"/>
              <a:cs typeface="Barlow Bold"/>
              <a:sym typeface="Barlow Bold"/>
            </a:endParaRPr>
          </a:p>
          <a:p>
            <a:pPr marL="329248" lvl="1" algn="l">
              <a:lnSpc>
                <a:spcPts val="3632"/>
              </a:lnSpc>
            </a:pPr>
            <a:r>
              <a:rPr lang="en-US" sz="3050" b="1" dirty="0">
                <a:solidFill>
                  <a:srgbClr val="000000"/>
                </a:solidFill>
                <a:latin typeface="Barlow Bold"/>
                <a:ea typeface="Barlow Bold"/>
                <a:cs typeface="Barlow Bold"/>
                <a:sym typeface="Barlow Bold"/>
              </a:rPr>
              <a:t>We also plan to implement social sharing, gamification, personalized coaching, Wearable integration, using AI and ML to detect wrong movements, Multi-Language Support and Voice Assistant Integration:</a:t>
            </a:r>
          </a:p>
        </p:txBody>
      </p:sp>
      <p:pic>
        <p:nvPicPr>
          <p:cNvPr id="6" name="Picture 5">
            <a:extLst>
              <a:ext uri="{FF2B5EF4-FFF2-40B4-BE49-F238E27FC236}">
                <a16:creationId xmlns:a16="http://schemas.microsoft.com/office/drawing/2014/main" id="{6F0C5E1B-7FE1-A09C-0366-C7FEE78B74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382000"/>
            <a:ext cx="3480194" cy="190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457200" y="342900"/>
            <a:ext cx="2974281" cy="587533"/>
          </a:xfrm>
          <a:prstGeom prst="rect">
            <a:avLst/>
          </a:prstGeom>
        </p:spPr>
        <p:txBody>
          <a:bodyPr lIns="0" tIns="0" rIns="0" bIns="0" rtlCol="0" anchor="t">
            <a:spAutoFit/>
          </a:bodyPr>
          <a:lstStyle/>
          <a:p>
            <a:pPr marL="0" marR="0" lvl="0" indent="0" algn="l" defTabSz="914400" rtl="0" eaLnBrk="1" fontAlgn="auto" latinLnBrk="0" hangingPunct="1">
              <a:lnSpc>
                <a:spcPts val="4952"/>
              </a:lnSpc>
              <a:spcBef>
                <a:spcPct val="0"/>
              </a:spcBef>
              <a:spcAft>
                <a:spcPts val="0"/>
              </a:spcAft>
              <a:buClrTx/>
              <a:buSzTx/>
              <a:buFontTx/>
              <a:buNone/>
              <a:tabLst/>
              <a:defRPr/>
            </a:pPr>
            <a:r>
              <a:rPr kumimoji="0" lang="en-US" sz="4157" b="0" i="0" u="sng" strike="noStrike" kern="1200" cap="none" spc="0" normalizeH="0" baseline="0" noProof="0" dirty="0">
                <a:ln>
                  <a:noFill/>
                </a:ln>
                <a:solidFill>
                  <a:srgbClr val="000000"/>
                </a:solidFill>
                <a:effectLst/>
                <a:uLnTx/>
                <a:uFillTx/>
                <a:latin typeface="Barlow Bold Bold"/>
                <a:ea typeface="Barlow Bold Bold"/>
                <a:cs typeface="Barlow Bold Bold"/>
                <a:sym typeface="Barlow Bold Bold"/>
              </a:rPr>
              <a:t>FEASIBILITY</a:t>
            </a:r>
          </a:p>
        </p:txBody>
      </p:sp>
      <p:sp>
        <p:nvSpPr>
          <p:cNvPr id="3" name="TextBox 3"/>
          <p:cNvSpPr txBox="1"/>
          <p:nvPr/>
        </p:nvSpPr>
        <p:spPr>
          <a:xfrm>
            <a:off x="-9832" y="1099870"/>
            <a:ext cx="16821894" cy="9886361"/>
          </a:xfrm>
          <a:prstGeom prst="rect">
            <a:avLst/>
          </a:prstGeom>
        </p:spPr>
        <p:txBody>
          <a:bodyPr wrap="square" lIns="0" tIns="0" rIns="0" bIns="0" rtlCol="0" anchor="t">
            <a:spAutoFit/>
          </a:bodyPr>
          <a:lstStyle/>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3050" b="0" i="0" u="none" strike="noStrike" kern="1200" cap="none" spc="0" normalizeH="0" baseline="0" noProof="0" dirty="0">
                <a:ln>
                  <a:noFill/>
                </a:ln>
                <a:solidFill>
                  <a:srgbClr val="000000"/>
                </a:solidFill>
                <a:effectLst/>
                <a:uLnTx/>
                <a:uFillTx/>
                <a:latin typeface="Barlow Bold"/>
                <a:ea typeface="Barlow Bold"/>
                <a:cs typeface="Barlow Bold"/>
                <a:sym typeface="Barlow Bold"/>
              </a:rPr>
              <a:t>Potential challenges and risks:	</a:t>
            </a:r>
            <a:endParaRPr kumimoji="0" lang="en-US" sz="8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a:ea typeface="Barlow Bold"/>
                <a:cs typeface="Barlow Bold"/>
                <a:sym typeface="Barlow Bold"/>
              </a:rPr>
              <a:t> </a:t>
            </a:r>
            <a:endParaRPr kumimoji="0" lang="en-US" sz="1050" b="0" i="0" u="none" strike="noStrike" kern="1200" cap="none" spc="0" normalizeH="0" baseline="0" noProof="0" dirty="0">
              <a:ln>
                <a:noFill/>
              </a:ln>
              <a:solidFill>
                <a:srgbClr val="000000"/>
              </a:solidFill>
              <a:effectLst/>
              <a:uLnTx/>
              <a:uFillTx/>
              <a:latin typeface="Barlow Bold"/>
              <a:ea typeface="Barlow Bold"/>
              <a:cs typeface="Barlow Bold"/>
              <a:sym typeface="Barlow Bold"/>
            </a:endParaRPr>
          </a:p>
          <a:p>
            <a:pPr marL="329248" marR="0" lvl="1" indent="0" algn="l" defTabSz="914400" rtl="0" eaLnBrk="1" fontAlgn="auto" latinLnBrk="0" hangingPunct="1">
              <a:lnSpc>
                <a:spcPts val="3632"/>
              </a:lnSpc>
              <a:spcBef>
                <a:spcPts val="0"/>
              </a:spcBef>
              <a:spcAft>
                <a:spcPts val="0"/>
              </a:spcAft>
              <a:buClrTx/>
              <a:buSzTx/>
              <a:buFontTx/>
              <a:buNone/>
              <a:tabLst/>
              <a:defRPr/>
            </a:pPr>
            <a:r>
              <a:rPr kumimoji="0" lang="en-US" sz="3050" b="1" i="0" u="none" strike="noStrike" kern="1200" cap="none" spc="0" normalizeH="0" baseline="0" noProof="0" dirty="0">
                <a:ln>
                  <a:noFill/>
                </a:ln>
                <a:solidFill>
                  <a:srgbClr val="000000"/>
                </a:solidFill>
                <a:effectLst/>
                <a:uLnTx/>
                <a:uFillTx/>
                <a:latin typeface="Barlow Bold"/>
                <a:ea typeface="Barlow Bold"/>
                <a:cs typeface="Barlow Bold"/>
                <a:sym typeface="Barlow Bold"/>
              </a:rPr>
              <a:t>	</a:t>
            </a:r>
            <a:r>
              <a:rPr kumimoji="0" lang="en-US" sz="3050" b="1" i="0" u="sng" strike="noStrike" kern="1200" cap="none" spc="0" normalizeH="0" baseline="0" noProof="0" dirty="0">
                <a:ln>
                  <a:noFill/>
                </a:ln>
                <a:solidFill>
                  <a:srgbClr val="000000"/>
                </a:solidFill>
                <a:effectLst/>
                <a:uLnTx/>
                <a:uFillTx/>
                <a:latin typeface="Calibri"/>
                <a:ea typeface="Barlow Bold"/>
                <a:cs typeface="Barlow Bold"/>
                <a:sym typeface="Barlow Bold"/>
              </a:rPr>
              <a:t>Logistical Challenges for Slot Booking:</a:t>
            </a: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3050" b="0" i="0" u="none" strike="noStrike" kern="1200" cap="none" spc="0" normalizeH="0" baseline="0" noProof="0" dirty="0">
                <a:ln>
                  <a:noFill/>
                </a:ln>
                <a:solidFill>
                  <a:srgbClr val="000000"/>
                </a:solidFill>
                <a:effectLst/>
                <a:uLnTx/>
                <a:uFillTx/>
                <a:latin typeface="Calibri"/>
                <a:ea typeface="Barlow Bold"/>
                <a:cs typeface="Barlow Bold"/>
                <a:sym typeface="Barlow Bold"/>
              </a:rPr>
              <a:t>Ensuring accurate real-time updates on slot availability to prevent overbooking and </a:t>
            </a:r>
            <a:r>
              <a:rPr kumimoji="0" lang="en-US" sz="3050" b="0" i="0" u="none" strike="noStrike" kern="1200" cap="none" spc="0" normalizeH="0" baseline="0" noProof="0" dirty="0" err="1">
                <a:ln>
                  <a:noFill/>
                </a:ln>
                <a:solidFill>
                  <a:srgbClr val="000000"/>
                </a:solidFill>
                <a:effectLst/>
                <a:uLnTx/>
                <a:uFillTx/>
                <a:latin typeface="Calibri"/>
                <a:ea typeface="Barlow Bold"/>
                <a:cs typeface="Barlow Bold"/>
                <a:sym typeface="Barlow Bold"/>
              </a:rPr>
              <a:t>alsoEstablishing</a:t>
            </a:r>
            <a:r>
              <a:rPr kumimoji="0" lang="en-US" sz="3050" b="0" i="0" u="none" strike="noStrike" kern="1200" cap="none" spc="0" normalizeH="0" baseline="0" noProof="0" dirty="0">
                <a:ln>
                  <a:noFill/>
                </a:ln>
                <a:solidFill>
                  <a:srgbClr val="000000"/>
                </a:solidFill>
                <a:effectLst/>
                <a:uLnTx/>
                <a:uFillTx/>
                <a:latin typeface="Calibri"/>
                <a:ea typeface="Barlow Bold"/>
                <a:cs typeface="Barlow Bold"/>
                <a:sym typeface="Barlow Bold"/>
              </a:rPr>
              <a:t> fair and clear cancellation and rescheduling policies that work for users and providers.</a:t>
            </a:r>
            <a:endParaRPr kumimoji="0" lang="en-US" sz="11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Barlow Bold"/>
                <a:cs typeface="Barlow Bold"/>
                <a:sym typeface="Barlow Bold"/>
              </a:rPr>
              <a:t> </a:t>
            </a:r>
            <a:endParaRPr kumimoji="0" lang="en-US" sz="2800" b="0" i="0" u="none" strike="noStrike" kern="1200" cap="none" spc="0" normalizeH="0" baseline="0" noProof="0" dirty="0">
              <a:ln>
                <a:noFill/>
              </a:ln>
              <a:solidFill>
                <a:prstClr val="black"/>
              </a:solidFill>
              <a:effectLst/>
              <a:uLnTx/>
              <a:uFillTx/>
              <a:latin typeface="Calibri"/>
              <a:ea typeface="Barlow Bold"/>
              <a:cs typeface="Barlow Bold"/>
              <a:sym typeface="Barlow Bold"/>
            </a:endParaRP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Barlow Bold"/>
                <a:cs typeface="Barlow Bold"/>
                <a:sym typeface="Barlow Bold"/>
              </a:rPr>
              <a:t>	</a:t>
            </a:r>
            <a:r>
              <a:rPr kumimoji="0" lang="en-US" sz="2800" b="1" i="0" u="sng" strike="noStrike" kern="1200" cap="none" spc="0" normalizeH="0" baseline="0" noProof="0" dirty="0">
                <a:ln>
                  <a:noFill/>
                </a:ln>
                <a:solidFill>
                  <a:prstClr val="black"/>
                </a:solidFill>
                <a:effectLst/>
                <a:uLnTx/>
                <a:uFillTx/>
                <a:latin typeface="Calibri"/>
                <a:ea typeface="Barlow Bold"/>
                <a:cs typeface="Barlow Bold"/>
                <a:sym typeface="Barlow Bold"/>
              </a:rPr>
              <a:t>Technical Challenges</a:t>
            </a:r>
          </a:p>
          <a:p>
            <a:pPr marL="329248" marR="0" lvl="1" indent="0" algn="l" defTabSz="914400" rtl="0" eaLnBrk="1" fontAlgn="auto" latinLnBrk="0" hangingPunct="1">
              <a:lnSpc>
                <a:spcPts val="3632"/>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Accurate Posture Detection: Developing algorithms that reliably assess posture across different body types and movements.</a:t>
            </a: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Ensuring seamless compatibility with various fitness trackers and devices for movement tracking.</a:t>
            </a:r>
            <a:endParaRPr kumimoji="0" lang="en-US" sz="11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Barlow Bold"/>
                <a:cs typeface="Barlow Bold"/>
                <a:sym typeface="Barlow Bold"/>
              </a:rPr>
              <a:t> </a:t>
            </a:r>
            <a:endPar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a:p>
            <a:pPr marL="329248" marR="0" lvl="1" indent="0" algn="l" defTabSz="914400" rtl="0" eaLnBrk="1" fontAlgn="auto" latinLnBrk="0" hangingPunct="1">
              <a:lnSpc>
                <a:spcPts val="3632"/>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	</a:t>
            </a:r>
            <a:r>
              <a:rPr kumimoji="0" lang="en-US" sz="2800" b="1" i="0" u="sng" strike="noStrike" kern="1200" cap="none" spc="0" normalizeH="0" baseline="0" noProof="0" dirty="0">
                <a:ln>
                  <a:noFill/>
                </a:ln>
                <a:solidFill>
                  <a:srgbClr val="000000"/>
                </a:solidFill>
                <a:effectLst/>
                <a:uLnTx/>
                <a:uFillTx/>
                <a:latin typeface="Calibri"/>
                <a:ea typeface="Barlow Bold"/>
                <a:cs typeface="Barlow Bold"/>
                <a:sym typeface="Barlow Bold"/>
              </a:rPr>
              <a:t>User Experience Risks</a:t>
            </a: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Keeping users motivated to consistently use the website and engage with its features and  Avoiding overwhelming users with too much information at once.</a:t>
            </a:r>
            <a:endParaRPr kumimoji="0" lang="en-US" sz="11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Barlow Bold"/>
                <a:cs typeface="Barlow Bold"/>
                <a:sym typeface="Barlow Bold"/>
              </a:rPr>
              <a:t> </a:t>
            </a:r>
            <a:endPar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a:p>
            <a:pPr marL="329248" marR="0" lvl="1" indent="0" algn="l" defTabSz="914400" rtl="0" eaLnBrk="1" fontAlgn="auto" latinLnBrk="0" hangingPunct="1">
              <a:lnSpc>
                <a:spcPts val="3632"/>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	</a:t>
            </a:r>
            <a:r>
              <a:rPr kumimoji="0" lang="en-US" sz="2800" b="1" i="0" u="sng" strike="noStrike" kern="1200" cap="none" spc="0" normalizeH="0" baseline="0" noProof="0" dirty="0">
                <a:ln>
                  <a:noFill/>
                </a:ln>
                <a:solidFill>
                  <a:srgbClr val="000000"/>
                </a:solidFill>
                <a:effectLst/>
                <a:uLnTx/>
                <a:uFillTx/>
                <a:latin typeface="Calibri"/>
                <a:ea typeface="Barlow Bold"/>
                <a:cs typeface="Barlow Bold"/>
                <a:sym typeface="Barlow Bold"/>
              </a:rPr>
              <a:t>Health and Safety Risks</a:t>
            </a: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 Risk of users receiving inaccurate assessments, potentially leading to injury or poor training habits</a:t>
            </a:r>
            <a:endParaRPr kumimoji="0" lang="en-US" sz="11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a:p>
            <a:pPr marL="329248"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Barlow Bold"/>
                <a:cs typeface="Barlow Bold"/>
                <a:sym typeface="Barlow Bold"/>
              </a:rPr>
              <a:t> </a:t>
            </a:r>
            <a:endPar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a:p>
            <a:pPr marL="329248" marR="0" lvl="1" indent="0" algn="l" defTabSz="914400" rtl="0" eaLnBrk="1" fontAlgn="auto" latinLnBrk="0" hangingPunct="1">
              <a:lnSpc>
                <a:spcPts val="3632"/>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	</a:t>
            </a:r>
            <a:r>
              <a:rPr kumimoji="0" lang="en-US" sz="2800" b="1" i="0" u="sng" strike="noStrike" kern="1200" cap="none" spc="0" normalizeH="0" baseline="0" noProof="0" dirty="0">
                <a:ln>
                  <a:noFill/>
                </a:ln>
                <a:solidFill>
                  <a:srgbClr val="000000"/>
                </a:solidFill>
                <a:effectLst/>
                <a:uLnTx/>
                <a:uFillTx/>
                <a:latin typeface="Calibri"/>
                <a:ea typeface="Barlow Bold"/>
                <a:cs typeface="Barlow Bold"/>
                <a:sym typeface="Barlow Bold"/>
              </a:rPr>
              <a:t>Privacy and Security Concerns</a:t>
            </a:r>
          </a:p>
          <a:p>
            <a:pPr marL="329248" marR="0" lvl="1" indent="0" algn="l" defTabSz="914400" rtl="0" eaLnBrk="1" fontAlgn="auto" latinLnBrk="0" hangingPunct="1">
              <a:lnSpc>
                <a:spcPts val="3632"/>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Data Privacy: Safeguarding sensitive personal data collected from users, especially health-related information.</a:t>
            </a:r>
          </a:p>
          <a:p>
            <a:pPr marL="329248" marR="0" lvl="1" indent="0" algn="l" defTabSz="914400" rtl="0" eaLnBrk="1" fontAlgn="auto" latinLnBrk="0" hangingPunct="1">
              <a:lnSpc>
                <a:spcPts val="3632"/>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Barlow Bold"/>
                <a:cs typeface="Barlow Bold"/>
                <a:sym typeface="Barlow Bold"/>
              </a:rPr>
              <a:t>Consent Management: Clearly communicating data usage policies and obtaining user consent effectively.</a:t>
            </a:r>
          </a:p>
          <a:p>
            <a:pPr marL="329248" marR="0" lvl="1" indent="0" algn="l" defTabSz="914400" rtl="0" eaLnBrk="1" fontAlgn="auto" latinLnBrk="0" hangingPunct="1">
              <a:lnSpc>
                <a:spcPts val="3632"/>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Barlow Bold"/>
              <a:ea typeface="Barlow Bold"/>
              <a:cs typeface="Barlow Bold"/>
              <a:sym typeface="Barlow Bold"/>
            </a:endParaRPr>
          </a:p>
          <a:p>
            <a:pPr marL="329248" marR="0" lvl="1" indent="0" algn="l" defTabSz="914400" rtl="0" eaLnBrk="1" fontAlgn="auto" latinLnBrk="0" hangingPunct="1">
              <a:lnSpc>
                <a:spcPts val="3632"/>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Barlow Bold"/>
              <a:ea typeface="Barlow Bold"/>
              <a:cs typeface="Barlow Bold"/>
              <a:sym typeface="Barlow Bold"/>
            </a:endParaRPr>
          </a:p>
          <a:p>
            <a:pPr marL="329248" marR="0" lvl="1" indent="0" algn="l" defTabSz="914400" rtl="0" eaLnBrk="1" fontAlgn="auto" latinLnBrk="0" hangingPunct="1">
              <a:lnSpc>
                <a:spcPts val="3632"/>
              </a:lnSpc>
              <a:spcBef>
                <a:spcPts val="0"/>
              </a:spcBef>
              <a:spcAft>
                <a:spcPts val="0"/>
              </a:spcAft>
              <a:buClrTx/>
              <a:buSzTx/>
              <a:buFontTx/>
              <a:buNone/>
              <a:tabLst/>
              <a:defRPr/>
            </a:pPr>
            <a:endParaRPr kumimoji="0" lang="en-US" sz="2700" b="0" i="0" u="none" strike="noStrike" kern="1200" cap="none" spc="0" normalizeH="0" baseline="0" noProof="0" dirty="0">
              <a:ln>
                <a:noFill/>
              </a:ln>
              <a:solidFill>
                <a:srgbClr val="000000"/>
              </a:solidFill>
              <a:effectLst/>
              <a:uLnTx/>
              <a:uFillTx/>
              <a:latin typeface="Calibri"/>
              <a:ea typeface="Barlow Bold"/>
              <a:cs typeface="Barlow Bold"/>
              <a:sym typeface="Barlow Bold"/>
            </a:endParaRPr>
          </a:p>
        </p:txBody>
      </p:sp>
      <p:pic>
        <p:nvPicPr>
          <p:cNvPr id="6" name="Picture 5">
            <a:extLst>
              <a:ext uri="{FF2B5EF4-FFF2-40B4-BE49-F238E27FC236}">
                <a16:creationId xmlns:a16="http://schemas.microsoft.com/office/drawing/2014/main" id="{043273C5-0273-3100-927E-D3F87D03B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22438" y="8630209"/>
            <a:ext cx="3480194" cy="1905000"/>
          </a:xfrm>
          <a:prstGeom prst="rect">
            <a:avLst/>
          </a:prstGeom>
        </p:spPr>
      </p:pic>
      <p:sp>
        <p:nvSpPr>
          <p:cNvPr id="5" name="TextBox 4">
            <a:extLst>
              <a:ext uri="{FF2B5EF4-FFF2-40B4-BE49-F238E27FC236}">
                <a16:creationId xmlns:a16="http://schemas.microsoft.com/office/drawing/2014/main" id="{6E584D3D-2B91-3EE5-5971-DDD95EA9400C}"/>
              </a:ext>
            </a:extLst>
          </p:cNvPr>
          <p:cNvSpPr txBox="1"/>
          <p:nvPr/>
        </p:nvSpPr>
        <p:spPr>
          <a:xfrm>
            <a:off x="4648200" y="8382000"/>
            <a:ext cx="9296400" cy="496418"/>
          </a:xfrm>
          <a:prstGeom prst="rect">
            <a:avLst/>
          </a:prstGeom>
          <a:noFill/>
        </p:spPr>
        <p:txBody>
          <a:bodyPr wrap="square" rtlCol="0">
            <a:spAutoFit/>
          </a:bodyPr>
          <a:lstStyle/>
          <a:p>
            <a:pPr marL="329248" marR="0" lvl="1" indent="0" algn="l" defTabSz="914400" rtl="0" eaLnBrk="1" fontAlgn="auto" latinLnBrk="0" hangingPunct="1">
              <a:lnSpc>
                <a:spcPts val="3632"/>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arlow Bold"/>
                <a:ea typeface="Barlow Bold"/>
                <a:cs typeface="Barlow Bold"/>
                <a:sym typeface="Barlow Bold"/>
              </a:rPr>
              <a:t>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457200" y="514506"/>
            <a:ext cx="16821894" cy="8617744"/>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0" i="0" u="none" strike="noStrike" kern="1200" cap="none" spc="0" normalizeH="0" baseline="0" noProof="0" dirty="0">
                <a:ln>
                  <a:noFill/>
                </a:ln>
                <a:solidFill>
                  <a:srgbClr val="000000"/>
                </a:solidFill>
                <a:effectLst/>
                <a:uLnTx/>
                <a:uFillTx/>
                <a:latin typeface="Barlow Bold"/>
                <a:ea typeface="Barlow Bold"/>
                <a:cs typeface="Barlow Bold"/>
                <a:sym typeface="Barlow Bold"/>
              </a:rPr>
              <a:t>Strategies for overcoming these challenges</a:t>
            </a:r>
            <a:endParaRPr kumimoji="0" lang="en-US" sz="2800" b="0" i="0" u="none" strike="noStrike" kern="1200" cap="none" spc="0" normalizeH="0" baseline="0" noProof="0" dirty="0">
              <a:ln>
                <a:noFill/>
              </a:ln>
              <a:solidFill>
                <a:srgbClr val="000000"/>
              </a:solidFill>
              <a:effectLst/>
              <a:uLnTx/>
              <a:uFillTx/>
              <a:latin typeface="Barlow Bold"/>
              <a:ea typeface="+mn-ea"/>
              <a:cs typeface="+mn-cs"/>
              <a:sym typeface="Barlow 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Barlow Bold"/>
                <a:ea typeface="Barlow Bold"/>
                <a:cs typeface="Barlow Bold"/>
                <a:sym typeface="Barlow Bold"/>
              </a:rPr>
              <a:t> </a:t>
            </a:r>
            <a:endParaRPr kumimoji="0" lang="en-US" sz="3050" b="0" i="0" u="none" strike="noStrike" kern="1200" cap="none" spc="0" normalizeH="0" baseline="0" noProof="0" dirty="0">
              <a:ln>
                <a:noFill/>
              </a:ln>
              <a:solidFill>
                <a:srgbClr val="000000"/>
              </a:solidFill>
              <a:effectLst/>
              <a:uLnTx/>
              <a:uFillTx/>
              <a:latin typeface="Barlow Bold"/>
              <a:ea typeface="Barlow Bold"/>
              <a:cs typeface="Barlow Bold"/>
              <a:sym typeface="Barlow 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	</a:t>
            </a:r>
            <a:r>
              <a:rPr kumimoji="0" lang="en-US" sz="3050" b="1" i="0" u="sng" strike="noStrike" kern="1200" cap="none" spc="0" normalizeH="0" baseline="0" noProof="0" dirty="0">
                <a:ln>
                  <a:noFill/>
                </a:ln>
                <a:solidFill>
                  <a:prstClr val="black"/>
                </a:solidFill>
                <a:effectLst/>
                <a:uLnTx/>
                <a:uFillTx/>
                <a:latin typeface="Calibri"/>
                <a:ea typeface="+mn-ea"/>
                <a:cs typeface="+mn-cs"/>
              </a:rPr>
              <a:t>Logistical Strategies for Slot Booking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Real-time Updates</a:t>
            </a:r>
            <a:r>
              <a:rPr kumimoji="0" lang="en-US" sz="3050" b="0" i="0" u="none" strike="noStrike" kern="1200" cap="none" spc="0" normalizeH="0" baseline="0" noProof="0" dirty="0">
                <a:ln>
                  <a:noFill/>
                </a:ln>
                <a:solidFill>
                  <a:prstClr val="black"/>
                </a:solidFill>
                <a:effectLst/>
                <a:uLnTx/>
                <a:uFillTx/>
                <a:latin typeface="Calibri"/>
                <a:ea typeface="+mn-ea"/>
                <a:cs typeface="+mn-cs"/>
              </a:rPr>
              <a:t>: Implement a robust scheduling system that reflects real-time availability to minimize booking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Clear Cancellation Policies</a:t>
            </a:r>
            <a:r>
              <a:rPr kumimoji="0" lang="en-US" sz="3050" b="0" i="0" u="none" strike="noStrike" kern="1200" cap="none" spc="0" normalizeH="0" baseline="0" noProof="0" dirty="0">
                <a:ln>
                  <a:noFill/>
                </a:ln>
                <a:solidFill>
                  <a:prstClr val="black"/>
                </a:solidFill>
                <a:effectLst/>
                <a:uLnTx/>
                <a:uFillTx/>
                <a:latin typeface="Calibri"/>
                <a:ea typeface="+mn-ea"/>
                <a:cs typeface="+mn-cs"/>
              </a:rPr>
              <a:t>: Develop straightforward cancellation and rescheduling processes, and communicate these clearly to users to manage expectations.</a:t>
            </a:r>
            <a:endParaRPr kumimoji="0" lang="en-US" sz="3050" b="0" i="0" u="none" strike="noStrike" kern="1200" cap="none" spc="0" normalizeH="0" baseline="0" noProof="0" dirty="0">
              <a:ln>
                <a:noFill/>
              </a:ln>
              <a:solidFill>
                <a:srgbClr val="000000"/>
              </a:solidFill>
              <a:effectLst/>
              <a:uLnTx/>
              <a:uFillTx/>
              <a:latin typeface="Calibri"/>
              <a:ea typeface="+mn-ea"/>
              <a:cs typeface="+mn-cs"/>
              <a:sym typeface="Barlow 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0" i="0" u="none" strike="noStrike" kern="1200" cap="none" spc="0" normalizeH="0" baseline="0" noProof="0" dirty="0">
                <a:ln>
                  <a:noFill/>
                </a:ln>
                <a:solidFill>
                  <a:srgbClr val="000000"/>
                </a:solidFill>
                <a:effectLst/>
                <a:uLnTx/>
                <a:uFillTx/>
                <a:latin typeface="Calibri"/>
                <a:ea typeface="Barlow Bold"/>
                <a:cs typeface="Barlow Bold"/>
                <a:sym typeface="Barlow Bold"/>
              </a:rPr>
              <a:t> </a:t>
            </a:r>
            <a:endParaRPr kumimoji="0" lang="en-US" sz="305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	</a:t>
            </a:r>
            <a:r>
              <a:rPr kumimoji="0" lang="en-US" sz="3050" b="1" i="0" u="sng" strike="noStrike" kern="1200" cap="none" spc="0" normalizeH="0" baseline="0" noProof="0" dirty="0">
                <a:ln>
                  <a:noFill/>
                </a:ln>
                <a:solidFill>
                  <a:prstClr val="black"/>
                </a:solidFill>
                <a:effectLst/>
                <a:uLnTx/>
                <a:uFillTx/>
                <a:latin typeface="Calibri"/>
                <a:ea typeface="+mn-ea"/>
                <a:cs typeface="+mn-cs"/>
              </a:rPr>
              <a:t>Health and Safety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Professional Guidance</a:t>
            </a:r>
            <a:r>
              <a:rPr kumimoji="0" lang="en-US" sz="3050" b="0" i="0" u="none" strike="noStrike" kern="1200" cap="none" spc="0" normalizeH="0" baseline="0" noProof="0" dirty="0">
                <a:ln>
                  <a:noFill/>
                </a:ln>
                <a:solidFill>
                  <a:prstClr val="black"/>
                </a:solidFill>
                <a:effectLst/>
                <a:uLnTx/>
                <a:uFillTx/>
                <a:latin typeface="Calibri"/>
                <a:ea typeface="+mn-ea"/>
                <a:cs typeface="+mn-cs"/>
              </a:rPr>
              <a:t>: Incorporate expert advice within the </a:t>
            </a:r>
            <a:r>
              <a:rPr lang="en-US" sz="3050" dirty="0">
                <a:solidFill>
                  <a:prstClr val="black"/>
                </a:solidFill>
                <a:latin typeface="Calibri"/>
              </a:rPr>
              <a:t>website</a:t>
            </a:r>
            <a:r>
              <a:rPr kumimoji="0" lang="en-US" sz="3050" b="0" i="0" u="none" strike="noStrike" kern="1200" cap="none" spc="0" normalizeH="0" baseline="0" noProof="0" dirty="0">
                <a:ln>
                  <a:noFill/>
                </a:ln>
                <a:solidFill>
                  <a:prstClr val="black"/>
                </a:solidFill>
                <a:effectLst/>
                <a:uLnTx/>
                <a:uFillTx/>
                <a:latin typeface="Calibri"/>
                <a:ea typeface="+mn-ea"/>
                <a:cs typeface="+mn-cs"/>
              </a:rPr>
              <a:t>, such as video tutorials or tips from certified trainers, to supplement automated feedback.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User Education</a:t>
            </a:r>
            <a:r>
              <a:rPr kumimoji="0" lang="en-US" sz="3050" b="0" i="0" u="none" strike="noStrike" kern="1200" cap="none" spc="0" normalizeH="0" baseline="0" noProof="0" dirty="0">
                <a:ln>
                  <a:noFill/>
                </a:ln>
                <a:solidFill>
                  <a:prstClr val="black"/>
                </a:solidFill>
                <a:effectLst/>
                <a:uLnTx/>
                <a:uFillTx/>
                <a:latin typeface="Calibri"/>
                <a:ea typeface="+mn-ea"/>
                <a:cs typeface="+mn-cs"/>
              </a:rPr>
              <a:t>: Provide educational content on posture and movement to help users understand the importance of proper technique.</a:t>
            </a:r>
            <a:endParaRPr kumimoji="0" lang="en-US" sz="3050" b="0" i="0" u="none" strike="noStrike" kern="1200" cap="none" spc="0" normalizeH="0" baseline="0" noProof="0" dirty="0">
              <a:ln>
                <a:noFill/>
              </a:ln>
              <a:solidFill>
                <a:srgbClr val="000000"/>
              </a:solidFill>
              <a:effectLst/>
              <a:uLnTx/>
              <a:uFillTx/>
              <a:latin typeface="Calibri"/>
              <a:ea typeface="+mn-ea"/>
              <a:cs typeface="+mn-cs"/>
              <a:sym typeface="Barlow 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0" i="0" u="none" strike="noStrike" kern="1200" cap="none" spc="0" normalizeH="0" baseline="0" noProof="0" dirty="0">
                <a:ln>
                  <a:noFill/>
                </a:ln>
                <a:solidFill>
                  <a:srgbClr val="000000"/>
                </a:solidFill>
                <a:effectLst/>
                <a:uLnTx/>
                <a:uFillTx/>
                <a:latin typeface="Calibri"/>
                <a:ea typeface="Barlow Bold"/>
                <a:cs typeface="Barlow Bold"/>
                <a:sym typeface="Barlow Bold"/>
              </a:rPr>
              <a:t> </a:t>
            </a:r>
            <a:endParaRPr kumimoji="0" lang="en-US" sz="305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	</a:t>
            </a:r>
            <a:r>
              <a:rPr kumimoji="0" lang="en-US" sz="3050" b="1" i="0" u="sng" strike="noStrike" kern="1200" cap="none" spc="0" normalizeH="0" baseline="0" noProof="0" dirty="0">
                <a:ln>
                  <a:noFill/>
                </a:ln>
                <a:solidFill>
                  <a:prstClr val="black"/>
                </a:solidFill>
                <a:effectLst/>
                <a:uLnTx/>
                <a:uFillTx/>
                <a:latin typeface="Calibri"/>
                <a:ea typeface="+mn-ea"/>
                <a:cs typeface="+mn-cs"/>
              </a:rPr>
              <a:t>User Experience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Gamification</a:t>
            </a:r>
            <a:r>
              <a:rPr kumimoji="0" lang="en-US" sz="3050" b="0" i="0" u="none" strike="noStrike" kern="1200" cap="none" spc="0" normalizeH="0" baseline="0" noProof="0" dirty="0">
                <a:ln>
                  <a:noFill/>
                </a:ln>
                <a:solidFill>
                  <a:prstClr val="black"/>
                </a:solidFill>
                <a:effectLst/>
                <a:uLnTx/>
                <a:uFillTx/>
                <a:latin typeface="Calibri"/>
                <a:ea typeface="+mn-ea"/>
                <a:cs typeface="+mn-cs"/>
              </a:rPr>
              <a:t>: Incorporate gamified elements to enhance user engagement, such as challenges, rewards, or leaderboards.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50" b="1" i="0" u="none" strike="noStrike" kern="1200" cap="none" spc="0" normalizeH="0" baseline="0" noProof="0" dirty="0">
                <a:ln>
                  <a:noFill/>
                </a:ln>
                <a:solidFill>
                  <a:prstClr val="black"/>
                </a:solidFill>
                <a:effectLst/>
                <a:uLnTx/>
                <a:uFillTx/>
                <a:latin typeface="Calibri"/>
                <a:ea typeface="+mn-ea"/>
                <a:cs typeface="+mn-cs"/>
              </a:rPr>
              <a:t>Simplified Interface</a:t>
            </a:r>
            <a:r>
              <a:rPr kumimoji="0" lang="en-US" sz="3050" b="0" i="0" u="none" strike="noStrike" kern="1200" cap="none" spc="0" normalizeH="0" baseline="0" noProof="0" dirty="0">
                <a:ln>
                  <a:noFill/>
                </a:ln>
                <a:solidFill>
                  <a:prstClr val="black"/>
                </a:solidFill>
                <a:effectLst/>
                <a:uLnTx/>
                <a:uFillTx/>
                <a:latin typeface="Calibri"/>
                <a:ea typeface="+mn-ea"/>
                <a:cs typeface="+mn-cs"/>
              </a:rPr>
              <a:t>: Focus on a clean, intuitive design that guides users through features without overwhelming them with data. Use tooltips or tutorials for new users.</a:t>
            </a:r>
            <a:endParaRPr kumimoji="0" lang="en-US" sz="3050" b="0" i="0" u="none" strike="noStrike" kern="1200" cap="none" spc="0" normalizeH="0" baseline="0" noProof="0" dirty="0">
              <a:ln>
                <a:noFill/>
              </a:ln>
              <a:solidFill>
                <a:srgbClr val="000000"/>
              </a:solidFill>
              <a:effectLst/>
              <a:uLnTx/>
              <a:uFillTx/>
              <a:latin typeface="Barlow Bold"/>
              <a:ea typeface="+mn-ea"/>
              <a:cs typeface="+mn-cs"/>
              <a:sym typeface="Barlow Bold"/>
            </a:endParaRPr>
          </a:p>
        </p:txBody>
      </p:sp>
      <p:pic>
        <p:nvPicPr>
          <p:cNvPr id="6" name="Picture 5">
            <a:extLst>
              <a:ext uri="{FF2B5EF4-FFF2-40B4-BE49-F238E27FC236}">
                <a16:creationId xmlns:a16="http://schemas.microsoft.com/office/drawing/2014/main" id="{043273C5-0273-3100-927E-D3F87D03B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95516" y="8724900"/>
            <a:ext cx="3480194" cy="1905000"/>
          </a:xfrm>
          <a:prstGeom prst="rect">
            <a:avLst/>
          </a:prstGeom>
        </p:spPr>
      </p:pic>
    </p:spTree>
    <p:extLst>
      <p:ext uri="{BB962C8B-B14F-4D97-AF65-F5344CB8AC3E}">
        <p14:creationId xmlns:p14="http://schemas.microsoft.com/office/powerpoint/2010/main" val="342575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 sz="10400" dirty="0">
                <a:solidFill>
                  <a:srgbClr val="51DA4B"/>
                </a:solidFill>
                <a:latin typeface="Space Grotesk Medium"/>
                <a:ea typeface="Space Grotesk Medium"/>
                <a:cs typeface="Space Grotesk Medium"/>
                <a:sym typeface="Space Grotesk Medium"/>
              </a:rPr>
              <a:t>&gt;</a:t>
            </a:r>
            <a:r>
              <a:rPr lang="en" sz="10400" dirty="0">
                <a:solidFill>
                  <a:schemeClr val="bg1"/>
                </a:solidFill>
                <a:latin typeface="Space Grotesk Medium"/>
                <a:ea typeface="Space Grotesk Medium"/>
                <a:cs typeface="Space Grotesk Medium"/>
                <a:sym typeface="Space Grotesk Medium"/>
              </a:rPr>
              <a:t>Team Details</a:t>
            </a:r>
            <a:endParaRPr sz="10400" dirty="0">
              <a:solidFill>
                <a:schemeClr val="bg1"/>
              </a:solidFill>
              <a:latin typeface="Space Grotesk Medium"/>
              <a:ea typeface="Space Grotesk Medium"/>
              <a:cs typeface="Space Grotesk Medium"/>
              <a:sym typeface="Space Grotesk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1028700" y="1711168"/>
            <a:ext cx="9392146" cy="633956"/>
          </a:xfrm>
          <a:prstGeom prst="rect">
            <a:avLst/>
          </a:prstGeom>
        </p:spPr>
        <p:txBody>
          <a:bodyPr lIns="0" tIns="0" rIns="0" bIns="0" rtlCol="0" anchor="t">
            <a:spAutoFit/>
          </a:bodyPr>
          <a:lstStyle/>
          <a:p>
            <a:pPr marL="0" marR="0" lvl="0" indent="0" algn="just" defTabSz="914400" rtl="0" eaLnBrk="1" fontAlgn="auto" latinLnBrk="0" hangingPunct="1">
              <a:lnSpc>
                <a:spcPts val="5741"/>
              </a:lnSpc>
              <a:spcBef>
                <a:spcPts val="0"/>
              </a:spcBef>
              <a:spcAft>
                <a:spcPts val="0"/>
              </a:spcAft>
              <a:buClrTx/>
              <a:buSzTx/>
              <a:buFontTx/>
              <a:buNone/>
              <a:tabLst/>
              <a:defRPr/>
            </a:pPr>
            <a:endParaRPr kumimoji="0" lang="en-US" sz="3338" b="0" i="0" u="none" strike="noStrike" kern="1200" cap="none" spc="50" normalizeH="0" baseline="0" noProof="0" dirty="0">
              <a:ln>
                <a:noFill/>
              </a:ln>
              <a:solidFill>
                <a:srgbClr val="000000"/>
              </a:solidFill>
              <a:effectLst/>
              <a:uLnTx/>
              <a:uFillTx/>
              <a:latin typeface="Barlow Bold"/>
              <a:ea typeface="Barlow Bold"/>
              <a:cs typeface="Barlow Bold"/>
              <a:sym typeface="Barlow Bold"/>
            </a:endParaRPr>
          </a:p>
        </p:txBody>
      </p:sp>
      <p:pic>
        <p:nvPicPr>
          <p:cNvPr id="25" name="Google Shape;429;p38">
            <a:extLst>
              <a:ext uri="{FF2B5EF4-FFF2-40B4-BE49-F238E27FC236}">
                <a16:creationId xmlns:a16="http://schemas.microsoft.com/office/drawing/2014/main" id="{F9AA3E22-2771-B50B-6252-02C5D15E8824}"/>
              </a:ext>
            </a:extLst>
          </p:cNvPr>
          <p:cNvPicPr preferRelativeResize="0"/>
          <p:nvPr/>
        </p:nvPicPr>
        <p:blipFill rotWithShape="1">
          <a:blip r:embed="rId2">
            <a:alphaModFix/>
          </a:blip>
          <a:srcRect/>
          <a:stretch/>
        </p:blipFill>
        <p:spPr>
          <a:xfrm>
            <a:off x="304800" y="5900321"/>
            <a:ext cx="18288000" cy="5829300"/>
          </a:xfrm>
          <a:prstGeom prst="rect">
            <a:avLst/>
          </a:prstGeom>
          <a:noFill/>
          <a:ln>
            <a:noFill/>
          </a:ln>
        </p:spPr>
      </p:pic>
      <p:pic>
        <p:nvPicPr>
          <p:cNvPr id="30" name="Google Shape;436;p38">
            <a:extLst>
              <a:ext uri="{FF2B5EF4-FFF2-40B4-BE49-F238E27FC236}">
                <a16:creationId xmlns:a16="http://schemas.microsoft.com/office/drawing/2014/main" id="{C886842E-DBDA-BD73-5755-F75232C2A307}"/>
              </a:ext>
            </a:extLst>
          </p:cNvPr>
          <p:cNvPicPr preferRelativeResize="0"/>
          <p:nvPr/>
        </p:nvPicPr>
        <p:blipFill>
          <a:blip r:embed="rId3">
            <a:alphaModFix/>
          </a:blip>
          <a:stretch>
            <a:fillRect/>
          </a:stretch>
        </p:blipFill>
        <p:spPr>
          <a:xfrm>
            <a:off x="906309" y="1829696"/>
            <a:ext cx="2147702" cy="2114150"/>
          </a:xfrm>
          <a:prstGeom prst="rect">
            <a:avLst/>
          </a:prstGeom>
          <a:noFill/>
          <a:ln>
            <a:noFill/>
          </a:ln>
        </p:spPr>
      </p:pic>
      <p:pic>
        <p:nvPicPr>
          <p:cNvPr id="31" name="Google Shape;437;p38">
            <a:extLst>
              <a:ext uri="{FF2B5EF4-FFF2-40B4-BE49-F238E27FC236}">
                <a16:creationId xmlns:a16="http://schemas.microsoft.com/office/drawing/2014/main" id="{CF57EDFB-A5E0-3B42-CDD5-EA0ED6ED8676}"/>
              </a:ext>
            </a:extLst>
          </p:cNvPr>
          <p:cNvPicPr preferRelativeResize="0"/>
          <p:nvPr/>
        </p:nvPicPr>
        <p:blipFill>
          <a:blip r:embed="rId4">
            <a:alphaModFix/>
          </a:blip>
          <a:stretch>
            <a:fillRect/>
          </a:stretch>
        </p:blipFill>
        <p:spPr>
          <a:xfrm>
            <a:off x="906308" y="1829696"/>
            <a:ext cx="1898152" cy="1864598"/>
          </a:xfrm>
          <a:prstGeom prst="rect">
            <a:avLst/>
          </a:prstGeom>
          <a:noFill/>
          <a:ln w="9525" cap="flat" cmpd="sng">
            <a:solidFill>
              <a:srgbClr val="1C1C1C"/>
            </a:solidFill>
            <a:prstDash val="solid"/>
            <a:round/>
            <a:headEnd type="none" w="sm" len="sm"/>
            <a:tailEnd type="none" w="sm" len="sm"/>
          </a:ln>
        </p:spPr>
      </p:pic>
      <p:sp>
        <p:nvSpPr>
          <p:cNvPr id="32" name="Google Shape;438;p38">
            <a:extLst>
              <a:ext uri="{FF2B5EF4-FFF2-40B4-BE49-F238E27FC236}">
                <a16:creationId xmlns:a16="http://schemas.microsoft.com/office/drawing/2014/main" id="{4985559C-6BFE-B100-02F9-6DC10B72F391}"/>
              </a:ext>
            </a:extLst>
          </p:cNvPr>
          <p:cNvSpPr txBox="1">
            <a:spLocks/>
          </p:cNvSpPr>
          <p:nvPr/>
        </p:nvSpPr>
        <p:spPr>
          <a:xfrm>
            <a:off x="3192309" y="2079185"/>
            <a:ext cx="5734450" cy="430887"/>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Medium"/>
                <a:ea typeface="Space Grotesk Medium"/>
                <a:cs typeface="Space Grotesk Medium"/>
                <a:sym typeface="Space Grotesk Medium"/>
              </a:rPr>
              <a:t>DWARAMPUDI YASHWITA SRI</a:t>
            </a:r>
          </a:p>
        </p:txBody>
      </p:sp>
      <p:sp>
        <p:nvSpPr>
          <p:cNvPr id="33" name="Google Shape;439;p38">
            <a:extLst>
              <a:ext uri="{FF2B5EF4-FFF2-40B4-BE49-F238E27FC236}">
                <a16:creationId xmlns:a16="http://schemas.microsoft.com/office/drawing/2014/main" id="{9C1098F2-1107-B12C-9260-912403062A71}"/>
              </a:ext>
            </a:extLst>
          </p:cNvPr>
          <p:cNvSpPr txBox="1">
            <a:spLocks/>
          </p:cNvSpPr>
          <p:nvPr/>
        </p:nvSpPr>
        <p:spPr>
          <a:xfrm>
            <a:off x="340955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Student,2</a:t>
            </a:r>
            <a:r>
              <a:rPr kumimoji="0" lang="en-IN" sz="2800" b="0" i="0" u="none" strike="noStrike" kern="1200" cap="none" spc="0" normalizeH="0" baseline="30000" noProof="0" dirty="0">
                <a:ln>
                  <a:noFill/>
                </a:ln>
                <a:solidFill>
                  <a:srgbClr val="1C1C1C"/>
                </a:solidFill>
                <a:effectLst/>
                <a:uLnTx/>
                <a:uFillTx/>
                <a:latin typeface="Space Grotesk"/>
                <a:ea typeface="Space Grotesk"/>
                <a:cs typeface="Space Grotesk"/>
                <a:sym typeface="Space Grotesk"/>
              </a:rPr>
              <a:t>nd</a:t>
            </a: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 year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VIT-AP </a:t>
            </a:r>
            <a:r>
              <a:rPr kumimoji="0" lang="en-US"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UNIVERSITY </a:t>
            </a:r>
            <a:endPar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endParaRPr>
          </a:p>
        </p:txBody>
      </p:sp>
      <p:pic>
        <p:nvPicPr>
          <p:cNvPr id="34" name="Google Shape;440;p38">
            <a:extLst>
              <a:ext uri="{FF2B5EF4-FFF2-40B4-BE49-F238E27FC236}">
                <a16:creationId xmlns:a16="http://schemas.microsoft.com/office/drawing/2014/main" id="{B1A5140B-4BD4-A5F2-5CB1-5688B28988A4}"/>
              </a:ext>
            </a:extLst>
          </p:cNvPr>
          <p:cNvPicPr preferRelativeResize="0"/>
          <p:nvPr/>
        </p:nvPicPr>
        <p:blipFill>
          <a:blip r:embed="rId3">
            <a:alphaModFix/>
          </a:blip>
          <a:stretch>
            <a:fillRect/>
          </a:stretch>
        </p:blipFill>
        <p:spPr>
          <a:xfrm>
            <a:off x="906309" y="4553446"/>
            <a:ext cx="2147702" cy="2114150"/>
          </a:xfrm>
          <a:prstGeom prst="rect">
            <a:avLst/>
          </a:prstGeom>
          <a:noFill/>
          <a:ln>
            <a:noFill/>
          </a:ln>
        </p:spPr>
      </p:pic>
      <p:pic>
        <p:nvPicPr>
          <p:cNvPr id="35" name="Google Shape;441;p38">
            <a:extLst>
              <a:ext uri="{FF2B5EF4-FFF2-40B4-BE49-F238E27FC236}">
                <a16:creationId xmlns:a16="http://schemas.microsoft.com/office/drawing/2014/main" id="{F8BFD89E-F476-D3DB-E7AC-2083D69FAD58}"/>
              </a:ext>
            </a:extLst>
          </p:cNvPr>
          <p:cNvPicPr preferRelativeResize="0"/>
          <p:nvPr/>
        </p:nvPicPr>
        <p:blipFill>
          <a:blip r:embed="rId4">
            <a:alphaModFix/>
          </a:blip>
          <a:stretch>
            <a:fillRect/>
          </a:stretch>
        </p:blipFill>
        <p:spPr>
          <a:xfrm>
            <a:off x="906308" y="4553446"/>
            <a:ext cx="1898152" cy="1864598"/>
          </a:xfrm>
          <a:prstGeom prst="rect">
            <a:avLst/>
          </a:prstGeom>
          <a:noFill/>
          <a:ln w="9525" cap="flat" cmpd="sng">
            <a:solidFill>
              <a:srgbClr val="1C1C1C"/>
            </a:solidFill>
            <a:prstDash val="solid"/>
            <a:round/>
            <a:headEnd type="none" w="sm" len="sm"/>
            <a:tailEnd type="none" w="sm" len="sm"/>
          </a:ln>
        </p:spPr>
      </p:pic>
      <p:sp>
        <p:nvSpPr>
          <p:cNvPr id="36" name="Google Shape;442;p38">
            <a:extLst>
              <a:ext uri="{FF2B5EF4-FFF2-40B4-BE49-F238E27FC236}">
                <a16:creationId xmlns:a16="http://schemas.microsoft.com/office/drawing/2014/main" id="{5B23F3ED-F76A-DFEB-A4B1-0C7766DE58A2}"/>
              </a:ext>
            </a:extLst>
          </p:cNvPr>
          <p:cNvSpPr txBox="1">
            <a:spLocks/>
          </p:cNvSpPr>
          <p:nvPr/>
        </p:nvSpPr>
        <p:spPr>
          <a:xfrm>
            <a:off x="3048844" y="4872079"/>
            <a:ext cx="6344050" cy="430887"/>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Medium"/>
                <a:ea typeface="Space Grotesk Medium"/>
                <a:cs typeface="Space Grotesk Medium"/>
                <a:sym typeface="Space Grotesk Medium"/>
              </a:rPr>
              <a:t>YAKKALA BANGARU LAKSHMAN</a:t>
            </a:r>
          </a:p>
        </p:txBody>
      </p:sp>
      <p:pic>
        <p:nvPicPr>
          <p:cNvPr id="38" name="Google Shape;444;p38">
            <a:extLst>
              <a:ext uri="{FF2B5EF4-FFF2-40B4-BE49-F238E27FC236}">
                <a16:creationId xmlns:a16="http://schemas.microsoft.com/office/drawing/2014/main" id="{072D6E6A-CCC2-CEFF-D6E1-AB76B70DD2BB}"/>
              </a:ext>
            </a:extLst>
          </p:cNvPr>
          <p:cNvPicPr preferRelativeResize="0"/>
          <p:nvPr/>
        </p:nvPicPr>
        <p:blipFill>
          <a:blip r:embed="rId3">
            <a:alphaModFix/>
          </a:blip>
          <a:stretch>
            <a:fillRect/>
          </a:stretch>
        </p:blipFill>
        <p:spPr>
          <a:xfrm>
            <a:off x="8926759" y="1829696"/>
            <a:ext cx="2147702" cy="2114150"/>
          </a:xfrm>
          <a:prstGeom prst="rect">
            <a:avLst/>
          </a:prstGeom>
          <a:noFill/>
          <a:ln>
            <a:noFill/>
          </a:ln>
        </p:spPr>
      </p:pic>
      <p:pic>
        <p:nvPicPr>
          <p:cNvPr id="39" name="Google Shape;445;p38">
            <a:extLst>
              <a:ext uri="{FF2B5EF4-FFF2-40B4-BE49-F238E27FC236}">
                <a16:creationId xmlns:a16="http://schemas.microsoft.com/office/drawing/2014/main" id="{FA10CAB4-DCEA-B43C-7ED9-F93537BB007B}"/>
              </a:ext>
            </a:extLst>
          </p:cNvPr>
          <p:cNvPicPr preferRelativeResize="0"/>
          <p:nvPr/>
        </p:nvPicPr>
        <p:blipFill>
          <a:blip r:embed="rId4">
            <a:alphaModFix/>
          </a:blip>
          <a:stretch>
            <a:fillRect/>
          </a:stretch>
        </p:blipFill>
        <p:spPr>
          <a:xfrm>
            <a:off x="8926758" y="1829696"/>
            <a:ext cx="1898152" cy="1864598"/>
          </a:xfrm>
          <a:prstGeom prst="rect">
            <a:avLst/>
          </a:prstGeom>
          <a:noFill/>
          <a:ln w="9525" cap="flat" cmpd="sng">
            <a:solidFill>
              <a:srgbClr val="1C1C1C"/>
            </a:solidFill>
            <a:prstDash val="solid"/>
            <a:round/>
            <a:headEnd type="none" w="sm" len="sm"/>
            <a:tailEnd type="none" w="sm" len="sm"/>
          </a:ln>
        </p:spPr>
      </p:pic>
      <p:sp>
        <p:nvSpPr>
          <p:cNvPr id="40" name="Google Shape;446;p38">
            <a:extLst>
              <a:ext uri="{FF2B5EF4-FFF2-40B4-BE49-F238E27FC236}">
                <a16:creationId xmlns:a16="http://schemas.microsoft.com/office/drawing/2014/main" id="{9487D600-70E6-F866-C1D9-2C5561630DBC}"/>
              </a:ext>
            </a:extLst>
          </p:cNvPr>
          <p:cNvSpPr txBox="1">
            <a:spLocks/>
          </p:cNvSpPr>
          <p:nvPr/>
        </p:nvSpPr>
        <p:spPr>
          <a:xfrm>
            <a:off x="11331594" y="2267623"/>
            <a:ext cx="4962000" cy="430887"/>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Medium"/>
                <a:ea typeface="Space Grotesk Medium"/>
                <a:cs typeface="Space Grotesk Medium"/>
                <a:sym typeface="Space Grotesk Medium"/>
              </a:rPr>
              <a:t>MOHAMMED ALI KHAN</a:t>
            </a:r>
          </a:p>
        </p:txBody>
      </p:sp>
      <p:pic>
        <p:nvPicPr>
          <p:cNvPr id="42" name="Google Shape;448;p38">
            <a:extLst>
              <a:ext uri="{FF2B5EF4-FFF2-40B4-BE49-F238E27FC236}">
                <a16:creationId xmlns:a16="http://schemas.microsoft.com/office/drawing/2014/main" id="{3EA1987F-9861-04B7-DD05-E3695EEF824A}"/>
              </a:ext>
            </a:extLst>
          </p:cNvPr>
          <p:cNvPicPr preferRelativeResize="0"/>
          <p:nvPr/>
        </p:nvPicPr>
        <p:blipFill>
          <a:blip r:embed="rId3">
            <a:alphaModFix/>
          </a:blip>
          <a:stretch>
            <a:fillRect/>
          </a:stretch>
        </p:blipFill>
        <p:spPr>
          <a:xfrm>
            <a:off x="8926759" y="4553446"/>
            <a:ext cx="2147702" cy="2114150"/>
          </a:xfrm>
          <a:prstGeom prst="rect">
            <a:avLst/>
          </a:prstGeom>
          <a:noFill/>
          <a:ln>
            <a:noFill/>
          </a:ln>
        </p:spPr>
      </p:pic>
      <p:pic>
        <p:nvPicPr>
          <p:cNvPr id="43" name="Google Shape;449;p38">
            <a:extLst>
              <a:ext uri="{FF2B5EF4-FFF2-40B4-BE49-F238E27FC236}">
                <a16:creationId xmlns:a16="http://schemas.microsoft.com/office/drawing/2014/main" id="{73EC894A-6068-C4E4-291D-295A2B7FFFF5}"/>
              </a:ext>
            </a:extLst>
          </p:cNvPr>
          <p:cNvPicPr preferRelativeResize="0"/>
          <p:nvPr/>
        </p:nvPicPr>
        <p:blipFill>
          <a:blip r:embed="rId4">
            <a:alphaModFix/>
          </a:blip>
          <a:stretch>
            <a:fillRect/>
          </a:stretch>
        </p:blipFill>
        <p:spPr>
          <a:xfrm>
            <a:off x="8926758" y="4553446"/>
            <a:ext cx="1898152" cy="1864598"/>
          </a:xfrm>
          <a:prstGeom prst="rect">
            <a:avLst/>
          </a:prstGeom>
          <a:noFill/>
          <a:ln w="9525" cap="flat" cmpd="sng">
            <a:solidFill>
              <a:srgbClr val="1C1C1C"/>
            </a:solidFill>
            <a:prstDash val="solid"/>
            <a:round/>
            <a:headEnd type="none" w="sm" len="sm"/>
            <a:tailEnd type="none" w="sm" len="sm"/>
          </a:ln>
        </p:spPr>
      </p:pic>
      <p:sp>
        <p:nvSpPr>
          <p:cNvPr id="46" name="Freeform 2">
            <a:extLst>
              <a:ext uri="{FF2B5EF4-FFF2-40B4-BE49-F238E27FC236}">
                <a16:creationId xmlns:a16="http://schemas.microsoft.com/office/drawing/2014/main" id="{E18BB2A0-0305-3DE2-D996-346379538DCB}"/>
              </a:ext>
            </a:extLst>
          </p:cNvPr>
          <p:cNvSpPr/>
          <p:nvPr/>
        </p:nvSpPr>
        <p:spPr>
          <a:xfrm>
            <a:off x="6137348" y="4100106"/>
            <a:ext cx="12029827" cy="6112884"/>
          </a:xfrm>
          <a:custGeom>
            <a:avLst/>
            <a:gdLst/>
            <a:ahLst/>
            <a:cxnLst/>
            <a:rect l="l" t="t" r="r" b="b"/>
            <a:pathLst>
              <a:path w="12563227" h="7066815">
                <a:moveTo>
                  <a:pt x="0" y="0"/>
                </a:moveTo>
                <a:lnTo>
                  <a:pt x="12563227" y="0"/>
                </a:lnTo>
                <a:lnTo>
                  <a:pt x="12563227" y="7066815"/>
                </a:lnTo>
                <a:lnTo>
                  <a:pt x="0" y="7066815"/>
                </a:lnTo>
                <a:lnTo>
                  <a:pt x="0" y="0"/>
                </a:lnTo>
                <a:close/>
              </a:path>
            </a:pathLst>
          </a:custGeom>
          <a:blipFill>
            <a:blip r:embed="rId5"/>
            <a:stretch>
              <a:fillRect/>
            </a:stretch>
          </a:blipFill>
        </p:spPr>
      </p:sp>
      <p:sp>
        <p:nvSpPr>
          <p:cNvPr id="2" name="Google Shape;439;p38">
            <a:extLst>
              <a:ext uri="{FF2B5EF4-FFF2-40B4-BE49-F238E27FC236}">
                <a16:creationId xmlns:a16="http://schemas.microsoft.com/office/drawing/2014/main" id="{B5892766-B952-264C-952D-48FE3128C4EA}"/>
              </a:ext>
            </a:extLst>
          </p:cNvPr>
          <p:cNvSpPr txBox="1">
            <a:spLocks/>
          </p:cNvSpPr>
          <p:nvPr/>
        </p:nvSpPr>
        <p:spPr>
          <a:xfrm>
            <a:off x="3273552" y="5562301"/>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Student,2</a:t>
            </a:r>
            <a:r>
              <a:rPr kumimoji="0" lang="en-IN" sz="2800" b="0" i="0" u="none" strike="noStrike" kern="1200" cap="none" spc="0" normalizeH="0" baseline="30000" noProof="0" dirty="0">
                <a:ln>
                  <a:noFill/>
                </a:ln>
                <a:solidFill>
                  <a:srgbClr val="1C1C1C"/>
                </a:solidFill>
                <a:effectLst/>
                <a:uLnTx/>
                <a:uFillTx/>
                <a:latin typeface="Space Grotesk"/>
                <a:ea typeface="Space Grotesk"/>
                <a:cs typeface="Space Grotesk"/>
                <a:sym typeface="Space Grotesk"/>
              </a:rPr>
              <a:t>nd</a:t>
            </a: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 year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VIT-AP </a:t>
            </a:r>
            <a:r>
              <a:rPr kumimoji="0" lang="en-US"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UNIVERSITY </a:t>
            </a:r>
            <a:endPar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endParaRPr>
          </a:p>
        </p:txBody>
      </p:sp>
      <p:sp>
        <p:nvSpPr>
          <p:cNvPr id="4" name="Google Shape;439;p38">
            <a:extLst>
              <a:ext uri="{FF2B5EF4-FFF2-40B4-BE49-F238E27FC236}">
                <a16:creationId xmlns:a16="http://schemas.microsoft.com/office/drawing/2014/main" id="{C1AFA046-E441-80F9-2B55-53E192C91872}"/>
              </a:ext>
            </a:extLst>
          </p:cNvPr>
          <p:cNvSpPr txBox="1">
            <a:spLocks/>
          </p:cNvSpPr>
          <p:nvPr/>
        </p:nvSpPr>
        <p:spPr>
          <a:xfrm>
            <a:off x="11430000" y="5650769"/>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Student,2</a:t>
            </a:r>
            <a:r>
              <a:rPr kumimoji="0" lang="en-IN" sz="2800" b="0" i="0" u="none" strike="noStrike" kern="1200" cap="none" spc="0" normalizeH="0" baseline="30000" noProof="0" dirty="0">
                <a:ln>
                  <a:noFill/>
                </a:ln>
                <a:solidFill>
                  <a:srgbClr val="1C1C1C"/>
                </a:solidFill>
                <a:effectLst/>
                <a:uLnTx/>
                <a:uFillTx/>
                <a:latin typeface="Space Grotesk"/>
                <a:ea typeface="Space Grotesk"/>
                <a:cs typeface="Space Grotesk"/>
                <a:sym typeface="Space Grotesk"/>
              </a:rPr>
              <a:t>nd</a:t>
            </a: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 year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VIT-AP </a:t>
            </a:r>
            <a:r>
              <a:rPr kumimoji="0" lang="en-US"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UNIVERSITY </a:t>
            </a:r>
            <a:endPar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endParaRPr>
          </a:p>
        </p:txBody>
      </p:sp>
      <p:sp>
        <p:nvSpPr>
          <p:cNvPr id="5" name="Google Shape;439;p38">
            <a:extLst>
              <a:ext uri="{FF2B5EF4-FFF2-40B4-BE49-F238E27FC236}">
                <a16:creationId xmlns:a16="http://schemas.microsoft.com/office/drawing/2014/main" id="{628543B4-4438-B97D-68C5-1740A3521B18}"/>
              </a:ext>
            </a:extLst>
          </p:cNvPr>
          <p:cNvSpPr txBox="1">
            <a:spLocks/>
          </p:cNvSpPr>
          <p:nvPr/>
        </p:nvSpPr>
        <p:spPr>
          <a:xfrm>
            <a:off x="11432458" y="3141625"/>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Student,2</a:t>
            </a:r>
            <a:r>
              <a:rPr kumimoji="0" lang="en-IN" sz="2800" b="0" i="0" u="none" strike="noStrike" kern="1200" cap="none" spc="0" normalizeH="0" baseline="30000" noProof="0" dirty="0">
                <a:ln>
                  <a:noFill/>
                </a:ln>
                <a:solidFill>
                  <a:srgbClr val="1C1C1C"/>
                </a:solidFill>
                <a:effectLst/>
                <a:uLnTx/>
                <a:uFillTx/>
                <a:latin typeface="Space Grotesk"/>
                <a:ea typeface="Space Grotesk"/>
                <a:cs typeface="Space Grotesk"/>
                <a:sym typeface="Space Grotesk"/>
              </a:rPr>
              <a:t>nd</a:t>
            </a: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 year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VIT-AP </a:t>
            </a:r>
            <a:r>
              <a:rPr kumimoji="0" lang="en-US"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rPr>
              <a:t>UNIVERSITY </a:t>
            </a:r>
            <a:endParaRPr kumimoji="0" lang="en-IN" sz="2800" b="0" i="0" u="none" strike="noStrike" kern="1200" cap="none" spc="0" normalizeH="0" baseline="0" noProof="0" dirty="0">
              <a:ln>
                <a:noFill/>
              </a:ln>
              <a:solidFill>
                <a:srgbClr val="1C1C1C"/>
              </a:solidFill>
              <a:effectLst/>
              <a:uLnTx/>
              <a:uFillTx/>
              <a:latin typeface="Space Grotesk"/>
              <a:ea typeface="Space Grotesk"/>
              <a:cs typeface="Space Grotesk"/>
              <a:sym typeface="Space Grotesk"/>
            </a:endParaRPr>
          </a:p>
        </p:txBody>
      </p:sp>
      <p:sp>
        <p:nvSpPr>
          <p:cNvPr id="44" name="Google Shape;450;p38">
            <a:extLst>
              <a:ext uri="{FF2B5EF4-FFF2-40B4-BE49-F238E27FC236}">
                <a16:creationId xmlns:a16="http://schemas.microsoft.com/office/drawing/2014/main" id="{ADFAB062-E572-B46B-EB57-FC4AE009248E}"/>
              </a:ext>
            </a:extLst>
          </p:cNvPr>
          <p:cNvSpPr txBox="1">
            <a:spLocks/>
          </p:cNvSpPr>
          <p:nvPr/>
        </p:nvSpPr>
        <p:spPr>
          <a:xfrm>
            <a:off x="11430000" y="4989613"/>
            <a:ext cx="4962000" cy="430887"/>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1C1C1C"/>
                </a:solidFill>
                <a:effectLst/>
                <a:uLnTx/>
                <a:uFillTx/>
                <a:latin typeface="Space Grotesk Medium"/>
                <a:ea typeface="Space Grotesk Medium"/>
                <a:cs typeface="Space Grotesk Medium"/>
                <a:sym typeface="Space Grotesk Medium"/>
              </a:rPr>
              <a:t>GUTHA GNAPIKA</a:t>
            </a:r>
          </a:p>
        </p:txBody>
      </p:sp>
    </p:spTree>
    <p:extLst>
      <p:ext uri="{BB962C8B-B14F-4D97-AF65-F5344CB8AC3E}">
        <p14:creationId xmlns:p14="http://schemas.microsoft.com/office/powerpoint/2010/main" val="2781554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838</Words>
  <Application>Microsoft Office PowerPoint</Application>
  <PresentationFormat>Custom</PresentationFormat>
  <Paragraphs>82</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Barlow Bold Bold</vt:lpstr>
      <vt:lpstr>Barlow Bold</vt:lpstr>
      <vt:lpstr>Arial Unicode MS</vt:lpstr>
      <vt:lpstr>Space Grotesk</vt:lpstr>
      <vt:lpstr>Arial</vt:lpstr>
      <vt:lpstr>Space Grotesk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&gt;Team Details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DELL</dc:creator>
  <cp:lastModifiedBy>Anjana Srinivas</cp:lastModifiedBy>
  <cp:revision>8</cp:revision>
  <dcterms:created xsi:type="dcterms:W3CDTF">2006-08-16T00:00:00Z</dcterms:created>
  <dcterms:modified xsi:type="dcterms:W3CDTF">2024-10-25T06:25:31Z</dcterms:modified>
  <dc:identifier>DAGTMY47ztE</dc:identifier>
</cp:coreProperties>
</file>