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imo Bold" charset="1" panose="020B0704020202020204"/>
      <p:regular r:id="rId16"/>
    </p:embeddedFont>
    <p:embeddedFont>
      <p:font typeface="Poppins Bold" charset="1" panose="00000800000000000000"/>
      <p:regular r:id="rId17"/>
    </p:embeddedFont>
    <p:embeddedFont>
      <p:font typeface="Antic Bold" charset="1" panose="00000000000000000000"/>
      <p:regular r:id="rId18"/>
    </p:embeddedFont>
    <p:embeddedFont>
      <p:font typeface="Lato" charset="1" panose="020F0502020204030203"/>
      <p:regular r:id="rId19"/>
    </p:embeddedFont>
    <p:embeddedFont>
      <p:font typeface="Lato Bold" charset="1" panose="020F0502020204030203"/>
      <p:regular r:id="rId20"/>
    </p:embeddedFont>
    <p:embeddedFont>
      <p:font typeface="Arimo" charset="1"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grpSp>
        <p:nvGrpSpPr>
          <p:cNvPr name="Group 2" id="2"/>
          <p:cNvGrpSpPr/>
          <p:nvPr/>
        </p:nvGrpSpPr>
        <p:grpSpPr>
          <a:xfrm rot="0">
            <a:off x="-76200" y="15021"/>
            <a:ext cx="18440400" cy="10287000"/>
            <a:chOff x="0" y="0"/>
            <a:chExt cx="24587200" cy="13716000"/>
          </a:xfrm>
        </p:grpSpPr>
        <p:sp>
          <p:nvSpPr>
            <p:cNvPr name="Freeform 3" id="3"/>
            <p:cNvSpPr/>
            <p:nvPr/>
          </p:nvSpPr>
          <p:spPr>
            <a:xfrm flipH="false" flipV="false" rot="0">
              <a:off x="0" y="0"/>
              <a:ext cx="24587200" cy="13716000"/>
            </a:xfrm>
            <a:custGeom>
              <a:avLst/>
              <a:gdLst/>
              <a:ahLst/>
              <a:cxnLst/>
              <a:rect r="r" b="b" t="t" l="l"/>
              <a:pathLst>
                <a:path h="13716000" w="24587200">
                  <a:moveTo>
                    <a:pt x="0" y="0"/>
                  </a:moveTo>
                  <a:lnTo>
                    <a:pt x="24587200" y="0"/>
                  </a:lnTo>
                  <a:lnTo>
                    <a:pt x="24587200" y="13716000"/>
                  </a:lnTo>
                  <a:lnTo>
                    <a:pt x="0" y="13716000"/>
                  </a:lnTo>
                  <a:lnTo>
                    <a:pt x="0" y="0"/>
                  </a:lnTo>
                  <a:close/>
                </a:path>
              </a:pathLst>
            </a:custGeom>
            <a:blipFill>
              <a:blip r:embed="rId2"/>
              <a:stretch>
                <a:fillRect l="0" t="-431" r="0" b="-431"/>
              </a:stretch>
            </a:blipFill>
          </p:spPr>
        </p:sp>
      </p:grpSp>
      <p:sp>
        <p:nvSpPr>
          <p:cNvPr name="Freeform 4" id="4"/>
          <p:cNvSpPr/>
          <p:nvPr/>
        </p:nvSpPr>
        <p:spPr>
          <a:xfrm flipH="false" flipV="false" rot="0">
            <a:off x="534218" y="8185063"/>
            <a:ext cx="4173289" cy="1735875"/>
          </a:xfrm>
          <a:custGeom>
            <a:avLst/>
            <a:gdLst/>
            <a:ahLst/>
            <a:cxnLst/>
            <a:rect r="r" b="b" t="t" l="l"/>
            <a:pathLst>
              <a:path h="1735875" w="4173289">
                <a:moveTo>
                  <a:pt x="0" y="0"/>
                </a:moveTo>
                <a:lnTo>
                  <a:pt x="4173289" y="0"/>
                </a:lnTo>
                <a:lnTo>
                  <a:pt x="4173289" y="1735875"/>
                </a:lnTo>
                <a:lnTo>
                  <a:pt x="0" y="1735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668000" y="2171700"/>
            <a:ext cx="6218737" cy="5378554"/>
          </a:xfrm>
          <a:custGeom>
            <a:avLst/>
            <a:gdLst/>
            <a:ahLst/>
            <a:cxnLst/>
            <a:rect r="r" b="b" t="t" l="l"/>
            <a:pathLst>
              <a:path h="5378554" w="6218737">
                <a:moveTo>
                  <a:pt x="0" y="0"/>
                </a:moveTo>
                <a:lnTo>
                  <a:pt x="6218737" y="0"/>
                </a:lnTo>
                <a:lnTo>
                  <a:pt x="6218737" y="5378554"/>
                </a:lnTo>
                <a:lnTo>
                  <a:pt x="0" y="5378554"/>
                </a:lnTo>
                <a:lnTo>
                  <a:pt x="0" y="0"/>
                </a:lnTo>
                <a:close/>
              </a:path>
            </a:pathLst>
          </a:custGeom>
          <a:blipFill>
            <a:blip r:embed="rId5"/>
            <a:stretch>
              <a:fillRect l="0" t="0" r="0" b="-4707"/>
            </a:stretch>
          </a:blipFill>
        </p:spPr>
      </p:sp>
      <p:sp>
        <p:nvSpPr>
          <p:cNvPr name="TextBox 6" id="6"/>
          <p:cNvSpPr txBox="true"/>
          <p:nvPr/>
        </p:nvSpPr>
        <p:spPr>
          <a:xfrm rot="0">
            <a:off x="396240" y="4660045"/>
            <a:ext cx="18105120" cy="1682751"/>
          </a:xfrm>
          <a:prstGeom prst="rect">
            <a:avLst/>
          </a:prstGeom>
        </p:spPr>
        <p:txBody>
          <a:bodyPr anchor="t" rtlCol="false" tIns="0" lIns="0" bIns="0" rIns="0">
            <a:spAutoFit/>
          </a:bodyPr>
          <a:lstStyle/>
          <a:p>
            <a:pPr algn="l">
              <a:lnSpc>
                <a:spcPts val="5500"/>
              </a:lnSpc>
            </a:pPr>
            <a:r>
              <a:rPr lang="en-US" sz="11000" b="true">
                <a:solidFill>
                  <a:srgbClr val="000000"/>
                </a:solidFill>
                <a:latin typeface="Arimo Bold"/>
                <a:ea typeface="Arimo Bold"/>
                <a:cs typeface="Arimo Bold"/>
                <a:sym typeface="Arimo Bold"/>
              </a:rPr>
              <a:t>Image Insight</a:t>
            </a:r>
          </a:p>
          <a:p>
            <a:pPr algn="l">
              <a:lnSpc>
                <a:spcPts val="5500"/>
              </a:lnSpc>
            </a:pPr>
          </a:p>
        </p:txBody>
      </p:sp>
      <p:sp>
        <p:nvSpPr>
          <p:cNvPr name="Freeform 7" id="7"/>
          <p:cNvSpPr/>
          <p:nvPr/>
        </p:nvSpPr>
        <p:spPr>
          <a:xfrm flipH="false" flipV="false" rot="0">
            <a:off x="395293" y="7850781"/>
            <a:ext cx="4375642" cy="2404437"/>
          </a:xfrm>
          <a:custGeom>
            <a:avLst/>
            <a:gdLst/>
            <a:ahLst/>
            <a:cxnLst/>
            <a:rect r="r" b="b" t="t" l="l"/>
            <a:pathLst>
              <a:path h="2404437" w="4375642">
                <a:moveTo>
                  <a:pt x="0" y="0"/>
                </a:moveTo>
                <a:lnTo>
                  <a:pt x="4375642" y="0"/>
                </a:lnTo>
                <a:lnTo>
                  <a:pt x="4375642" y="2404437"/>
                </a:lnTo>
                <a:lnTo>
                  <a:pt x="0" y="2404437"/>
                </a:lnTo>
                <a:lnTo>
                  <a:pt x="0" y="0"/>
                </a:lnTo>
                <a:close/>
              </a:path>
            </a:pathLst>
          </a:custGeom>
          <a:blipFill>
            <a:blip r:embed="rId6"/>
            <a:stretch>
              <a:fillRect l="-62" t="0" r="-62" b="0"/>
            </a:stretch>
          </a:blipFill>
        </p:spPr>
      </p:sp>
      <p:sp>
        <p:nvSpPr>
          <p:cNvPr name="TextBox 8" id="8"/>
          <p:cNvSpPr txBox="true"/>
          <p:nvPr/>
        </p:nvSpPr>
        <p:spPr>
          <a:xfrm rot="0">
            <a:off x="396240" y="5766064"/>
            <a:ext cx="9418279" cy="1155230"/>
          </a:xfrm>
          <a:prstGeom prst="rect">
            <a:avLst/>
          </a:prstGeom>
        </p:spPr>
        <p:txBody>
          <a:bodyPr anchor="t" rtlCol="false" tIns="0" lIns="0" bIns="0" rIns="0">
            <a:spAutoFit/>
          </a:bodyPr>
          <a:lstStyle/>
          <a:p>
            <a:pPr algn="l">
              <a:lnSpc>
                <a:spcPts val="4359"/>
              </a:lnSpc>
            </a:pPr>
            <a:r>
              <a:rPr lang="en-US" sz="3963" b="true">
                <a:solidFill>
                  <a:srgbClr val="000000"/>
                </a:solidFill>
                <a:latin typeface="Poppins Bold"/>
                <a:ea typeface="Poppins Bold"/>
                <a:cs typeface="Poppins Bold"/>
                <a:sym typeface="Poppins Bold"/>
              </a:rPr>
              <a:t>AUTOMATED FEATURE EXTRACTION FOR PRODUCT INFORMATION</a:t>
            </a:r>
          </a:p>
        </p:txBody>
      </p:sp>
      <p:sp>
        <p:nvSpPr>
          <p:cNvPr name="TextBox 9" id="9"/>
          <p:cNvSpPr txBox="true"/>
          <p:nvPr/>
        </p:nvSpPr>
        <p:spPr>
          <a:xfrm rot="0">
            <a:off x="10042634" y="8794283"/>
            <a:ext cx="8245366" cy="1126655"/>
          </a:xfrm>
          <a:prstGeom prst="rect">
            <a:avLst/>
          </a:prstGeom>
        </p:spPr>
        <p:txBody>
          <a:bodyPr anchor="t" rtlCol="false" tIns="0" lIns="0" bIns="0" rIns="0">
            <a:spAutoFit/>
          </a:bodyPr>
          <a:lstStyle/>
          <a:p>
            <a:pPr algn="l">
              <a:lnSpc>
                <a:spcPts val="4359"/>
              </a:lnSpc>
            </a:pPr>
            <a:r>
              <a:rPr lang="en-US" sz="3963">
                <a:solidFill>
                  <a:srgbClr val="FBF9F1"/>
                </a:solidFill>
                <a:latin typeface="Antic Bold"/>
                <a:ea typeface="Antic Bold"/>
                <a:cs typeface="Antic Bold"/>
                <a:sym typeface="Antic Bold"/>
              </a:rPr>
              <a:t>TEAM NAME: TECHNOLOGY LOVERS</a:t>
            </a:r>
          </a:p>
          <a:p>
            <a:pPr algn="l">
              <a:lnSpc>
                <a:spcPts val="4359"/>
              </a:lnSpc>
            </a:pPr>
            <a:r>
              <a:rPr lang="en-US" sz="3963">
                <a:solidFill>
                  <a:srgbClr val="FBF9F1"/>
                </a:solidFill>
                <a:latin typeface="Antic Bold"/>
                <a:ea typeface="Antic Bold"/>
                <a:cs typeface="Antic Bold"/>
                <a:sym typeface="Antic Bold"/>
              </a:rPr>
              <a:t>TEAM NO: 15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 y="1"/>
            <a:ext cx="18288006" cy="10287002"/>
          </a:xfrm>
          <a:custGeom>
            <a:avLst/>
            <a:gdLst/>
            <a:ahLst/>
            <a:cxnLst/>
            <a:rect r="r" b="b" t="t" l="l"/>
            <a:pathLst>
              <a:path h="10287002" w="18288006">
                <a:moveTo>
                  <a:pt x="0" y="0"/>
                </a:moveTo>
                <a:lnTo>
                  <a:pt x="18288006" y="0"/>
                </a:lnTo>
                <a:lnTo>
                  <a:pt x="18288006" y="10287002"/>
                </a:lnTo>
                <a:lnTo>
                  <a:pt x="0" y="10287002"/>
                </a:lnTo>
                <a:lnTo>
                  <a:pt x="0" y="0"/>
                </a:lnTo>
                <a:close/>
              </a:path>
            </a:pathLst>
          </a:custGeom>
          <a:blipFill>
            <a:blip r:embed="rId2"/>
            <a:stretch>
              <a:fillRect l="0" t="0" r="0" b="0"/>
            </a:stretch>
          </a:blipFill>
        </p:spPr>
      </p:sp>
      <p:sp>
        <p:nvSpPr>
          <p:cNvPr name="TextBox 3" id="3"/>
          <p:cNvSpPr txBox="true"/>
          <p:nvPr/>
        </p:nvSpPr>
        <p:spPr>
          <a:xfrm rot="0">
            <a:off x="1391100" y="3952875"/>
            <a:ext cx="15322950" cy="1678841"/>
          </a:xfrm>
          <a:prstGeom prst="rect">
            <a:avLst/>
          </a:prstGeom>
        </p:spPr>
        <p:txBody>
          <a:bodyPr anchor="t" rtlCol="false" tIns="0" lIns="0" bIns="0" rIns="0">
            <a:spAutoFit/>
          </a:bodyPr>
          <a:lstStyle/>
          <a:p>
            <a:pPr algn="ctr">
              <a:lnSpc>
                <a:spcPts val="12719"/>
              </a:lnSpc>
            </a:pPr>
            <a:r>
              <a:rPr lang="en-US" sz="10599">
                <a:solidFill>
                  <a:srgbClr val="F4F0E0"/>
                </a:solidFill>
                <a:latin typeface="Arimo"/>
                <a:ea typeface="Arimo"/>
                <a:cs typeface="Arimo"/>
                <a:sym typeface="Arimo"/>
              </a:rPr>
              <a:t>Thanks for Joining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0" y="85725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TextBox 3" id="3"/>
          <p:cNvSpPr txBox="true"/>
          <p:nvPr/>
        </p:nvSpPr>
        <p:spPr>
          <a:xfrm rot="0">
            <a:off x="1028700" y="770704"/>
            <a:ext cx="8418015" cy="2022475"/>
          </a:xfrm>
          <a:prstGeom prst="rect">
            <a:avLst/>
          </a:prstGeom>
        </p:spPr>
        <p:txBody>
          <a:bodyPr anchor="t" rtlCol="false" tIns="0" lIns="0" bIns="0" rIns="0">
            <a:spAutoFit/>
          </a:bodyPr>
          <a:lstStyle/>
          <a:p>
            <a:pPr algn="l">
              <a:lnSpc>
                <a:spcPts val="7699"/>
              </a:lnSpc>
            </a:pPr>
            <a:r>
              <a:rPr lang="en-US" sz="6999" b="true">
                <a:solidFill>
                  <a:srgbClr val="000000"/>
                </a:solidFill>
                <a:latin typeface="Poppins Bold"/>
                <a:ea typeface="Poppins Bold"/>
                <a:cs typeface="Poppins Bold"/>
                <a:sym typeface="Poppins Bold"/>
              </a:rPr>
              <a:t>PROBLEM STATEMENT</a:t>
            </a:r>
          </a:p>
        </p:txBody>
      </p:sp>
      <p:sp>
        <p:nvSpPr>
          <p:cNvPr name="TextBox 4" id="4"/>
          <p:cNvSpPr txBox="true"/>
          <p:nvPr/>
        </p:nvSpPr>
        <p:spPr>
          <a:xfrm rot="0">
            <a:off x="1028700" y="3113977"/>
            <a:ext cx="14234916" cy="6067402"/>
          </a:xfrm>
          <a:prstGeom prst="rect">
            <a:avLst/>
          </a:prstGeom>
        </p:spPr>
        <p:txBody>
          <a:bodyPr anchor="t" rtlCol="false" tIns="0" lIns="0" bIns="0" rIns="0">
            <a:spAutoFit/>
          </a:bodyPr>
          <a:lstStyle/>
          <a:p>
            <a:pPr algn="l">
              <a:lnSpc>
                <a:spcPts val="4853"/>
              </a:lnSpc>
              <a:spcBef>
                <a:spcPct val="0"/>
              </a:spcBef>
            </a:pPr>
            <a:r>
              <a:rPr lang="en-US" sz="3467">
                <a:solidFill>
                  <a:srgbClr val="000000"/>
                </a:solidFill>
                <a:latin typeface="Lato"/>
                <a:ea typeface="Lato"/>
                <a:cs typeface="Lato"/>
                <a:sym typeface="Lato"/>
              </a:rPr>
              <a:t>As digital marketplaces expand, many products lack detailed textual descriptions,making it essential to obtain key details directly from images. These images provide important information such as weight, volume, voltage, wattage, dimensions,and many more, which are critical for digital stores.</a:t>
            </a:r>
          </a:p>
          <a:p>
            <a:pPr algn="l">
              <a:lnSpc>
                <a:spcPts val="4853"/>
              </a:lnSpc>
              <a:spcBef>
                <a:spcPct val="0"/>
              </a:spcBef>
            </a:pPr>
            <a:r>
              <a:rPr lang="en-US" sz="3467">
                <a:solidFill>
                  <a:srgbClr val="000000"/>
                </a:solidFill>
                <a:latin typeface="Lato"/>
                <a:ea typeface="Lato"/>
                <a:cs typeface="Lato"/>
                <a:sym typeface="Lato"/>
              </a:rPr>
              <a:t>The goal is to create a machine learning model that extracts entity values from images. This capability is crucial in fields like healthcare, </a:t>
            </a:r>
          </a:p>
          <a:p>
            <a:pPr algn="l">
              <a:lnSpc>
                <a:spcPts val="4853"/>
              </a:lnSpc>
              <a:spcBef>
                <a:spcPct val="0"/>
              </a:spcBef>
            </a:pPr>
            <a:r>
              <a:rPr lang="en-US" sz="3467">
                <a:solidFill>
                  <a:srgbClr val="000000"/>
                </a:solidFill>
                <a:latin typeface="Lato"/>
                <a:ea typeface="Lato"/>
                <a:cs typeface="Lato"/>
                <a:sym typeface="Lato"/>
              </a:rPr>
              <a:t>e-commerce, and content moderation, where precise product information is vital. </a:t>
            </a:r>
          </a:p>
          <a:p>
            <a:pPr algn="l">
              <a:lnSpc>
                <a:spcPts val="485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0" y="85725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TextBox 3" id="3"/>
          <p:cNvSpPr txBox="true"/>
          <p:nvPr/>
        </p:nvSpPr>
        <p:spPr>
          <a:xfrm rot="0">
            <a:off x="2425511" y="2870166"/>
            <a:ext cx="12053280" cy="1000293"/>
          </a:xfrm>
          <a:prstGeom prst="rect">
            <a:avLst/>
          </a:prstGeom>
        </p:spPr>
        <p:txBody>
          <a:bodyPr anchor="t" rtlCol="false" tIns="0" lIns="0" bIns="0" rIns="0">
            <a:spAutoFit/>
          </a:bodyPr>
          <a:lstStyle/>
          <a:p>
            <a:pPr algn="l">
              <a:lnSpc>
                <a:spcPts val="4005"/>
              </a:lnSpc>
            </a:pPr>
            <a:r>
              <a:rPr lang="en-US" sz="2861">
                <a:solidFill>
                  <a:srgbClr val="000000"/>
                </a:solidFill>
                <a:latin typeface="Lato"/>
                <a:ea typeface="Lato"/>
                <a:cs typeface="Lato"/>
                <a:sym typeface="Lato"/>
              </a:rPr>
              <a:t>Brief Description:</a:t>
            </a:r>
          </a:p>
          <a:p>
            <a:pPr algn="l">
              <a:lnSpc>
                <a:spcPts val="4005"/>
              </a:lnSpc>
              <a:spcBef>
                <a:spcPct val="0"/>
              </a:spcBef>
            </a:pPr>
          </a:p>
        </p:txBody>
      </p:sp>
      <p:sp>
        <p:nvSpPr>
          <p:cNvPr name="TextBox 4" id="4"/>
          <p:cNvSpPr txBox="true"/>
          <p:nvPr/>
        </p:nvSpPr>
        <p:spPr>
          <a:xfrm rot="0">
            <a:off x="2090571" y="590320"/>
            <a:ext cx="11586551" cy="2461092"/>
          </a:xfrm>
          <a:prstGeom prst="rect">
            <a:avLst/>
          </a:prstGeom>
        </p:spPr>
        <p:txBody>
          <a:bodyPr anchor="t" rtlCol="false" tIns="0" lIns="0" bIns="0" rIns="0">
            <a:spAutoFit/>
          </a:bodyPr>
          <a:lstStyle/>
          <a:p>
            <a:pPr algn="l">
              <a:lnSpc>
                <a:spcPts val="9299"/>
              </a:lnSpc>
            </a:pPr>
            <a:r>
              <a:rPr lang="en-US" sz="8453" b="true">
                <a:solidFill>
                  <a:srgbClr val="000000"/>
                </a:solidFill>
                <a:latin typeface="Poppins Bold"/>
                <a:ea typeface="Poppins Bold"/>
                <a:cs typeface="Poppins Bold"/>
                <a:sym typeface="Poppins Bold"/>
              </a:rPr>
              <a:t>SOLUTION OVERVIEW</a:t>
            </a:r>
          </a:p>
          <a:p>
            <a:pPr algn="l">
              <a:lnSpc>
                <a:spcPts val="9299"/>
              </a:lnSpc>
            </a:pPr>
          </a:p>
        </p:txBody>
      </p:sp>
      <p:sp>
        <p:nvSpPr>
          <p:cNvPr name="TextBox 5" id="5"/>
          <p:cNvSpPr txBox="true"/>
          <p:nvPr/>
        </p:nvSpPr>
        <p:spPr>
          <a:xfrm rot="0">
            <a:off x="2425511" y="3600035"/>
            <a:ext cx="11835548" cy="2226723"/>
          </a:xfrm>
          <a:prstGeom prst="rect">
            <a:avLst/>
          </a:prstGeom>
        </p:spPr>
        <p:txBody>
          <a:bodyPr anchor="t" rtlCol="false" tIns="0" lIns="0" bIns="0" rIns="0">
            <a:spAutoFit/>
          </a:bodyPr>
          <a:lstStyle/>
          <a:p>
            <a:pPr algn="l">
              <a:lnSpc>
                <a:spcPts val="4417"/>
              </a:lnSpc>
              <a:spcBef>
                <a:spcPct val="0"/>
              </a:spcBef>
            </a:pPr>
            <a:r>
              <a:rPr lang="en-US" sz="3155">
                <a:solidFill>
                  <a:srgbClr val="000000"/>
                </a:solidFill>
                <a:latin typeface="Lato"/>
                <a:ea typeface="Lato"/>
                <a:cs typeface="Lato"/>
                <a:sym typeface="Lato"/>
              </a:rPr>
              <a:t>Our solution is an AI-driven product attribute extraction tool that reads and interprets key specifications (like weight, volume, and dimensions) from product images, specifically designed for e-commerce applications.</a:t>
            </a:r>
          </a:p>
        </p:txBody>
      </p:sp>
      <p:sp>
        <p:nvSpPr>
          <p:cNvPr name="TextBox 6" id="6"/>
          <p:cNvSpPr txBox="true"/>
          <p:nvPr/>
        </p:nvSpPr>
        <p:spPr>
          <a:xfrm rot="0">
            <a:off x="2316645" y="6747785"/>
            <a:ext cx="12053280" cy="492383"/>
          </a:xfrm>
          <a:prstGeom prst="rect">
            <a:avLst/>
          </a:prstGeom>
        </p:spPr>
        <p:txBody>
          <a:bodyPr anchor="t" rtlCol="false" tIns="0" lIns="0" bIns="0" rIns="0">
            <a:spAutoFit/>
          </a:bodyPr>
          <a:lstStyle/>
          <a:p>
            <a:pPr algn="l">
              <a:lnSpc>
                <a:spcPts val="4005"/>
              </a:lnSpc>
              <a:spcBef>
                <a:spcPct val="0"/>
              </a:spcBef>
            </a:pPr>
            <a:r>
              <a:rPr lang="en-US" sz="2861">
                <a:solidFill>
                  <a:srgbClr val="000000"/>
                </a:solidFill>
                <a:latin typeface="Lato"/>
                <a:ea typeface="Lato"/>
                <a:cs typeface="Lato"/>
                <a:sym typeface="Lato"/>
              </a:rPr>
              <a:t>How it addresses the problem</a:t>
            </a:r>
          </a:p>
        </p:txBody>
      </p:sp>
      <p:sp>
        <p:nvSpPr>
          <p:cNvPr name="TextBox 7" id="7"/>
          <p:cNvSpPr txBox="true"/>
          <p:nvPr/>
        </p:nvSpPr>
        <p:spPr>
          <a:xfrm rot="0">
            <a:off x="2425511" y="7591623"/>
            <a:ext cx="11835548" cy="1666677"/>
          </a:xfrm>
          <a:prstGeom prst="rect">
            <a:avLst/>
          </a:prstGeom>
        </p:spPr>
        <p:txBody>
          <a:bodyPr anchor="t" rtlCol="false" tIns="0" lIns="0" bIns="0" rIns="0">
            <a:spAutoFit/>
          </a:bodyPr>
          <a:lstStyle/>
          <a:p>
            <a:pPr algn="l">
              <a:lnSpc>
                <a:spcPts val="4417"/>
              </a:lnSpc>
              <a:spcBef>
                <a:spcPct val="0"/>
              </a:spcBef>
            </a:pPr>
            <a:r>
              <a:rPr lang="en-US" sz="3155">
                <a:solidFill>
                  <a:srgbClr val="000000"/>
                </a:solidFill>
                <a:latin typeface="Lato"/>
                <a:ea typeface="Lato"/>
                <a:cs typeface="Lato"/>
                <a:sym typeface="Lato"/>
              </a:rPr>
              <a:t>It automates data extraction from images, reducing reliance on manual entry and ensuring accurate product information when textual descriptions are missing.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0" y="84963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TextBox 3" id="3"/>
          <p:cNvSpPr txBox="true"/>
          <p:nvPr/>
        </p:nvSpPr>
        <p:spPr>
          <a:xfrm rot="0">
            <a:off x="2237544" y="2563388"/>
            <a:ext cx="11130893" cy="994156"/>
          </a:xfrm>
          <a:prstGeom prst="rect">
            <a:avLst/>
          </a:prstGeom>
        </p:spPr>
        <p:txBody>
          <a:bodyPr anchor="t" rtlCol="false" tIns="0" lIns="0" bIns="0" rIns="0">
            <a:spAutoFit/>
          </a:bodyPr>
          <a:lstStyle/>
          <a:p>
            <a:pPr algn="l">
              <a:lnSpc>
                <a:spcPts val="4003"/>
              </a:lnSpc>
            </a:pPr>
            <a:r>
              <a:rPr lang="en-US" sz="2859">
                <a:solidFill>
                  <a:srgbClr val="000000"/>
                </a:solidFill>
                <a:latin typeface="Lato"/>
                <a:ea typeface="Lato"/>
                <a:cs typeface="Lato"/>
                <a:sym typeface="Lato"/>
              </a:rPr>
              <a:t>Innovation and uniqueness of the solution</a:t>
            </a:r>
          </a:p>
          <a:p>
            <a:pPr algn="l">
              <a:lnSpc>
                <a:spcPts val="4003"/>
              </a:lnSpc>
              <a:spcBef>
                <a:spcPct val="0"/>
              </a:spcBef>
            </a:pPr>
          </a:p>
        </p:txBody>
      </p:sp>
      <p:sp>
        <p:nvSpPr>
          <p:cNvPr name="TextBox 4" id="4"/>
          <p:cNvSpPr txBox="true"/>
          <p:nvPr/>
        </p:nvSpPr>
        <p:spPr>
          <a:xfrm rot="0">
            <a:off x="2057405" y="644139"/>
            <a:ext cx="11491170" cy="2440832"/>
          </a:xfrm>
          <a:prstGeom prst="rect">
            <a:avLst/>
          </a:prstGeom>
        </p:spPr>
        <p:txBody>
          <a:bodyPr anchor="t" rtlCol="false" tIns="0" lIns="0" bIns="0" rIns="0">
            <a:spAutoFit/>
          </a:bodyPr>
          <a:lstStyle/>
          <a:p>
            <a:pPr algn="l">
              <a:lnSpc>
                <a:spcPts val="9222"/>
              </a:lnSpc>
            </a:pPr>
            <a:r>
              <a:rPr lang="en-US" sz="8384" b="true">
                <a:solidFill>
                  <a:srgbClr val="000000"/>
                </a:solidFill>
                <a:latin typeface="Poppins Bold"/>
                <a:ea typeface="Poppins Bold"/>
                <a:cs typeface="Poppins Bold"/>
                <a:sym typeface="Poppins Bold"/>
              </a:rPr>
              <a:t>SOLUTION OVERVIEW</a:t>
            </a:r>
          </a:p>
          <a:p>
            <a:pPr algn="l">
              <a:lnSpc>
                <a:spcPts val="9222"/>
              </a:lnSpc>
            </a:pPr>
          </a:p>
        </p:txBody>
      </p:sp>
      <p:sp>
        <p:nvSpPr>
          <p:cNvPr name="TextBox 5" id="5"/>
          <p:cNvSpPr txBox="true"/>
          <p:nvPr/>
        </p:nvSpPr>
        <p:spPr>
          <a:xfrm rot="0">
            <a:off x="2237544" y="3291160"/>
            <a:ext cx="10929823" cy="2569087"/>
          </a:xfrm>
          <a:prstGeom prst="rect">
            <a:avLst/>
          </a:prstGeom>
        </p:spPr>
        <p:txBody>
          <a:bodyPr anchor="t" rtlCol="false" tIns="0" lIns="0" bIns="0" rIns="0">
            <a:spAutoFit/>
          </a:bodyPr>
          <a:lstStyle/>
          <a:p>
            <a:pPr algn="l">
              <a:lnSpc>
                <a:spcPts val="4078"/>
              </a:lnSpc>
            </a:pPr>
            <a:r>
              <a:rPr lang="en-US" sz="2913">
                <a:solidFill>
                  <a:srgbClr val="000000"/>
                </a:solidFill>
                <a:latin typeface="Lato"/>
                <a:ea typeface="Lato"/>
                <a:cs typeface="Lato"/>
                <a:sym typeface="Lato"/>
              </a:rPr>
              <a:t>Leverages computer vision and natural language processing (NLP) to extract entity values directly from images.</a:t>
            </a:r>
          </a:p>
          <a:p>
            <a:pPr algn="l">
              <a:lnSpc>
                <a:spcPts val="4078"/>
              </a:lnSpc>
              <a:spcBef>
                <a:spcPct val="0"/>
              </a:spcBef>
            </a:pPr>
            <a:r>
              <a:rPr lang="en-US" sz="2913">
                <a:solidFill>
                  <a:srgbClr val="000000"/>
                </a:solidFill>
                <a:latin typeface="Lato"/>
                <a:ea typeface="Lato"/>
                <a:cs typeface="Lato"/>
                <a:sym typeface="Lato"/>
              </a:rPr>
              <a:t>Combines image recognition with OCR (Optical Character Recognition) to identify text and measurement units present on product labels or packaging</a:t>
            </a:r>
          </a:p>
        </p:txBody>
      </p:sp>
      <p:sp>
        <p:nvSpPr>
          <p:cNvPr name="TextBox 6" id="6"/>
          <p:cNvSpPr txBox="true"/>
          <p:nvPr/>
        </p:nvSpPr>
        <p:spPr>
          <a:xfrm rot="0">
            <a:off x="2237544" y="6341486"/>
            <a:ext cx="11130893" cy="994156"/>
          </a:xfrm>
          <a:prstGeom prst="rect">
            <a:avLst/>
          </a:prstGeom>
        </p:spPr>
        <p:txBody>
          <a:bodyPr anchor="t" rtlCol="false" tIns="0" lIns="0" bIns="0" rIns="0">
            <a:spAutoFit/>
          </a:bodyPr>
          <a:lstStyle/>
          <a:p>
            <a:pPr algn="l">
              <a:lnSpc>
                <a:spcPts val="4003"/>
              </a:lnSpc>
            </a:pPr>
            <a:r>
              <a:rPr lang="en-US" sz="2859">
                <a:solidFill>
                  <a:srgbClr val="000000"/>
                </a:solidFill>
                <a:latin typeface="Lato"/>
                <a:ea typeface="Lato"/>
                <a:cs typeface="Lato"/>
                <a:sym typeface="Lato"/>
              </a:rPr>
              <a:t>key features and benefits</a:t>
            </a:r>
          </a:p>
          <a:p>
            <a:pPr algn="l">
              <a:lnSpc>
                <a:spcPts val="4003"/>
              </a:lnSpc>
              <a:spcBef>
                <a:spcPct val="0"/>
              </a:spcBef>
            </a:pPr>
          </a:p>
        </p:txBody>
      </p:sp>
      <p:sp>
        <p:nvSpPr>
          <p:cNvPr name="TextBox 7" id="7"/>
          <p:cNvSpPr txBox="true"/>
          <p:nvPr/>
        </p:nvSpPr>
        <p:spPr>
          <a:xfrm rot="0">
            <a:off x="2237544" y="7221979"/>
            <a:ext cx="10929823" cy="2794760"/>
          </a:xfrm>
          <a:prstGeom prst="rect">
            <a:avLst/>
          </a:prstGeom>
        </p:spPr>
        <p:txBody>
          <a:bodyPr anchor="t" rtlCol="false" tIns="0" lIns="0" bIns="0" rIns="0">
            <a:spAutoFit/>
          </a:bodyPr>
          <a:lstStyle/>
          <a:p>
            <a:pPr algn="l">
              <a:lnSpc>
                <a:spcPts val="3699"/>
              </a:lnSpc>
            </a:pPr>
            <a:r>
              <a:rPr lang="en-US" sz="2642">
                <a:solidFill>
                  <a:srgbClr val="000000"/>
                </a:solidFill>
                <a:latin typeface="Lato"/>
                <a:ea typeface="Lato"/>
                <a:cs typeface="Lato"/>
                <a:sym typeface="Lato"/>
              </a:rPr>
              <a:t>Automation: Eliminates the need for manual product data entry.</a:t>
            </a:r>
          </a:p>
          <a:p>
            <a:pPr algn="l">
              <a:lnSpc>
                <a:spcPts val="3699"/>
              </a:lnSpc>
            </a:pPr>
            <a:r>
              <a:rPr lang="en-US" sz="2642">
                <a:solidFill>
                  <a:srgbClr val="000000"/>
                </a:solidFill>
                <a:latin typeface="Lato"/>
                <a:ea typeface="Lato"/>
                <a:cs typeface="Lato"/>
                <a:sym typeface="Lato"/>
              </a:rPr>
              <a:t>Accuracy: Provides precise and reliable extraction of critical product details.</a:t>
            </a:r>
          </a:p>
          <a:p>
            <a:pPr algn="l">
              <a:lnSpc>
                <a:spcPts val="3699"/>
              </a:lnSpc>
            </a:pPr>
            <a:r>
              <a:rPr lang="en-US" sz="2642">
                <a:solidFill>
                  <a:srgbClr val="000000"/>
                </a:solidFill>
                <a:latin typeface="Lato"/>
                <a:ea typeface="Lato"/>
                <a:cs typeface="Lato"/>
                <a:sym typeface="Lato"/>
              </a:rPr>
              <a:t>Multimodal Analysis: Supports multiple image types and resolutions, and extracts both textual and non-textual entity values.</a:t>
            </a:r>
          </a:p>
          <a:p>
            <a:pPr algn="l">
              <a:lnSpc>
                <a:spcPts val="36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0" y="83820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grpSp>
        <p:nvGrpSpPr>
          <p:cNvPr name="Group 3" id="3"/>
          <p:cNvGrpSpPr/>
          <p:nvPr/>
        </p:nvGrpSpPr>
        <p:grpSpPr>
          <a:xfrm rot="5400000">
            <a:off x="4438636" y="4802688"/>
            <a:ext cx="8729104" cy="681625"/>
            <a:chOff x="0" y="0"/>
            <a:chExt cx="2299023" cy="179523"/>
          </a:xfrm>
        </p:grpSpPr>
        <p:sp>
          <p:nvSpPr>
            <p:cNvPr name="Freeform 4" id="4"/>
            <p:cNvSpPr/>
            <p:nvPr/>
          </p:nvSpPr>
          <p:spPr>
            <a:xfrm flipH="false" flipV="false" rot="0">
              <a:off x="0" y="0"/>
              <a:ext cx="2299023" cy="179523"/>
            </a:xfrm>
            <a:custGeom>
              <a:avLst/>
              <a:gdLst/>
              <a:ahLst/>
              <a:cxnLst/>
              <a:rect r="r" b="b" t="t" l="l"/>
              <a:pathLst>
                <a:path h="179523" w="2299023">
                  <a:moveTo>
                    <a:pt x="56762" y="0"/>
                  </a:moveTo>
                  <a:lnTo>
                    <a:pt x="2242261" y="0"/>
                  </a:lnTo>
                  <a:cubicBezTo>
                    <a:pt x="2257315" y="0"/>
                    <a:pt x="2271753" y="5980"/>
                    <a:pt x="2282398" y="16625"/>
                  </a:cubicBezTo>
                  <a:cubicBezTo>
                    <a:pt x="2293043" y="27270"/>
                    <a:pt x="2299023" y="41708"/>
                    <a:pt x="2299023" y="56762"/>
                  </a:cubicBezTo>
                  <a:lnTo>
                    <a:pt x="2299023" y="122760"/>
                  </a:lnTo>
                  <a:cubicBezTo>
                    <a:pt x="2299023" y="137815"/>
                    <a:pt x="2293043" y="152252"/>
                    <a:pt x="2282398" y="162897"/>
                  </a:cubicBezTo>
                  <a:cubicBezTo>
                    <a:pt x="2271753" y="173542"/>
                    <a:pt x="2257315" y="179523"/>
                    <a:pt x="2242261" y="179523"/>
                  </a:cubicBezTo>
                  <a:lnTo>
                    <a:pt x="56762" y="179523"/>
                  </a:lnTo>
                  <a:cubicBezTo>
                    <a:pt x="41708" y="179523"/>
                    <a:pt x="27270" y="173542"/>
                    <a:pt x="16625" y="162897"/>
                  </a:cubicBezTo>
                  <a:cubicBezTo>
                    <a:pt x="5980" y="152252"/>
                    <a:pt x="0" y="137815"/>
                    <a:pt x="0" y="122760"/>
                  </a:cubicBezTo>
                  <a:lnTo>
                    <a:pt x="0" y="56762"/>
                  </a:lnTo>
                  <a:cubicBezTo>
                    <a:pt x="0" y="41708"/>
                    <a:pt x="5980" y="27270"/>
                    <a:pt x="16625" y="16625"/>
                  </a:cubicBezTo>
                  <a:cubicBezTo>
                    <a:pt x="27270" y="5980"/>
                    <a:pt x="41708" y="0"/>
                    <a:pt x="56762" y="0"/>
                  </a:cubicBezTo>
                  <a:close/>
                </a:path>
              </a:pathLst>
            </a:custGeom>
            <a:solidFill>
              <a:srgbClr val="000000">
                <a:alpha val="0"/>
              </a:srgbClr>
            </a:solidFill>
            <a:ln w="38100" cap="rnd">
              <a:solidFill>
                <a:srgbClr val="E5E1DA"/>
              </a:solidFill>
              <a:prstDash val="solid"/>
              <a:round/>
            </a:ln>
          </p:spPr>
        </p:sp>
        <p:sp>
          <p:nvSpPr>
            <p:cNvPr name="TextBox 5" id="5"/>
            <p:cNvSpPr txBox="true"/>
            <p:nvPr/>
          </p:nvSpPr>
          <p:spPr>
            <a:xfrm>
              <a:off x="0" y="-38100"/>
              <a:ext cx="2299023" cy="21762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8574588" y="926782"/>
            <a:ext cx="457200" cy="460655"/>
          </a:xfrm>
          <a:custGeom>
            <a:avLst/>
            <a:gdLst/>
            <a:ahLst/>
            <a:cxnLst/>
            <a:rect r="r" b="b" t="t" l="l"/>
            <a:pathLst>
              <a:path h="460655" w="457200">
                <a:moveTo>
                  <a:pt x="0" y="0"/>
                </a:moveTo>
                <a:lnTo>
                  <a:pt x="457200" y="0"/>
                </a:lnTo>
                <a:lnTo>
                  <a:pt x="457200" y="460655"/>
                </a:lnTo>
                <a:lnTo>
                  <a:pt x="0" y="460655"/>
                </a:lnTo>
                <a:lnTo>
                  <a:pt x="0" y="0"/>
                </a:lnTo>
                <a:close/>
              </a:path>
            </a:pathLst>
          </a:custGeom>
          <a:blipFill>
            <a:blip r:embed="rId3"/>
            <a:stretch>
              <a:fillRect l="0" t="0" r="0" b="0"/>
            </a:stretch>
          </a:blipFill>
        </p:spPr>
      </p:sp>
      <p:sp>
        <p:nvSpPr>
          <p:cNvPr name="Freeform 7" id="7"/>
          <p:cNvSpPr/>
          <p:nvPr/>
        </p:nvSpPr>
        <p:spPr>
          <a:xfrm flipH="false" flipV="false" rot="0">
            <a:off x="8574588" y="3355410"/>
            <a:ext cx="457200" cy="460655"/>
          </a:xfrm>
          <a:custGeom>
            <a:avLst/>
            <a:gdLst/>
            <a:ahLst/>
            <a:cxnLst/>
            <a:rect r="r" b="b" t="t" l="l"/>
            <a:pathLst>
              <a:path h="460655" w="457200">
                <a:moveTo>
                  <a:pt x="0" y="0"/>
                </a:moveTo>
                <a:lnTo>
                  <a:pt x="457200" y="0"/>
                </a:lnTo>
                <a:lnTo>
                  <a:pt x="457200" y="460655"/>
                </a:lnTo>
                <a:lnTo>
                  <a:pt x="0" y="460655"/>
                </a:lnTo>
                <a:lnTo>
                  <a:pt x="0" y="0"/>
                </a:lnTo>
                <a:close/>
              </a:path>
            </a:pathLst>
          </a:custGeom>
          <a:blipFill>
            <a:blip r:embed="rId3"/>
            <a:stretch>
              <a:fillRect l="0" t="0" r="0" b="0"/>
            </a:stretch>
          </a:blipFill>
        </p:spPr>
      </p:sp>
      <p:sp>
        <p:nvSpPr>
          <p:cNvPr name="Freeform 8" id="8"/>
          <p:cNvSpPr/>
          <p:nvPr/>
        </p:nvSpPr>
        <p:spPr>
          <a:xfrm flipH="false" flipV="false" rot="0">
            <a:off x="8574588" y="5246528"/>
            <a:ext cx="457200" cy="460655"/>
          </a:xfrm>
          <a:custGeom>
            <a:avLst/>
            <a:gdLst/>
            <a:ahLst/>
            <a:cxnLst/>
            <a:rect r="r" b="b" t="t" l="l"/>
            <a:pathLst>
              <a:path h="460655" w="457200">
                <a:moveTo>
                  <a:pt x="0" y="0"/>
                </a:moveTo>
                <a:lnTo>
                  <a:pt x="457200" y="0"/>
                </a:lnTo>
                <a:lnTo>
                  <a:pt x="457200" y="460654"/>
                </a:lnTo>
                <a:lnTo>
                  <a:pt x="0" y="460654"/>
                </a:lnTo>
                <a:lnTo>
                  <a:pt x="0" y="0"/>
                </a:lnTo>
                <a:close/>
              </a:path>
            </a:pathLst>
          </a:custGeom>
          <a:blipFill>
            <a:blip r:embed="rId3"/>
            <a:stretch>
              <a:fillRect l="0" t="0" r="0" b="0"/>
            </a:stretch>
          </a:blipFill>
        </p:spPr>
      </p:sp>
      <p:sp>
        <p:nvSpPr>
          <p:cNvPr name="TextBox 9" id="9"/>
          <p:cNvSpPr txBox="true"/>
          <p:nvPr/>
        </p:nvSpPr>
        <p:spPr>
          <a:xfrm rot="0">
            <a:off x="9548141" y="3298260"/>
            <a:ext cx="5199649" cy="431800"/>
          </a:xfrm>
          <a:prstGeom prst="rect">
            <a:avLst/>
          </a:prstGeom>
        </p:spPr>
        <p:txBody>
          <a:bodyPr anchor="t" rtlCol="false" tIns="0" lIns="0" bIns="0" rIns="0">
            <a:spAutoFit/>
          </a:bodyPr>
          <a:lstStyle/>
          <a:p>
            <a:pPr algn="l">
              <a:lnSpc>
                <a:spcPts val="3500"/>
              </a:lnSpc>
              <a:spcBef>
                <a:spcPct val="0"/>
              </a:spcBef>
            </a:pPr>
            <a:r>
              <a:rPr lang="en-US" b="true" sz="2500">
                <a:solidFill>
                  <a:srgbClr val="FFD944"/>
                </a:solidFill>
                <a:latin typeface="Lato Bold"/>
                <a:ea typeface="Lato Bold"/>
                <a:cs typeface="Lato Bold"/>
                <a:sym typeface="Lato Bold"/>
              </a:rPr>
              <a:t>Frontend</a:t>
            </a:r>
          </a:p>
        </p:txBody>
      </p:sp>
      <p:sp>
        <p:nvSpPr>
          <p:cNvPr name="TextBox 10" id="10"/>
          <p:cNvSpPr txBox="true"/>
          <p:nvPr/>
        </p:nvSpPr>
        <p:spPr>
          <a:xfrm rot="0">
            <a:off x="9548141" y="4060571"/>
            <a:ext cx="7461194" cy="737235"/>
          </a:xfrm>
          <a:prstGeom prst="rect">
            <a:avLst/>
          </a:prstGeom>
        </p:spPr>
        <p:txBody>
          <a:bodyPr anchor="t" rtlCol="false" tIns="0" lIns="0" bIns="0" rIns="0">
            <a:spAutoFit/>
          </a:bodyPr>
          <a:lstStyle/>
          <a:p>
            <a:pPr algn="l">
              <a:lnSpc>
                <a:spcPts val="2940"/>
              </a:lnSpc>
            </a:pPr>
            <a:r>
              <a:rPr lang="en-US" sz="2100">
                <a:solidFill>
                  <a:srgbClr val="000000"/>
                </a:solidFill>
                <a:latin typeface="Lato"/>
                <a:ea typeface="Lato"/>
                <a:cs typeface="Lato"/>
                <a:sym typeface="Lato"/>
              </a:rPr>
              <a:t>React.js, Bootstrap/Tailwind CSS</a:t>
            </a:r>
          </a:p>
          <a:p>
            <a:pPr algn="l">
              <a:lnSpc>
                <a:spcPts val="2940"/>
              </a:lnSpc>
              <a:spcBef>
                <a:spcPct val="0"/>
              </a:spcBef>
            </a:pPr>
          </a:p>
        </p:txBody>
      </p:sp>
      <p:sp>
        <p:nvSpPr>
          <p:cNvPr name="TextBox 11" id="11"/>
          <p:cNvSpPr txBox="true"/>
          <p:nvPr/>
        </p:nvSpPr>
        <p:spPr>
          <a:xfrm rot="0">
            <a:off x="1028700" y="6059170"/>
            <a:ext cx="5853180" cy="2600325"/>
          </a:xfrm>
          <a:prstGeom prst="rect">
            <a:avLst/>
          </a:prstGeom>
        </p:spPr>
        <p:txBody>
          <a:bodyPr anchor="t" rtlCol="false" tIns="0" lIns="0" bIns="0" rIns="0">
            <a:spAutoFit/>
          </a:bodyPr>
          <a:lstStyle/>
          <a:p>
            <a:pPr algn="l">
              <a:lnSpc>
                <a:spcPts val="6600"/>
              </a:lnSpc>
            </a:pPr>
            <a:r>
              <a:rPr lang="en-US" sz="6000" b="true">
                <a:solidFill>
                  <a:srgbClr val="000000"/>
                </a:solidFill>
                <a:latin typeface="Poppins Bold"/>
                <a:ea typeface="Poppins Bold"/>
                <a:cs typeface="Poppins Bold"/>
                <a:sym typeface="Poppins Bold"/>
              </a:rPr>
              <a:t>TECHNICAL ARCHITECTURE </a:t>
            </a:r>
          </a:p>
          <a:p>
            <a:pPr algn="l">
              <a:lnSpc>
                <a:spcPts val="6600"/>
              </a:lnSpc>
            </a:pPr>
          </a:p>
        </p:txBody>
      </p:sp>
      <p:sp>
        <p:nvSpPr>
          <p:cNvPr name="TextBox 12" id="12"/>
          <p:cNvSpPr txBox="true"/>
          <p:nvPr/>
        </p:nvSpPr>
        <p:spPr>
          <a:xfrm rot="0">
            <a:off x="9548141" y="5189378"/>
            <a:ext cx="5199649" cy="431800"/>
          </a:xfrm>
          <a:prstGeom prst="rect">
            <a:avLst/>
          </a:prstGeom>
        </p:spPr>
        <p:txBody>
          <a:bodyPr anchor="t" rtlCol="false" tIns="0" lIns="0" bIns="0" rIns="0">
            <a:spAutoFit/>
          </a:bodyPr>
          <a:lstStyle/>
          <a:p>
            <a:pPr algn="l">
              <a:lnSpc>
                <a:spcPts val="3500"/>
              </a:lnSpc>
              <a:spcBef>
                <a:spcPct val="0"/>
              </a:spcBef>
            </a:pPr>
            <a:r>
              <a:rPr lang="en-US" b="true" sz="2500">
                <a:solidFill>
                  <a:srgbClr val="FFD944"/>
                </a:solidFill>
                <a:latin typeface="Lato Bold"/>
                <a:ea typeface="Lato Bold"/>
                <a:cs typeface="Lato Bold"/>
                <a:sym typeface="Lato Bold"/>
              </a:rPr>
              <a:t>Backend</a:t>
            </a:r>
          </a:p>
        </p:txBody>
      </p:sp>
      <p:sp>
        <p:nvSpPr>
          <p:cNvPr name="TextBox 13" id="13"/>
          <p:cNvSpPr txBox="true"/>
          <p:nvPr/>
        </p:nvSpPr>
        <p:spPr>
          <a:xfrm rot="0">
            <a:off x="9548141" y="5949473"/>
            <a:ext cx="7461194" cy="737235"/>
          </a:xfrm>
          <a:prstGeom prst="rect">
            <a:avLst/>
          </a:prstGeom>
        </p:spPr>
        <p:txBody>
          <a:bodyPr anchor="t" rtlCol="false" tIns="0" lIns="0" bIns="0" rIns="0">
            <a:spAutoFit/>
          </a:bodyPr>
          <a:lstStyle/>
          <a:p>
            <a:pPr algn="l">
              <a:lnSpc>
                <a:spcPts val="2940"/>
              </a:lnSpc>
              <a:spcBef>
                <a:spcPct val="0"/>
              </a:spcBef>
            </a:pPr>
            <a:r>
              <a:rPr lang="en-US" sz="2100">
                <a:solidFill>
                  <a:srgbClr val="000000"/>
                </a:solidFill>
                <a:latin typeface="Lato"/>
                <a:ea typeface="Lato"/>
                <a:cs typeface="Lato"/>
                <a:sym typeface="Lato"/>
              </a:rPr>
              <a:t>Flask (Python), TensorFlow/Keras for AI models, OpenCV &amp; Tesseract OCR for image/text processing</a:t>
            </a:r>
          </a:p>
        </p:txBody>
      </p:sp>
      <p:sp>
        <p:nvSpPr>
          <p:cNvPr name="TextBox 14" id="14"/>
          <p:cNvSpPr txBox="true"/>
          <p:nvPr/>
        </p:nvSpPr>
        <p:spPr>
          <a:xfrm rot="0">
            <a:off x="9394317" y="7284650"/>
            <a:ext cx="5199649" cy="431800"/>
          </a:xfrm>
          <a:prstGeom prst="rect">
            <a:avLst/>
          </a:prstGeom>
        </p:spPr>
        <p:txBody>
          <a:bodyPr anchor="t" rtlCol="false" tIns="0" lIns="0" bIns="0" rIns="0">
            <a:spAutoFit/>
          </a:bodyPr>
          <a:lstStyle/>
          <a:p>
            <a:pPr algn="l">
              <a:lnSpc>
                <a:spcPts val="3500"/>
              </a:lnSpc>
              <a:spcBef>
                <a:spcPct val="0"/>
              </a:spcBef>
            </a:pPr>
            <a:r>
              <a:rPr lang="en-US" b="true" sz="2500">
                <a:solidFill>
                  <a:srgbClr val="FFD944"/>
                </a:solidFill>
                <a:latin typeface="Lato Bold"/>
                <a:ea typeface="Lato Bold"/>
                <a:cs typeface="Lato Bold"/>
                <a:sym typeface="Lato Bold"/>
              </a:rPr>
              <a:t>Database</a:t>
            </a:r>
          </a:p>
        </p:txBody>
      </p:sp>
      <p:sp>
        <p:nvSpPr>
          <p:cNvPr name="TextBox 15" id="15"/>
          <p:cNvSpPr txBox="true"/>
          <p:nvPr/>
        </p:nvSpPr>
        <p:spPr>
          <a:xfrm rot="0">
            <a:off x="9394317" y="8044745"/>
            <a:ext cx="7461194" cy="737235"/>
          </a:xfrm>
          <a:prstGeom prst="rect">
            <a:avLst/>
          </a:prstGeom>
        </p:spPr>
        <p:txBody>
          <a:bodyPr anchor="t" rtlCol="false" tIns="0" lIns="0" bIns="0" rIns="0">
            <a:spAutoFit/>
          </a:bodyPr>
          <a:lstStyle/>
          <a:p>
            <a:pPr algn="l">
              <a:lnSpc>
                <a:spcPts val="2940"/>
              </a:lnSpc>
              <a:spcBef>
                <a:spcPct val="0"/>
              </a:spcBef>
            </a:pPr>
            <a:r>
              <a:rPr lang="en-US" sz="2100">
                <a:solidFill>
                  <a:srgbClr val="000000"/>
                </a:solidFill>
                <a:latin typeface="Lato"/>
                <a:ea typeface="Lato"/>
                <a:cs typeface="Lato"/>
                <a:sym typeface="Lato"/>
              </a:rPr>
              <a:t>MongoDB for unstructured data, PostgreSQL for structured querie</a:t>
            </a:r>
          </a:p>
        </p:txBody>
      </p:sp>
      <p:sp>
        <p:nvSpPr>
          <p:cNvPr name="Freeform 16" id="16"/>
          <p:cNvSpPr/>
          <p:nvPr/>
        </p:nvSpPr>
        <p:spPr>
          <a:xfrm flipH="false" flipV="false" rot="0">
            <a:off x="8574588" y="7298797"/>
            <a:ext cx="457200" cy="460655"/>
          </a:xfrm>
          <a:custGeom>
            <a:avLst/>
            <a:gdLst/>
            <a:ahLst/>
            <a:cxnLst/>
            <a:rect r="r" b="b" t="t" l="l"/>
            <a:pathLst>
              <a:path h="460655" w="457200">
                <a:moveTo>
                  <a:pt x="0" y="0"/>
                </a:moveTo>
                <a:lnTo>
                  <a:pt x="457200" y="0"/>
                </a:lnTo>
                <a:lnTo>
                  <a:pt x="457200" y="460655"/>
                </a:lnTo>
                <a:lnTo>
                  <a:pt x="0" y="460655"/>
                </a:lnTo>
                <a:lnTo>
                  <a:pt x="0" y="0"/>
                </a:lnTo>
                <a:close/>
              </a:path>
            </a:pathLst>
          </a:custGeom>
          <a:blipFill>
            <a:blip r:embed="rId3"/>
            <a:stretch>
              <a:fillRect l="0" t="0" r="0" b="0"/>
            </a:stretch>
          </a:blipFill>
        </p:spPr>
      </p:sp>
      <p:sp>
        <p:nvSpPr>
          <p:cNvPr name="TextBox 17" id="17"/>
          <p:cNvSpPr txBox="true"/>
          <p:nvPr/>
        </p:nvSpPr>
        <p:spPr>
          <a:xfrm rot="0">
            <a:off x="9548141" y="869632"/>
            <a:ext cx="7218597" cy="869950"/>
          </a:xfrm>
          <a:prstGeom prst="rect">
            <a:avLst/>
          </a:prstGeom>
        </p:spPr>
        <p:txBody>
          <a:bodyPr anchor="t" rtlCol="false" tIns="0" lIns="0" bIns="0" rIns="0">
            <a:spAutoFit/>
          </a:bodyPr>
          <a:lstStyle/>
          <a:p>
            <a:pPr algn="l">
              <a:lnSpc>
                <a:spcPts val="3500"/>
              </a:lnSpc>
            </a:pPr>
            <a:r>
              <a:rPr lang="en-US" sz="2500" b="true">
                <a:solidFill>
                  <a:srgbClr val="FFD944"/>
                </a:solidFill>
                <a:latin typeface="Lato Bold"/>
                <a:ea typeface="Lato Bold"/>
                <a:cs typeface="Lato Bold"/>
                <a:sym typeface="Lato Bold"/>
              </a:rPr>
              <a:t>CRNN (Convolutional Recurrent Neural Network):</a:t>
            </a:r>
          </a:p>
          <a:p>
            <a:pPr algn="l">
              <a:lnSpc>
                <a:spcPts val="3500"/>
              </a:lnSpc>
              <a:spcBef>
                <a:spcPct val="0"/>
              </a:spcBef>
            </a:pPr>
          </a:p>
        </p:txBody>
      </p:sp>
      <p:sp>
        <p:nvSpPr>
          <p:cNvPr name="TextBox 18" id="18"/>
          <p:cNvSpPr txBox="true"/>
          <p:nvPr/>
        </p:nvSpPr>
        <p:spPr>
          <a:xfrm rot="0">
            <a:off x="9548141" y="1397864"/>
            <a:ext cx="7461194" cy="1851660"/>
          </a:xfrm>
          <a:prstGeom prst="rect">
            <a:avLst/>
          </a:prstGeom>
        </p:spPr>
        <p:txBody>
          <a:bodyPr anchor="t" rtlCol="false" tIns="0" lIns="0" bIns="0" rIns="0">
            <a:spAutoFit/>
          </a:bodyPr>
          <a:lstStyle/>
          <a:p>
            <a:pPr algn="l">
              <a:lnSpc>
                <a:spcPts val="2940"/>
              </a:lnSpc>
            </a:pPr>
            <a:r>
              <a:rPr lang="en-US" sz="2100">
                <a:solidFill>
                  <a:srgbClr val="000000"/>
                </a:solidFill>
                <a:latin typeface="Lato"/>
                <a:ea typeface="Lato"/>
                <a:cs typeface="Lato"/>
                <a:sym typeface="Lato"/>
              </a:rPr>
              <a:t>Deep Learning-based Methods:</a:t>
            </a:r>
          </a:p>
          <a:p>
            <a:pPr algn="l">
              <a:lnSpc>
                <a:spcPts val="2940"/>
              </a:lnSpc>
            </a:pPr>
            <a:r>
              <a:rPr lang="en-US" sz="2100">
                <a:solidFill>
                  <a:srgbClr val="000000"/>
                </a:solidFill>
                <a:latin typeface="Lato"/>
                <a:ea typeface="Lato"/>
                <a:cs typeface="Lato"/>
                <a:sym typeface="Lato"/>
              </a:rPr>
              <a:t>1.Text Detection Model: YOLOv8 (You Only Look Once v8)</a:t>
            </a:r>
          </a:p>
          <a:p>
            <a:pPr algn="l">
              <a:lnSpc>
                <a:spcPts val="2940"/>
              </a:lnSpc>
            </a:pPr>
            <a:r>
              <a:rPr lang="en-US" sz="2100">
                <a:solidFill>
                  <a:srgbClr val="000000"/>
                </a:solidFill>
                <a:latin typeface="Lato"/>
                <a:ea typeface="Lato"/>
                <a:cs typeface="Lato"/>
                <a:sym typeface="Lato"/>
              </a:rPr>
              <a:t>2.Character Recognition Model: CRNN (Convolutional Recurrent Neural Network)</a:t>
            </a:r>
          </a:p>
          <a:p>
            <a:pPr algn="l">
              <a:lnSpc>
                <a:spcPts val="2940"/>
              </a:lnSpc>
              <a:spcBef>
                <a:spcPct val="0"/>
              </a:spcBef>
            </a:pPr>
            <a:r>
              <a:rPr lang="en-US" sz="2100">
                <a:solidFill>
                  <a:srgbClr val="000000"/>
                </a:solidFill>
                <a:latin typeface="Lato"/>
                <a:ea typeface="Lato"/>
                <a:cs typeface="Lato"/>
                <a:sym typeface="Lato"/>
              </a:rPr>
              <a:t>Combining the Two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0" y="83820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TextBox 3" id="3"/>
          <p:cNvSpPr txBox="true"/>
          <p:nvPr/>
        </p:nvSpPr>
        <p:spPr>
          <a:xfrm rot="0">
            <a:off x="1302220" y="730667"/>
            <a:ext cx="16641356" cy="2272755"/>
          </a:xfrm>
          <a:prstGeom prst="rect">
            <a:avLst/>
          </a:prstGeom>
        </p:spPr>
        <p:txBody>
          <a:bodyPr anchor="t" rtlCol="false" tIns="0" lIns="0" bIns="0" rIns="0">
            <a:spAutoFit/>
          </a:bodyPr>
          <a:lstStyle/>
          <a:p>
            <a:pPr algn="l">
              <a:lnSpc>
                <a:spcPts val="8587"/>
              </a:lnSpc>
            </a:pPr>
            <a:r>
              <a:rPr lang="en-US" sz="7806" b="true">
                <a:solidFill>
                  <a:srgbClr val="000000"/>
                </a:solidFill>
                <a:latin typeface="Poppins Bold"/>
                <a:ea typeface="Poppins Bold"/>
                <a:cs typeface="Poppins Bold"/>
                <a:sym typeface="Poppins Bold"/>
              </a:rPr>
              <a:t>SCALABILITY AND FUTURE SCOPE</a:t>
            </a:r>
          </a:p>
          <a:p>
            <a:pPr algn="l">
              <a:lnSpc>
                <a:spcPts val="8587"/>
              </a:lnSpc>
            </a:pPr>
          </a:p>
        </p:txBody>
      </p:sp>
      <p:sp>
        <p:nvSpPr>
          <p:cNvPr name="TextBox 4" id="4"/>
          <p:cNvSpPr txBox="true"/>
          <p:nvPr/>
        </p:nvSpPr>
        <p:spPr>
          <a:xfrm rot="0">
            <a:off x="1302220" y="2110718"/>
            <a:ext cx="14360841" cy="7740970"/>
          </a:xfrm>
          <a:prstGeom prst="rect">
            <a:avLst/>
          </a:prstGeom>
        </p:spPr>
        <p:txBody>
          <a:bodyPr anchor="t" rtlCol="false" tIns="0" lIns="0" bIns="0" rIns="0">
            <a:spAutoFit/>
          </a:bodyPr>
          <a:lstStyle/>
          <a:p>
            <a:pPr algn="l">
              <a:lnSpc>
                <a:spcPts val="4078"/>
              </a:lnSpc>
            </a:pPr>
            <a:r>
              <a:rPr lang="en-US" sz="2913">
                <a:solidFill>
                  <a:srgbClr val="000000"/>
                </a:solidFill>
                <a:latin typeface="Lato"/>
                <a:ea typeface="Lato"/>
                <a:cs typeface="Lato"/>
                <a:sym typeface="Lato"/>
              </a:rPr>
              <a:t>Handling Increased Load:</a:t>
            </a:r>
          </a:p>
          <a:p>
            <a:pPr algn="l">
              <a:lnSpc>
                <a:spcPts val="4078"/>
              </a:lnSpc>
            </a:pPr>
          </a:p>
          <a:p>
            <a:pPr algn="l">
              <a:lnSpc>
                <a:spcPts val="4078"/>
              </a:lnSpc>
            </a:pPr>
            <a:r>
              <a:rPr lang="en-US" sz="2913">
                <a:solidFill>
                  <a:srgbClr val="000000"/>
                </a:solidFill>
                <a:latin typeface="Lato"/>
                <a:ea typeface="Lato"/>
                <a:cs typeface="Lato"/>
                <a:sym typeface="Lato"/>
              </a:rPr>
              <a:t>The system will be hosted on cloud platforms (AWS/GCP), enabling elastic scalability to handle increased image processing loads.</a:t>
            </a:r>
          </a:p>
          <a:p>
            <a:pPr algn="l">
              <a:lnSpc>
                <a:spcPts val="4078"/>
              </a:lnSpc>
            </a:pPr>
            <a:r>
              <a:rPr lang="en-US" sz="2913">
                <a:solidFill>
                  <a:srgbClr val="000000"/>
                </a:solidFill>
                <a:latin typeface="Lato"/>
                <a:ea typeface="Lato"/>
                <a:cs typeface="Lato"/>
                <a:sym typeface="Lato"/>
              </a:rPr>
              <a:t>We implement Auto-scaling mechanisms that monitor traffic and dynamically adjust computing resources based on demand.</a:t>
            </a:r>
          </a:p>
          <a:p>
            <a:pPr algn="l">
              <a:lnSpc>
                <a:spcPts val="4078"/>
              </a:lnSpc>
            </a:pPr>
          </a:p>
          <a:p>
            <a:pPr algn="l">
              <a:lnSpc>
                <a:spcPts val="4078"/>
              </a:lnSpc>
            </a:pPr>
            <a:r>
              <a:rPr lang="en-US" sz="2913">
                <a:solidFill>
                  <a:srgbClr val="000000"/>
                </a:solidFill>
                <a:latin typeface="Lato"/>
                <a:ea typeface="Lato"/>
                <a:cs typeface="Lato"/>
                <a:sym typeface="Lato"/>
              </a:rPr>
              <a:t>Future Scope:</a:t>
            </a:r>
          </a:p>
          <a:p>
            <a:pPr algn="l">
              <a:lnSpc>
                <a:spcPts val="4078"/>
              </a:lnSpc>
            </a:pPr>
          </a:p>
          <a:p>
            <a:pPr algn="l">
              <a:lnSpc>
                <a:spcPts val="4078"/>
              </a:lnSpc>
            </a:pPr>
            <a:r>
              <a:rPr lang="en-US" sz="2913">
                <a:solidFill>
                  <a:srgbClr val="000000"/>
                </a:solidFill>
                <a:latin typeface="Lato"/>
                <a:ea typeface="Lato"/>
                <a:cs typeface="Lato"/>
                <a:sym typeface="Lato"/>
              </a:rPr>
              <a:t>Multilingual OCR Support: Expand the system to support text extraction in multiple languages, allowing it to be used in global markets.</a:t>
            </a:r>
          </a:p>
          <a:p>
            <a:pPr algn="l">
              <a:lnSpc>
                <a:spcPts val="4078"/>
              </a:lnSpc>
            </a:pPr>
            <a:r>
              <a:rPr lang="en-US" sz="2913">
                <a:solidFill>
                  <a:srgbClr val="000000"/>
                </a:solidFill>
                <a:latin typeface="Lato"/>
                <a:ea typeface="Lato"/>
                <a:cs typeface="Lato"/>
                <a:sym typeface="Lato"/>
              </a:rPr>
              <a:t>3D Object Recognition: Add functionality to detect 3D object properties like curvature, volume, and surface area.</a:t>
            </a:r>
          </a:p>
          <a:p>
            <a:pPr algn="l">
              <a:lnSpc>
                <a:spcPts val="4078"/>
              </a:lnSpc>
              <a:spcBef>
                <a:spcPct val="0"/>
              </a:spcBef>
            </a:pPr>
            <a:r>
              <a:rPr lang="en-US" sz="2913">
                <a:solidFill>
                  <a:srgbClr val="000000"/>
                </a:solidFill>
                <a:latin typeface="Lato"/>
                <a:ea typeface="Lato"/>
                <a:cs typeface="Lato"/>
                <a:sym typeface="Lato"/>
              </a:rPr>
              <a:t>Integration with AR/VR: Explore AR/VR technologies to visually overlay extracted product data on the images for e-commerce and healthcare purposes.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0" y="83820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TextBox 3" id="3"/>
          <p:cNvSpPr txBox="true"/>
          <p:nvPr/>
        </p:nvSpPr>
        <p:spPr>
          <a:xfrm rot="0">
            <a:off x="1302220" y="730667"/>
            <a:ext cx="16641356" cy="1185951"/>
          </a:xfrm>
          <a:prstGeom prst="rect">
            <a:avLst/>
          </a:prstGeom>
        </p:spPr>
        <p:txBody>
          <a:bodyPr anchor="t" rtlCol="false" tIns="0" lIns="0" bIns="0" rIns="0">
            <a:spAutoFit/>
          </a:bodyPr>
          <a:lstStyle/>
          <a:p>
            <a:pPr algn="l">
              <a:lnSpc>
                <a:spcPts val="8587"/>
              </a:lnSpc>
            </a:pPr>
            <a:r>
              <a:rPr lang="en-US" sz="7806" b="true">
                <a:solidFill>
                  <a:srgbClr val="000000"/>
                </a:solidFill>
                <a:latin typeface="Poppins Bold"/>
                <a:ea typeface="Poppins Bold"/>
                <a:cs typeface="Poppins Bold"/>
                <a:sym typeface="Poppins Bold"/>
              </a:rPr>
              <a:t>FEASIBILITY</a:t>
            </a:r>
          </a:p>
        </p:txBody>
      </p:sp>
      <p:sp>
        <p:nvSpPr>
          <p:cNvPr name="TextBox 4" id="4"/>
          <p:cNvSpPr txBox="true"/>
          <p:nvPr/>
        </p:nvSpPr>
        <p:spPr>
          <a:xfrm rot="0">
            <a:off x="1302220" y="2110718"/>
            <a:ext cx="14360841" cy="7698395"/>
          </a:xfrm>
          <a:prstGeom prst="rect">
            <a:avLst/>
          </a:prstGeom>
        </p:spPr>
        <p:txBody>
          <a:bodyPr anchor="t" rtlCol="false" tIns="0" lIns="0" bIns="0" rIns="0">
            <a:spAutoFit/>
          </a:bodyPr>
          <a:lstStyle/>
          <a:p>
            <a:pPr algn="l">
              <a:lnSpc>
                <a:spcPts val="4078"/>
              </a:lnSpc>
            </a:pPr>
            <a:r>
              <a:rPr lang="en-US" sz="2913">
                <a:solidFill>
                  <a:srgbClr val="000000"/>
                </a:solidFill>
                <a:latin typeface="Lato"/>
                <a:ea typeface="Lato"/>
                <a:cs typeface="Lato"/>
                <a:sym typeface="Lato"/>
              </a:rPr>
              <a:t>Data Quality: Variations in image resolution and quality may affect the accuracy of feature extraction.</a:t>
            </a:r>
          </a:p>
          <a:p>
            <a:pPr algn="l">
              <a:lnSpc>
                <a:spcPts val="4078"/>
              </a:lnSpc>
            </a:pPr>
          </a:p>
          <a:p>
            <a:pPr algn="l">
              <a:lnSpc>
                <a:spcPts val="4078"/>
              </a:lnSpc>
            </a:pPr>
            <a:r>
              <a:rPr lang="en-US" sz="2913">
                <a:solidFill>
                  <a:srgbClr val="000000"/>
                </a:solidFill>
                <a:latin typeface="Lato"/>
                <a:ea typeface="Lato"/>
                <a:cs typeface="Lato"/>
                <a:sym typeface="Lato"/>
              </a:rPr>
              <a:t>Complex Product Variations: Handling complex, multidimensional products that require precise measurements and contextual understanding.</a:t>
            </a:r>
          </a:p>
          <a:p>
            <a:pPr algn="l">
              <a:lnSpc>
                <a:spcPts val="4078"/>
              </a:lnSpc>
            </a:pPr>
          </a:p>
          <a:p>
            <a:pPr algn="l">
              <a:lnSpc>
                <a:spcPts val="4078"/>
              </a:lnSpc>
            </a:pPr>
            <a:r>
              <a:rPr lang="en-US" sz="2913">
                <a:solidFill>
                  <a:srgbClr val="000000"/>
                </a:solidFill>
                <a:latin typeface="Lato"/>
                <a:ea typeface="Lato"/>
                <a:cs typeface="Lato"/>
                <a:sym typeface="Lato"/>
              </a:rPr>
              <a:t>Scalability Under Heavy Traffic: Ensuring that the system performs efficiently under high volumes of image uploads.</a:t>
            </a:r>
          </a:p>
          <a:p>
            <a:pPr algn="l">
              <a:lnSpc>
                <a:spcPts val="4078"/>
              </a:lnSpc>
            </a:pPr>
          </a:p>
          <a:p>
            <a:pPr algn="l">
              <a:lnSpc>
                <a:spcPts val="4078"/>
              </a:lnSpc>
            </a:pPr>
            <a:r>
              <a:rPr lang="en-US" sz="2913" b="true">
                <a:solidFill>
                  <a:srgbClr val="000000"/>
                </a:solidFill>
                <a:latin typeface="Lato Bold"/>
                <a:ea typeface="Lato Bold"/>
                <a:cs typeface="Lato Bold"/>
                <a:sym typeface="Lato Bold"/>
              </a:rPr>
              <a:t>Strategies to Overcome These Challenges:</a:t>
            </a:r>
          </a:p>
          <a:p>
            <a:pPr algn="l">
              <a:lnSpc>
                <a:spcPts val="4078"/>
              </a:lnSpc>
            </a:pPr>
            <a:r>
              <a:rPr lang="en-US" sz="2913">
                <a:solidFill>
                  <a:srgbClr val="000000"/>
                </a:solidFill>
                <a:latin typeface="Lato"/>
                <a:ea typeface="Lato"/>
                <a:cs typeface="Lato"/>
                <a:sym typeface="Lato"/>
              </a:rPr>
              <a:t>Preprocessing Pipeline: Implement image preprocessing techniques like denoising, resizing, and contrast adjustment to enhance image quality before extraction.</a:t>
            </a:r>
          </a:p>
          <a:p>
            <a:pPr algn="l">
              <a:lnSpc>
                <a:spcPts val="4078"/>
              </a:lnSpc>
            </a:pPr>
            <a:r>
              <a:rPr lang="en-US" sz="2913">
                <a:solidFill>
                  <a:srgbClr val="000000"/>
                </a:solidFill>
                <a:latin typeface="Lato"/>
                <a:ea typeface="Lato"/>
                <a:cs typeface="Lato"/>
                <a:sym typeface="Lato"/>
              </a:rPr>
              <a:t>Custom Model Fine-Tuning: Fine-tune models specifically for complex product types </a:t>
            </a:r>
          </a:p>
          <a:p>
            <a:pPr algn="l">
              <a:lnSpc>
                <a:spcPts val="4078"/>
              </a:lnSpc>
            </a:pPr>
            <a:r>
              <a:rPr lang="en-US" sz="2913">
                <a:solidFill>
                  <a:srgbClr val="000000"/>
                </a:solidFill>
                <a:latin typeface="Lato"/>
                <a:ea typeface="Lato"/>
                <a:cs typeface="Lato"/>
                <a:sym typeface="Lato"/>
              </a:rPr>
              <a:t>or industries (e.g., pharmaceuticals, heavy machinery).</a:t>
            </a:r>
          </a:p>
          <a:p>
            <a:pPr algn="l">
              <a:lnSpc>
                <a:spcPts val="4078"/>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 y="1"/>
            <a:ext cx="18288006" cy="10287002"/>
          </a:xfrm>
          <a:custGeom>
            <a:avLst/>
            <a:gdLst/>
            <a:ahLst/>
            <a:cxnLst/>
            <a:rect r="r" b="b" t="t" l="l"/>
            <a:pathLst>
              <a:path h="10287002" w="18288006">
                <a:moveTo>
                  <a:pt x="0" y="0"/>
                </a:moveTo>
                <a:lnTo>
                  <a:pt x="18288006" y="0"/>
                </a:lnTo>
                <a:lnTo>
                  <a:pt x="18288006" y="10287002"/>
                </a:lnTo>
                <a:lnTo>
                  <a:pt x="0" y="10287002"/>
                </a:lnTo>
                <a:lnTo>
                  <a:pt x="0" y="0"/>
                </a:lnTo>
                <a:close/>
              </a:path>
            </a:pathLst>
          </a:custGeom>
          <a:blipFill>
            <a:blip r:embed="rId2"/>
            <a:stretch>
              <a:fillRect l="0" t="0" r="0" b="0"/>
            </a:stretch>
          </a:blipFill>
        </p:spPr>
      </p:sp>
      <p:sp>
        <p:nvSpPr>
          <p:cNvPr name="TextBox 3" id="3"/>
          <p:cNvSpPr txBox="true"/>
          <p:nvPr/>
        </p:nvSpPr>
        <p:spPr>
          <a:xfrm rot="0">
            <a:off x="1402050" y="4314706"/>
            <a:ext cx="15140100" cy="1629013"/>
          </a:xfrm>
          <a:prstGeom prst="rect">
            <a:avLst/>
          </a:prstGeom>
        </p:spPr>
        <p:txBody>
          <a:bodyPr anchor="t" rtlCol="false" tIns="0" lIns="0" bIns="0" rIns="0">
            <a:spAutoFit/>
          </a:bodyPr>
          <a:lstStyle/>
          <a:p>
            <a:pPr algn="ctr">
              <a:lnSpc>
                <a:spcPts val="12480"/>
              </a:lnSpc>
            </a:pPr>
            <a:r>
              <a:rPr lang="en-US" sz="10400">
                <a:solidFill>
                  <a:srgbClr val="51DA4B"/>
                </a:solidFill>
                <a:latin typeface="Arimo"/>
                <a:ea typeface="Arimo"/>
                <a:cs typeface="Arimo"/>
                <a:sym typeface="Arimo"/>
              </a:rPr>
              <a:t>&gt;</a:t>
            </a:r>
            <a:r>
              <a:rPr lang="en-US" sz="10400">
                <a:solidFill>
                  <a:srgbClr val="FFFFFF"/>
                </a:solidFill>
                <a:latin typeface="Arimo"/>
                <a:ea typeface="Arimo"/>
                <a:cs typeface="Arimo"/>
                <a:sym typeface="Arimo"/>
              </a:rPr>
              <a:t>Team Details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304800" y="5900321"/>
            <a:ext cx="18288000" cy="5829300"/>
          </a:xfrm>
          <a:custGeom>
            <a:avLst/>
            <a:gdLst/>
            <a:ahLst/>
            <a:cxnLst/>
            <a:rect r="r" b="b" t="t" l="l"/>
            <a:pathLst>
              <a:path h="5829300" w="18288000">
                <a:moveTo>
                  <a:pt x="0" y="0"/>
                </a:moveTo>
                <a:lnTo>
                  <a:pt x="18288000" y="0"/>
                </a:lnTo>
                <a:lnTo>
                  <a:pt x="18288000" y="5829300"/>
                </a:lnTo>
                <a:lnTo>
                  <a:pt x="0" y="5829300"/>
                </a:lnTo>
                <a:lnTo>
                  <a:pt x="0" y="0"/>
                </a:lnTo>
                <a:close/>
              </a:path>
            </a:pathLst>
          </a:custGeom>
          <a:blipFill>
            <a:blip r:embed="rId2"/>
            <a:stretch>
              <a:fillRect l="0" t="0" r="0" b="-76470"/>
            </a:stretch>
          </a:blipFill>
        </p:spPr>
      </p:sp>
      <p:sp>
        <p:nvSpPr>
          <p:cNvPr name="Freeform 3" id="3"/>
          <p:cNvSpPr/>
          <p:nvPr/>
        </p:nvSpPr>
        <p:spPr>
          <a:xfrm flipH="false" flipV="false" rot="0">
            <a:off x="906309" y="1829696"/>
            <a:ext cx="2147702" cy="2114150"/>
          </a:xfrm>
          <a:custGeom>
            <a:avLst/>
            <a:gdLst/>
            <a:ahLst/>
            <a:cxnLst/>
            <a:rect r="r" b="b" t="t" l="l"/>
            <a:pathLst>
              <a:path h="2114150" w="2147702">
                <a:moveTo>
                  <a:pt x="0" y="0"/>
                </a:moveTo>
                <a:lnTo>
                  <a:pt x="2147702" y="0"/>
                </a:lnTo>
                <a:lnTo>
                  <a:pt x="2147702" y="2114150"/>
                </a:lnTo>
                <a:lnTo>
                  <a:pt x="0" y="2114150"/>
                </a:lnTo>
                <a:lnTo>
                  <a:pt x="0" y="0"/>
                </a:lnTo>
                <a:close/>
              </a:path>
            </a:pathLst>
          </a:custGeom>
          <a:blipFill>
            <a:blip r:embed="rId3"/>
            <a:stretch>
              <a:fillRect l="0" t="-793" r="0" b="-793"/>
            </a:stretch>
          </a:blipFill>
        </p:spPr>
      </p:sp>
      <p:sp>
        <p:nvSpPr>
          <p:cNvPr name="Freeform 4" id="4"/>
          <p:cNvSpPr/>
          <p:nvPr/>
        </p:nvSpPr>
        <p:spPr>
          <a:xfrm flipH="false" flipV="false" rot="0">
            <a:off x="901546" y="1824934"/>
            <a:ext cx="1907677" cy="1874123"/>
          </a:xfrm>
          <a:custGeom>
            <a:avLst/>
            <a:gdLst/>
            <a:ahLst/>
            <a:cxnLst/>
            <a:rect r="r" b="b" t="t" l="l"/>
            <a:pathLst>
              <a:path h="1874123" w="1907677">
                <a:moveTo>
                  <a:pt x="0" y="0"/>
                </a:moveTo>
                <a:lnTo>
                  <a:pt x="1907676" y="0"/>
                </a:lnTo>
                <a:lnTo>
                  <a:pt x="1907676" y="1874122"/>
                </a:lnTo>
                <a:lnTo>
                  <a:pt x="0" y="1874122"/>
                </a:lnTo>
                <a:lnTo>
                  <a:pt x="0" y="0"/>
                </a:lnTo>
                <a:close/>
              </a:path>
            </a:pathLst>
          </a:custGeom>
          <a:blipFill>
            <a:blip r:embed="rId4"/>
            <a:stretch>
              <a:fillRect l="0" t="-895" r="0" b="-895"/>
            </a:stretch>
          </a:blipFill>
        </p:spPr>
      </p:sp>
      <p:sp>
        <p:nvSpPr>
          <p:cNvPr name="TextBox 5" id="5"/>
          <p:cNvSpPr txBox="true"/>
          <p:nvPr/>
        </p:nvSpPr>
        <p:spPr>
          <a:xfrm rot="0">
            <a:off x="3592400" y="2125249"/>
            <a:ext cx="4596300" cy="571500"/>
          </a:xfrm>
          <a:prstGeom prst="rect">
            <a:avLst/>
          </a:prstGeom>
        </p:spPr>
        <p:txBody>
          <a:bodyPr anchor="t" rtlCol="false" tIns="0" lIns="0" bIns="0" rIns="0">
            <a:spAutoFit/>
          </a:bodyPr>
          <a:lstStyle/>
          <a:p>
            <a:pPr algn="l">
              <a:lnSpc>
                <a:spcPts val="4320"/>
              </a:lnSpc>
            </a:pPr>
            <a:r>
              <a:rPr lang="en-US" sz="3600">
                <a:solidFill>
                  <a:srgbClr val="1C1C1C"/>
                </a:solidFill>
                <a:latin typeface="Arimo"/>
                <a:ea typeface="Arimo"/>
                <a:cs typeface="Arimo"/>
                <a:sym typeface="Arimo"/>
              </a:rPr>
              <a:t>G.Kalyan Ram</a:t>
            </a:r>
          </a:p>
        </p:txBody>
      </p:sp>
      <p:sp>
        <p:nvSpPr>
          <p:cNvPr name="TextBox 6" id="6"/>
          <p:cNvSpPr txBox="true"/>
          <p:nvPr/>
        </p:nvSpPr>
        <p:spPr>
          <a:xfrm rot="0">
            <a:off x="3592400" y="3193031"/>
            <a:ext cx="4596300" cy="438150"/>
          </a:xfrm>
          <a:prstGeom prst="rect">
            <a:avLst/>
          </a:prstGeom>
        </p:spPr>
        <p:txBody>
          <a:bodyPr anchor="t" rtlCol="false" tIns="0" lIns="0" bIns="0" rIns="0">
            <a:spAutoFit/>
          </a:bodyPr>
          <a:lstStyle/>
          <a:p>
            <a:pPr algn="l">
              <a:lnSpc>
                <a:spcPts val="3359"/>
              </a:lnSpc>
            </a:pPr>
            <a:r>
              <a:rPr lang="en-US" sz="2799">
                <a:solidFill>
                  <a:srgbClr val="1C1C1C"/>
                </a:solidFill>
                <a:latin typeface="Arimo"/>
                <a:ea typeface="Arimo"/>
                <a:cs typeface="Arimo"/>
                <a:sym typeface="Arimo"/>
              </a:rPr>
              <a:t>22BCE8814</a:t>
            </a:r>
          </a:p>
        </p:txBody>
      </p:sp>
      <p:sp>
        <p:nvSpPr>
          <p:cNvPr name="Freeform 7" id="7"/>
          <p:cNvSpPr/>
          <p:nvPr/>
        </p:nvSpPr>
        <p:spPr>
          <a:xfrm flipH="false" flipV="false" rot="0">
            <a:off x="906309" y="4553446"/>
            <a:ext cx="2147702" cy="2114150"/>
          </a:xfrm>
          <a:custGeom>
            <a:avLst/>
            <a:gdLst/>
            <a:ahLst/>
            <a:cxnLst/>
            <a:rect r="r" b="b" t="t" l="l"/>
            <a:pathLst>
              <a:path h="2114150" w="2147702">
                <a:moveTo>
                  <a:pt x="0" y="0"/>
                </a:moveTo>
                <a:lnTo>
                  <a:pt x="2147702" y="0"/>
                </a:lnTo>
                <a:lnTo>
                  <a:pt x="2147702" y="2114150"/>
                </a:lnTo>
                <a:lnTo>
                  <a:pt x="0" y="2114150"/>
                </a:lnTo>
                <a:lnTo>
                  <a:pt x="0" y="0"/>
                </a:lnTo>
                <a:close/>
              </a:path>
            </a:pathLst>
          </a:custGeom>
          <a:blipFill>
            <a:blip r:embed="rId3"/>
            <a:stretch>
              <a:fillRect l="0" t="-793" r="0" b="-793"/>
            </a:stretch>
          </a:blipFill>
        </p:spPr>
      </p:sp>
      <p:sp>
        <p:nvSpPr>
          <p:cNvPr name="Freeform 8" id="8"/>
          <p:cNvSpPr/>
          <p:nvPr/>
        </p:nvSpPr>
        <p:spPr>
          <a:xfrm flipH="false" flipV="false" rot="0">
            <a:off x="901546" y="4548684"/>
            <a:ext cx="1907677" cy="1874123"/>
          </a:xfrm>
          <a:custGeom>
            <a:avLst/>
            <a:gdLst/>
            <a:ahLst/>
            <a:cxnLst/>
            <a:rect r="r" b="b" t="t" l="l"/>
            <a:pathLst>
              <a:path h="1874123" w="1907677">
                <a:moveTo>
                  <a:pt x="0" y="0"/>
                </a:moveTo>
                <a:lnTo>
                  <a:pt x="1907676" y="0"/>
                </a:lnTo>
                <a:lnTo>
                  <a:pt x="1907676" y="1874122"/>
                </a:lnTo>
                <a:lnTo>
                  <a:pt x="0" y="1874122"/>
                </a:lnTo>
                <a:lnTo>
                  <a:pt x="0" y="0"/>
                </a:lnTo>
                <a:close/>
              </a:path>
            </a:pathLst>
          </a:custGeom>
          <a:blipFill>
            <a:blip r:embed="rId4"/>
            <a:stretch>
              <a:fillRect l="0" t="-895" r="0" b="-895"/>
            </a:stretch>
          </a:blipFill>
        </p:spPr>
      </p:sp>
      <p:sp>
        <p:nvSpPr>
          <p:cNvPr name="TextBox 9" id="9"/>
          <p:cNvSpPr txBox="true"/>
          <p:nvPr/>
        </p:nvSpPr>
        <p:spPr>
          <a:xfrm rot="0">
            <a:off x="3592400" y="4848999"/>
            <a:ext cx="4596300" cy="571500"/>
          </a:xfrm>
          <a:prstGeom prst="rect">
            <a:avLst/>
          </a:prstGeom>
        </p:spPr>
        <p:txBody>
          <a:bodyPr anchor="t" rtlCol="false" tIns="0" lIns="0" bIns="0" rIns="0">
            <a:spAutoFit/>
          </a:bodyPr>
          <a:lstStyle/>
          <a:p>
            <a:pPr algn="l">
              <a:lnSpc>
                <a:spcPts val="4320"/>
              </a:lnSpc>
            </a:pPr>
            <a:r>
              <a:rPr lang="en-US" sz="3600">
                <a:solidFill>
                  <a:srgbClr val="1C1C1C"/>
                </a:solidFill>
                <a:latin typeface="Arimo"/>
                <a:ea typeface="Arimo"/>
                <a:cs typeface="Arimo"/>
                <a:sym typeface="Arimo"/>
              </a:rPr>
              <a:t>G.Sai Shivananda</a:t>
            </a:r>
          </a:p>
        </p:txBody>
      </p:sp>
      <p:sp>
        <p:nvSpPr>
          <p:cNvPr name="TextBox 10" id="10"/>
          <p:cNvSpPr txBox="true"/>
          <p:nvPr/>
        </p:nvSpPr>
        <p:spPr>
          <a:xfrm rot="0">
            <a:off x="3592400" y="5916781"/>
            <a:ext cx="4596300" cy="438150"/>
          </a:xfrm>
          <a:prstGeom prst="rect">
            <a:avLst/>
          </a:prstGeom>
        </p:spPr>
        <p:txBody>
          <a:bodyPr anchor="t" rtlCol="false" tIns="0" lIns="0" bIns="0" rIns="0">
            <a:spAutoFit/>
          </a:bodyPr>
          <a:lstStyle/>
          <a:p>
            <a:pPr algn="l">
              <a:lnSpc>
                <a:spcPts val="3359"/>
              </a:lnSpc>
            </a:pPr>
            <a:r>
              <a:rPr lang="en-US" sz="2799">
                <a:solidFill>
                  <a:srgbClr val="1C1C1C"/>
                </a:solidFill>
                <a:latin typeface="Arimo"/>
                <a:ea typeface="Arimo"/>
                <a:cs typeface="Arimo"/>
                <a:sym typeface="Arimo"/>
              </a:rPr>
              <a:t>22BCE7263</a:t>
            </a:r>
          </a:p>
        </p:txBody>
      </p:sp>
      <p:sp>
        <p:nvSpPr>
          <p:cNvPr name="Freeform 11" id="11"/>
          <p:cNvSpPr/>
          <p:nvPr/>
        </p:nvSpPr>
        <p:spPr>
          <a:xfrm flipH="false" flipV="false" rot="0">
            <a:off x="8926759" y="1829696"/>
            <a:ext cx="2147702" cy="2114150"/>
          </a:xfrm>
          <a:custGeom>
            <a:avLst/>
            <a:gdLst/>
            <a:ahLst/>
            <a:cxnLst/>
            <a:rect r="r" b="b" t="t" l="l"/>
            <a:pathLst>
              <a:path h="2114150" w="2147702">
                <a:moveTo>
                  <a:pt x="0" y="0"/>
                </a:moveTo>
                <a:lnTo>
                  <a:pt x="2147702" y="0"/>
                </a:lnTo>
                <a:lnTo>
                  <a:pt x="2147702" y="2114150"/>
                </a:lnTo>
                <a:lnTo>
                  <a:pt x="0" y="2114150"/>
                </a:lnTo>
                <a:lnTo>
                  <a:pt x="0" y="0"/>
                </a:lnTo>
                <a:close/>
              </a:path>
            </a:pathLst>
          </a:custGeom>
          <a:blipFill>
            <a:blip r:embed="rId3"/>
            <a:stretch>
              <a:fillRect l="0" t="-793" r="0" b="-793"/>
            </a:stretch>
          </a:blipFill>
        </p:spPr>
      </p:sp>
      <p:sp>
        <p:nvSpPr>
          <p:cNvPr name="Freeform 12" id="12"/>
          <p:cNvSpPr/>
          <p:nvPr/>
        </p:nvSpPr>
        <p:spPr>
          <a:xfrm flipH="false" flipV="false" rot="0">
            <a:off x="8921995" y="1824934"/>
            <a:ext cx="1907677" cy="1874123"/>
          </a:xfrm>
          <a:custGeom>
            <a:avLst/>
            <a:gdLst/>
            <a:ahLst/>
            <a:cxnLst/>
            <a:rect r="r" b="b" t="t" l="l"/>
            <a:pathLst>
              <a:path h="1874123" w="1907677">
                <a:moveTo>
                  <a:pt x="0" y="0"/>
                </a:moveTo>
                <a:lnTo>
                  <a:pt x="1907677" y="0"/>
                </a:lnTo>
                <a:lnTo>
                  <a:pt x="1907677" y="1874122"/>
                </a:lnTo>
                <a:lnTo>
                  <a:pt x="0" y="1874122"/>
                </a:lnTo>
                <a:lnTo>
                  <a:pt x="0" y="0"/>
                </a:lnTo>
                <a:close/>
              </a:path>
            </a:pathLst>
          </a:custGeom>
          <a:blipFill>
            <a:blip r:embed="rId4"/>
            <a:stretch>
              <a:fillRect l="0" t="-895" r="0" b="-895"/>
            </a:stretch>
          </a:blipFill>
        </p:spPr>
      </p:sp>
      <p:sp>
        <p:nvSpPr>
          <p:cNvPr name="TextBox 13" id="13"/>
          <p:cNvSpPr txBox="true"/>
          <p:nvPr/>
        </p:nvSpPr>
        <p:spPr>
          <a:xfrm rot="0">
            <a:off x="11612850" y="2125249"/>
            <a:ext cx="4596300" cy="571500"/>
          </a:xfrm>
          <a:prstGeom prst="rect">
            <a:avLst/>
          </a:prstGeom>
        </p:spPr>
        <p:txBody>
          <a:bodyPr anchor="t" rtlCol="false" tIns="0" lIns="0" bIns="0" rIns="0">
            <a:spAutoFit/>
          </a:bodyPr>
          <a:lstStyle/>
          <a:p>
            <a:pPr algn="l">
              <a:lnSpc>
                <a:spcPts val="4320"/>
              </a:lnSpc>
            </a:pPr>
            <a:r>
              <a:rPr lang="en-US" sz="3600">
                <a:solidFill>
                  <a:srgbClr val="1C1C1C"/>
                </a:solidFill>
                <a:latin typeface="Arimo"/>
                <a:ea typeface="Arimo"/>
                <a:cs typeface="Arimo"/>
                <a:sym typeface="Arimo"/>
              </a:rPr>
              <a:t>N.V.Sriraj</a:t>
            </a:r>
          </a:p>
        </p:txBody>
      </p:sp>
      <p:sp>
        <p:nvSpPr>
          <p:cNvPr name="TextBox 14" id="14"/>
          <p:cNvSpPr txBox="true"/>
          <p:nvPr/>
        </p:nvSpPr>
        <p:spPr>
          <a:xfrm rot="0">
            <a:off x="11612850" y="3193031"/>
            <a:ext cx="4596300" cy="438150"/>
          </a:xfrm>
          <a:prstGeom prst="rect">
            <a:avLst/>
          </a:prstGeom>
        </p:spPr>
        <p:txBody>
          <a:bodyPr anchor="t" rtlCol="false" tIns="0" lIns="0" bIns="0" rIns="0">
            <a:spAutoFit/>
          </a:bodyPr>
          <a:lstStyle/>
          <a:p>
            <a:pPr algn="l">
              <a:lnSpc>
                <a:spcPts val="3359"/>
              </a:lnSpc>
            </a:pPr>
            <a:r>
              <a:rPr lang="en-US" sz="2799">
                <a:solidFill>
                  <a:srgbClr val="1C1C1C"/>
                </a:solidFill>
                <a:latin typeface="Arimo"/>
                <a:ea typeface="Arimo"/>
                <a:cs typeface="Arimo"/>
                <a:sym typeface="Arimo"/>
              </a:rPr>
              <a:t>22BCE9276</a:t>
            </a:r>
          </a:p>
        </p:txBody>
      </p:sp>
      <p:sp>
        <p:nvSpPr>
          <p:cNvPr name="Freeform 15" id="15"/>
          <p:cNvSpPr/>
          <p:nvPr/>
        </p:nvSpPr>
        <p:spPr>
          <a:xfrm flipH="false" flipV="false" rot="0">
            <a:off x="8926759" y="4553446"/>
            <a:ext cx="2147702" cy="2114150"/>
          </a:xfrm>
          <a:custGeom>
            <a:avLst/>
            <a:gdLst/>
            <a:ahLst/>
            <a:cxnLst/>
            <a:rect r="r" b="b" t="t" l="l"/>
            <a:pathLst>
              <a:path h="2114150" w="2147702">
                <a:moveTo>
                  <a:pt x="0" y="0"/>
                </a:moveTo>
                <a:lnTo>
                  <a:pt x="2147702" y="0"/>
                </a:lnTo>
                <a:lnTo>
                  <a:pt x="2147702" y="2114150"/>
                </a:lnTo>
                <a:lnTo>
                  <a:pt x="0" y="2114150"/>
                </a:lnTo>
                <a:lnTo>
                  <a:pt x="0" y="0"/>
                </a:lnTo>
                <a:close/>
              </a:path>
            </a:pathLst>
          </a:custGeom>
          <a:blipFill>
            <a:blip r:embed="rId3"/>
            <a:stretch>
              <a:fillRect l="0" t="-793" r="0" b="-793"/>
            </a:stretch>
          </a:blipFill>
        </p:spPr>
      </p:sp>
      <p:sp>
        <p:nvSpPr>
          <p:cNvPr name="Freeform 16" id="16"/>
          <p:cNvSpPr/>
          <p:nvPr/>
        </p:nvSpPr>
        <p:spPr>
          <a:xfrm flipH="false" flipV="false" rot="0">
            <a:off x="8921995" y="4548684"/>
            <a:ext cx="1907677" cy="1874123"/>
          </a:xfrm>
          <a:custGeom>
            <a:avLst/>
            <a:gdLst/>
            <a:ahLst/>
            <a:cxnLst/>
            <a:rect r="r" b="b" t="t" l="l"/>
            <a:pathLst>
              <a:path h="1874123" w="1907677">
                <a:moveTo>
                  <a:pt x="0" y="0"/>
                </a:moveTo>
                <a:lnTo>
                  <a:pt x="1907677" y="0"/>
                </a:lnTo>
                <a:lnTo>
                  <a:pt x="1907677" y="1874122"/>
                </a:lnTo>
                <a:lnTo>
                  <a:pt x="0" y="1874122"/>
                </a:lnTo>
                <a:lnTo>
                  <a:pt x="0" y="0"/>
                </a:lnTo>
                <a:close/>
              </a:path>
            </a:pathLst>
          </a:custGeom>
          <a:blipFill>
            <a:blip r:embed="rId4"/>
            <a:stretch>
              <a:fillRect l="0" t="-895" r="0" b="-895"/>
            </a:stretch>
          </a:blipFill>
        </p:spPr>
      </p:sp>
      <p:sp>
        <p:nvSpPr>
          <p:cNvPr name="TextBox 17" id="17"/>
          <p:cNvSpPr txBox="true"/>
          <p:nvPr/>
        </p:nvSpPr>
        <p:spPr>
          <a:xfrm rot="0">
            <a:off x="11612850" y="4848999"/>
            <a:ext cx="4596300" cy="571500"/>
          </a:xfrm>
          <a:prstGeom prst="rect">
            <a:avLst/>
          </a:prstGeom>
        </p:spPr>
        <p:txBody>
          <a:bodyPr anchor="t" rtlCol="false" tIns="0" lIns="0" bIns="0" rIns="0">
            <a:spAutoFit/>
          </a:bodyPr>
          <a:lstStyle/>
          <a:p>
            <a:pPr algn="l">
              <a:lnSpc>
                <a:spcPts val="4320"/>
              </a:lnSpc>
            </a:pPr>
            <a:r>
              <a:rPr lang="en-US" sz="3600">
                <a:solidFill>
                  <a:srgbClr val="1C1C1C"/>
                </a:solidFill>
                <a:latin typeface="Arimo"/>
                <a:ea typeface="Arimo"/>
                <a:cs typeface="Arimo"/>
                <a:sym typeface="Arimo"/>
              </a:rPr>
              <a:t>CH.Abhiram</a:t>
            </a:r>
          </a:p>
        </p:txBody>
      </p:sp>
      <p:sp>
        <p:nvSpPr>
          <p:cNvPr name="TextBox 18" id="18"/>
          <p:cNvSpPr txBox="true"/>
          <p:nvPr/>
        </p:nvSpPr>
        <p:spPr>
          <a:xfrm rot="0">
            <a:off x="11612850" y="5916781"/>
            <a:ext cx="4596300" cy="438150"/>
          </a:xfrm>
          <a:prstGeom prst="rect">
            <a:avLst/>
          </a:prstGeom>
        </p:spPr>
        <p:txBody>
          <a:bodyPr anchor="t" rtlCol="false" tIns="0" lIns="0" bIns="0" rIns="0">
            <a:spAutoFit/>
          </a:bodyPr>
          <a:lstStyle/>
          <a:p>
            <a:pPr algn="l">
              <a:lnSpc>
                <a:spcPts val="3359"/>
              </a:lnSpc>
            </a:pPr>
            <a:r>
              <a:rPr lang="en-US" sz="2799">
                <a:solidFill>
                  <a:srgbClr val="1C1C1C"/>
                </a:solidFill>
                <a:latin typeface="Arimo"/>
                <a:ea typeface="Arimo"/>
                <a:cs typeface="Arimo"/>
                <a:sym typeface="Arimo"/>
              </a:rPr>
              <a:t>22BCE8988</a:t>
            </a:r>
          </a:p>
        </p:txBody>
      </p:sp>
      <p:grpSp>
        <p:nvGrpSpPr>
          <p:cNvPr name="Group 19" id="19"/>
          <p:cNvGrpSpPr/>
          <p:nvPr/>
        </p:nvGrpSpPr>
        <p:grpSpPr>
          <a:xfrm rot="0">
            <a:off x="6094850" y="3943846"/>
            <a:ext cx="12029827" cy="6112884"/>
            <a:chOff x="0" y="0"/>
            <a:chExt cx="16039769" cy="8150512"/>
          </a:xfrm>
        </p:grpSpPr>
        <p:sp>
          <p:nvSpPr>
            <p:cNvPr name="Freeform 20" id="20"/>
            <p:cNvSpPr/>
            <p:nvPr/>
          </p:nvSpPr>
          <p:spPr>
            <a:xfrm flipH="false" flipV="false" rot="0">
              <a:off x="0" y="0"/>
              <a:ext cx="16039719" cy="8150479"/>
            </a:xfrm>
            <a:custGeom>
              <a:avLst/>
              <a:gdLst/>
              <a:ahLst/>
              <a:cxnLst/>
              <a:rect r="r" b="b" t="t" l="l"/>
              <a:pathLst>
                <a:path h="8150479" w="16039719">
                  <a:moveTo>
                    <a:pt x="0" y="0"/>
                  </a:moveTo>
                  <a:lnTo>
                    <a:pt x="16039719" y="0"/>
                  </a:lnTo>
                  <a:lnTo>
                    <a:pt x="16039719" y="8150479"/>
                  </a:lnTo>
                  <a:lnTo>
                    <a:pt x="0" y="8150479"/>
                  </a:lnTo>
                  <a:lnTo>
                    <a:pt x="0" y="0"/>
                  </a:lnTo>
                  <a:close/>
                </a:path>
              </a:pathLst>
            </a:custGeom>
            <a:blipFill>
              <a:blip r:embed="rId5"/>
              <a:stretch>
                <a:fillRect l="0" t="-5364" r="0" b="-5365"/>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DAGUjUJkbgc</dc:identifier>
  <dcterms:modified xsi:type="dcterms:W3CDTF">2011-08-01T06:04:30Z</dcterms:modified>
  <cp:revision>1</cp:revision>
  <dc:title>Image Insight</dc:title>
</cp:coreProperties>
</file>