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2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Barlow Bold" charset="1" panose="00000800000000000000"/>
      <p:regular r:id="rId15"/>
    </p:embeddedFont>
    <p:embeddedFont>
      <p:font typeface="Arimo Bold" charset="1" panose="020B0704020202020204"/>
      <p:regular r:id="rId16"/>
    </p:embeddedFont>
    <p:embeddedFont>
      <p:font typeface="Canva Sans Bold" charset="1" panose="020B0803030501040103"/>
      <p:regular r:id="rId17"/>
    </p:embeddedFont>
    <p:embeddedFont>
      <p:font typeface="Canva Sans" charset="1" panose="020B0503030501040103"/>
      <p:regular r:id="rId18"/>
    </p:embeddedFont>
    <p:embeddedFont>
      <p:font typeface="Montserrat Classic Bold" charset="1" panose="00000800000000000000"/>
      <p:regular r:id="rId19"/>
    </p:embeddedFont>
    <p:embeddedFont>
      <p:font typeface="Montserrat Classic" charset="1" panose="00000500000000000000"/>
      <p:regular r:id="rId20"/>
    </p:embeddedFont>
    <p:embeddedFont>
      <p:font typeface="Barlow" charset="1" panose="00000500000000000000"/>
      <p:regular r:id="rId21"/>
    </p:embeddedFont>
    <p:embeddedFont>
      <p:font typeface="Arimo" charset="1" panose="020B06040202020202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notesMasters/notesMaster1.xml" Type="http://schemas.openxmlformats.org/officeDocument/2006/relationships/notesMaster"/><Relationship Id="rId23" Target="theme/theme2.xml" Type="http://schemas.openxmlformats.org/officeDocument/2006/relationships/theme"/><Relationship Id="rId24" Target="notesSlides/notesSlide1.xml" Type="http://schemas.openxmlformats.org/officeDocument/2006/relationships/notesSlide"/><Relationship Id="rId25" Target="fonts/font25.fntdata" Type="http://schemas.openxmlformats.org/officeDocument/2006/relationships/font"/><Relationship Id="rId26" Target="notesSlides/notesSlide2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11" Target="../media/image15.png" Type="http://schemas.openxmlformats.org/officeDocument/2006/relationships/image"/><Relationship Id="rId12" Target="../media/image16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6.pn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1.png" Type="http://schemas.openxmlformats.org/officeDocument/2006/relationships/image"/><Relationship Id="rId8" Target="../media/image12.pn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Relationship Id="rId6" Target="../media/image23.jpeg" Type="http://schemas.openxmlformats.org/officeDocument/2006/relationships/image"/><Relationship Id="rId7" Target="../media/image24.png" Type="http://schemas.openxmlformats.org/officeDocument/2006/relationships/image"/><Relationship Id="rId8" Target="../media/image25.jpeg" Type="http://schemas.openxmlformats.org/officeDocument/2006/relationships/image"/><Relationship Id="rId9" Target="../media/image26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2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1DA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8229" y="0"/>
            <a:ext cx="18440400" cy="10287000"/>
            <a:chOff x="0" y="0"/>
            <a:chExt cx="245872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872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587200">
                  <a:moveTo>
                    <a:pt x="0" y="0"/>
                  </a:moveTo>
                  <a:lnTo>
                    <a:pt x="24587200" y="0"/>
                  </a:lnTo>
                  <a:lnTo>
                    <a:pt x="245872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431" r="0" b="-431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534218" y="8185063"/>
            <a:ext cx="4173289" cy="1735875"/>
          </a:xfrm>
          <a:custGeom>
            <a:avLst/>
            <a:gdLst/>
            <a:ahLst/>
            <a:cxnLst/>
            <a:rect r="r" b="b" t="t" l="l"/>
            <a:pathLst>
              <a:path h="1735875" w="4173289">
                <a:moveTo>
                  <a:pt x="0" y="0"/>
                </a:moveTo>
                <a:lnTo>
                  <a:pt x="4173289" y="0"/>
                </a:lnTo>
                <a:lnTo>
                  <a:pt x="4173289" y="1735875"/>
                </a:lnTo>
                <a:lnTo>
                  <a:pt x="0" y="17358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002284" y="8697908"/>
            <a:ext cx="5257016" cy="710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2"/>
              </a:lnSpc>
            </a:pPr>
            <a:r>
              <a:rPr lang="en-US" sz="4695" b="true">
                <a:solidFill>
                  <a:srgbClr val="F8F4E5"/>
                </a:solidFill>
                <a:latin typeface="Barlow Bold"/>
                <a:ea typeface="Barlow Bold"/>
                <a:cs typeface="Barlow Bold"/>
                <a:sym typeface="Barlow Bold"/>
              </a:rPr>
              <a:t>TEAM BYTE SQUAD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668000" y="2171700"/>
            <a:ext cx="6218737" cy="5378554"/>
          </a:xfrm>
          <a:custGeom>
            <a:avLst/>
            <a:gdLst/>
            <a:ahLst/>
            <a:cxnLst/>
            <a:rect r="r" b="b" t="t" l="l"/>
            <a:pathLst>
              <a:path h="5378554" w="6218737">
                <a:moveTo>
                  <a:pt x="0" y="0"/>
                </a:moveTo>
                <a:lnTo>
                  <a:pt x="6218737" y="0"/>
                </a:lnTo>
                <a:lnTo>
                  <a:pt x="6218737" y="5378554"/>
                </a:lnTo>
                <a:lnTo>
                  <a:pt x="0" y="53785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4707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96240" y="4660045"/>
            <a:ext cx="18105120" cy="987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0"/>
              </a:lnSpc>
            </a:pPr>
            <a:r>
              <a:rPr lang="en-US" sz="11000" b="true">
                <a:solidFill>
                  <a:srgbClr val="C401C4"/>
                </a:solidFill>
                <a:latin typeface="Arimo Bold"/>
                <a:ea typeface="Arimo Bold"/>
                <a:cs typeface="Arimo Bold"/>
                <a:sym typeface="Arimo Bold"/>
              </a:rPr>
              <a:t>&gt; </a:t>
            </a:r>
            <a:r>
              <a:rPr lang="en-US" sz="11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CLEAN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395293" y="7850781"/>
            <a:ext cx="4375642" cy="2404437"/>
          </a:xfrm>
          <a:custGeom>
            <a:avLst/>
            <a:gdLst/>
            <a:ahLst/>
            <a:cxnLst/>
            <a:rect r="r" b="b" t="t" l="l"/>
            <a:pathLst>
              <a:path h="2404437" w="4375642">
                <a:moveTo>
                  <a:pt x="0" y="0"/>
                </a:moveTo>
                <a:lnTo>
                  <a:pt x="4375642" y="0"/>
                </a:lnTo>
                <a:lnTo>
                  <a:pt x="4375642" y="2404437"/>
                </a:lnTo>
                <a:lnTo>
                  <a:pt x="0" y="24044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62" t="0" r="-62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1DA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09650"/>
            <a:ext cx="16230600" cy="652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1"/>
              </a:lnSpc>
            </a:pPr>
            <a:r>
              <a:rPr lang="en-US" sz="4156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SOLUTION OVERVIEW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935200" y="8572500"/>
            <a:ext cx="3480194" cy="1905000"/>
          </a:xfrm>
          <a:custGeom>
            <a:avLst/>
            <a:gdLst/>
            <a:ahLst/>
            <a:cxnLst/>
            <a:rect r="r" b="b" t="t" l="l"/>
            <a:pathLst>
              <a:path h="1905000" w="3480194">
                <a:moveTo>
                  <a:pt x="0" y="0"/>
                </a:moveTo>
                <a:lnTo>
                  <a:pt x="3480194" y="0"/>
                </a:lnTo>
                <a:lnTo>
                  <a:pt x="3480194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2" r="0" b="-42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984230"/>
            <a:ext cx="1907679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715881"/>
            <a:ext cx="16230600" cy="2462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There is a </a:t>
            </a:r>
            <a:r>
              <a:rPr lang="en-US" sz="2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lack of transparency and regulations</a:t>
            </a: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among Indian food products. Several </a:t>
            </a:r>
            <a:r>
              <a:rPr lang="en-US" sz="2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hazardous preservatives, food colourings and emulsifiers hide under seemingly harmless ingredient names</a:t>
            </a: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behind the food products. Ingredients are coded in different names to make it even more </a:t>
            </a:r>
            <a:r>
              <a:rPr lang="en-US" sz="2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difficult for the end consumer to quantify the risks</a:t>
            </a: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they are involving themselves by consuming those products.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464160"/>
            <a:ext cx="1891605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Solution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191870"/>
            <a:ext cx="16230600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We here at CLEAN ensure that </a:t>
            </a:r>
            <a:r>
              <a:rPr lang="en-US" sz="2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transparency is our top priority</a:t>
            </a: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 We offer a clean and minimalistic interface to all the information you need inorder to assess your food product.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282800"/>
            <a:ext cx="16230600" cy="1471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barcode or product name is used to </a:t>
            </a:r>
            <a:r>
              <a:rPr lang="en-US" b="true" sz="2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fetch the ingredients and details</a:t>
            </a: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for the food product from openfoodfactsapi  - an open source food database</a:t>
            </a:r>
          </a:p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</a:t>
            </a:r>
            <a:r>
              <a:rPr lang="en-US" b="true" sz="2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is then fed into a LLM</a:t>
            </a: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(LLAMA 3.1) via the groq sdk to fetch the relevant insights.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8726155"/>
            <a:ext cx="14098491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comprehensive and personalised report is generated for the end user which is displayed</a:t>
            </a: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on our web portal.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1DA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5329679" y="-6788077"/>
            <a:ext cx="40612107" cy="16093160"/>
          </a:xfrm>
          <a:custGeom>
            <a:avLst/>
            <a:gdLst/>
            <a:ahLst/>
            <a:cxnLst/>
            <a:rect r="r" b="b" t="t" l="l"/>
            <a:pathLst>
              <a:path h="16093160" w="40612107">
                <a:moveTo>
                  <a:pt x="40612107" y="0"/>
                </a:moveTo>
                <a:lnTo>
                  <a:pt x="0" y="0"/>
                </a:lnTo>
                <a:lnTo>
                  <a:pt x="0" y="16093159"/>
                </a:lnTo>
                <a:lnTo>
                  <a:pt x="40612107" y="16093159"/>
                </a:lnTo>
                <a:lnTo>
                  <a:pt x="40612107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9969" r="0" b="-5925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700322" y="8323165"/>
            <a:ext cx="3587678" cy="1963835"/>
          </a:xfrm>
          <a:custGeom>
            <a:avLst/>
            <a:gdLst/>
            <a:ahLst/>
            <a:cxnLst/>
            <a:rect r="r" b="b" t="t" l="l"/>
            <a:pathLst>
              <a:path h="1963835" w="3587678">
                <a:moveTo>
                  <a:pt x="0" y="0"/>
                </a:moveTo>
                <a:lnTo>
                  <a:pt x="3587678" y="0"/>
                </a:lnTo>
                <a:lnTo>
                  <a:pt x="3587678" y="1963835"/>
                </a:lnTo>
                <a:lnTo>
                  <a:pt x="0" y="19638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2" r="0" b="-4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31879" y="4161358"/>
            <a:ext cx="539125" cy="607620"/>
          </a:xfrm>
          <a:custGeom>
            <a:avLst/>
            <a:gdLst/>
            <a:ahLst/>
            <a:cxnLst/>
            <a:rect r="r" b="b" t="t" l="l"/>
            <a:pathLst>
              <a:path h="607620" w="539125">
                <a:moveTo>
                  <a:pt x="0" y="0"/>
                </a:moveTo>
                <a:lnTo>
                  <a:pt x="539125" y="0"/>
                </a:lnTo>
                <a:lnTo>
                  <a:pt x="539125" y="607620"/>
                </a:lnTo>
                <a:lnTo>
                  <a:pt x="0" y="6076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01396" y="5298098"/>
            <a:ext cx="623657" cy="623657"/>
          </a:xfrm>
          <a:custGeom>
            <a:avLst/>
            <a:gdLst/>
            <a:ahLst/>
            <a:cxnLst/>
            <a:rect r="r" b="b" t="t" l="l"/>
            <a:pathLst>
              <a:path h="623657" w="623657">
                <a:moveTo>
                  <a:pt x="0" y="0"/>
                </a:moveTo>
                <a:lnTo>
                  <a:pt x="623657" y="0"/>
                </a:lnTo>
                <a:lnTo>
                  <a:pt x="623657" y="623657"/>
                </a:lnTo>
                <a:lnTo>
                  <a:pt x="0" y="62365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31879" y="6271236"/>
            <a:ext cx="562692" cy="562692"/>
          </a:xfrm>
          <a:custGeom>
            <a:avLst/>
            <a:gdLst/>
            <a:ahLst/>
            <a:cxnLst/>
            <a:rect r="r" b="b" t="t" l="l"/>
            <a:pathLst>
              <a:path h="562692" w="562692">
                <a:moveTo>
                  <a:pt x="0" y="0"/>
                </a:moveTo>
                <a:lnTo>
                  <a:pt x="562692" y="0"/>
                </a:lnTo>
                <a:lnTo>
                  <a:pt x="562692" y="562692"/>
                </a:lnTo>
                <a:lnTo>
                  <a:pt x="0" y="5626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511381" y="4568239"/>
            <a:ext cx="569269" cy="348010"/>
          </a:xfrm>
          <a:custGeom>
            <a:avLst/>
            <a:gdLst/>
            <a:ahLst/>
            <a:cxnLst/>
            <a:rect r="r" b="b" t="t" l="l"/>
            <a:pathLst>
              <a:path h="348010" w="569269">
                <a:moveTo>
                  <a:pt x="0" y="0"/>
                </a:moveTo>
                <a:lnTo>
                  <a:pt x="569269" y="0"/>
                </a:lnTo>
                <a:lnTo>
                  <a:pt x="569269" y="348010"/>
                </a:lnTo>
                <a:lnTo>
                  <a:pt x="0" y="34801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492460" y="5527725"/>
            <a:ext cx="593622" cy="593622"/>
          </a:xfrm>
          <a:custGeom>
            <a:avLst/>
            <a:gdLst/>
            <a:ahLst/>
            <a:cxnLst/>
            <a:rect r="r" b="b" t="t" l="l"/>
            <a:pathLst>
              <a:path h="593622" w="593622">
                <a:moveTo>
                  <a:pt x="0" y="0"/>
                </a:moveTo>
                <a:lnTo>
                  <a:pt x="593622" y="0"/>
                </a:lnTo>
                <a:lnTo>
                  <a:pt x="593622" y="593622"/>
                </a:lnTo>
                <a:lnTo>
                  <a:pt x="0" y="59362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492460" y="6732822"/>
            <a:ext cx="588190" cy="588190"/>
          </a:xfrm>
          <a:custGeom>
            <a:avLst/>
            <a:gdLst/>
            <a:ahLst/>
            <a:cxnLst/>
            <a:rect r="r" b="b" t="t" l="l"/>
            <a:pathLst>
              <a:path h="588190" w="588190">
                <a:moveTo>
                  <a:pt x="0" y="0"/>
                </a:moveTo>
                <a:lnTo>
                  <a:pt x="588190" y="0"/>
                </a:lnTo>
                <a:lnTo>
                  <a:pt x="588190" y="588190"/>
                </a:lnTo>
                <a:lnTo>
                  <a:pt x="0" y="58819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43662" y="7319703"/>
            <a:ext cx="539125" cy="510408"/>
          </a:xfrm>
          <a:custGeom>
            <a:avLst/>
            <a:gdLst/>
            <a:ahLst/>
            <a:cxnLst/>
            <a:rect r="r" b="b" t="t" l="l"/>
            <a:pathLst>
              <a:path h="510408" w="539125">
                <a:moveTo>
                  <a:pt x="0" y="0"/>
                </a:moveTo>
                <a:lnTo>
                  <a:pt x="539125" y="0"/>
                </a:lnTo>
                <a:lnTo>
                  <a:pt x="539125" y="510408"/>
                </a:lnTo>
                <a:lnTo>
                  <a:pt x="0" y="51040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7989" t="-1125" r="-8522" b="-21942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000125"/>
            <a:ext cx="16222820" cy="1519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02"/>
              </a:lnSpc>
            </a:pPr>
            <a:r>
              <a:rPr lang="en-US" sz="4954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TECHNICAL ARCHITECTURE </a:t>
            </a:r>
          </a:p>
          <a:p>
            <a:pPr algn="l">
              <a:lnSpc>
                <a:spcPts val="5902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131879" y="3034614"/>
            <a:ext cx="5706521" cy="644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70"/>
              </a:lnSpc>
            </a:pPr>
            <a:r>
              <a:rPr lang="en-US" b="true" sz="3891" spc="206">
                <a:solidFill>
                  <a:srgbClr val="183717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TECH STACK USED: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13479" y="4069763"/>
            <a:ext cx="6054562" cy="75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  <a:spcBef>
                <a:spcPct val="0"/>
              </a:spcBef>
            </a:pPr>
            <a:r>
              <a:rPr lang="en-US" b="true" sz="2238" spc="118">
                <a:solidFill>
                  <a:srgbClr val="0E4714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NODE.JS</a:t>
            </a:r>
            <a:r>
              <a:rPr lang="en-US" sz="2238" spc="118">
                <a:solidFill>
                  <a:srgbClr val="231F2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: SCALABLE SERVER-SIDE JAVASCRIPT RUNTIME.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13479" y="5214522"/>
            <a:ext cx="6325791" cy="75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  <a:spcBef>
                <a:spcPct val="0"/>
              </a:spcBef>
            </a:pPr>
            <a:r>
              <a:rPr lang="en-US" b="true" sz="2238" spc="118">
                <a:solidFill>
                  <a:srgbClr val="0E4714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EXPRESS.JS:</a:t>
            </a:r>
            <a:r>
              <a:rPr lang="en-US" sz="2238" spc="118">
                <a:solidFill>
                  <a:srgbClr val="231F2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WEB FRAMEWORK FOR NODE.JS.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13479" y="6157129"/>
            <a:ext cx="6325791" cy="752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3"/>
              </a:lnSpc>
              <a:spcBef>
                <a:spcPct val="0"/>
              </a:spcBef>
            </a:pPr>
            <a:r>
              <a:rPr lang="en-US" b="true" sz="2234" spc="118">
                <a:solidFill>
                  <a:srgbClr val="0E4714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OLLAMA 3.1 BASED GROQ SDK:</a:t>
            </a:r>
            <a:r>
              <a:rPr lang="en-US" b="true" sz="2234" spc="118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</a:t>
            </a:r>
            <a:r>
              <a:rPr lang="en-US" sz="2234" spc="118">
                <a:solidFill>
                  <a:srgbClr val="231F2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AI-BASED DATA QUERYING API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06105" y="4332421"/>
            <a:ext cx="6674046" cy="801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3"/>
              </a:lnSpc>
              <a:spcBef>
                <a:spcPct val="0"/>
              </a:spcBef>
            </a:pPr>
            <a:r>
              <a:rPr lang="en-US" b="true" sz="2357" spc="124">
                <a:solidFill>
                  <a:srgbClr val="0E4714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TAILWIND CSS:</a:t>
            </a:r>
            <a:r>
              <a:rPr lang="en-US" b="true" sz="2357" spc="124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</a:t>
            </a:r>
            <a:r>
              <a:rPr lang="en-US" sz="2357" spc="124">
                <a:solidFill>
                  <a:srgbClr val="231F2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UTILITY-FIRST RESPONSIVE CSS FRAMEWORK.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57532" y="5399884"/>
            <a:ext cx="6674046" cy="801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3"/>
              </a:lnSpc>
              <a:spcBef>
                <a:spcPct val="0"/>
              </a:spcBef>
            </a:pPr>
            <a:r>
              <a:rPr lang="en-US" b="true" sz="2357" spc="124">
                <a:solidFill>
                  <a:srgbClr val="0E4714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JAVASCRIPT:</a:t>
            </a:r>
            <a:r>
              <a:rPr lang="en-US" b="true" sz="2357" spc="124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</a:t>
            </a:r>
            <a:r>
              <a:rPr lang="en-US" sz="2357" spc="124">
                <a:solidFill>
                  <a:srgbClr val="231F2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CLIENT-SIDE SCRIPTING LANGUAGE</a:t>
            </a:r>
            <a:r>
              <a:rPr lang="en-US" b="true" sz="2357" spc="124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.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06105" y="6661787"/>
            <a:ext cx="7053195" cy="801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3"/>
              </a:lnSpc>
              <a:spcBef>
                <a:spcPct val="0"/>
              </a:spcBef>
            </a:pPr>
            <a:r>
              <a:rPr lang="en-US" b="true" sz="2357" spc="124">
                <a:solidFill>
                  <a:srgbClr val="0E4714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OPENFOODFACTS.ORG API:</a:t>
            </a:r>
            <a:r>
              <a:rPr lang="en-US" b="true" sz="2357" spc="124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</a:t>
            </a:r>
            <a:r>
              <a:rPr lang="en-US" sz="2357" spc="124">
                <a:solidFill>
                  <a:srgbClr val="231F2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INGREDIENT/PRODUCT INFORMATION API.</a:t>
            </a:r>
            <a:r>
              <a:rPr lang="en-US" b="true" sz="2357" spc="124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813479" y="7171819"/>
            <a:ext cx="6325791" cy="768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3"/>
              </a:lnSpc>
              <a:spcBef>
                <a:spcPct val="0"/>
              </a:spcBef>
            </a:pPr>
            <a:r>
              <a:rPr lang="en-US" b="true" sz="2234" spc="118">
                <a:solidFill>
                  <a:srgbClr val="0E4714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MONGODB</a:t>
            </a:r>
            <a:r>
              <a:rPr lang="en-US" b="true" sz="2234" spc="118">
                <a:solidFill>
                  <a:srgbClr val="0E4714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: </a:t>
            </a:r>
            <a:r>
              <a:rPr lang="en-US" sz="2234" spc="118">
                <a:solidFill>
                  <a:srgbClr val="0E4714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NO-SQL BASED DATABASE APPLICATION</a:t>
            </a:r>
            <a:r>
              <a:rPr lang="en-US" b="true" sz="2234" spc="118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30311" y="1028700"/>
            <a:ext cx="12328989" cy="8229600"/>
          </a:xfrm>
          <a:custGeom>
            <a:avLst/>
            <a:gdLst/>
            <a:ahLst/>
            <a:cxnLst/>
            <a:rect r="r" b="b" t="t" l="l"/>
            <a:pathLst>
              <a:path h="8229600" w="12328989">
                <a:moveTo>
                  <a:pt x="0" y="0"/>
                </a:moveTo>
                <a:lnTo>
                  <a:pt x="12328989" y="0"/>
                </a:lnTo>
                <a:lnTo>
                  <a:pt x="12328989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-5400000">
            <a:off x="-2693352" y="3541078"/>
            <a:ext cx="10287000" cy="3204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51DA4B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PROTOTYPE FLOWCHART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1DA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3400" y="1008225"/>
            <a:ext cx="9430494" cy="606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1"/>
              </a:lnSpc>
            </a:pPr>
            <a:r>
              <a:rPr lang="en-US" sz="4156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SCALABILITY AND FUTURE SCOPE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935200" y="8382000"/>
            <a:ext cx="3480194" cy="1905000"/>
          </a:xfrm>
          <a:custGeom>
            <a:avLst/>
            <a:gdLst/>
            <a:ahLst/>
            <a:cxnLst/>
            <a:rect r="r" b="b" t="t" l="l"/>
            <a:pathLst>
              <a:path h="1905000" w="3480194">
                <a:moveTo>
                  <a:pt x="0" y="0"/>
                </a:moveTo>
                <a:lnTo>
                  <a:pt x="3480194" y="0"/>
                </a:lnTo>
                <a:lnTo>
                  <a:pt x="3480194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2" r="0" b="-42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01094" y="2196182"/>
            <a:ext cx="16558206" cy="2108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334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To maintain scalability, the system can leverage cloud services like </a:t>
            </a:r>
            <a:r>
              <a:rPr lang="en-US" b="true" sz="2799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AWS for horizontal scaling.</a:t>
            </a:r>
          </a:p>
          <a:p>
            <a:pPr algn="l" marL="604519" indent="-302260" lvl="1">
              <a:lnSpc>
                <a:spcPts val="3334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Incorporating </a:t>
            </a:r>
            <a:r>
              <a:rPr lang="en-US" b="true" sz="2799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server-side caching</a:t>
            </a: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to reduce server load under identical queries.</a:t>
            </a:r>
          </a:p>
          <a:p>
            <a:pPr algn="l" marL="604519" indent="-302260" lvl="1">
              <a:lnSpc>
                <a:spcPts val="3334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Fine-tune </a:t>
            </a:r>
            <a:r>
              <a:rPr lang="en-US" b="true" sz="2799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machine learning</a:t>
            </a: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models to ensure </a:t>
            </a:r>
            <a:r>
              <a:rPr lang="en-US" b="true" sz="2799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higher prediction accuracy</a:t>
            </a: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  <a:p>
            <a:pPr algn="l" marL="604519" indent="-302260" lvl="1">
              <a:lnSpc>
                <a:spcPts val="3334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Implement an easy portal to ensure smooth and effortless addition of new products to expand our </a:t>
            </a:r>
            <a:r>
              <a:rPr lang="en-US" b="true" sz="2799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repository of ingredients</a:t>
            </a: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01094" y="6427902"/>
            <a:ext cx="16558206" cy="196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If our product shows promise and public support, we plan to create a </a:t>
            </a:r>
            <a:r>
              <a:rPr lang="en-US" sz="2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fully functional mobile application</a:t>
            </a: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for our product. The </a:t>
            </a:r>
            <a:r>
              <a:rPr lang="en-US" sz="2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barcode will be scanned natively</a:t>
            </a: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by the device itself and the result will be displayed seemingly instantaneously. The availability of a mobile interface unlocks a major portion of the Indian population.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01094" y="5528484"/>
            <a:ext cx="4536299" cy="732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4"/>
              </a:lnSpc>
            </a:pPr>
            <a:r>
              <a:rPr lang="en-US" sz="416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MOBILE APP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1DA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30883"/>
            <a:ext cx="6155424" cy="1209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33"/>
              </a:lnSpc>
            </a:pPr>
            <a:r>
              <a:rPr lang="en-US" sz="7751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FEASIBILITY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807806" y="8382000"/>
            <a:ext cx="3480194" cy="1905000"/>
          </a:xfrm>
          <a:custGeom>
            <a:avLst/>
            <a:gdLst/>
            <a:ahLst/>
            <a:cxnLst/>
            <a:rect r="r" b="b" t="t" l="l"/>
            <a:pathLst>
              <a:path h="1905000" w="3480194">
                <a:moveTo>
                  <a:pt x="0" y="0"/>
                </a:moveTo>
                <a:lnTo>
                  <a:pt x="3480194" y="0"/>
                </a:lnTo>
                <a:lnTo>
                  <a:pt x="3480194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2" r="0" b="-42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226842"/>
            <a:ext cx="16230600" cy="4613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1" indent="-302261" lvl="1">
              <a:lnSpc>
                <a:spcPts val="3334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The system's technical feasibility is confirmed, with barcode scanning possible via mobile cameras and LLM processing using Groq SDK with LLama 3.1.</a:t>
            </a:r>
          </a:p>
          <a:p>
            <a:pPr algn="l">
              <a:lnSpc>
                <a:spcPts val="3334"/>
              </a:lnSpc>
            </a:pPr>
          </a:p>
          <a:p>
            <a:pPr algn="l" marL="604521" indent="-302261" lvl="1">
              <a:lnSpc>
                <a:spcPts val="3334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Web integration ensures low latency and accessibility across multiple devices on scalable hosting platforms.</a:t>
            </a:r>
          </a:p>
          <a:p>
            <a:pPr algn="l">
              <a:lnSpc>
                <a:spcPts val="3334"/>
              </a:lnSpc>
            </a:pPr>
          </a:p>
          <a:p>
            <a:pPr algn="l" marL="604521" indent="-302261" lvl="1">
              <a:lnSpc>
                <a:spcPts val="3334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Challenges include potential inaccuracies in barcode scanning, a limited ingredient database, and a potentially complex user interface.</a:t>
            </a:r>
          </a:p>
          <a:p>
            <a:pPr algn="l">
              <a:lnSpc>
                <a:spcPts val="3334"/>
              </a:lnSpc>
            </a:pPr>
          </a:p>
          <a:p>
            <a:pPr algn="l" marL="604521" indent="-302261" lvl="1">
              <a:lnSpc>
                <a:spcPts val="3334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Solutions proposed are using enhanced barcode scanning techniques, regularly updating the database, and creating a simplified, user friendly UI.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" y="1"/>
            <a:ext cx="18288006" cy="10287002"/>
          </a:xfrm>
          <a:custGeom>
            <a:avLst/>
            <a:gdLst/>
            <a:ahLst/>
            <a:cxnLst/>
            <a:rect r="r" b="b" t="t" l="l"/>
            <a:pathLst>
              <a:path h="10287002" w="18288006">
                <a:moveTo>
                  <a:pt x="0" y="0"/>
                </a:moveTo>
                <a:lnTo>
                  <a:pt x="18288006" y="0"/>
                </a:lnTo>
                <a:lnTo>
                  <a:pt x="18288006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02050" y="4295656"/>
            <a:ext cx="15140100" cy="188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19"/>
              </a:lnSpc>
            </a:pPr>
            <a:r>
              <a:rPr lang="en-US" sz="12099" b="true">
                <a:solidFill>
                  <a:srgbClr val="51DA4B"/>
                </a:solidFill>
                <a:latin typeface="Arimo Bold"/>
                <a:ea typeface="Arimo Bold"/>
                <a:cs typeface="Arimo Bold"/>
                <a:sym typeface="Arimo Bold"/>
              </a:rPr>
              <a:t>&gt;</a:t>
            </a:r>
            <a:r>
              <a:rPr lang="en-US" sz="12099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Team Details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1DA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4800" y="5900321"/>
            <a:ext cx="18288000" cy="5829300"/>
          </a:xfrm>
          <a:custGeom>
            <a:avLst/>
            <a:gdLst/>
            <a:ahLst/>
            <a:cxnLst/>
            <a:rect r="r" b="b" t="t" l="l"/>
            <a:pathLst>
              <a:path h="5829300" w="18288000">
                <a:moveTo>
                  <a:pt x="0" y="0"/>
                </a:moveTo>
                <a:lnTo>
                  <a:pt x="18288000" y="0"/>
                </a:lnTo>
                <a:lnTo>
                  <a:pt x="18288000" y="5829300"/>
                </a:lnTo>
                <a:lnTo>
                  <a:pt x="0" y="5829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7647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6309" y="1829696"/>
            <a:ext cx="2147702" cy="2114150"/>
          </a:xfrm>
          <a:custGeom>
            <a:avLst/>
            <a:gdLst/>
            <a:ahLst/>
            <a:cxnLst/>
            <a:rect r="r" b="b" t="t" l="l"/>
            <a:pathLst>
              <a:path h="2114150" w="2147702">
                <a:moveTo>
                  <a:pt x="0" y="0"/>
                </a:moveTo>
                <a:lnTo>
                  <a:pt x="2147702" y="0"/>
                </a:lnTo>
                <a:lnTo>
                  <a:pt x="2147702" y="2114150"/>
                </a:lnTo>
                <a:lnTo>
                  <a:pt x="0" y="21141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793" r="0" b="-793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06309" y="4553446"/>
            <a:ext cx="2147702" cy="2114150"/>
          </a:xfrm>
          <a:custGeom>
            <a:avLst/>
            <a:gdLst/>
            <a:ahLst/>
            <a:cxnLst/>
            <a:rect r="r" b="b" t="t" l="l"/>
            <a:pathLst>
              <a:path h="2114150" w="2147702">
                <a:moveTo>
                  <a:pt x="0" y="0"/>
                </a:moveTo>
                <a:lnTo>
                  <a:pt x="2147702" y="0"/>
                </a:lnTo>
                <a:lnTo>
                  <a:pt x="2147702" y="2114150"/>
                </a:lnTo>
                <a:lnTo>
                  <a:pt x="0" y="21141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793" r="0" b="-793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01546" y="4548684"/>
            <a:ext cx="1907677" cy="1874123"/>
          </a:xfrm>
          <a:custGeom>
            <a:avLst/>
            <a:gdLst/>
            <a:ahLst/>
            <a:cxnLst/>
            <a:rect r="r" b="b" t="t" l="l"/>
            <a:pathLst>
              <a:path h="1874123" w="1907677">
                <a:moveTo>
                  <a:pt x="0" y="0"/>
                </a:moveTo>
                <a:lnTo>
                  <a:pt x="1907676" y="0"/>
                </a:lnTo>
                <a:lnTo>
                  <a:pt x="1907676" y="1874122"/>
                </a:lnTo>
                <a:lnTo>
                  <a:pt x="0" y="18741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95" r="0" b="-895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92400" y="4848999"/>
            <a:ext cx="4596300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C1C1C"/>
                </a:solidFill>
                <a:latin typeface="Arimo"/>
                <a:ea typeface="Arimo"/>
                <a:cs typeface="Arimo"/>
                <a:sym typeface="Arimo"/>
              </a:rPr>
              <a:t>Satyajit Panda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592400" y="5497681"/>
            <a:ext cx="4596300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1C1C1C"/>
                </a:solidFill>
                <a:latin typeface="Arimo"/>
                <a:ea typeface="Arimo"/>
                <a:cs typeface="Arimo"/>
                <a:sym typeface="Arimo"/>
              </a:rPr>
              <a:t>Student</a:t>
            </a:r>
          </a:p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1C1C1C"/>
                </a:solidFill>
                <a:latin typeface="Arimo"/>
                <a:ea typeface="Arimo"/>
                <a:cs typeface="Arimo"/>
                <a:sym typeface="Arimo"/>
              </a:rPr>
              <a:t>VIT-AP University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926759" y="1829696"/>
            <a:ext cx="2147702" cy="2114150"/>
          </a:xfrm>
          <a:custGeom>
            <a:avLst/>
            <a:gdLst/>
            <a:ahLst/>
            <a:cxnLst/>
            <a:rect r="r" b="b" t="t" l="l"/>
            <a:pathLst>
              <a:path h="2114150" w="2147702">
                <a:moveTo>
                  <a:pt x="0" y="0"/>
                </a:moveTo>
                <a:lnTo>
                  <a:pt x="2147702" y="0"/>
                </a:lnTo>
                <a:lnTo>
                  <a:pt x="2147702" y="2114150"/>
                </a:lnTo>
                <a:lnTo>
                  <a:pt x="0" y="21141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793" r="0" b="-79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921995" y="1824934"/>
            <a:ext cx="1907677" cy="1874123"/>
          </a:xfrm>
          <a:custGeom>
            <a:avLst/>
            <a:gdLst/>
            <a:ahLst/>
            <a:cxnLst/>
            <a:rect r="r" b="b" t="t" l="l"/>
            <a:pathLst>
              <a:path h="1874123" w="1907677">
                <a:moveTo>
                  <a:pt x="0" y="0"/>
                </a:moveTo>
                <a:lnTo>
                  <a:pt x="1907677" y="0"/>
                </a:lnTo>
                <a:lnTo>
                  <a:pt x="1907677" y="1874122"/>
                </a:lnTo>
                <a:lnTo>
                  <a:pt x="0" y="18741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95" r="0" b="-895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926759" y="4553446"/>
            <a:ext cx="2147702" cy="2114150"/>
          </a:xfrm>
          <a:custGeom>
            <a:avLst/>
            <a:gdLst/>
            <a:ahLst/>
            <a:cxnLst/>
            <a:rect r="r" b="b" t="t" l="l"/>
            <a:pathLst>
              <a:path h="2114150" w="2147702">
                <a:moveTo>
                  <a:pt x="0" y="0"/>
                </a:moveTo>
                <a:lnTo>
                  <a:pt x="2147702" y="0"/>
                </a:lnTo>
                <a:lnTo>
                  <a:pt x="2147702" y="2114150"/>
                </a:lnTo>
                <a:lnTo>
                  <a:pt x="0" y="21141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793" r="0" b="-79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921995" y="4548684"/>
            <a:ext cx="1907677" cy="1874123"/>
          </a:xfrm>
          <a:custGeom>
            <a:avLst/>
            <a:gdLst/>
            <a:ahLst/>
            <a:cxnLst/>
            <a:rect r="r" b="b" t="t" l="l"/>
            <a:pathLst>
              <a:path h="1874123" w="1907677">
                <a:moveTo>
                  <a:pt x="0" y="0"/>
                </a:moveTo>
                <a:lnTo>
                  <a:pt x="1907677" y="0"/>
                </a:lnTo>
                <a:lnTo>
                  <a:pt x="1907677" y="1874122"/>
                </a:lnTo>
                <a:lnTo>
                  <a:pt x="0" y="18741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95" r="0" b="-895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612850" y="4848999"/>
            <a:ext cx="4596300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C1C1C"/>
                </a:solidFill>
                <a:latin typeface="Arimo"/>
                <a:ea typeface="Arimo"/>
                <a:cs typeface="Arimo"/>
                <a:sym typeface="Arimo"/>
              </a:rPr>
              <a:t>Suryabrata Sahoo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612850" y="5497681"/>
            <a:ext cx="4596300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1C1C1C"/>
                </a:solidFill>
                <a:latin typeface="Arimo"/>
                <a:ea typeface="Arimo"/>
                <a:cs typeface="Arimo"/>
                <a:sym typeface="Arimo"/>
              </a:rPr>
              <a:t>Student</a:t>
            </a:r>
          </a:p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1C1C1C"/>
                </a:solidFill>
                <a:latin typeface="Arimo"/>
                <a:ea typeface="Arimo"/>
                <a:cs typeface="Arimo"/>
                <a:sym typeface="Arimo"/>
              </a:rPr>
              <a:t>VIT-AP University 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8400326" y="5262638"/>
            <a:ext cx="9887674" cy="5024362"/>
            <a:chOff x="0" y="0"/>
            <a:chExt cx="16039769" cy="815051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039719" cy="8150479"/>
            </a:xfrm>
            <a:custGeom>
              <a:avLst/>
              <a:gdLst/>
              <a:ahLst/>
              <a:cxnLst/>
              <a:rect r="r" b="b" t="t" l="l"/>
              <a:pathLst>
                <a:path h="8150479" w="16039719">
                  <a:moveTo>
                    <a:pt x="0" y="0"/>
                  </a:moveTo>
                  <a:lnTo>
                    <a:pt x="16039719" y="0"/>
                  </a:lnTo>
                  <a:lnTo>
                    <a:pt x="16039719" y="8150479"/>
                  </a:lnTo>
                  <a:lnTo>
                    <a:pt x="0" y="81504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5364" r="0" b="-5365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901546" y="1829696"/>
            <a:ext cx="1909804" cy="1909804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6"/>
              <a:stretch>
                <a:fillRect l="0" t="-1032" r="0" b="-1032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925359" y="4530843"/>
            <a:ext cx="1909804" cy="1909804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8936348" y="1829696"/>
            <a:ext cx="1909804" cy="1909804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8936348" y="4530843"/>
            <a:ext cx="1909804" cy="1909804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3592400" y="2125249"/>
            <a:ext cx="4596300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C1C1C"/>
                </a:solidFill>
                <a:latin typeface="Arimo"/>
                <a:ea typeface="Arimo"/>
                <a:cs typeface="Arimo"/>
                <a:sym typeface="Arimo"/>
              </a:rPr>
              <a:t>Rakib Mondal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592400" y="2773931"/>
            <a:ext cx="4596300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1C1C1C"/>
                </a:solidFill>
                <a:latin typeface="Arimo"/>
                <a:ea typeface="Arimo"/>
                <a:cs typeface="Arimo"/>
                <a:sym typeface="Arimo"/>
              </a:rPr>
              <a:t>Student</a:t>
            </a:r>
          </a:p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1C1C1C"/>
                </a:solidFill>
                <a:latin typeface="Arimo"/>
                <a:ea typeface="Arimo"/>
                <a:cs typeface="Arimo"/>
                <a:sym typeface="Arimo"/>
              </a:rPr>
              <a:t>VIT-AP University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612850" y="2125249"/>
            <a:ext cx="4596300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C1C1C"/>
                </a:solidFill>
                <a:latin typeface="Arimo"/>
                <a:ea typeface="Arimo"/>
                <a:cs typeface="Arimo"/>
                <a:sym typeface="Arimo"/>
              </a:rPr>
              <a:t>Roshan Laharwani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612850" y="2773931"/>
            <a:ext cx="4596300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1C1C1C"/>
                </a:solidFill>
                <a:latin typeface="Arimo"/>
                <a:ea typeface="Arimo"/>
                <a:cs typeface="Arimo"/>
                <a:sym typeface="Arimo"/>
              </a:rPr>
              <a:t>Student</a:t>
            </a:r>
          </a:p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1C1C1C"/>
                </a:solidFill>
                <a:latin typeface="Arimo"/>
                <a:ea typeface="Arimo"/>
                <a:cs typeface="Arimo"/>
                <a:sym typeface="Arimo"/>
              </a:rPr>
              <a:t>VIT-AP University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" y="1"/>
            <a:ext cx="18288006" cy="10287002"/>
          </a:xfrm>
          <a:custGeom>
            <a:avLst/>
            <a:gdLst/>
            <a:ahLst/>
            <a:cxnLst/>
            <a:rect r="r" b="b" t="t" l="l"/>
            <a:pathLst>
              <a:path h="10287002" w="18288006">
                <a:moveTo>
                  <a:pt x="0" y="0"/>
                </a:moveTo>
                <a:lnTo>
                  <a:pt x="18288006" y="0"/>
                </a:lnTo>
                <a:lnTo>
                  <a:pt x="18288006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91100" y="3974366"/>
            <a:ext cx="15322950" cy="165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19"/>
              </a:lnSpc>
            </a:pPr>
            <a:r>
              <a:rPr lang="en-US" sz="10599" b="true">
                <a:solidFill>
                  <a:srgbClr val="F4F0E0"/>
                </a:solidFill>
                <a:latin typeface="Arimo Bold"/>
                <a:ea typeface="Arimo Bold"/>
                <a:cs typeface="Arimo Bold"/>
                <a:sym typeface="Arimo Bold"/>
              </a:rPr>
              <a:t>Thanks for Joining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DAGUjJQ7GH4</dc:identifier>
  <dcterms:modified xsi:type="dcterms:W3CDTF">2011-08-01T06:04:30Z</dcterms:modified>
  <cp:revision>1</cp:revision>
  <dc:title>PPT.pptx</dc:title>
</cp:coreProperties>
</file>