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14"/>
  </p:notesMasterIdLst>
  <p:sldIdLst>
    <p:sldId id="256" r:id="rId4"/>
    <p:sldId id="257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65" r:id="rId13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5"/>
      <p:bold r:id="rId16"/>
    </p:embeddedFont>
    <p:embeddedFont>
      <p:font typeface="Arimo" panose="020B0604020202020204" charset="0"/>
      <p:regular r:id="rId17"/>
      <p:bold r:id="rId18"/>
      <p:italic r:id="rId19"/>
      <p:boldItalic r:id="rId20"/>
    </p:embeddedFont>
    <p:embeddedFont>
      <p:font typeface="Barlow" panose="00000500000000000000" pitchFamily="2" charset="0"/>
      <p:regular r:id="rId21"/>
      <p:bold r:id="rId22"/>
      <p:italic r:id="rId23"/>
      <p:boldItalic r:id="rId24"/>
    </p:embeddedFont>
    <p:embeddedFont>
      <p:font typeface="Space Grotesk" panose="020B0604020202020204" charset="0"/>
      <p:regular r:id="rId25"/>
      <p:bold r:id="rId26"/>
    </p:embeddedFont>
    <p:embeddedFont>
      <p:font typeface="Space Grotesk Medium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5EFE"/>
    <a:srgbClr val="C40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6" y="2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e9013514e_2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0e9013514e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e9173c5b7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30e9173c5b7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827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e9013514e_2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0e9013514e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e9013514e_2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0e9013514e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843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e9013514e_2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30e9013514e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e9173c5b7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0e9173c5b7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674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e9173c5b7_2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0e9173c5b7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756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e9173c5b7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30e9173c5b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6527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e9173c5b7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30e9173c5b7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085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e9173c5b7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30e9173c5b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105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5209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rmAutofit/>
          </a:bodyPr>
          <a:lstStyle>
            <a:lvl1pPr marL="457200" lvl="0" indent="-2857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/>
            </a:lvl1pPr>
            <a:lvl2pPr marL="914400" lvl="1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marL="1371600" lvl="2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marL="1828800" lvl="3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marL="2286000" lvl="4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marL="2743200" lvl="5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marL="3200400" lvl="6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marL="3657600" lvl="7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marL="4114800" lvl="8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rmAutofit/>
          </a:bodyPr>
          <a:lstStyle>
            <a:lvl1pPr marL="0" lvl="0" indent="0" algn="r"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Calibri"/>
              <a:buNone/>
              <a:tabLst/>
              <a:defRPr/>
            </a:pPr>
            <a:fld id="{00000000-1234-1234-1234-123412341234}" type="slidenum">
              <a:rPr kumimoji="0" lang="en-GB" sz="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600"/>
                <a:buFont typeface="Calibri"/>
                <a:buNone/>
                <a:tabLst/>
                <a:defRPr/>
              </a:pPr>
              <a:t>‹#›</a:t>
            </a:fld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3399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697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62375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-29114" y="0"/>
            <a:ext cx="9220200" cy="51435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34" name="Google Shape;134;p26"/>
          <p:cNvGrpSpPr/>
          <p:nvPr/>
        </p:nvGrpSpPr>
        <p:grpSpPr>
          <a:xfrm>
            <a:off x="267109" y="4092532"/>
            <a:ext cx="2086645" cy="867937"/>
            <a:chOff x="0" y="-38100"/>
            <a:chExt cx="1099138" cy="457185"/>
          </a:xfrm>
        </p:grpSpPr>
        <p:sp>
          <p:nvSpPr>
            <p:cNvPr id="135" name="Google Shape;135;p26"/>
            <p:cNvSpPr/>
            <p:nvPr/>
          </p:nvSpPr>
          <p:spPr>
            <a:xfrm>
              <a:off x="0" y="0"/>
              <a:ext cx="1099138" cy="419085"/>
            </a:xfrm>
            <a:custGeom>
              <a:avLst/>
              <a:gdLst/>
              <a:ahLst/>
              <a:cxnLst/>
              <a:rect l="l" t="t" r="r" b="b"/>
              <a:pathLst>
                <a:path w="1099138" h="419085" extrusionOk="0">
                  <a:moveTo>
                    <a:pt x="0" y="0"/>
                  </a:moveTo>
                  <a:lnTo>
                    <a:pt x="1099138" y="0"/>
                  </a:lnTo>
                  <a:lnTo>
                    <a:pt x="1099138" y="419085"/>
                  </a:lnTo>
                  <a:lnTo>
                    <a:pt x="0" y="419085"/>
                  </a:lnTo>
                  <a:close/>
                </a:path>
              </a:pathLst>
            </a:custGeom>
            <a:solidFill>
              <a:srgbClr val="183717"/>
            </a:solidFill>
            <a:ln>
              <a:noFill/>
            </a:ln>
          </p:spPr>
        </p:sp>
        <p:sp>
          <p:nvSpPr>
            <p:cNvPr id="136" name="Google Shape;136;p26"/>
            <p:cNvSpPr txBox="1"/>
            <p:nvPr/>
          </p:nvSpPr>
          <p:spPr>
            <a:xfrm>
              <a:off x="0" y="-38100"/>
              <a:ext cx="1099138" cy="457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26"/>
          <p:cNvSpPr txBox="1"/>
          <p:nvPr/>
        </p:nvSpPr>
        <p:spPr>
          <a:xfrm>
            <a:off x="1291557" y="4286199"/>
            <a:ext cx="847097" cy="17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1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F8F4E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6853596" y="4386342"/>
            <a:ext cx="1776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1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i="0" u="none" strike="noStrike" cap="none">
                <a:solidFill>
                  <a:srgbClr val="F8F4E5"/>
                </a:solidFill>
                <a:latin typeface="Barlow"/>
                <a:ea typeface="Barlow"/>
                <a:cs typeface="Barlow"/>
                <a:sym typeface="Barlow"/>
              </a:rPr>
              <a:t>(Team Name)</a:t>
            </a:r>
            <a:endParaRPr sz="700"/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0" y="1085850"/>
            <a:ext cx="3109368" cy="268927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152400" y="1964263"/>
            <a:ext cx="91440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4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i="0" u="none" strike="noStrike" cap="none" dirty="0">
                <a:solidFill>
                  <a:srgbClr val="C401C4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r>
              <a:rPr lang="en" sz="5500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" sz="5500" b="1" dirty="0">
                <a:latin typeface="Arimo"/>
                <a:ea typeface="Arimo"/>
                <a:cs typeface="Arimo"/>
                <a:sym typeface="Arimo"/>
              </a:rPr>
              <a:t>CardioCare</a:t>
            </a:r>
            <a:endParaRPr sz="700" dirty="0"/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7647" y="3925391"/>
            <a:ext cx="2187821" cy="120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4"/>
          <p:cNvSpPr txBox="1">
            <a:spLocks noGrp="1"/>
          </p:cNvSpPr>
          <p:nvPr>
            <p:ph type="ctrTitle"/>
          </p:nvPr>
        </p:nvSpPr>
        <p:spPr>
          <a:xfrm>
            <a:off x="695550" y="2000250"/>
            <a:ext cx="7752900" cy="81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4F0E0"/>
              </a:buClr>
              <a:buSzPts val="5300"/>
              <a:buFont typeface="Space Grotesk Medium"/>
              <a:buNone/>
            </a:pPr>
            <a:r>
              <a:rPr lang="en-GB" sz="5300">
                <a:solidFill>
                  <a:srgbClr val="F4F0E0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Thanks for Joining</a:t>
            </a:r>
            <a:endParaRPr sz="5300">
              <a:solidFill>
                <a:srgbClr val="F4F0E0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6927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222348" y="170590"/>
            <a:ext cx="9031380" cy="878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9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pc="300" dirty="0">
                <a:latin typeface="Barlow"/>
                <a:ea typeface="Barlow"/>
                <a:cs typeface="Barlow"/>
                <a:sym typeface="Barlow"/>
              </a:rPr>
              <a:t>CHALLENGES IN MONITORING HEART PATIENTS REMOTELY </a:t>
            </a:r>
            <a:endParaRPr lang="en-US" sz="2400" spc="300" dirty="0"/>
          </a:p>
        </p:txBody>
      </p:sp>
      <p:sp>
        <p:nvSpPr>
          <p:cNvPr id="147" name="Google Shape;147;p27"/>
          <p:cNvSpPr txBox="1"/>
          <p:nvPr/>
        </p:nvSpPr>
        <p:spPr>
          <a:xfrm>
            <a:off x="514350" y="2571750"/>
            <a:ext cx="5448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10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4286250"/>
            <a:ext cx="1740097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30C7A5-5160-8D37-9427-3D0BEE93F692}"/>
              </a:ext>
            </a:extLst>
          </p:cNvPr>
          <p:cNvSpPr/>
          <p:nvPr/>
        </p:nvSpPr>
        <p:spPr>
          <a:xfrm>
            <a:off x="222348" y="1408561"/>
            <a:ext cx="45719" cy="297440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6744F-BB04-4E2D-B113-3F60F588B945}"/>
              </a:ext>
            </a:extLst>
          </p:cNvPr>
          <p:cNvSpPr txBox="1"/>
          <p:nvPr/>
        </p:nvSpPr>
        <p:spPr>
          <a:xfrm>
            <a:off x="514350" y="1464601"/>
            <a:ext cx="74159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effectLst/>
                <a:latin typeface="Barlow" panose="00000500000000000000" pitchFamily="2" charset="0"/>
              </a:rPr>
              <a:t>Heart patients, especially in rural or remote areas, often lack regular access to cardiologists or health facilities.</a:t>
            </a:r>
          </a:p>
          <a:p>
            <a:endParaRPr lang="en-US" sz="1800" b="1" i="1" dirty="0">
              <a:effectLst/>
              <a:latin typeface="Barlow" panose="00000500000000000000" pitchFamily="2" charset="0"/>
            </a:endParaRPr>
          </a:p>
          <a:p>
            <a:endParaRPr lang="en-US" sz="1800" b="1" i="1" dirty="0">
              <a:effectLst/>
              <a:latin typeface="Barlow" panose="00000500000000000000" pitchFamily="2" charset="0"/>
            </a:endParaRPr>
          </a:p>
          <a:p>
            <a:r>
              <a:rPr lang="en-US" sz="1800" b="1" i="1" dirty="0">
                <a:effectLst/>
                <a:latin typeface="Barlow" panose="00000500000000000000" pitchFamily="2" charset="0"/>
              </a:rPr>
              <a:t>Critical heart conditions require continuous monitoring, which can be costly and challenging due to geographical limitations.</a:t>
            </a:r>
            <a:endParaRPr lang="en-US" sz="1800" b="1" i="1" dirty="0">
              <a:latin typeface="Barlow" panose="00000500000000000000" pitchFamily="2" charset="0"/>
            </a:endParaRPr>
          </a:p>
          <a:p>
            <a:endParaRPr lang="en-US" sz="1800" b="1" i="1" dirty="0">
              <a:latin typeface="Barlow" panose="00000500000000000000" pitchFamily="2" charset="0"/>
            </a:endParaRPr>
          </a:p>
          <a:p>
            <a:endParaRPr lang="en-US" sz="1800" b="1" i="1" dirty="0">
              <a:latin typeface="Barlow" panose="00000500000000000000" pitchFamily="2" charset="0"/>
            </a:endParaRPr>
          </a:p>
          <a:p>
            <a:r>
              <a:rPr lang="en-US" sz="1800" b="1" i="1" dirty="0">
                <a:effectLst/>
                <a:latin typeface="Barlow" panose="00000500000000000000" pitchFamily="2" charset="0"/>
              </a:rPr>
              <a:t>Without real-time monitoring, doctors may miss early warning signs of cardiac issues, potentially leading to delayed interventions.</a:t>
            </a:r>
            <a:endParaRPr lang="en-US" sz="1800" b="1" i="1" dirty="0">
              <a:latin typeface="Barlow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222348" y="170590"/>
            <a:ext cx="9031380" cy="879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9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spc="300" dirty="0">
                <a:latin typeface="Barlow"/>
                <a:ea typeface="Barlow"/>
                <a:cs typeface="Barlow"/>
                <a:sym typeface="Barlow"/>
              </a:rPr>
              <a:t>Proposed Solution:</a:t>
            </a:r>
          </a:p>
          <a:p>
            <a:pPr marL="0" marR="0" lvl="0" indent="0" rtl="0">
              <a:lnSpc>
                <a:spcPct val="119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Real-Time Remote Monitoring for Heart Health</a:t>
            </a:r>
          </a:p>
        </p:txBody>
      </p:sp>
      <p:sp>
        <p:nvSpPr>
          <p:cNvPr id="147" name="Google Shape;147;p27"/>
          <p:cNvSpPr txBox="1"/>
          <p:nvPr/>
        </p:nvSpPr>
        <p:spPr>
          <a:xfrm>
            <a:off x="514350" y="2571750"/>
            <a:ext cx="5448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10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4286250"/>
            <a:ext cx="1740097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30C7A5-5160-8D37-9427-3D0BEE93F692}"/>
              </a:ext>
            </a:extLst>
          </p:cNvPr>
          <p:cNvSpPr/>
          <p:nvPr/>
        </p:nvSpPr>
        <p:spPr>
          <a:xfrm>
            <a:off x="8521979" y="1385489"/>
            <a:ext cx="45719" cy="297440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6744F-BB04-4E2D-B113-3F60F588B945}"/>
              </a:ext>
            </a:extLst>
          </p:cNvPr>
          <p:cNvSpPr txBox="1"/>
          <p:nvPr/>
        </p:nvSpPr>
        <p:spPr>
          <a:xfrm>
            <a:off x="921706" y="1580028"/>
            <a:ext cx="74159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effectLst/>
                <a:latin typeface="Barlow" panose="00000500000000000000" pitchFamily="2" charset="0"/>
              </a:rPr>
              <a:t>A health tracker designed specifically for heart patients, enabling doctors to monitor critical health metrics in real-time.</a:t>
            </a:r>
          </a:p>
          <a:p>
            <a:pPr algn="r"/>
            <a:endParaRPr lang="en-US" sz="1800" b="1" i="1" dirty="0">
              <a:effectLst/>
              <a:latin typeface="Barlow" panose="00000500000000000000" pitchFamily="2" charset="0"/>
            </a:endParaRPr>
          </a:p>
          <a:p>
            <a:pPr algn="r"/>
            <a:r>
              <a:rPr lang="en-US" sz="1800" b="1" i="1" dirty="0">
                <a:effectLst/>
                <a:latin typeface="Barlow" panose="00000500000000000000" pitchFamily="2" charset="0"/>
              </a:rPr>
              <a:t>Key metrics such as heart rate, ECG, and other vital signs are continuously collected and transmitted to healthcare providers. In a personalized dashboard</a:t>
            </a:r>
            <a:endParaRPr lang="en-US" sz="1800" b="1" i="1" dirty="0">
              <a:latin typeface="Barlow" panose="00000500000000000000" pitchFamily="2" charset="0"/>
            </a:endParaRPr>
          </a:p>
          <a:p>
            <a:pPr algn="r"/>
            <a:endParaRPr lang="en-US" sz="1800" b="1" i="1" dirty="0">
              <a:latin typeface="Barlow" panose="00000500000000000000" pitchFamily="2" charset="0"/>
            </a:endParaRPr>
          </a:p>
          <a:p>
            <a:pPr algn="r"/>
            <a:r>
              <a:rPr lang="en-US" sz="1800" b="1" i="1" dirty="0">
                <a:effectLst/>
                <a:latin typeface="Barlow" panose="00000500000000000000" pitchFamily="2" charset="0"/>
              </a:rPr>
              <a:t>Alerts are sent to doctors when abnormal readings are detected, ensuring timely interventions and care adjustments.</a:t>
            </a:r>
            <a:endParaRPr lang="en-US" sz="1800" b="1" i="1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/>
        </p:nvSpPr>
        <p:spPr>
          <a:xfrm>
            <a:off x="514350" y="140277"/>
            <a:ext cx="8115300" cy="63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TECHNICAL ARCHITECTURE </a:t>
            </a:r>
            <a:endParaRPr sz="700" dirty="0"/>
          </a:p>
          <a:p>
            <a:pPr marL="0" marR="0" lvl="0" indent="0" algn="l" rtl="0">
              <a:lnSpc>
                <a:spcPct val="11912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 i="0" u="none" strike="noStrike" cap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4248150"/>
            <a:ext cx="1740097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62D85F-3A7B-D20D-FA0F-C18395BD5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751" t="7247" r="162" b="13061"/>
          <a:stretch/>
        </p:blipFill>
        <p:spPr>
          <a:xfrm>
            <a:off x="632659" y="1785045"/>
            <a:ext cx="911900" cy="73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252A88-959A-A5A2-E1B1-77C95720B190}"/>
              </a:ext>
            </a:extLst>
          </p:cNvPr>
          <p:cNvSpPr txBox="1"/>
          <p:nvPr/>
        </p:nvSpPr>
        <p:spPr>
          <a:xfrm>
            <a:off x="2159261" y="771303"/>
            <a:ext cx="409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Sensors on patient’s wrist band will collect vital information like heart rate and </a:t>
            </a:r>
            <a:r>
              <a:rPr lang="en-US" b="1" dirty="0" err="1"/>
              <a:t>ecg</a:t>
            </a:r>
            <a:r>
              <a:rPr lang="en-US" b="1" dirty="0"/>
              <a:t>.</a:t>
            </a:r>
          </a:p>
          <a:p>
            <a:r>
              <a:rPr lang="en-US" sz="1200" i="1" dirty="0"/>
              <a:t>Sensors used: </a:t>
            </a:r>
            <a:r>
              <a:rPr lang="en-US" sz="1200" i="1" dirty="0" err="1"/>
              <a:t>ecg</a:t>
            </a:r>
            <a:r>
              <a:rPr lang="en-US" sz="1200" i="1" dirty="0"/>
              <a:t> module and heartbeat sensors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942AA-90E7-486C-1129-049214DA9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92" y="680510"/>
            <a:ext cx="718491" cy="623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A65566-EA0F-CEB2-7F68-AC3666516F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433" y="961637"/>
            <a:ext cx="711161" cy="562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BB3D43-2515-B527-D0E2-07E6C345CE15}"/>
              </a:ext>
            </a:extLst>
          </p:cNvPr>
          <p:cNvSpPr txBox="1"/>
          <p:nvPr/>
        </p:nvSpPr>
        <p:spPr>
          <a:xfrm>
            <a:off x="2168248" y="1800204"/>
            <a:ext cx="5249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from sensors will be processed by microcontroller and uploaded to a decentralized webserver.</a:t>
            </a:r>
          </a:p>
          <a:p>
            <a:r>
              <a:rPr lang="en-US" sz="1200" i="1" dirty="0"/>
              <a:t>Equipment: ESP32 AI thinker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F48C2C-B460-3C2B-5A07-DDA717E3EB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50" y="2855957"/>
            <a:ext cx="1112413" cy="857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12D700-6CD7-70BE-58D4-3F93ABEC1BA2}"/>
              </a:ext>
            </a:extLst>
          </p:cNvPr>
          <p:cNvSpPr txBox="1"/>
          <p:nvPr/>
        </p:nvSpPr>
        <p:spPr>
          <a:xfrm>
            <a:off x="2168248" y="2829105"/>
            <a:ext cx="5818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Viral information in real time will be displayed on patient and doctor dashboard. Which also features one-on-one </a:t>
            </a:r>
            <a:r>
              <a:rPr lang="en-US" b="1" dirty="0" err="1"/>
              <a:t>vc</a:t>
            </a:r>
            <a:r>
              <a:rPr lang="en-US" b="1" dirty="0"/>
              <a:t> and AI suggestions</a:t>
            </a:r>
          </a:p>
          <a:p>
            <a:r>
              <a:rPr lang="en-US" i="1" dirty="0"/>
              <a:t>Tech Stack: flask, reactjs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E97BA4-2319-A9D2-B2AE-6EE3C72FF7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560" y="3986740"/>
            <a:ext cx="1292388" cy="857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A6F6F3-FD92-3E2E-4EBE-5CED0C0D9E15}"/>
              </a:ext>
            </a:extLst>
          </p:cNvPr>
          <p:cNvSpPr txBox="1"/>
          <p:nvPr/>
        </p:nvSpPr>
        <p:spPr>
          <a:xfrm>
            <a:off x="2159261" y="3938297"/>
            <a:ext cx="5818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case of an emergency near by medical aids will be notified via satellite SOS.</a:t>
            </a:r>
          </a:p>
          <a:p>
            <a:r>
              <a:rPr lang="en-US" i="1" dirty="0"/>
              <a:t>Tech: apple emergency </a:t>
            </a:r>
            <a:r>
              <a:rPr lang="en-US" i="1" dirty="0" err="1"/>
              <a:t>sos</a:t>
            </a:r>
            <a:r>
              <a:rPr lang="en-US" i="1" dirty="0"/>
              <a:t>, similar features coming for </a:t>
            </a:r>
          </a:p>
          <a:p>
            <a:r>
              <a:rPr lang="en-US" i="1" dirty="0"/>
              <a:t>android users, or on board satellite positioning module for esp32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144975" y="134063"/>
            <a:ext cx="4715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91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SCALABILITY AND FUTURE SCOPE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514349" y="671550"/>
            <a:ext cx="8482800" cy="4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Handling Increased Load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45720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-Horizontal Scaling: </a:t>
            </a:r>
            <a:r>
              <a:rPr kumimoji="0" lang="en-GB" sz="15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Adding more instances of services to distribute load effectively.</a:t>
            </a:r>
            <a:endParaRPr kumimoji="0" sz="15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457200" algn="l" defTabSz="914400" rtl="0" eaLnBrk="1" fontAlgn="auto" latinLnBrk="0" hangingPunct="1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5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Architecture considerations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45720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-Cloud Services:</a:t>
            </a:r>
            <a:r>
              <a:rPr kumimoji="0" lang="en-GB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kumimoji="0" lang="en-GB" sz="15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Leveraging cloud providers (like AWS, Azure, or Google Cloud) offers auto-scaling capabilities and on-demand resources to accommodate varying loads.</a:t>
            </a:r>
            <a:endParaRPr kumimoji="0" sz="15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457200" algn="l" defTabSz="914400" rtl="0" eaLnBrk="1" fontAlgn="auto" latinLnBrk="0" hangingPunct="1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5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Technologies that support scalability 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	-API Gateways: </a:t>
            </a:r>
            <a:r>
              <a:rPr kumimoji="0" lang="en-GB" sz="15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Implementing API gateways (like Kong or AWS API Gateway) for managing traffic, authentication, and routing requests helps improve performance and scalability.</a:t>
            </a:r>
            <a:endParaRPr kumimoji="0" sz="15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defTabSz="914400" rtl="0" eaLnBrk="1" fontAlgn="auto" latinLnBrk="0" hangingPunct="1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5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Additional functionalities 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	-Enhanced User Interface: </a:t>
            </a:r>
            <a:r>
              <a:rPr kumimoji="0" lang="en-GB" sz="15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Developing mobile and web applications with responsive designs to improve user engagement and accessibility.</a:t>
            </a:r>
            <a:endParaRPr kumimoji="0" sz="15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defTabSz="914400" rtl="0" eaLnBrk="1" fontAlgn="auto" latinLnBrk="0" hangingPunct="1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	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514350" y="2571750"/>
            <a:ext cx="5448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91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4191000"/>
            <a:ext cx="1740097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/>
          <p:nvPr/>
        </p:nvSpPr>
        <p:spPr>
          <a:xfrm>
            <a:off x="281150" y="711675"/>
            <a:ext cx="66900" cy="3688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03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/>
        </p:nvSpPr>
        <p:spPr>
          <a:xfrm>
            <a:off x="514350" y="262575"/>
            <a:ext cx="2426970" cy="384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91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FEASIBILIT</a:t>
            </a:r>
            <a:r>
              <a:rPr lang="en-GB" sz="2100" b="1" dirty="0">
                <a:latin typeface="Barlow"/>
                <a:ea typeface="Barlow"/>
                <a:cs typeface="Barlow"/>
                <a:sym typeface="Barlow"/>
              </a:rPr>
              <a:t>Y</a:t>
            </a:r>
            <a:endParaRPr kumimoji="0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242597" y="852450"/>
            <a:ext cx="8256900" cy="3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0200" marR="0" lvl="1" indent="-17780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Potential Challenges and Risks: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91440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91440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Data Privacy and Security: </a:t>
            </a:r>
            <a:r>
              <a:rPr kumimoji="0" lang="en-GB" sz="1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Sensitive health information could be exposed to breaches or unauthorised access , raising concerns about user privacy.</a:t>
            </a:r>
            <a:endParaRPr kumimoji="0" sz="16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91440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91440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Technical Issues: </a:t>
            </a:r>
            <a:r>
              <a:rPr kumimoji="0" lang="en-GB" sz="1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Malfunctions, connectivity problems, or software bugs can disrupt data collection and cause irregularities in the data leading to inaccurate analysis.</a:t>
            </a:r>
            <a:endParaRPr kumimoji="0" sz="16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91440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91440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Integration with Healthcare Systems: </a:t>
            </a:r>
            <a:r>
              <a:rPr kumimoji="0" lang="en-GB" sz="1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Challenges may arise in ensuring that the data is effectively reaching the healthcare systems and is being registered in the database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90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514350" y="2343547"/>
            <a:ext cx="5448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91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3903" y="4191000"/>
            <a:ext cx="1740097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/>
          <p:nvPr/>
        </p:nvSpPr>
        <p:spPr>
          <a:xfrm>
            <a:off x="956675" y="1558075"/>
            <a:ext cx="59700" cy="2527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35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/>
        </p:nvSpPr>
        <p:spPr>
          <a:xfrm>
            <a:off x="228275" y="366425"/>
            <a:ext cx="8751900" cy="41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0200" marR="0" lvl="1" indent="-16510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Strategies for Overcoming these Challenges: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91440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91440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Data Privacy and Security:</a:t>
            </a:r>
            <a:endParaRPr kumimoji="0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91440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-</a:t>
            </a:r>
            <a:r>
              <a:rPr kumimoji="0" lang="en-GB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Access Control: </a:t>
            </a: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Establish strict access controls and authentication measures   (e.g., two-factor    authentication) to limit who can view and manage health data. </a:t>
            </a:r>
            <a:endParaRPr kumimoji="0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91440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-</a:t>
            </a:r>
            <a:r>
              <a:rPr kumimoji="0" lang="en-GB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Decentralisation: </a:t>
            </a: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The data is stored in a peer 2 peer network, there is no centralised server.</a:t>
            </a:r>
            <a:endParaRPr kumimoji="0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91440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Technical Issues: 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91440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-</a:t>
            </a:r>
            <a:r>
              <a:rPr kumimoji="0" lang="en-GB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Redundancy System: </a:t>
            </a: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Use backup systems and fail-safes to ensure continuity of data collection during technical failures.</a:t>
            </a:r>
            <a:endParaRPr kumimoji="0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91440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-Real-time Monitoring:</a:t>
            </a: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 Employ real-time monitoring tools to detect and address technical issues as they arise, minimizing disruptions.</a:t>
            </a:r>
            <a:endParaRPr kumimoji="0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91440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Integration with Healthcare Systems: </a:t>
            </a:r>
            <a:endParaRPr kumimoji="0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91440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-API Development: </a:t>
            </a: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Develop robust APIs that allow for easy integration with various healthcare platforms and electronic health records (EHRs).</a:t>
            </a:r>
            <a:endParaRPr kumimoji="0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  <a:p>
            <a:pPr marL="914400" marR="0" lvl="0" indent="0" algn="l" defTabSz="914400" rtl="0" eaLnBrk="1" fontAlgn="auto" latinLnBrk="0" hangingPunct="1">
              <a:lnSpc>
                <a:spcPct val="119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-Pilot Programs:  </a:t>
            </a: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Conduct pilot programs to test integration strategies and gather insights for improvement before wider implementation.</a:t>
            </a:r>
            <a:endParaRPr kumimoji="0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3903" y="4191000"/>
            <a:ext cx="1740096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/>
          <p:nvPr/>
        </p:nvSpPr>
        <p:spPr>
          <a:xfrm>
            <a:off x="799700" y="1000725"/>
            <a:ext cx="66900" cy="3496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65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>
            <a:spLocks noGrp="1"/>
          </p:cNvSpPr>
          <p:nvPr>
            <p:ph type="ctrTitle" idx="4294967295"/>
          </p:nvPr>
        </p:nvSpPr>
        <p:spPr>
          <a:xfrm>
            <a:off x="609600" y="2171641"/>
            <a:ext cx="7752900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1DA4B"/>
              </a:buClr>
              <a:buSzPts val="5200"/>
              <a:buFont typeface="Space Grotesk Medium"/>
              <a:buNone/>
            </a:pPr>
            <a:r>
              <a:rPr lang="en-GB" sz="5200" b="0" i="0" u="none" strike="noStrike" cap="none">
                <a:solidFill>
                  <a:srgbClr val="51DA4B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&gt;</a:t>
            </a:r>
            <a:r>
              <a:rPr lang="en-GB" sz="5200" b="0" i="0" u="none" strike="noStrike" cap="none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Team Details</a:t>
            </a:r>
            <a:endParaRPr sz="5200" b="0" i="0" u="none" strike="noStrike" cap="none">
              <a:solidFill>
                <a:schemeClr val="l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0038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575" y="2622735"/>
            <a:ext cx="914400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155" y="1438523"/>
            <a:ext cx="1073851" cy="10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 rotWithShape="1">
          <a:blip r:embed="rId5">
            <a:alphaModFix/>
          </a:blip>
          <a:srcRect t="1737" b="1737"/>
          <a:stretch/>
        </p:blipFill>
        <p:spPr>
          <a:xfrm>
            <a:off x="453154" y="1438523"/>
            <a:ext cx="949075" cy="932299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9" name="Google Shape;199;p33"/>
          <p:cNvSpPr txBox="1"/>
          <p:nvPr/>
        </p:nvSpPr>
        <p:spPr>
          <a:xfrm>
            <a:off x="1704775" y="1595050"/>
            <a:ext cx="2481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Space Grotesk Medium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Space Grotesk Medium"/>
                <a:ea typeface="Space Grotesk Medium"/>
                <a:cs typeface="Space Grotesk Medium"/>
                <a:sym typeface="Space Grotesk Medium"/>
              </a:rPr>
              <a:t>Izhaan Raza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1704775" y="1908379"/>
            <a:ext cx="2481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Space Grotesk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Space Grotesk"/>
                <a:ea typeface="Space Grotesk"/>
                <a:cs typeface="Space Grotesk"/>
                <a:sym typeface="Space Grotesk"/>
              </a:rPr>
              <a:t>Hardware Automation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Space Grotesk"/>
              <a:buNone/>
              <a:tabLst/>
              <a:defRPr/>
            </a:pP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3380" y="1438523"/>
            <a:ext cx="1073851" cy="10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 rotWithShape="1">
          <a:blip r:embed="rId6">
            <a:alphaModFix/>
          </a:blip>
          <a:srcRect t="13136" b="13144"/>
          <a:stretch/>
        </p:blipFill>
        <p:spPr>
          <a:xfrm>
            <a:off x="4463379" y="1438523"/>
            <a:ext cx="949077" cy="932301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3" name="Google Shape;203;p33"/>
          <p:cNvSpPr txBox="1"/>
          <p:nvPr/>
        </p:nvSpPr>
        <p:spPr>
          <a:xfrm>
            <a:off x="5715000" y="1595050"/>
            <a:ext cx="27927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Space Grotesk Medium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Space Grotesk Medium"/>
                <a:ea typeface="Space Grotesk Medium"/>
                <a:cs typeface="Space Grotesk Medium"/>
                <a:sym typeface="Space Grotesk Medium"/>
              </a:rPr>
              <a:t>Akshat Abhishek Singh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5715000" y="1908379"/>
            <a:ext cx="248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Space Grotesk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Space Grotesk"/>
                <a:ea typeface="Space Grotesk"/>
                <a:cs typeface="Space Grotesk"/>
                <a:sym typeface="Space Grotesk"/>
              </a:rPr>
              <a:t>Backend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3142312" y="2087100"/>
            <a:ext cx="6030349" cy="3056397"/>
          </a:xfrm>
          <a:custGeom>
            <a:avLst/>
            <a:gdLst/>
            <a:ahLst/>
            <a:cxnLst/>
            <a:rect l="l" t="t" r="r" b="b"/>
            <a:pathLst>
              <a:path w="12563227" h="7066815" extrusionOk="0">
                <a:moveTo>
                  <a:pt x="0" y="0"/>
                </a:moveTo>
                <a:lnTo>
                  <a:pt x="12563227" y="0"/>
                </a:lnTo>
                <a:lnTo>
                  <a:pt x="12563227" y="7066815"/>
                </a:lnTo>
                <a:lnTo>
                  <a:pt x="0" y="70668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321535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608</Words>
  <Application>Microsoft Office PowerPoint</Application>
  <PresentationFormat>On-screen Show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Barlow</vt:lpstr>
      <vt:lpstr>Arial</vt:lpstr>
      <vt:lpstr>Space Grotesk Medium</vt:lpstr>
      <vt:lpstr>Arimo</vt:lpstr>
      <vt:lpstr>Space Grotesk</vt:lpstr>
      <vt:lpstr>Calibri</vt:lpstr>
      <vt:lpstr>Agency FB</vt:lpstr>
      <vt:lpstr>Simple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&gt;Team Details</vt:lpstr>
      <vt:lpstr>PowerPoint Presentation</vt:lpstr>
      <vt:lpstr>Thanks for Joining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Izhaan Raza</dc:creator>
  <cp:lastModifiedBy>Izhaan Raza</cp:lastModifiedBy>
  <cp:revision>2</cp:revision>
  <dcterms:modified xsi:type="dcterms:W3CDTF">2024-10-25T06:50:29Z</dcterms:modified>
</cp:coreProperties>
</file>