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arlow Bold" charset="1" panose="00000800000000000000"/>
      <p:regular r:id="rId16"/>
    </p:embeddedFont>
    <p:embeddedFont>
      <p:font typeface="Arimo Bold" charset="1" panose="020B0704020202020204"/>
      <p:regular r:id="rId17"/>
    </p:embeddedFont>
    <p:embeddedFont>
      <p:font typeface="Barlow" charset="1" panose="00000500000000000000"/>
      <p:regular r:id="rId18"/>
    </p:embeddedFont>
    <p:embeddedFont>
      <p:font typeface="Arimo" charset="1" panose="020B0604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grpSp>
        <p:nvGrpSpPr>
          <p:cNvPr name="Group 2" id="2"/>
          <p:cNvGrpSpPr/>
          <p:nvPr/>
        </p:nvGrpSpPr>
        <p:grpSpPr>
          <a:xfrm rot="0">
            <a:off x="-58229" y="0"/>
            <a:ext cx="18440400" cy="10287000"/>
            <a:chOff x="0" y="0"/>
            <a:chExt cx="24587200" cy="13716000"/>
          </a:xfrm>
        </p:grpSpPr>
        <p:sp>
          <p:nvSpPr>
            <p:cNvPr name="Freeform 3" id="3"/>
            <p:cNvSpPr/>
            <p:nvPr/>
          </p:nvSpPr>
          <p:spPr>
            <a:xfrm flipH="false" flipV="false" rot="0">
              <a:off x="0" y="0"/>
              <a:ext cx="24587200" cy="13716000"/>
            </a:xfrm>
            <a:custGeom>
              <a:avLst/>
              <a:gdLst/>
              <a:ahLst/>
              <a:cxnLst/>
              <a:rect r="r" b="b" t="t" l="l"/>
              <a:pathLst>
                <a:path h="13716000" w="24587200">
                  <a:moveTo>
                    <a:pt x="0" y="0"/>
                  </a:moveTo>
                  <a:lnTo>
                    <a:pt x="24587200" y="0"/>
                  </a:lnTo>
                  <a:lnTo>
                    <a:pt x="24587200" y="13716000"/>
                  </a:lnTo>
                  <a:lnTo>
                    <a:pt x="0" y="13716000"/>
                  </a:lnTo>
                  <a:lnTo>
                    <a:pt x="0" y="0"/>
                  </a:lnTo>
                  <a:close/>
                </a:path>
              </a:pathLst>
            </a:custGeom>
            <a:blipFill>
              <a:blip r:embed="rId2"/>
              <a:stretch>
                <a:fillRect l="0" t="-431" r="0" b="-431"/>
              </a:stretch>
            </a:blipFill>
          </p:spPr>
        </p:sp>
      </p:grpSp>
      <p:sp>
        <p:nvSpPr>
          <p:cNvPr name="Freeform 4" id="4"/>
          <p:cNvSpPr/>
          <p:nvPr/>
        </p:nvSpPr>
        <p:spPr>
          <a:xfrm flipH="false" flipV="false" rot="0">
            <a:off x="534218" y="8185063"/>
            <a:ext cx="4173289" cy="1735875"/>
          </a:xfrm>
          <a:custGeom>
            <a:avLst/>
            <a:gdLst/>
            <a:ahLst/>
            <a:cxnLst/>
            <a:rect r="r" b="b" t="t" l="l"/>
            <a:pathLst>
              <a:path h="1735875" w="4173289">
                <a:moveTo>
                  <a:pt x="0" y="0"/>
                </a:moveTo>
                <a:lnTo>
                  <a:pt x="4173289" y="0"/>
                </a:lnTo>
                <a:lnTo>
                  <a:pt x="4173289" y="1735875"/>
                </a:lnTo>
                <a:lnTo>
                  <a:pt x="0" y="1735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3707191" y="8772684"/>
            <a:ext cx="3552329" cy="710184"/>
          </a:xfrm>
          <a:prstGeom prst="rect">
            <a:avLst/>
          </a:prstGeom>
        </p:spPr>
        <p:txBody>
          <a:bodyPr anchor="t" rtlCol="false" tIns="0" lIns="0" bIns="0" rIns="0">
            <a:spAutoFit/>
          </a:bodyPr>
          <a:lstStyle/>
          <a:p>
            <a:pPr algn="ctr">
              <a:lnSpc>
                <a:spcPts val="5592"/>
              </a:lnSpc>
            </a:pPr>
            <a:r>
              <a:rPr lang="en-US" sz="4695" b="true">
                <a:solidFill>
                  <a:srgbClr val="F8F4E5"/>
                </a:solidFill>
                <a:latin typeface="Barlow Bold"/>
                <a:ea typeface="Barlow Bold"/>
                <a:cs typeface="Barlow Bold"/>
                <a:sym typeface="Barlow Bold"/>
              </a:rPr>
              <a:t>CODE</a:t>
            </a:r>
          </a:p>
        </p:txBody>
      </p:sp>
      <p:sp>
        <p:nvSpPr>
          <p:cNvPr name="Freeform 6" id="6"/>
          <p:cNvSpPr/>
          <p:nvPr/>
        </p:nvSpPr>
        <p:spPr>
          <a:xfrm flipH="false" flipV="false" rot="0">
            <a:off x="10668000" y="2171700"/>
            <a:ext cx="6218737" cy="5378554"/>
          </a:xfrm>
          <a:custGeom>
            <a:avLst/>
            <a:gdLst/>
            <a:ahLst/>
            <a:cxnLst/>
            <a:rect r="r" b="b" t="t" l="l"/>
            <a:pathLst>
              <a:path h="5378554" w="6218737">
                <a:moveTo>
                  <a:pt x="0" y="0"/>
                </a:moveTo>
                <a:lnTo>
                  <a:pt x="6218737" y="0"/>
                </a:lnTo>
                <a:lnTo>
                  <a:pt x="6218737" y="5378554"/>
                </a:lnTo>
                <a:lnTo>
                  <a:pt x="0" y="5378554"/>
                </a:lnTo>
                <a:lnTo>
                  <a:pt x="0" y="0"/>
                </a:lnTo>
                <a:close/>
              </a:path>
            </a:pathLst>
          </a:custGeom>
          <a:blipFill>
            <a:blip r:embed="rId5"/>
            <a:stretch>
              <a:fillRect l="0" t="0" r="0" b="-4707"/>
            </a:stretch>
          </a:blipFill>
        </p:spPr>
      </p:sp>
      <p:sp>
        <p:nvSpPr>
          <p:cNvPr name="TextBox 7" id="7"/>
          <p:cNvSpPr txBox="true"/>
          <p:nvPr/>
        </p:nvSpPr>
        <p:spPr>
          <a:xfrm rot="0">
            <a:off x="396240" y="4660045"/>
            <a:ext cx="18105120" cy="987425"/>
          </a:xfrm>
          <a:prstGeom prst="rect">
            <a:avLst/>
          </a:prstGeom>
        </p:spPr>
        <p:txBody>
          <a:bodyPr anchor="t" rtlCol="false" tIns="0" lIns="0" bIns="0" rIns="0">
            <a:spAutoFit/>
          </a:bodyPr>
          <a:lstStyle/>
          <a:p>
            <a:pPr algn="l">
              <a:lnSpc>
                <a:spcPts val="5500"/>
              </a:lnSpc>
            </a:pPr>
            <a:r>
              <a:rPr lang="en-US" sz="11000" b="true">
                <a:solidFill>
                  <a:srgbClr val="C401C4"/>
                </a:solidFill>
                <a:latin typeface="Arimo Bold"/>
                <a:ea typeface="Arimo Bold"/>
                <a:cs typeface="Arimo Bold"/>
                <a:sym typeface="Arimo Bold"/>
              </a:rPr>
              <a:t>&gt;</a:t>
            </a:r>
            <a:r>
              <a:rPr lang="en-US" sz="11000" b="true">
                <a:solidFill>
                  <a:srgbClr val="000000"/>
                </a:solidFill>
                <a:latin typeface="Arimo Bold"/>
                <a:ea typeface="Arimo Bold"/>
                <a:cs typeface="Arimo Bold"/>
                <a:sym typeface="Arimo Bold"/>
              </a:rPr>
              <a:t> Agri gen</a:t>
            </a:r>
          </a:p>
        </p:txBody>
      </p:sp>
      <p:sp>
        <p:nvSpPr>
          <p:cNvPr name="Freeform 8" id="8"/>
          <p:cNvSpPr/>
          <p:nvPr/>
        </p:nvSpPr>
        <p:spPr>
          <a:xfrm flipH="false" flipV="false" rot="0">
            <a:off x="395293" y="7850781"/>
            <a:ext cx="4375642" cy="2404437"/>
          </a:xfrm>
          <a:custGeom>
            <a:avLst/>
            <a:gdLst/>
            <a:ahLst/>
            <a:cxnLst/>
            <a:rect r="r" b="b" t="t" l="l"/>
            <a:pathLst>
              <a:path h="2404437" w="4375642">
                <a:moveTo>
                  <a:pt x="0" y="0"/>
                </a:moveTo>
                <a:lnTo>
                  <a:pt x="4375642" y="0"/>
                </a:lnTo>
                <a:lnTo>
                  <a:pt x="4375642" y="2404437"/>
                </a:lnTo>
                <a:lnTo>
                  <a:pt x="0" y="2404437"/>
                </a:lnTo>
                <a:lnTo>
                  <a:pt x="0" y="0"/>
                </a:lnTo>
                <a:close/>
              </a:path>
            </a:pathLst>
          </a:custGeom>
          <a:blipFill>
            <a:blip r:embed="rId6"/>
            <a:stretch>
              <a:fillRect l="-62" t="0" r="-62"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 y="1"/>
            <a:ext cx="18288006" cy="10287002"/>
          </a:xfrm>
          <a:custGeom>
            <a:avLst/>
            <a:gdLst/>
            <a:ahLst/>
            <a:cxnLst/>
            <a:rect r="r" b="b" t="t" l="l"/>
            <a:pathLst>
              <a:path h="10287002" w="18288006">
                <a:moveTo>
                  <a:pt x="0" y="0"/>
                </a:moveTo>
                <a:lnTo>
                  <a:pt x="18288006" y="0"/>
                </a:lnTo>
                <a:lnTo>
                  <a:pt x="18288006" y="10287002"/>
                </a:lnTo>
                <a:lnTo>
                  <a:pt x="0" y="10287002"/>
                </a:lnTo>
                <a:lnTo>
                  <a:pt x="0" y="0"/>
                </a:lnTo>
                <a:close/>
              </a:path>
            </a:pathLst>
          </a:custGeom>
          <a:blipFill>
            <a:blip r:embed="rId2"/>
            <a:stretch>
              <a:fillRect l="0" t="0" r="0" b="0"/>
            </a:stretch>
          </a:blipFill>
        </p:spPr>
      </p:sp>
      <p:sp>
        <p:nvSpPr>
          <p:cNvPr name="TextBox 3" id="3"/>
          <p:cNvSpPr txBox="true"/>
          <p:nvPr/>
        </p:nvSpPr>
        <p:spPr>
          <a:xfrm rot="0">
            <a:off x="1391100" y="3952875"/>
            <a:ext cx="15322950" cy="1678841"/>
          </a:xfrm>
          <a:prstGeom prst="rect">
            <a:avLst/>
          </a:prstGeom>
        </p:spPr>
        <p:txBody>
          <a:bodyPr anchor="t" rtlCol="false" tIns="0" lIns="0" bIns="0" rIns="0">
            <a:spAutoFit/>
          </a:bodyPr>
          <a:lstStyle/>
          <a:p>
            <a:pPr algn="ctr">
              <a:lnSpc>
                <a:spcPts val="12719"/>
              </a:lnSpc>
            </a:pPr>
            <a:r>
              <a:rPr lang="en-US" sz="10599">
                <a:solidFill>
                  <a:srgbClr val="F4F0E0"/>
                </a:solidFill>
                <a:latin typeface="Arimo"/>
                <a:ea typeface="Arimo"/>
                <a:cs typeface="Arimo"/>
                <a:sym typeface="Arimo"/>
              </a:rPr>
              <a:t>Thanks for Joining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6230600" cy="652452"/>
          </a:xfrm>
          <a:prstGeom prst="rect">
            <a:avLst/>
          </a:prstGeom>
        </p:spPr>
        <p:txBody>
          <a:bodyPr anchor="t" rtlCol="false" tIns="0" lIns="0" bIns="0" rIns="0">
            <a:spAutoFit/>
          </a:bodyPr>
          <a:lstStyle/>
          <a:p>
            <a:pPr algn="l">
              <a:lnSpc>
                <a:spcPts val="4951"/>
              </a:lnSpc>
            </a:pPr>
            <a:r>
              <a:rPr lang="en-US" sz="4156" b="true">
                <a:solidFill>
                  <a:srgbClr val="000000"/>
                </a:solidFill>
                <a:latin typeface="Arimo Bold"/>
                <a:ea typeface="Arimo Bold"/>
                <a:cs typeface="Arimo Bold"/>
                <a:sym typeface="Arimo Bold"/>
              </a:rPr>
              <a:t>SOLUTION OVERVIEW</a:t>
            </a:r>
          </a:p>
        </p:txBody>
      </p:sp>
      <p:sp>
        <p:nvSpPr>
          <p:cNvPr name="TextBox 3" id="3"/>
          <p:cNvSpPr txBox="true"/>
          <p:nvPr/>
        </p:nvSpPr>
        <p:spPr>
          <a:xfrm rot="0">
            <a:off x="127394" y="1662102"/>
            <a:ext cx="18288000" cy="8690284"/>
          </a:xfrm>
          <a:prstGeom prst="rect">
            <a:avLst/>
          </a:prstGeom>
        </p:spPr>
        <p:txBody>
          <a:bodyPr anchor="t" rtlCol="false" tIns="0" lIns="0" bIns="0" rIns="0">
            <a:spAutoFit/>
          </a:bodyPr>
          <a:lstStyle/>
          <a:p>
            <a:pPr algn="l" marL="697687" indent="-232562" lvl="2">
              <a:lnSpc>
                <a:spcPts val="3634"/>
              </a:lnSpc>
              <a:buFont typeface="Arial"/>
              <a:buChar char="⚬"/>
            </a:pPr>
            <a:r>
              <a:rPr lang="en-US" b="true" sz="3051">
                <a:solidFill>
                  <a:srgbClr val="000000"/>
                </a:solidFill>
                <a:latin typeface="Barlow Bold"/>
                <a:ea typeface="Barlow Bold"/>
                <a:cs typeface="Barlow Bold"/>
                <a:sym typeface="Barlow Bold"/>
              </a:rPr>
              <a:t>Briefly describe your solution or product.</a:t>
            </a:r>
          </a:p>
          <a:p>
            <a:pPr algn="l">
              <a:lnSpc>
                <a:spcPts val="3634"/>
              </a:lnSpc>
            </a:pPr>
            <a:r>
              <a:rPr lang="en-US" sz="3051">
                <a:solidFill>
                  <a:srgbClr val="000000"/>
                </a:solidFill>
                <a:latin typeface="Barlow"/>
                <a:ea typeface="Barlow"/>
                <a:cs typeface="Barlow"/>
                <a:sym typeface="Barlow"/>
              </a:rPr>
              <a:t>Sustainable Food Production &amp; Demand focuses on addressing the environmental impact of conventional farming and food waste. Sustainable farming practices, like organic farming, permaculture, and regenerative agriculture, promote healthier ecosystems by improving soil health, conserving water, and reducing chemical usage. Globally,</a:t>
            </a:r>
            <a:r>
              <a:rPr lang="en-US" b="true" sz="3051">
                <a:solidFill>
                  <a:srgbClr val="000000"/>
                </a:solidFill>
                <a:latin typeface="Barlow Bold"/>
                <a:ea typeface="Barlow Bold"/>
                <a:cs typeface="Barlow Bold"/>
                <a:sym typeface="Barlow Bold"/>
              </a:rPr>
              <a:t> one-third of all food is wasted,</a:t>
            </a:r>
            <a:r>
              <a:rPr lang="en-US" sz="3051">
                <a:solidFill>
                  <a:srgbClr val="000000"/>
                </a:solidFill>
                <a:latin typeface="Barlow"/>
                <a:ea typeface="Barlow"/>
                <a:cs typeface="Barlow"/>
                <a:sym typeface="Barlow"/>
              </a:rPr>
              <a:t> adding to resource depletion and emissions. By improving supply chain management, educating consumers, and implementing innovative solutions, we can reduce food waste.</a:t>
            </a:r>
          </a:p>
          <a:p>
            <a:pPr algn="l">
              <a:lnSpc>
                <a:spcPts val="3634"/>
              </a:lnSpc>
            </a:pPr>
            <a:r>
              <a:rPr lang="en-US" sz="3051">
                <a:solidFill>
                  <a:srgbClr val="000000"/>
                </a:solidFill>
                <a:latin typeface="Barlow"/>
                <a:ea typeface="Barlow"/>
                <a:cs typeface="Barlow"/>
                <a:sym typeface="Barlow"/>
              </a:rPr>
              <a:t>Collaboration among individuals, businesses, and policymakers is essential. Individuals can support sustainable choices, businesses should adopt eco-friendly practices, and governments must create incentives for sustainable agriculture. Education and awareness are key to driving change.</a:t>
            </a:r>
          </a:p>
          <a:p>
            <a:pPr algn="l">
              <a:lnSpc>
                <a:spcPts val="3634"/>
              </a:lnSpc>
            </a:pPr>
          </a:p>
          <a:p>
            <a:pPr algn="l" marL="697687" indent="-232562" lvl="2">
              <a:lnSpc>
                <a:spcPts val="3634"/>
              </a:lnSpc>
              <a:buFont typeface="Arial"/>
              <a:buChar char="⚬"/>
            </a:pPr>
            <a:r>
              <a:rPr lang="en-US" b="true" sz="3051">
                <a:solidFill>
                  <a:srgbClr val="000000"/>
                </a:solidFill>
                <a:latin typeface="Barlow Bold"/>
                <a:ea typeface="Barlow Bold"/>
                <a:cs typeface="Barlow Bold"/>
                <a:sym typeface="Barlow Bold"/>
              </a:rPr>
              <a:t>How it addresses the problem</a:t>
            </a:r>
          </a:p>
          <a:p>
            <a:pPr algn="l">
              <a:lnSpc>
                <a:spcPts val="3634"/>
              </a:lnSpc>
            </a:pPr>
            <a:r>
              <a:rPr lang="en-US" sz="3051">
                <a:solidFill>
                  <a:srgbClr val="000000"/>
                </a:solidFill>
                <a:latin typeface="Barlow"/>
                <a:ea typeface="Barlow"/>
                <a:cs typeface="Barlow"/>
                <a:sym typeface="Barlow"/>
              </a:rPr>
              <a:t>The platform addresses the issue of food waste and inefficient food distribution by enabling better coordination between producers, suppliers, and consumers. It minimizes food wastage through smart logistics, encourages the adoption of sustainable practices by producers, and educates consumers on responsible consumption.</a:t>
            </a:r>
          </a:p>
          <a:p>
            <a:pPr algn="l">
              <a:lnSpc>
                <a:spcPts val="3634"/>
              </a:lnSpc>
            </a:pPr>
          </a:p>
          <a:p>
            <a:pPr algn="l">
              <a:lnSpc>
                <a:spcPts val="3634"/>
              </a:lnSpc>
            </a:pPr>
          </a:p>
          <a:p>
            <a:pPr algn="l">
              <a:lnSpc>
                <a:spcPts val="3634"/>
              </a:lnSpc>
            </a:pPr>
            <a:r>
              <a:rPr lang="en-US" b="true" sz="3051">
                <a:solidFill>
                  <a:srgbClr val="000000"/>
                </a:solidFill>
                <a:latin typeface="Barlow Bold"/>
                <a:ea typeface="Barlow Bold"/>
                <a:cs typeface="Barlow Bold"/>
                <a:sym typeface="Barlow Bold"/>
              </a:rPr>
              <a:t> </a:t>
            </a:r>
          </a:p>
        </p:txBody>
      </p:sp>
      <p:sp>
        <p:nvSpPr>
          <p:cNvPr name="Freeform 4" id="4"/>
          <p:cNvSpPr/>
          <p:nvPr/>
        </p:nvSpPr>
        <p:spPr>
          <a:xfrm flipH="false" flipV="false" rot="0">
            <a:off x="14935200" y="85725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6230600" cy="652452"/>
          </a:xfrm>
          <a:prstGeom prst="rect">
            <a:avLst/>
          </a:prstGeom>
        </p:spPr>
        <p:txBody>
          <a:bodyPr anchor="t" rtlCol="false" tIns="0" lIns="0" bIns="0" rIns="0">
            <a:spAutoFit/>
          </a:bodyPr>
          <a:lstStyle/>
          <a:p>
            <a:pPr algn="l">
              <a:lnSpc>
                <a:spcPts val="4951"/>
              </a:lnSpc>
            </a:pPr>
            <a:r>
              <a:rPr lang="en-US" sz="4156" b="true">
                <a:solidFill>
                  <a:srgbClr val="000000"/>
                </a:solidFill>
                <a:latin typeface="Arimo Bold"/>
                <a:ea typeface="Arimo Bold"/>
                <a:cs typeface="Arimo Bold"/>
                <a:sym typeface="Arimo Bold"/>
              </a:rPr>
              <a:t>SOLUTION OVERVIEW</a:t>
            </a:r>
          </a:p>
        </p:txBody>
      </p:sp>
      <p:sp>
        <p:nvSpPr>
          <p:cNvPr name="TextBox 3" id="3"/>
          <p:cNvSpPr txBox="true"/>
          <p:nvPr/>
        </p:nvSpPr>
        <p:spPr>
          <a:xfrm rot="0">
            <a:off x="127394" y="1662102"/>
            <a:ext cx="18288000" cy="8233084"/>
          </a:xfrm>
          <a:prstGeom prst="rect">
            <a:avLst/>
          </a:prstGeom>
        </p:spPr>
        <p:txBody>
          <a:bodyPr anchor="t" rtlCol="false" tIns="0" lIns="0" bIns="0" rIns="0">
            <a:spAutoFit/>
          </a:bodyPr>
          <a:lstStyle/>
          <a:p>
            <a:pPr algn="l">
              <a:lnSpc>
                <a:spcPts val="3634"/>
              </a:lnSpc>
            </a:pPr>
          </a:p>
          <a:p>
            <a:pPr algn="l" marL="697687" indent="-232562" lvl="2">
              <a:lnSpc>
                <a:spcPts val="3634"/>
              </a:lnSpc>
              <a:buFont typeface="Arial"/>
              <a:buChar char="⚬"/>
            </a:pPr>
            <a:r>
              <a:rPr lang="en-US" b="true" sz="3051">
                <a:solidFill>
                  <a:srgbClr val="000000"/>
                </a:solidFill>
                <a:latin typeface="Barlow Bold"/>
                <a:ea typeface="Barlow Bold"/>
                <a:cs typeface="Barlow Bold"/>
                <a:sym typeface="Barlow Bold"/>
              </a:rPr>
              <a:t>Innovation and uniqueness of the solution</a:t>
            </a:r>
          </a:p>
          <a:p>
            <a:pPr algn="l" marL="1317853" indent="-439284" lvl="2">
              <a:lnSpc>
                <a:spcPts val="3634"/>
              </a:lnSpc>
              <a:buAutoNum type="alphaLcPeriod" startAt="1"/>
            </a:pPr>
            <a:r>
              <a:rPr lang="en-US" sz="3051">
                <a:solidFill>
                  <a:srgbClr val="000000"/>
                </a:solidFill>
                <a:latin typeface="Barlow"/>
                <a:ea typeface="Barlow"/>
                <a:cs typeface="Barlow"/>
                <a:sym typeface="Barlow"/>
              </a:rPr>
              <a:t>Real-time Surplus Monitoring: Tracks food supply from production to consumption and redirects surplus food to areas of need (NGOs, food banks).</a:t>
            </a:r>
          </a:p>
          <a:p>
            <a:pPr algn="l" marL="1317853" indent="-439284" lvl="2">
              <a:lnSpc>
                <a:spcPts val="3634"/>
              </a:lnSpc>
              <a:buAutoNum type="alphaLcPeriod" startAt="1"/>
            </a:pPr>
            <a:r>
              <a:rPr lang="en-US" sz="3051">
                <a:solidFill>
                  <a:srgbClr val="000000"/>
                </a:solidFill>
                <a:latin typeface="Barlow"/>
                <a:ea typeface="Barlow"/>
                <a:cs typeface="Barlow"/>
                <a:sym typeface="Barlow"/>
              </a:rPr>
              <a:t>Smart Supply Chain Optimization: Uses AI to optimize food storage, transportation, and distribution, ensuring minimal spoilage.</a:t>
            </a:r>
          </a:p>
          <a:p>
            <a:pPr algn="l" marL="1317853" indent="-439284" lvl="2">
              <a:lnSpc>
                <a:spcPts val="3634"/>
              </a:lnSpc>
              <a:buAutoNum type="alphaLcPeriod" startAt="1"/>
            </a:pPr>
            <a:r>
              <a:rPr lang="en-US" sz="3051">
                <a:solidFill>
                  <a:srgbClr val="000000"/>
                </a:solidFill>
                <a:latin typeface="Barlow"/>
                <a:ea typeface="Barlow"/>
                <a:cs typeface="Barlow"/>
                <a:sym typeface="Barlow"/>
              </a:rPr>
              <a:t>Consumer Education Portal: Provides tips and resources to help users reduce waste and make sustainable food choices.</a:t>
            </a:r>
          </a:p>
          <a:p>
            <a:pPr algn="l">
              <a:lnSpc>
                <a:spcPts val="3634"/>
              </a:lnSpc>
            </a:pPr>
          </a:p>
          <a:p>
            <a:pPr algn="l" marL="697687" indent="-232562" lvl="2">
              <a:lnSpc>
                <a:spcPts val="3634"/>
              </a:lnSpc>
              <a:buFont typeface="Arial"/>
              <a:buChar char="⚬"/>
            </a:pPr>
            <a:r>
              <a:rPr lang="en-US" b="true" sz="3051">
                <a:solidFill>
                  <a:srgbClr val="000000"/>
                </a:solidFill>
                <a:latin typeface="Barlow Bold"/>
                <a:ea typeface="Barlow Bold"/>
                <a:cs typeface="Barlow Bold"/>
                <a:sym typeface="Barlow Bold"/>
              </a:rPr>
              <a:t>Highlight its key features and benefits. </a:t>
            </a:r>
          </a:p>
          <a:p>
            <a:pPr algn="l" marL="1317853" indent="-439284" lvl="2">
              <a:lnSpc>
                <a:spcPts val="3634"/>
              </a:lnSpc>
              <a:buAutoNum type="alphaLcPeriod" startAt="1"/>
            </a:pPr>
            <a:r>
              <a:rPr lang="en-US" sz="3051">
                <a:solidFill>
                  <a:srgbClr val="000000"/>
                </a:solidFill>
                <a:latin typeface="Barlow"/>
                <a:ea typeface="Barlow"/>
                <a:cs typeface="Barlow"/>
                <a:sym typeface="Barlow"/>
              </a:rPr>
              <a:t>Reduced Food Waste: Minimizes environmental impact by ensuring excess food is used effectively.</a:t>
            </a:r>
          </a:p>
          <a:p>
            <a:pPr algn="l" marL="1317853" indent="-439284" lvl="2">
              <a:lnSpc>
                <a:spcPts val="3634"/>
              </a:lnSpc>
              <a:buAutoNum type="alphaLcPeriod" startAt="1"/>
            </a:pPr>
            <a:r>
              <a:rPr lang="en-US" sz="3051">
                <a:solidFill>
                  <a:srgbClr val="000000"/>
                </a:solidFill>
                <a:latin typeface="Barlow"/>
                <a:ea typeface="Barlow"/>
                <a:cs typeface="Barlow"/>
                <a:sym typeface="Barlow"/>
              </a:rPr>
              <a:t>Improved Sustainability: Encourages sustainable farming and consumption habits.</a:t>
            </a:r>
          </a:p>
          <a:p>
            <a:pPr algn="l" marL="1317853" indent="-439284" lvl="2">
              <a:lnSpc>
                <a:spcPts val="3634"/>
              </a:lnSpc>
              <a:buAutoNum type="alphaLcPeriod" startAt="1"/>
            </a:pPr>
            <a:r>
              <a:rPr lang="en-US" sz="3051">
                <a:solidFill>
                  <a:srgbClr val="000000"/>
                </a:solidFill>
                <a:latin typeface="Barlow"/>
                <a:ea typeface="Barlow"/>
                <a:cs typeface="Barlow"/>
                <a:sym typeface="Barlow"/>
              </a:rPr>
              <a:t>Cost Savings: Reduces operational costs for businesses through efficient supply chain management.</a:t>
            </a:r>
          </a:p>
          <a:p>
            <a:pPr algn="l" marL="1317853" indent="-439284" lvl="2">
              <a:lnSpc>
                <a:spcPts val="3634"/>
              </a:lnSpc>
              <a:buAutoNum type="alphaLcPeriod" startAt="1"/>
            </a:pPr>
            <a:r>
              <a:rPr lang="en-US" sz="3051">
                <a:solidFill>
                  <a:srgbClr val="000000"/>
                </a:solidFill>
                <a:latin typeface="Barlow"/>
                <a:ea typeface="Barlow"/>
                <a:cs typeface="Barlow"/>
                <a:sym typeface="Barlow"/>
              </a:rPr>
              <a:t>Increased Awareness: Empowers consumers with knowledge about reducing waste and supporting sustainable practices.</a:t>
            </a:r>
          </a:p>
          <a:p>
            <a:pPr algn="l" marL="697687" indent="-232562" lvl="2">
              <a:lnSpc>
                <a:spcPts val="3634"/>
              </a:lnSpc>
              <a:buFont typeface="Arial"/>
              <a:buChar char="⚬"/>
            </a:pPr>
          </a:p>
          <a:p>
            <a:pPr algn="l">
              <a:lnSpc>
                <a:spcPts val="3634"/>
              </a:lnSpc>
            </a:pPr>
          </a:p>
          <a:p>
            <a:pPr algn="l">
              <a:lnSpc>
                <a:spcPts val="3634"/>
              </a:lnSpc>
            </a:pPr>
            <a:r>
              <a:rPr lang="en-US" b="true" sz="3051">
                <a:solidFill>
                  <a:srgbClr val="000000"/>
                </a:solidFill>
                <a:latin typeface="Barlow Bold"/>
                <a:ea typeface="Barlow Bold"/>
                <a:cs typeface="Barlow Bold"/>
                <a:sym typeface="Barlow Bold"/>
              </a:rPr>
              <a:t> </a:t>
            </a:r>
          </a:p>
        </p:txBody>
      </p:sp>
      <p:sp>
        <p:nvSpPr>
          <p:cNvPr name="Freeform 4" id="4"/>
          <p:cNvSpPr/>
          <p:nvPr/>
        </p:nvSpPr>
        <p:spPr>
          <a:xfrm flipH="false" flipV="false" rot="0">
            <a:off x="14935200" y="85725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6230600" cy="1280973"/>
          </a:xfrm>
          <a:prstGeom prst="rect">
            <a:avLst/>
          </a:prstGeom>
        </p:spPr>
        <p:txBody>
          <a:bodyPr anchor="t" rtlCol="false" tIns="0" lIns="0" bIns="0" rIns="0">
            <a:spAutoFit/>
          </a:bodyPr>
          <a:lstStyle/>
          <a:p>
            <a:pPr algn="l">
              <a:lnSpc>
                <a:spcPts val="4951"/>
              </a:lnSpc>
            </a:pPr>
            <a:r>
              <a:rPr lang="en-US" sz="4156" b="true">
                <a:solidFill>
                  <a:srgbClr val="000000"/>
                </a:solidFill>
                <a:latin typeface="Arimo Bold"/>
                <a:ea typeface="Arimo Bold"/>
                <a:cs typeface="Arimo Bold"/>
                <a:sym typeface="Arimo Bold"/>
              </a:rPr>
              <a:t>TECHNICAL ARCHITECTURE </a:t>
            </a:r>
          </a:p>
          <a:p>
            <a:pPr algn="l">
              <a:lnSpc>
                <a:spcPts val="4951"/>
              </a:lnSpc>
            </a:pPr>
          </a:p>
        </p:txBody>
      </p:sp>
      <p:sp>
        <p:nvSpPr>
          <p:cNvPr name="TextBox 3" id="3"/>
          <p:cNvSpPr txBox="true"/>
          <p:nvPr/>
        </p:nvSpPr>
        <p:spPr>
          <a:xfrm rot="0">
            <a:off x="1028700" y="2047468"/>
            <a:ext cx="8957452" cy="479806"/>
          </a:xfrm>
          <a:prstGeom prst="rect">
            <a:avLst/>
          </a:prstGeom>
        </p:spPr>
        <p:txBody>
          <a:bodyPr anchor="t" rtlCol="false" tIns="0" lIns="0" bIns="0" rIns="0">
            <a:spAutoFit/>
          </a:bodyPr>
          <a:lstStyle/>
          <a:p>
            <a:pPr algn="l">
              <a:lnSpc>
                <a:spcPts val="3632"/>
              </a:lnSpc>
            </a:pPr>
            <a:r>
              <a:rPr lang="en-US" sz="3050" b="true">
                <a:solidFill>
                  <a:srgbClr val="000000"/>
                </a:solidFill>
                <a:latin typeface="Arimo Bold"/>
                <a:ea typeface="Arimo Bold"/>
                <a:cs typeface="Arimo Bold"/>
                <a:sym typeface="Arimo Bold"/>
              </a:rPr>
              <a:t>Flowchart (Not Compulsory)</a:t>
            </a:r>
          </a:p>
        </p:txBody>
      </p:sp>
      <p:sp>
        <p:nvSpPr>
          <p:cNvPr name="TextBox 4" id="4"/>
          <p:cNvSpPr txBox="true"/>
          <p:nvPr/>
        </p:nvSpPr>
        <p:spPr>
          <a:xfrm rot="0">
            <a:off x="533400" y="2956565"/>
            <a:ext cx="2857500" cy="480715"/>
          </a:xfrm>
          <a:prstGeom prst="rect">
            <a:avLst/>
          </a:prstGeom>
        </p:spPr>
        <p:txBody>
          <a:bodyPr anchor="t" rtlCol="false" tIns="0" lIns="0" bIns="0" rIns="0">
            <a:spAutoFit/>
          </a:bodyPr>
          <a:lstStyle/>
          <a:p>
            <a:pPr algn="ctr">
              <a:lnSpc>
                <a:spcPts val="3632"/>
              </a:lnSpc>
            </a:pPr>
            <a:r>
              <a:rPr lang="en-US" sz="3050" b="true">
                <a:solidFill>
                  <a:srgbClr val="000000"/>
                </a:solidFill>
                <a:latin typeface="Arimo Bold"/>
                <a:ea typeface="Arimo Bold"/>
                <a:cs typeface="Arimo Bold"/>
                <a:sym typeface="Arimo Bold"/>
              </a:rPr>
              <a:t>Tech stack</a:t>
            </a:r>
          </a:p>
        </p:txBody>
      </p:sp>
      <p:sp>
        <p:nvSpPr>
          <p:cNvPr name="TextBox 5" id="5"/>
          <p:cNvSpPr txBox="true"/>
          <p:nvPr/>
        </p:nvSpPr>
        <p:spPr>
          <a:xfrm rot="0">
            <a:off x="878135" y="3698302"/>
            <a:ext cx="17409865" cy="6404515"/>
          </a:xfrm>
          <a:prstGeom prst="rect">
            <a:avLst/>
          </a:prstGeom>
        </p:spPr>
        <p:txBody>
          <a:bodyPr anchor="t" rtlCol="false" tIns="0" lIns="0" bIns="0" rIns="0">
            <a:spAutoFit/>
          </a:bodyPr>
          <a:lstStyle/>
          <a:p>
            <a:pPr algn="l">
              <a:lnSpc>
                <a:spcPts val="3629"/>
              </a:lnSpc>
            </a:pPr>
            <a:r>
              <a:rPr lang="en-US" b="true" sz="3050">
                <a:solidFill>
                  <a:srgbClr val="000000"/>
                </a:solidFill>
                <a:latin typeface="Barlow Bold"/>
                <a:ea typeface="Barlow Bold"/>
                <a:cs typeface="Barlow Bold"/>
                <a:sym typeface="Barlow Bold"/>
              </a:rPr>
              <a:t>Frontend Technologies:</a:t>
            </a:r>
          </a:p>
          <a:p>
            <a:pPr algn="l">
              <a:lnSpc>
                <a:spcPts val="3632"/>
              </a:lnSpc>
            </a:pPr>
            <a:r>
              <a:rPr lang="en-US" sz="3050">
                <a:solidFill>
                  <a:srgbClr val="000000"/>
                </a:solidFill>
                <a:latin typeface="Barlow"/>
                <a:ea typeface="Barlow"/>
                <a:cs typeface="Barlow"/>
                <a:sym typeface="Barlow"/>
              </a:rPr>
              <a:t>React.js: For building a responsive and interactive user interface. React's component-based architecture enables efficient UI updates and offers reusable components for consistent user experience. Enabling users to track food availability, make requests for surplus, and access sustainability resources seamlessly.</a:t>
            </a:r>
          </a:p>
          <a:p>
            <a:pPr algn="l" marL="697231" indent="-232410" lvl="2">
              <a:lnSpc>
                <a:spcPts val="3629"/>
              </a:lnSpc>
              <a:buFont typeface="Arial"/>
              <a:buChar char="⚬"/>
            </a:pPr>
            <a:r>
              <a:rPr lang="en-US" b="true" sz="3050">
                <a:solidFill>
                  <a:srgbClr val="000000"/>
                </a:solidFill>
                <a:latin typeface="Barlow Bold"/>
                <a:ea typeface="Barlow Bold"/>
                <a:cs typeface="Barlow Bold"/>
                <a:sym typeface="Barlow Bold"/>
              </a:rPr>
              <a:t>Backend Technologies:</a:t>
            </a:r>
          </a:p>
          <a:p>
            <a:pPr algn="l">
              <a:lnSpc>
                <a:spcPts val="3632"/>
              </a:lnSpc>
            </a:pPr>
            <a:r>
              <a:rPr lang="en-US" sz="3050">
                <a:solidFill>
                  <a:srgbClr val="000000"/>
                </a:solidFill>
                <a:latin typeface="Barlow"/>
                <a:ea typeface="Barlow"/>
                <a:cs typeface="Barlow"/>
                <a:sym typeface="Barlow"/>
              </a:rPr>
              <a:t>Flask: A lightweight and flexible Python web framework. Flask handles user requests, executes business logic, and integrates with the database to manage real-time surplus tracking, logistics coordination, and user interactions with the system.</a:t>
            </a:r>
          </a:p>
          <a:p>
            <a:pPr algn="l" marL="697231" indent="-232410" lvl="2">
              <a:lnSpc>
                <a:spcPts val="3629"/>
              </a:lnSpc>
              <a:buFont typeface="Arial"/>
              <a:buChar char="⚬"/>
            </a:pPr>
            <a:r>
              <a:rPr lang="en-US" b="true" sz="3050">
                <a:solidFill>
                  <a:srgbClr val="000000"/>
                </a:solidFill>
                <a:latin typeface="Barlow Bold"/>
                <a:ea typeface="Barlow Bold"/>
                <a:cs typeface="Barlow Bold"/>
                <a:sym typeface="Barlow Bold"/>
              </a:rPr>
              <a:t>Database:</a:t>
            </a:r>
          </a:p>
          <a:p>
            <a:pPr algn="l">
              <a:lnSpc>
                <a:spcPts val="3629"/>
              </a:lnSpc>
            </a:pPr>
            <a:r>
              <a:rPr lang="en-US" sz="3050">
                <a:solidFill>
                  <a:srgbClr val="000000"/>
                </a:solidFill>
                <a:latin typeface="Barlow"/>
                <a:ea typeface="Barlow"/>
                <a:cs typeface="Barlow"/>
                <a:sym typeface="Barlow"/>
              </a:rPr>
              <a:t>Mysql: A relational database that stores structured data, such as user accounts, surplus food details, and distribution records. It ensures data integrity and supports complex queries for reporting and analysis on food supply and demand patterns.</a:t>
            </a:r>
          </a:p>
          <a:p>
            <a:pPr algn="l">
              <a:lnSpc>
                <a:spcPts val="3632"/>
              </a:lnSpc>
            </a:pPr>
          </a:p>
        </p:txBody>
      </p:sp>
      <p:sp>
        <p:nvSpPr>
          <p:cNvPr name="Freeform 6" id="6"/>
          <p:cNvSpPr/>
          <p:nvPr/>
        </p:nvSpPr>
        <p:spPr>
          <a:xfrm flipH="false" flipV="false" rot="0">
            <a:off x="14935200" y="84963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TextBox 2" id="2"/>
          <p:cNvSpPr txBox="true"/>
          <p:nvPr/>
        </p:nvSpPr>
        <p:spPr>
          <a:xfrm rot="0">
            <a:off x="533400" y="1008225"/>
            <a:ext cx="9430494" cy="652323"/>
          </a:xfrm>
          <a:prstGeom prst="rect">
            <a:avLst/>
          </a:prstGeom>
        </p:spPr>
        <p:txBody>
          <a:bodyPr anchor="t" rtlCol="false" tIns="0" lIns="0" bIns="0" rIns="0">
            <a:spAutoFit/>
          </a:bodyPr>
          <a:lstStyle/>
          <a:p>
            <a:pPr algn="ctr">
              <a:lnSpc>
                <a:spcPts val="4951"/>
              </a:lnSpc>
            </a:pPr>
            <a:r>
              <a:rPr lang="en-US" sz="4156" b="true">
                <a:solidFill>
                  <a:srgbClr val="000000"/>
                </a:solidFill>
                <a:latin typeface="Arimo Bold"/>
                <a:ea typeface="Arimo Bold"/>
                <a:cs typeface="Arimo Bold"/>
                <a:sym typeface="Arimo Bold"/>
              </a:rPr>
              <a:t>SCALABILITY AND FUTURE SCOPE</a:t>
            </a:r>
          </a:p>
        </p:txBody>
      </p:sp>
      <p:sp>
        <p:nvSpPr>
          <p:cNvPr name="TextBox 3" id="3"/>
          <p:cNvSpPr txBox="true"/>
          <p:nvPr/>
        </p:nvSpPr>
        <p:spPr>
          <a:xfrm rot="0">
            <a:off x="725487" y="1942427"/>
            <a:ext cx="16837025" cy="7318756"/>
          </a:xfrm>
          <a:prstGeom prst="rect">
            <a:avLst/>
          </a:prstGeom>
        </p:spPr>
        <p:txBody>
          <a:bodyPr anchor="t" rtlCol="false" tIns="0" lIns="0" bIns="0" rIns="0">
            <a:spAutoFit/>
          </a:bodyPr>
          <a:lstStyle/>
          <a:p>
            <a:pPr algn="l" marL="697230" indent="-232410" lvl="2">
              <a:lnSpc>
                <a:spcPts val="3632"/>
              </a:lnSpc>
              <a:buFont typeface="Arial"/>
              <a:buChar char="⚬"/>
            </a:pPr>
            <a:r>
              <a:rPr lang="en-US" b="true" sz="3050">
                <a:solidFill>
                  <a:srgbClr val="000000"/>
                </a:solidFill>
                <a:latin typeface="Barlow Bold"/>
                <a:ea typeface="Barlow Bold"/>
                <a:cs typeface="Barlow Bold"/>
                <a:sym typeface="Barlow Bold"/>
              </a:rPr>
              <a:t>How your solution can handle increased load</a:t>
            </a:r>
          </a:p>
          <a:p>
            <a:pPr algn="just">
              <a:lnSpc>
                <a:spcPts val="3629"/>
              </a:lnSpc>
            </a:pPr>
            <a:r>
              <a:rPr lang="en-US" b="true" sz="3050">
                <a:solidFill>
                  <a:srgbClr val="000000"/>
                </a:solidFill>
                <a:latin typeface="Barlow Bold"/>
                <a:ea typeface="Barlow Bold"/>
                <a:cs typeface="Barlow Bold"/>
                <a:sym typeface="Barlow Bold"/>
              </a:rPr>
              <a:t>   </a:t>
            </a:r>
            <a:r>
              <a:rPr lang="en-US" b="true" sz="3050">
                <a:solidFill>
                  <a:srgbClr val="000000"/>
                </a:solidFill>
                <a:latin typeface="Barlow Bold"/>
                <a:ea typeface="Barlow Bold"/>
                <a:cs typeface="Barlow Bold"/>
                <a:sym typeface="Barlow Bold"/>
              </a:rPr>
              <a:t>Caching Mechanisms:</a:t>
            </a:r>
          </a:p>
          <a:p>
            <a:pPr algn="just">
              <a:lnSpc>
                <a:spcPts val="3629"/>
              </a:lnSpc>
            </a:pPr>
            <a:r>
              <a:rPr lang="en-US" sz="3050">
                <a:solidFill>
                  <a:srgbClr val="000000"/>
                </a:solidFill>
                <a:latin typeface="Barlow"/>
                <a:ea typeface="Barlow"/>
                <a:cs typeface="Barlow"/>
                <a:sym typeface="Barlow"/>
              </a:rPr>
              <a:t>   </a:t>
            </a:r>
            <a:r>
              <a:rPr lang="en-US" sz="3050">
                <a:solidFill>
                  <a:srgbClr val="000000"/>
                </a:solidFill>
                <a:latin typeface="Barlow"/>
                <a:ea typeface="Barlow"/>
                <a:cs typeface="Barlow"/>
                <a:sym typeface="Barlow"/>
              </a:rPr>
              <a:t>Description: Implementing caching solutions (e.g., Redis, Memcached) can significantly reduce         </a:t>
            </a:r>
          </a:p>
          <a:p>
            <a:pPr algn="just">
              <a:lnSpc>
                <a:spcPts val="3629"/>
              </a:lnSpc>
            </a:pPr>
            <a:r>
              <a:rPr lang="en-US" sz="3050">
                <a:solidFill>
                  <a:srgbClr val="000000"/>
                </a:solidFill>
                <a:latin typeface="Barlow"/>
                <a:ea typeface="Barlow"/>
                <a:cs typeface="Barlow"/>
                <a:sym typeface="Barlow"/>
              </a:rPr>
              <a:t>       </a:t>
            </a:r>
            <a:r>
              <a:rPr lang="en-US" sz="3050">
                <a:solidFill>
                  <a:srgbClr val="000000"/>
                </a:solidFill>
                <a:latin typeface="Barlow"/>
                <a:ea typeface="Barlow"/>
                <a:cs typeface="Barlow"/>
                <a:sym typeface="Barlow"/>
              </a:rPr>
              <a:t>the load on the database by storing frequently accessed data in memory. This allows for faster </a:t>
            </a:r>
          </a:p>
          <a:p>
            <a:pPr algn="just">
              <a:lnSpc>
                <a:spcPts val="3629"/>
              </a:lnSpc>
            </a:pPr>
            <a:r>
              <a:rPr lang="en-US" sz="3050">
                <a:solidFill>
                  <a:srgbClr val="000000"/>
                </a:solidFill>
                <a:latin typeface="Barlow"/>
                <a:ea typeface="Barlow"/>
                <a:cs typeface="Barlow"/>
                <a:sym typeface="Barlow"/>
              </a:rPr>
              <a:t>      </a:t>
            </a:r>
            <a:r>
              <a:rPr lang="en-US" sz="3050">
                <a:solidFill>
                  <a:srgbClr val="000000"/>
                </a:solidFill>
                <a:latin typeface="Barlow"/>
                <a:ea typeface="Barlow"/>
                <a:cs typeface="Barlow"/>
                <a:sym typeface="Barlow"/>
              </a:rPr>
              <a:t>data retrieval and reduces the number of direct database queries.</a:t>
            </a:r>
          </a:p>
          <a:p>
            <a:pPr algn="just">
              <a:lnSpc>
                <a:spcPts val="3629"/>
              </a:lnSpc>
            </a:pPr>
            <a:r>
              <a:rPr lang="en-US" sz="3050">
                <a:solidFill>
                  <a:srgbClr val="000000"/>
                </a:solidFill>
                <a:latin typeface="Barlow"/>
                <a:ea typeface="Barlow"/>
                <a:cs typeface="Barlow"/>
                <a:sym typeface="Barlow"/>
              </a:rPr>
              <a:t>   </a:t>
            </a:r>
            <a:r>
              <a:rPr lang="en-US" sz="3050">
                <a:solidFill>
                  <a:srgbClr val="000000"/>
                </a:solidFill>
                <a:latin typeface="Barlow"/>
                <a:ea typeface="Barlow"/>
                <a:cs typeface="Barlow"/>
                <a:sym typeface="Barlow"/>
              </a:rPr>
              <a:t>Benefits: Improved response times for users and reduced strain on the database, enhancing overall     </a:t>
            </a:r>
          </a:p>
          <a:p>
            <a:pPr algn="just">
              <a:lnSpc>
                <a:spcPts val="3629"/>
              </a:lnSpc>
            </a:pPr>
            <a:r>
              <a:rPr lang="en-US" sz="3050">
                <a:solidFill>
                  <a:srgbClr val="000000"/>
                </a:solidFill>
                <a:latin typeface="Barlow"/>
                <a:ea typeface="Barlow"/>
                <a:cs typeface="Barlow"/>
                <a:sym typeface="Barlow"/>
              </a:rPr>
              <a:t>      </a:t>
            </a:r>
            <a:r>
              <a:rPr lang="en-US" sz="3050">
                <a:solidFill>
                  <a:srgbClr val="000000"/>
                </a:solidFill>
                <a:latin typeface="Barlow"/>
                <a:ea typeface="Barlow"/>
                <a:cs typeface="Barlow"/>
                <a:sym typeface="Barlow"/>
              </a:rPr>
              <a:t>application performance</a:t>
            </a:r>
          </a:p>
          <a:p>
            <a:pPr algn="l">
              <a:lnSpc>
                <a:spcPts val="3629"/>
              </a:lnSpc>
            </a:pPr>
          </a:p>
          <a:p>
            <a:pPr algn="l">
              <a:lnSpc>
                <a:spcPts val="3629"/>
              </a:lnSpc>
            </a:pPr>
            <a:r>
              <a:rPr lang="en-US" sz="3050" b="true">
                <a:solidFill>
                  <a:srgbClr val="000000"/>
                </a:solidFill>
                <a:latin typeface="Barlow Bold"/>
                <a:ea typeface="Barlow Bold"/>
                <a:cs typeface="Barlow Bold"/>
                <a:sym typeface="Barlow Bold"/>
              </a:rPr>
              <a:t>     Database Optimization:</a:t>
            </a:r>
          </a:p>
          <a:p>
            <a:pPr algn="l" marL="658496" indent="-219499" lvl="2">
              <a:lnSpc>
                <a:spcPts val="3629"/>
              </a:lnSpc>
              <a:buFont typeface="Arial"/>
              <a:buChar char="⚬"/>
            </a:pPr>
            <a:r>
              <a:rPr lang="en-US" sz="3050">
                <a:solidFill>
                  <a:srgbClr val="000000"/>
                </a:solidFill>
                <a:latin typeface="Barlow"/>
                <a:ea typeface="Barlow"/>
                <a:cs typeface="Barlow"/>
                <a:sym typeface="Barlow"/>
              </a:rPr>
              <a:t>Description: Implementing database optimization strategies such as indexing, query optimization, and partitioning can enhance performance. Using read replicas can also distribute the load for read-heavy applications.</a:t>
            </a:r>
          </a:p>
          <a:p>
            <a:pPr algn="l" marL="658496" indent="-219499" lvl="2">
              <a:lnSpc>
                <a:spcPts val="3629"/>
              </a:lnSpc>
              <a:buFont typeface="Arial"/>
              <a:buChar char="⚬"/>
            </a:pPr>
            <a:r>
              <a:rPr lang="en-US" sz="3050">
                <a:solidFill>
                  <a:srgbClr val="000000"/>
                </a:solidFill>
                <a:latin typeface="Barlow"/>
                <a:ea typeface="Barlow"/>
                <a:cs typeface="Barlow"/>
                <a:sym typeface="Barlow"/>
              </a:rPr>
              <a:t>Benefits: Faster query response times and reduced load on the primary database, ensuring that the system can handle more concurrent users.</a:t>
            </a:r>
          </a:p>
          <a:p>
            <a:pPr algn="l">
              <a:lnSpc>
                <a:spcPts val="3632"/>
              </a:lnSpc>
            </a:pPr>
          </a:p>
          <a:p>
            <a:pPr algn="l">
              <a:lnSpc>
                <a:spcPts val="3632"/>
              </a:lnSpc>
            </a:pPr>
          </a:p>
        </p:txBody>
      </p:sp>
      <p:sp>
        <p:nvSpPr>
          <p:cNvPr name="Freeform 4" id="4"/>
          <p:cNvSpPr/>
          <p:nvPr/>
        </p:nvSpPr>
        <p:spPr>
          <a:xfrm flipH="false" flipV="false" rot="0">
            <a:off x="14935200" y="83820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2974281" cy="652323"/>
          </a:xfrm>
          <a:prstGeom prst="rect">
            <a:avLst/>
          </a:prstGeom>
        </p:spPr>
        <p:txBody>
          <a:bodyPr anchor="t" rtlCol="false" tIns="0" lIns="0" bIns="0" rIns="0">
            <a:spAutoFit/>
          </a:bodyPr>
          <a:lstStyle/>
          <a:p>
            <a:pPr algn="l">
              <a:lnSpc>
                <a:spcPts val="4951"/>
              </a:lnSpc>
            </a:pPr>
            <a:r>
              <a:rPr lang="en-US" sz="4156" b="true">
                <a:solidFill>
                  <a:srgbClr val="000000"/>
                </a:solidFill>
                <a:latin typeface="Arimo Bold"/>
                <a:ea typeface="Arimo Bold"/>
                <a:cs typeface="Arimo Bold"/>
                <a:sym typeface="Arimo Bold"/>
              </a:rPr>
              <a:t>FEASIBILIY</a:t>
            </a:r>
          </a:p>
        </p:txBody>
      </p:sp>
      <p:sp>
        <p:nvSpPr>
          <p:cNvPr name="TextBox 3" id="3"/>
          <p:cNvSpPr txBox="true"/>
          <p:nvPr/>
        </p:nvSpPr>
        <p:spPr>
          <a:xfrm rot="0">
            <a:off x="0" y="2180277"/>
            <a:ext cx="18288000" cy="8233315"/>
          </a:xfrm>
          <a:prstGeom prst="rect">
            <a:avLst/>
          </a:prstGeom>
        </p:spPr>
        <p:txBody>
          <a:bodyPr anchor="t" rtlCol="false" tIns="0" lIns="0" bIns="0" rIns="0">
            <a:spAutoFit/>
          </a:bodyPr>
          <a:lstStyle/>
          <a:p>
            <a:pPr algn="l" marL="697231" indent="-232410" lvl="2">
              <a:lnSpc>
                <a:spcPts val="3629"/>
              </a:lnSpc>
              <a:buFont typeface="Arial"/>
              <a:buChar char="⚬"/>
            </a:pPr>
            <a:r>
              <a:rPr lang="en-US" b="true" sz="3050">
                <a:solidFill>
                  <a:srgbClr val="000000"/>
                </a:solidFill>
                <a:latin typeface="Barlow Bold"/>
                <a:ea typeface="Barlow Bold"/>
                <a:cs typeface="Barlow Bold"/>
                <a:sym typeface="Barlow Bold"/>
              </a:rPr>
              <a:t>Potential challenges and risks</a:t>
            </a:r>
          </a:p>
          <a:p>
            <a:pPr algn="l">
              <a:lnSpc>
                <a:spcPts val="3629"/>
              </a:lnSpc>
            </a:pPr>
            <a:r>
              <a:rPr lang="en-US" sz="3050">
                <a:solidFill>
                  <a:srgbClr val="000000"/>
                </a:solidFill>
                <a:latin typeface="Barlow"/>
                <a:ea typeface="Barlow"/>
                <a:cs typeface="Barlow"/>
                <a:sym typeface="Barlow"/>
              </a:rPr>
              <a:t>Technical Complexity: Implementing a microservices architecture and containerization can introduce complexity in development, deployment, and maintenance.</a:t>
            </a:r>
          </a:p>
          <a:p>
            <a:pPr algn="l">
              <a:lnSpc>
                <a:spcPts val="3629"/>
              </a:lnSpc>
            </a:pPr>
          </a:p>
          <a:p>
            <a:pPr algn="l">
              <a:lnSpc>
                <a:spcPts val="3629"/>
              </a:lnSpc>
            </a:pPr>
            <a:r>
              <a:rPr lang="en-US" sz="3050">
                <a:solidFill>
                  <a:srgbClr val="000000"/>
                </a:solidFill>
                <a:latin typeface="Barlow"/>
                <a:ea typeface="Barlow"/>
                <a:cs typeface="Barlow"/>
                <a:sym typeface="Barlow"/>
              </a:rPr>
              <a:t>Data Security and Privacy: Handling sensitive user data, such as personal information and food preferences, poses risks related to data breaches and compliance with regulations (e.g., GDPR).</a:t>
            </a:r>
          </a:p>
          <a:p>
            <a:pPr algn="l">
              <a:lnSpc>
                <a:spcPts val="3629"/>
              </a:lnSpc>
            </a:pPr>
          </a:p>
          <a:p>
            <a:pPr algn="l">
              <a:lnSpc>
                <a:spcPts val="3629"/>
              </a:lnSpc>
            </a:pPr>
            <a:r>
              <a:rPr lang="en-US" sz="3050">
                <a:solidFill>
                  <a:srgbClr val="000000"/>
                </a:solidFill>
                <a:latin typeface="Barlow"/>
                <a:ea typeface="Barlow"/>
                <a:cs typeface="Barlow"/>
                <a:sym typeface="Barlow"/>
              </a:rPr>
              <a:t>Scalability Issues: As user demand increases, ensuring that the system can scale without performance degradation may require continuous monitoring and adjustment.</a:t>
            </a:r>
          </a:p>
          <a:p>
            <a:pPr algn="l">
              <a:lnSpc>
                <a:spcPts val="3629"/>
              </a:lnSpc>
            </a:pPr>
          </a:p>
          <a:p>
            <a:pPr algn="l">
              <a:lnSpc>
                <a:spcPts val="3629"/>
              </a:lnSpc>
            </a:pPr>
            <a:r>
              <a:rPr lang="en-US" sz="3050">
                <a:solidFill>
                  <a:srgbClr val="000000"/>
                </a:solidFill>
                <a:latin typeface="Barlow"/>
                <a:ea typeface="Barlow"/>
                <a:cs typeface="Barlow"/>
                <a:sym typeface="Barlow"/>
              </a:rPr>
              <a:t>User Adoption: Gaining traction among users and encouraging them to adopt the platform can be challenging, especially if they are accustomed to traditional methods.</a:t>
            </a:r>
          </a:p>
          <a:p>
            <a:pPr algn="l">
              <a:lnSpc>
                <a:spcPts val="3629"/>
              </a:lnSpc>
            </a:pPr>
          </a:p>
          <a:p>
            <a:pPr algn="l">
              <a:lnSpc>
                <a:spcPts val="3629"/>
              </a:lnSpc>
            </a:pPr>
            <a:r>
              <a:rPr lang="en-US" sz="3050">
                <a:solidFill>
                  <a:srgbClr val="000000"/>
                </a:solidFill>
                <a:latin typeface="Barlow"/>
                <a:ea typeface="Barlow"/>
                <a:cs typeface="Barlow"/>
                <a:sym typeface="Barlow"/>
              </a:rPr>
              <a:t>Supply Chain Disruptions: External factors such as natural disasters, economic shifts, or pandemics can impact food supply chains and affect the platform’s operations.</a:t>
            </a:r>
          </a:p>
          <a:p>
            <a:pPr algn="l" marL="697230" indent="-232410" lvl="2">
              <a:lnSpc>
                <a:spcPts val="3632"/>
              </a:lnSpc>
              <a:buFont typeface="Arial"/>
              <a:buChar char="⚬"/>
            </a:pPr>
          </a:p>
          <a:p>
            <a:pPr algn="l" marL="697230" indent="-232410" lvl="2">
              <a:lnSpc>
                <a:spcPts val="3632"/>
              </a:lnSpc>
              <a:buFont typeface="Arial"/>
              <a:buChar char="⚬"/>
            </a:pPr>
            <a:r>
              <a:rPr lang="en-US" b="true" sz="3050">
                <a:solidFill>
                  <a:srgbClr val="000000"/>
                </a:solidFill>
                <a:latin typeface="Barlow Bold"/>
                <a:ea typeface="Barlow Bold"/>
                <a:cs typeface="Barlow Bold"/>
                <a:sym typeface="Barlow Bold"/>
              </a:rPr>
              <a:t>Strategies for overcoming these challenges</a:t>
            </a:r>
          </a:p>
          <a:p>
            <a:pPr algn="l" marL="697230" indent="-232410" lvl="2">
              <a:lnSpc>
                <a:spcPts val="3632"/>
              </a:lnSpc>
            </a:pPr>
          </a:p>
        </p:txBody>
      </p:sp>
      <p:sp>
        <p:nvSpPr>
          <p:cNvPr name="Freeform 4" id="4"/>
          <p:cNvSpPr/>
          <p:nvPr/>
        </p:nvSpPr>
        <p:spPr>
          <a:xfrm flipH="false" flipV="false" rot="0">
            <a:off x="14807806" y="83820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2974281" cy="652323"/>
          </a:xfrm>
          <a:prstGeom prst="rect">
            <a:avLst/>
          </a:prstGeom>
        </p:spPr>
        <p:txBody>
          <a:bodyPr anchor="t" rtlCol="false" tIns="0" lIns="0" bIns="0" rIns="0">
            <a:spAutoFit/>
          </a:bodyPr>
          <a:lstStyle/>
          <a:p>
            <a:pPr algn="l">
              <a:lnSpc>
                <a:spcPts val="4951"/>
              </a:lnSpc>
            </a:pPr>
            <a:r>
              <a:rPr lang="en-US" sz="4156" b="true">
                <a:solidFill>
                  <a:srgbClr val="000000"/>
                </a:solidFill>
                <a:latin typeface="Arimo Bold"/>
                <a:ea typeface="Arimo Bold"/>
                <a:cs typeface="Arimo Bold"/>
                <a:sym typeface="Arimo Bold"/>
              </a:rPr>
              <a:t>FEASIBILIY</a:t>
            </a:r>
          </a:p>
        </p:txBody>
      </p:sp>
      <p:sp>
        <p:nvSpPr>
          <p:cNvPr name="TextBox 3" id="3"/>
          <p:cNvSpPr txBox="true"/>
          <p:nvPr/>
        </p:nvSpPr>
        <p:spPr>
          <a:xfrm rot="0">
            <a:off x="-57924" y="1345336"/>
            <a:ext cx="18345924" cy="10093825"/>
          </a:xfrm>
          <a:prstGeom prst="rect">
            <a:avLst/>
          </a:prstGeom>
        </p:spPr>
        <p:txBody>
          <a:bodyPr anchor="t" rtlCol="false" tIns="0" lIns="0" bIns="0" rIns="0">
            <a:spAutoFit/>
          </a:bodyPr>
          <a:lstStyle/>
          <a:p>
            <a:pPr algn="l">
              <a:lnSpc>
                <a:spcPts val="3643"/>
              </a:lnSpc>
            </a:pPr>
          </a:p>
          <a:p>
            <a:pPr algn="l" marL="699439" indent="-233146" lvl="2">
              <a:lnSpc>
                <a:spcPts val="3640"/>
              </a:lnSpc>
              <a:buFont typeface="Arial"/>
              <a:buChar char="⚬"/>
            </a:pPr>
            <a:r>
              <a:rPr lang="en-US" b="true" sz="3059">
                <a:solidFill>
                  <a:srgbClr val="000000"/>
                </a:solidFill>
                <a:latin typeface="Barlow Bold"/>
                <a:ea typeface="Barlow Bold"/>
                <a:cs typeface="Barlow Bold"/>
                <a:sym typeface="Barlow Bold"/>
              </a:rPr>
              <a:t>Strategies for overcoming these challenges</a:t>
            </a:r>
          </a:p>
          <a:p>
            <a:pPr algn="l" marL="660581" indent="-330291" lvl="1">
              <a:lnSpc>
                <a:spcPts val="3640"/>
              </a:lnSpc>
              <a:buAutoNum type="arabicPeriod" startAt="1"/>
            </a:pPr>
            <a:r>
              <a:rPr lang="en-US" sz="3059">
                <a:solidFill>
                  <a:srgbClr val="000000"/>
                </a:solidFill>
                <a:latin typeface="Barlow"/>
                <a:ea typeface="Barlow"/>
                <a:cs typeface="Barlow"/>
                <a:sym typeface="Barlow"/>
              </a:rPr>
              <a:t>Technical Training and Documentation: Invest in training for the development team on microservices, containerization, and cloud services. Comprehensive documentation will help streamline development processes and reduce complexity.</a:t>
            </a:r>
          </a:p>
          <a:p>
            <a:pPr algn="l" marL="660581" indent="-330291" lvl="1">
              <a:lnSpc>
                <a:spcPts val="3640"/>
              </a:lnSpc>
              <a:buAutoNum type="arabicPeriod" startAt="1"/>
            </a:pPr>
            <a:r>
              <a:rPr lang="en-US" sz="3059">
                <a:solidFill>
                  <a:srgbClr val="000000"/>
                </a:solidFill>
                <a:latin typeface="Barlow"/>
                <a:ea typeface="Barlow"/>
                <a:cs typeface="Barlow"/>
                <a:sym typeface="Barlow"/>
              </a:rPr>
              <a:t>Robust Security Measures: Implement strong encryption for data at rest and in transit, use secure authentication methods, and conduct regular security audits. Compliance with data protection regulations should be prioritized through the implementation of privacy policies and user consent protocols.</a:t>
            </a:r>
          </a:p>
          <a:p>
            <a:pPr algn="l" marL="660581" indent="-330291" lvl="1">
              <a:lnSpc>
                <a:spcPts val="3640"/>
              </a:lnSpc>
              <a:buAutoNum type="arabicPeriod" startAt="1"/>
            </a:pPr>
            <a:r>
              <a:rPr lang="en-US" sz="3059">
                <a:solidFill>
                  <a:srgbClr val="000000"/>
                </a:solidFill>
                <a:latin typeface="Barlow"/>
                <a:ea typeface="Barlow"/>
                <a:cs typeface="Barlow"/>
                <a:sym typeface="Barlow"/>
              </a:rPr>
              <a:t>Performance Monitoring Tools: Utilize application performance monitoring (APM) tools (e.g., New Relic, Datadog) to continuously monitor system performance and identify bottlenecks early. Establishing automatic scaling policies can ensure resources are dynamically adjusted based on load.</a:t>
            </a:r>
          </a:p>
          <a:p>
            <a:pPr algn="l" marL="660581" indent="-330291" lvl="1">
              <a:lnSpc>
                <a:spcPts val="3640"/>
              </a:lnSpc>
              <a:buAutoNum type="arabicPeriod" startAt="1"/>
            </a:pPr>
            <a:r>
              <a:rPr lang="en-US" sz="3059">
                <a:solidFill>
                  <a:srgbClr val="000000"/>
                </a:solidFill>
                <a:latin typeface="Barlow"/>
                <a:ea typeface="Barlow"/>
                <a:cs typeface="Barlow"/>
                <a:sym typeface="Barlow"/>
              </a:rPr>
              <a:t>User Engagement and Marketing Strategies: Develop targeted marketing campaigns that highlight the platform's benefits and features. Collaborate with local producers and NGOs to promote the platform within communities. User onboarding processes should include educational resources and support to facilitate adoption.</a:t>
            </a:r>
          </a:p>
          <a:p>
            <a:pPr algn="l" marL="660581" indent="-330291" lvl="1">
              <a:lnSpc>
                <a:spcPts val="3640"/>
              </a:lnSpc>
              <a:buAutoNum type="arabicPeriod" startAt="1"/>
            </a:pPr>
            <a:r>
              <a:rPr lang="en-US" sz="3059">
                <a:solidFill>
                  <a:srgbClr val="000000"/>
                </a:solidFill>
                <a:latin typeface="Barlow"/>
                <a:ea typeface="Barlow"/>
                <a:cs typeface="Barlow"/>
                <a:sym typeface="Barlow"/>
              </a:rPr>
              <a:t>Flexible Supply Chain Strategies: Build relationships with multiple suppliers to diversify sources and reduce dependency on a single provider. Implementing features that allow for real-time updates on supply conditions can help users adapt to changing circumstances.</a:t>
            </a:r>
          </a:p>
          <a:p>
            <a:pPr algn="l">
              <a:lnSpc>
                <a:spcPts val="3640"/>
              </a:lnSpc>
            </a:pPr>
          </a:p>
          <a:p>
            <a:pPr algn="l">
              <a:lnSpc>
                <a:spcPts val="3643"/>
              </a:lnSpc>
            </a:pPr>
          </a:p>
          <a:p>
            <a:pPr algn="l" marL="699439" indent="-233146" lvl="2">
              <a:lnSpc>
                <a:spcPts val="3643"/>
              </a:lnSpc>
            </a:pPr>
          </a:p>
        </p:txBody>
      </p:sp>
      <p:sp>
        <p:nvSpPr>
          <p:cNvPr name="Freeform 4" id="4"/>
          <p:cNvSpPr/>
          <p:nvPr/>
        </p:nvSpPr>
        <p:spPr>
          <a:xfrm flipH="false" flipV="false" rot="0">
            <a:off x="14807806" y="8382000"/>
            <a:ext cx="3480194" cy="1905000"/>
          </a:xfrm>
          <a:custGeom>
            <a:avLst/>
            <a:gdLst/>
            <a:ahLst/>
            <a:cxnLst/>
            <a:rect r="r" b="b" t="t" l="l"/>
            <a:pathLst>
              <a:path h="1905000" w="3480194">
                <a:moveTo>
                  <a:pt x="0" y="0"/>
                </a:moveTo>
                <a:lnTo>
                  <a:pt x="3480194" y="0"/>
                </a:lnTo>
                <a:lnTo>
                  <a:pt x="3480194" y="1905000"/>
                </a:lnTo>
                <a:lnTo>
                  <a:pt x="0" y="1905000"/>
                </a:lnTo>
                <a:lnTo>
                  <a:pt x="0" y="0"/>
                </a:lnTo>
                <a:close/>
              </a:path>
            </a:pathLst>
          </a:custGeom>
          <a:blipFill>
            <a:blip r:embed="rId2"/>
            <a:stretch>
              <a:fillRect l="0" t="-42" r="0" b="-42"/>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 y="1"/>
            <a:ext cx="18288006" cy="10287002"/>
          </a:xfrm>
          <a:custGeom>
            <a:avLst/>
            <a:gdLst/>
            <a:ahLst/>
            <a:cxnLst/>
            <a:rect r="r" b="b" t="t" l="l"/>
            <a:pathLst>
              <a:path h="10287002" w="18288006">
                <a:moveTo>
                  <a:pt x="0" y="0"/>
                </a:moveTo>
                <a:lnTo>
                  <a:pt x="18288006" y="0"/>
                </a:lnTo>
                <a:lnTo>
                  <a:pt x="18288006" y="10287002"/>
                </a:lnTo>
                <a:lnTo>
                  <a:pt x="0" y="10287002"/>
                </a:lnTo>
                <a:lnTo>
                  <a:pt x="0" y="0"/>
                </a:lnTo>
                <a:close/>
              </a:path>
            </a:pathLst>
          </a:custGeom>
          <a:blipFill>
            <a:blip r:embed="rId2"/>
            <a:stretch>
              <a:fillRect l="0" t="0" r="0" b="0"/>
            </a:stretch>
          </a:blipFill>
        </p:spPr>
      </p:sp>
      <p:sp>
        <p:nvSpPr>
          <p:cNvPr name="TextBox 3" id="3"/>
          <p:cNvSpPr txBox="true"/>
          <p:nvPr/>
        </p:nvSpPr>
        <p:spPr>
          <a:xfrm rot="0">
            <a:off x="1402050" y="4314706"/>
            <a:ext cx="15140100" cy="1629013"/>
          </a:xfrm>
          <a:prstGeom prst="rect">
            <a:avLst/>
          </a:prstGeom>
        </p:spPr>
        <p:txBody>
          <a:bodyPr anchor="t" rtlCol="false" tIns="0" lIns="0" bIns="0" rIns="0">
            <a:spAutoFit/>
          </a:bodyPr>
          <a:lstStyle/>
          <a:p>
            <a:pPr algn="ctr">
              <a:lnSpc>
                <a:spcPts val="12480"/>
              </a:lnSpc>
            </a:pPr>
            <a:r>
              <a:rPr lang="en-US" sz="10400">
                <a:solidFill>
                  <a:srgbClr val="51DA4B"/>
                </a:solidFill>
                <a:latin typeface="Arimo"/>
                <a:ea typeface="Arimo"/>
                <a:cs typeface="Arimo"/>
                <a:sym typeface="Arimo"/>
              </a:rPr>
              <a:t>&gt;</a:t>
            </a:r>
            <a:r>
              <a:rPr lang="en-US" sz="10400">
                <a:solidFill>
                  <a:srgbClr val="FFFFFF"/>
                </a:solidFill>
                <a:latin typeface="Arimo"/>
                <a:ea typeface="Arimo"/>
                <a:cs typeface="Arimo"/>
                <a:sym typeface="Arimo"/>
              </a:rPr>
              <a:t>Team Details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1DA4B"/>
        </a:solidFill>
      </p:bgPr>
    </p:bg>
    <p:spTree>
      <p:nvGrpSpPr>
        <p:cNvPr id="1" name=""/>
        <p:cNvGrpSpPr/>
        <p:nvPr/>
      </p:nvGrpSpPr>
      <p:grpSpPr>
        <a:xfrm>
          <a:off x="0" y="0"/>
          <a:ext cx="0" cy="0"/>
          <a:chOff x="0" y="0"/>
          <a:chExt cx="0" cy="0"/>
        </a:xfrm>
      </p:grpSpPr>
      <p:sp>
        <p:nvSpPr>
          <p:cNvPr name="Freeform 2" id="2"/>
          <p:cNvSpPr/>
          <p:nvPr/>
        </p:nvSpPr>
        <p:spPr>
          <a:xfrm flipH="false" flipV="false" rot="0">
            <a:off x="285750" y="5900321"/>
            <a:ext cx="18288000" cy="5829300"/>
          </a:xfrm>
          <a:custGeom>
            <a:avLst/>
            <a:gdLst/>
            <a:ahLst/>
            <a:cxnLst/>
            <a:rect r="r" b="b" t="t" l="l"/>
            <a:pathLst>
              <a:path h="5829300" w="18288000">
                <a:moveTo>
                  <a:pt x="0" y="0"/>
                </a:moveTo>
                <a:lnTo>
                  <a:pt x="18288000" y="0"/>
                </a:lnTo>
                <a:lnTo>
                  <a:pt x="18288000" y="5829300"/>
                </a:lnTo>
                <a:lnTo>
                  <a:pt x="0" y="5829300"/>
                </a:lnTo>
                <a:lnTo>
                  <a:pt x="0" y="0"/>
                </a:lnTo>
                <a:close/>
              </a:path>
            </a:pathLst>
          </a:custGeom>
          <a:blipFill>
            <a:blip r:embed="rId2"/>
            <a:stretch>
              <a:fillRect l="0" t="0" r="0" b="-76470"/>
            </a:stretch>
          </a:blipFill>
        </p:spPr>
      </p:sp>
      <p:sp>
        <p:nvSpPr>
          <p:cNvPr name="Freeform 3" id="3"/>
          <p:cNvSpPr/>
          <p:nvPr/>
        </p:nvSpPr>
        <p:spPr>
          <a:xfrm flipH="false" flipV="false" rot="0">
            <a:off x="906309" y="1829696"/>
            <a:ext cx="2147702" cy="2114150"/>
          </a:xfrm>
          <a:custGeom>
            <a:avLst/>
            <a:gdLst/>
            <a:ahLst/>
            <a:cxnLst/>
            <a:rect r="r" b="b" t="t" l="l"/>
            <a:pathLst>
              <a:path h="2114150" w="2147702">
                <a:moveTo>
                  <a:pt x="0" y="0"/>
                </a:moveTo>
                <a:lnTo>
                  <a:pt x="2147702" y="0"/>
                </a:lnTo>
                <a:lnTo>
                  <a:pt x="2147702" y="2114150"/>
                </a:lnTo>
                <a:lnTo>
                  <a:pt x="0" y="2114150"/>
                </a:lnTo>
                <a:lnTo>
                  <a:pt x="0" y="0"/>
                </a:lnTo>
                <a:close/>
              </a:path>
            </a:pathLst>
          </a:custGeom>
          <a:blipFill>
            <a:blip r:embed="rId3"/>
            <a:stretch>
              <a:fillRect l="0" t="-793" r="0" b="-793"/>
            </a:stretch>
          </a:blipFill>
        </p:spPr>
      </p:sp>
      <p:sp>
        <p:nvSpPr>
          <p:cNvPr name="Freeform 4" id="4"/>
          <p:cNvSpPr/>
          <p:nvPr/>
        </p:nvSpPr>
        <p:spPr>
          <a:xfrm flipH="false" flipV="false" rot="0">
            <a:off x="906309" y="1829696"/>
            <a:ext cx="1907677" cy="1874123"/>
          </a:xfrm>
          <a:custGeom>
            <a:avLst/>
            <a:gdLst/>
            <a:ahLst/>
            <a:cxnLst/>
            <a:rect r="r" b="b" t="t" l="l"/>
            <a:pathLst>
              <a:path h="1874123" w="1907677">
                <a:moveTo>
                  <a:pt x="0" y="0"/>
                </a:moveTo>
                <a:lnTo>
                  <a:pt x="1907677" y="0"/>
                </a:lnTo>
                <a:lnTo>
                  <a:pt x="1907677" y="1874123"/>
                </a:lnTo>
                <a:lnTo>
                  <a:pt x="0" y="1874123"/>
                </a:lnTo>
                <a:lnTo>
                  <a:pt x="0" y="0"/>
                </a:lnTo>
                <a:close/>
              </a:path>
            </a:pathLst>
          </a:custGeom>
          <a:blipFill>
            <a:blip r:embed="rId4"/>
            <a:stretch>
              <a:fillRect l="0" t="-895" r="0" b="-895"/>
            </a:stretch>
          </a:blipFill>
        </p:spPr>
      </p:sp>
      <p:sp>
        <p:nvSpPr>
          <p:cNvPr name="TextBox 5" id="5"/>
          <p:cNvSpPr txBox="true"/>
          <p:nvPr/>
        </p:nvSpPr>
        <p:spPr>
          <a:xfrm rot="0">
            <a:off x="3592400" y="2867721"/>
            <a:ext cx="4596300" cy="438150"/>
          </a:xfrm>
          <a:prstGeom prst="rect">
            <a:avLst/>
          </a:prstGeom>
        </p:spPr>
        <p:txBody>
          <a:bodyPr anchor="t" rtlCol="false" tIns="0" lIns="0" bIns="0" rIns="0">
            <a:spAutoFit/>
          </a:bodyPr>
          <a:lstStyle/>
          <a:p>
            <a:pPr algn="l">
              <a:lnSpc>
                <a:spcPts val="3359"/>
              </a:lnSpc>
            </a:pPr>
            <a:r>
              <a:rPr lang="en-US" sz="2799">
                <a:solidFill>
                  <a:srgbClr val="1C1C1C"/>
                </a:solidFill>
                <a:latin typeface="Arimo"/>
                <a:ea typeface="Arimo"/>
                <a:cs typeface="Arimo"/>
                <a:sym typeface="Arimo"/>
              </a:rPr>
              <a:t>team name : code </a:t>
            </a:r>
          </a:p>
        </p:txBody>
      </p:sp>
      <p:grpSp>
        <p:nvGrpSpPr>
          <p:cNvPr name="Group 6" id="6"/>
          <p:cNvGrpSpPr/>
          <p:nvPr/>
        </p:nvGrpSpPr>
        <p:grpSpPr>
          <a:xfrm rot="0">
            <a:off x="6258173" y="4174116"/>
            <a:ext cx="12029827" cy="6112884"/>
            <a:chOff x="0" y="0"/>
            <a:chExt cx="16039769" cy="8150512"/>
          </a:xfrm>
        </p:grpSpPr>
        <p:sp>
          <p:nvSpPr>
            <p:cNvPr name="Freeform 7" id="7"/>
            <p:cNvSpPr/>
            <p:nvPr/>
          </p:nvSpPr>
          <p:spPr>
            <a:xfrm flipH="false" flipV="false" rot="0">
              <a:off x="0" y="0"/>
              <a:ext cx="16039719" cy="8150479"/>
            </a:xfrm>
            <a:custGeom>
              <a:avLst/>
              <a:gdLst/>
              <a:ahLst/>
              <a:cxnLst/>
              <a:rect r="r" b="b" t="t" l="l"/>
              <a:pathLst>
                <a:path h="8150479" w="16039719">
                  <a:moveTo>
                    <a:pt x="0" y="0"/>
                  </a:moveTo>
                  <a:lnTo>
                    <a:pt x="16039719" y="0"/>
                  </a:lnTo>
                  <a:lnTo>
                    <a:pt x="16039719" y="8150479"/>
                  </a:lnTo>
                  <a:lnTo>
                    <a:pt x="0" y="8150479"/>
                  </a:lnTo>
                  <a:lnTo>
                    <a:pt x="0" y="0"/>
                  </a:lnTo>
                  <a:close/>
                </a:path>
              </a:pathLst>
            </a:custGeom>
            <a:blipFill>
              <a:blip r:embed="rId5"/>
              <a:stretch>
                <a:fillRect l="0" t="-5364" r="0" b="-5365"/>
              </a:stretch>
            </a:blipFill>
          </p:spPr>
        </p:sp>
      </p:grpSp>
      <p:sp>
        <p:nvSpPr>
          <p:cNvPr name="TextBox 8" id="8"/>
          <p:cNvSpPr txBox="true"/>
          <p:nvPr/>
        </p:nvSpPr>
        <p:spPr>
          <a:xfrm rot="0">
            <a:off x="3544645" y="2190495"/>
            <a:ext cx="4596300" cy="571500"/>
          </a:xfrm>
          <a:prstGeom prst="rect">
            <a:avLst/>
          </a:prstGeom>
        </p:spPr>
        <p:txBody>
          <a:bodyPr anchor="t" rtlCol="false" tIns="0" lIns="0" bIns="0" rIns="0">
            <a:spAutoFit/>
          </a:bodyPr>
          <a:lstStyle/>
          <a:p>
            <a:pPr algn="l">
              <a:lnSpc>
                <a:spcPts val="4320"/>
              </a:lnSpc>
            </a:pPr>
            <a:r>
              <a:rPr lang="en-US" sz="3600">
                <a:solidFill>
                  <a:srgbClr val="1C1C1C"/>
                </a:solidFill>
                <a:latin typeface="Arimo"/>
                <a:ea typeface="Arimo"/>
                <a:cs typeface="Arimo"/>
                <a:sym typeface="Arimo"/>
              </a:rPr>
              <a:t>Potnuru Manmohan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DAGUjSj02pc</dc:identifier>
  <dcterms:modified xsi:type="dcterms:W3CDTF">2011-08-01T06:04:30Z</dcterms:modified>
  <cp:revision>1</cp:revision>
  <dc:title>GFG</dc:title>
</cp:coreProperties>
</file>