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57" r:id="rId3"/>
    <p:sldId id="258" r:id="rId4"/>
    <p:sldId id="365" r:id="rId5"/>
    <p:sldId id="259" r:id="rId6"/>
    <p:sldId id="260" r:id="rId7"/>
    <p:sldId id="303" r:id="rId8"/>
    <p:sldId id="282" r:id="rId9"/>
  </p:sldIdLst>
  <p:sldSz cx="18288000" cy="10287000"/>
  <p:notesSz cx="6858000" cy="9144000"/>
  <p:embeddedFontLst>
    <p:embeddedFont>
      <p:font typeface="Arial Unicode MS" panose="020B0604020202020204" charset="-128"/>
      <p:regular r:id="rId11"/>
    </p:embeddedFont>
    <p:embeddedFont>
      <p:font typeface="Anurati" pitchFamily="50" charset="0"/>
      <p:regular r:id="rId12"/>
    </p:embeddedFont>
    <p:embeddedFont>
      <p:font typeface="Barlow Bold" panose="020B0604020202020204" charset="0"/>
      <p:regular r:id="rId13"/>
    </p:embeddedFont>
    <p:embeddedFont>
      <p:font typeface="Barlow Bold Bold" panose="020B0604020202020204" charset="0"/>
      <p:regular r:id="rId14"/>
    </p:embeddedFont>
    <p:embeddedFont>
      <p:font typeface="Space Grotesk" panose="020B0604020202020204" charset="0"/>
      <p:regular r:id="rId15"/>
      <p:bold r:id="rId16"/>
    </p:embeddedFont>
    <p:embeddedFont>
      <p:font typeface="Space Grotesk Medium" panose="020B0604020202020204" charset="0"/>
      <p:regular r:id="rId17"/>
      <p:bold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01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5" d="100"/>
          <a:sy n="45" d="100"/>
        </p:scale>
        <p:origin x="816" y="6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B2E750-4AB1-427B-8934-A508C15A9FB2}" type="datetimeFigureOut">
              <a:rPr lang="en-IN" smtClean="0"/>
              <a:t>25-10-2024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946AE9-8852-4178-9D29-A75BE40F1A3A}" type="slidenum">
              <a:rPr lang="en-IN" smtClean="0"/>
              <a:t>‹#›</a:t>
            </a:fld>
            <a:endParaRPr lang="en-IN"/>
          </a:p>
        </p:txBody>
      </p:sp>
    </p:spTree>
    <p:extLst>
      <p:ext uri="{BB962C8B-B14F-4D97-AF65-F5344CB8AC3E}">
        <p14:creationId xmlns:p14="http://schemas.microsoft.com/office/powerpoint/2010/main" val="3188987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6e3a91b602_0_1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26e3a91b602_0_1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623400" y="890050"/>
            <a:ext cx="17041200" cy="1145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623400" y="2304950"/>
            <a:ext cx="17041200" cy="6832800"/>
          </a:xfrm>
          <a:prstGeom prst="rect">
            <a:avLst/>
          </a:prstGeom>
        </p:spPr>
        <p:txBody>
          <a:bodyPr spcFirstLastPara="1" wrap="square" lIns="91425" tIns="91425" rIns="91425" bIns="91425" anchor="t" anchorCtr="0">
            <a:normAutofit/>
          </a:bodyPr>
          <a:lstStyle>
            <a:lvl1pPr marL="914400" lvl="0" indent="-685800">
              <a:spcBef>
                <a:spcPts val="0"/>
              </a:spcBef>
              <a:spcAft>
                <a:spcPts val="0"/>
              </a:spcAft>
              <a:buSzPts val="1800"/>
              <a:buChar char="●"/>
              <a:defRPr/>
            </a:lvl1pPr>
            <a:lvl2pPr marL="1828800" lvl="1" indent="-635000">
              <a:spcBef>
                <a:spcPts val="0"/>
              </a:spcBef>
              <a:spcAft>
                <a:spcPts val="0"/>
              </a:spcAft>
              <a:buSzPts val="1400"/>
              <a:buChar char="○"/>
              <a:defRPr/>
            </a:lvl2pPr>
            <a:lvl3pPr marL="2743200" lvl="2" indent="-635000">
              <a:spcBef>
                <a:spcPts val="0"/>
              </a:spcBef>
              <a:spcAft>
                <a:spcPts val="0"/>
              </a:spcAft>
              <a:buSzPts val="1400"/>
              <a:buChar char="■"/>
              <a:defRPr/>
            </a:lvl3pPr>
            <a:lvl4pPr marL="3657600" lvl="3" indent="-635000">
              <a:spcBef>
                <a:spcPts val="0"/>
              </a:spcBef>
              <a:spcAft>
                <a:spcPts val="0"/>
              </a:spcAft>
              <a:buSzPts val="1400"/>
              <a:buChar char="●"/>
              <a:defRPr/>
            </a:lvl4pPr>
            <a:lvl5pPr marL="4572000" lvl="4" indent="-635000">
              <a:spcBef>
                <a:spcPts val="0"/>
              </a:spcBef>
              <a:spcAft>
                <a:spcPts val="0"/>
              </a:spcAft>
              <a:buSzPts val="1400"/>
              <a:buChar char="○"/>
              <a:defRPr/>
            </a:lvl5pPr>
            <a:lvl6pPr marL="5486400" lvl="5" indent="-635000">
              <a:spcBef>
                <a:spcPts val="0"/>
              </a:spcBef>
              <a:spcAft>
                <a:spcPts val="0"/>
              </a:spcAft>
              <a:buSzPts val="1400"/>
              <a:buChar char="■"/>
              <a:defRPr/>
            </a:lvl6pPr>
            <a:lvl7pPr marL="6400800" lvl="6" indent="-635000">
              <a:spcBef>
                <a:spcPts val="0"/>
              </a:spcBef>
              <a:spcAft>
                <a:spcPts val="0"/>
              </a:spcAft>
              <a:buSzPts val="1400"/>
              <a:buChar char="●"/>
              <a:defRPr/>
            </a:lvl7pPr>
            <a:lvl8pPr marL="7315200" lvl="7" indent="-635000">
              <a:spcBef>
                <a:spcPts val="0"/>
              </a:spcBef>
              <a:spcAft>
                <a:spcPts val="0"/>
              </a:spcAft>
              <a:buSzPts val="1400"/>
              <a:buChar char="○"/>
              <a:defRPr/>
            </a:lvl8pPr>
            <a:lvl9pPr marL="8229600" lvl="8" indent="-6350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6944916" y="9326434"/>
            <a:ext cx="1097400" cy="787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35186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Freeform 2"/>
          <p:cNvSpPr/>
          <p:nvPr/>
        </p:nvSpPr>
        <p:spPr>
          <a:xfrm>
            <a:off x="-58229" y="0"/>
            <a:ext cx="184404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534218" y="8329724"/>
            <a:ext cx="4173289" cy="1591214"/>
            <a:chOff x="0" y="0"/>
            <a:chExt cx="1099138" cy="419085"/>
          </a:xfrm>
        </p:grpSpPr>
        <p:sp>
          <p:nvSpPr>
            <p:cNvPr id="4" name="Freeform 4"/>
            <p:cNvSpPr/>
            <p:nvPr/>
          </p:nvSpPr>
          <p:spPr>
            <a:xfrm>
              <a:off x="0" y="0"/>
              <a:ext cx="1099138" cy="419085"/>
            </a:xfrm>
            <a:custGeom>
              <a:avLst/>
              <a:gdLst/>
              <a:ahLst/>
              <a:cxnLst/>
              <a:rect l="l" t="t" r="r" b="b"/>
              <a:pathLst>
                <a:path w="1099138" h="419085">
                  <a:moveTo>
                    <a:pt x="0" y="0"/>
                  </a:moveTo>
                  <a:lnTo>
                    <a:pt x="1099138" y="0"/>
                  </a:lnTo>
                  <a:lnTo>
                    <a:pt x="1099138" y="419085"/>
                  </a:lnTo>
                  <a:lnTo>
                    <a:pt x="0" y="419085"/>
                  </a:lnTo>
                  <a:close/>
                </a:path>
              </a:pathLst>
            </a:custGeom>
            <a:solidFill>
              <a:srgbClr val="183717"/>
            </a:solidFill>
          </p:spPr>
        </p:sp>
        <p:sp>
          <p:nvSpPr>
            <p:cNvPr id="5" name="TextBox 5"/>
            <p:cNvSpPr txBox="1"/>
            <p:nvPr/>
          </p:nvSpPr>
          <p:spPr>
            <a:xfrm>
              <a:off x="0" y="-38100"/>
              <a:ext cx="1099138" cy="457185"/>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2583114" y="8572398"/>
            <a:ext cx="1694194" cy="340478"/>
          </a:xfrm>
          <a:prstGeom prst="rect">
            <a:avLst/>
          </a:prstGeom>
        </p:spPr>
        <p:txBody>
          <a:bodyPr lIns="0" tIns="0" rIns="0" bIns="0" rtlCol="0" anchor="t">
            <a:spAutoFit/>
          </a:bodyPr>
          <a:lstStyle/>
          <a:p>
            <a:pPr algn="l">
              <a:lnSpc>
                <a:spcPts val="2859"/>
              </a:lnSpc>
            </a:pPr>
            <a:endParaRPr lang="en-US" sz="2400" dirty="0">
              <a:solidFill>
                <a:srgbClr val="F8F4E5"/>
              </a:solidFill>
              <a:latin typeface="Barlow Bold"/>
              <a:ea typeface="Barlow Bold"/>
              <a:cs typeface="Barlow Bold"/>
              <a:sym typeface="Barlow Bold"/>
            </a:endParaRPr>
          </a:p>
        </p:txBody>
      </p:sp>
      <p:sp>
        <p:nvSpPr>
          <p:cNvPr id="10" name="TextBox 10"/>
          <p:cNvSpPr txBox="1"/>
          <p:nvPr/>
        </p:nvSpPr>
        <p:spPr>
          <a:xfrm>
            <a:off x="13707191" y="8772684"/>
            <a:ext cx="3552329" cy="718145"/>
          </a:xfrm>
          <a:prstGeom prst="rect">
            <a:avLst/>
          </a:prstGeom>
        </p:spPr>
        <p:txBody>
          <a:bodyPr lIns="0" tIns="0" rIns="0" bIns="0" rtlCol="0" anchor="t">
            <a:spAutoFit/>
          </a:bodyPr>
          <a:lstStyle/>
          <a:p>
            <a:pPr algn="ctr">
              <a:lnSpc>
                <a:spcPts val="5592"/>
              </a:lnSpc>
              <a:spcBef>
                <a:spcPct val="0"/>
              </a:spcBef>
            </a:pPr>
            <a:r>
              <a:rPr lang="en-US" sz="4695" dirty="0">
                <a:solidFill>
                  <a:srgbClr val="FF0000"/>
                </a:solidFill>
                <a:latin typeface="Anurati" pitchFamily="50" charset="0"/>
                <a:ea typeface="Barlow Bold"/>
                <a:cs typeface="Barlow Bold"/>
                <a:sym typeface="Barlow Bold"/>
              </a:rPr>
              <a:t>R</a:t>
            </a:r>
            <a:r>
              <a:rPr lang="en-US" sz="4695" dirty="0">
                <a:solidFill>
                  <a:schemeClr val="bg1"/>
                </a:solidFill>
                <a:latin typeface="Anurati" pitchFamily="50" charset="0"/>
                <a:ea typeface="Barlow Bold"/>
                <a:cs typeface="Barlow Bold"/>
                <a:sym typeface="Barlow Bold"/>
              </a:rPr>
              <a:t> </a:t>
            </a:r>
            <a:r>
              <a:rPr lang="en-US" sz="4695" dirty="0">
                <a:solidFill>
                  <a:schemeClr val="bg1"/>
                </a:solidFill>
                <a:latin typeface="Arial" panose="020B0604020202020204" pitchFamily="34" charset="0"/>
                <a:ea typeface="Barlow Bold"/>
                <a:cs typeface="Arial" panose="020B0604020202020204" pitchFamily="34" charset="0"/>
                <a:sym typeface="Barlow Bold"/>
              </a:rPr>
              <a:t>O N I N</a:t>
            </a:r>
            <a:endParaRPr lang="en-US" sz="4695" dirty="0">
              <a:solidFill>
                <a:srgbClr val="FF0000"/>
              </a:solidFill>
              <a:latin typeface="Anurati" pitchFamily="50" charset="0"/>
              <a:ea typeface="Barlow Bold"/>
              <a:cs typeface="Barlow Bold"/>
              <a:sym typeface="Barlow Bold"/>
            </a:endParaRPr>
          </a:p>
        </p:txBody>
      </p:sp>
      <p:pic>
        <p:nvPicPr>
          <p:cNvPr id="18" name="Google Shape;766;p62">
            <a:extLst>
              <a:ext uri="{FF2B5EF4-FFF2-40B4-BE49-F238E27FC236}">
                <a16:creationId xmlns:a16="http://schemas.microsoft.com/office/drawing/2014/main" id="{EBB1813E-6A22-D0BD-570C-42D2563644C9}"/>
              </a:ext>
            </a:extLst>
          </p:cNvPr>
          <p:cNvPicPr preferRelativeResize="0"/>
          <p:nvPr/>
        </p:nvPicPr>
        <p:blipFill rotWithShape="1">
          <a:blip r:embed="rId3">
            <a:alphaModFix/>
          </a:blip>
          <a:srcRect/>
          <a:stretch/>
        </p:blipFill>
        <p:spPr>
          <a:xfrm>
            <a:off x="10668000" y="2171700"/>
            <a:ext cx="6218737" cy="5378554"/>
          </a:xfrm>
          <a:prstGeom prst="rect">
            <a:avLst/>
          </a:prstGeom>
          <a:noFill/>
          <a:ln>
            <a:noFill/>
          </a:ln>
        </p:spPr>
      </p:pic>
      <p:sp>
        <p:nvSpPr>
          <p:cNvPr id="13" name="TextBox 12">
            <a:extLst>
              <a:ext uri="{FF2B5EF4-FFF2-40B4-BE49-F238E27FC236}">
                <a16:creationId xmlns:a16="http://schemas.microsoft.com/office/drawing/2014/main" id="{40508A4D-1915-3443-EB39-FC5FB084ED35}"/>
              </a:ext>
            </a:extLst>
          </p:cNvPr>
          <p:cNvSpPr txBox="1"/>
          <p:nvPr/>
        </p:nvSpPr>
        <p:spPr>
          <a:xfrm>
            <a:off x="-58229" y="3488223"/>
            <a:ext cx="18288000" cy="915635"/>
          </a:xfrm>
          <a:prstGeom prst="rect">
            <a:avLst/>
          </a:prstGeom>
          <a:noFill/>
        </p:spPr>
        <p:txBody>
          <a:bodyPr wrap="square">
            <a:spAutoFit/>
          </a:bodyPr>
          <a:lstStyle/>
          <a:p>
            <a:pPr algn="l">
              <a:lnSpc>
                <a:spcPts val="4952"/>
              </a:lnSpc>
              <a:spcBef>
                <a:spcPct val="0"/>
              </a:spcBef>
            </a:pPr>
            <a:r>
              <a:rPr lang="en-US" sz="11000" b="1" dirty="0">
                <a:solidFill>
                  <a:srgbClr val="C401C4"/>
                </a:solidFill>
                <a:latin typeface="Arial Unicode MS" panose="020B0604020202020204" pitchFamily="34" charset="-128"/>
                <a:ea typeface="Arial Unicode MS" panose="020B0604020202020204" pitchFamily="34" charset="-128"/>
                <a:cs typeface="Arial Unicode MS" panose="020B0604020202020204" pitchFamily="34" charset="-128"/>
                <a:sym typeface="Barlow Bold Bold"/>
              </a:rPr>
              <a:t>&gt;</a:t>
            </a:r>
            <a:r>
              <a:rPr lang="en-US" sz="110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sym typeface="Barlow Bold Bold"/>
              </a:rPr>
              <a:t> Reinforced Drug Discovery</a:t>
            </a:r>
          </a:p>
        </p:txBody>
      </p:sp>
      <p:pic>
        <p:nvPicPr>
          <p:cNvPr id="11" name="Picture 10">
            <a:extLst>
              <a:ext uri="{FF2B5EF4-FFF2-40B4-BE49-F238E27FC236}">
                <a16:creationId xmlns:a16="http://schemas.microsoft.com/office/drawing/2014/main" id="{31835AA9-F7B6-9398-4762-14B50F7531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293" y="7850781"/>
            <a:ext cx="4375642" cy="240443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444697" y="584407"/>
            <a:ext cx="16230600" cy="633402"/>
          </a:xfrm>
          <a:prstGeom prst="rect">
            <a:avLst/>
          </a:prstGeom>
        </p:spPr>
        <p:txBody>
          <a:bodyPr lIns="0" tIns="0" rIns="0" bIns="0" rtlCol="0" anchor="t">
            <a:spAutoFit/>
          </a:bodyPr>
          <a:lstStyle/>
          <a:p>
            <a:pPr algn="l">
              <a:lnSpc>
                <a:spcPts val="4952"/>
              </a:lnSpc>
              <a:spcBef>
                <a:spcPct val="0"/>
              </a:spcBef>
            </a:pPr>
            <a:r>
              <a:rPr lang="en-US" sz="4157" b="1" dirty="0">
                <a:solidFill>
                  <a:srgbClr val="000000"/>
                </a:solidFill>
                <a:latin typeface="Barlow Bold Bold"/>
                <a:ea typeface="Barlow Bold Bold"/>
                <a:cs typeface="Barlow Bold Bold"/>
                <a:sym typeface="Barlow Bold Bold"/>
              </a:rPr>
              <a:t>SOLUTION OVERVIEW</a:t>
            </a:r>
          </a:p>
        </p:txBody>
      </p:sp>
      <p:sp>
        <p:nvSpPr>
          <p:cNvPr id="3" name="TextBox 3"/>
          <p:cNvSpPr txBox="1"/>
          <p:nvPr/>
        </p:nvSpPr>
        <p:spPr>
          <a:xfrm>
            <a:off x="1276350" y="1206290"/>
            <a:ext cx="15735300" cy="8771632"/>
          </a:xfrm>
          <a:prstGeom prst="rect">
            <a:avLst/>
          </a:prstGeom>
        </p:spPr>
        <p:txBody>
          <a:bodyPr wrap="square" lIns="0" tIns="0" rIns="0" bIns="0" rtlCol="0" anchor="t">
            <a:spAutoFit/>
          </a:bodyPr>
          <a:lstStyle/>
          <a:p>
            <a:pPr marL="659031" lvl="1" indent="-329516" algn="l">
              <a:lnSpc>
                <a:spcPts val="3635"/>
              </a:lnSpc>
              <a:buFont typeface="Arial"/>
              <a:buChar char="•"/>
            </a:pPr>
            <a:r>
              <a:rPr lang="en-US" sz="3052" b="1" dirty="0">
                <a:solidFill>
                  <a:srgbClr val="000000"/>
                </a:solidFill>
                <a:latin typeface="Barlow Bold"/>
                <a:ea typeface="Barlow Bold"/>
                <a:cs typeface="Barlow Bold"/>
                <a:sym typeface="Barlow Bold"/>
              </a:rPr>
              <a:t>Drug Discovery using Reinforcement learning and Visual Transformers is the key component for solving major world health problems and upcoming challenges in the human biology. The Product uses reinforcement learning to make use and analyze the various patterns of DNA and RNA, Makes the designated Drugs for specific Compositions of Molecular chemicals found  in the cell composition. </a:t>
            </a:r>
          </a:p>
          <a:p>
            <a:pPr marL="329515" lvl="1" algn="l">
              <a:lnSpc>
                <a:spcPts val="3635"/>
              </a:lnSpc>
            </a:pPr>
            <a:endParaRPr lang="en-US" sz="3052" b="1" dirty="0">
              <a:solidFill>
                <a:srgbClr val="000000"/>
              </a:solidFill>
              <a:latin typeface="Barlow Bold"/>
              <a:ea typeface="Barlow Bold"/>
              <a:cs typeface="Barlow Bold"/>
              <a:sym typeface="Barlow Bold"/>
            </a:endParaRPr>
          </a:p>
          <a:p>
            <a:pPr marL="659031" lvl="1" indent="-329516" algn="l">
              <a:lnSpc>
                <a:spcPts val="3635"/>
              </a:lnSpc>
              <a:buFont typeface="Arial"/>
              <a:buChar char="•"/>
            </a:pPr>
            <a:r>
              <a:rPr lang="en-US" sz="3052" b="1" dirty="0">
                <a:solidFill>
                  <a:srgbClr val="000000"/>
                </a:solidFill>
                <a:latin typeface="Barlow Bold"/>
                <a:ea typeface="Barlow Bold"/>
                <a:cs typeface="Barlow Bold"/>
                <a:sym typeface="Barlow Bold"/>
              </a:rPr>
              <a:t>The Product Challenges the major problems of </a:t>
            </a:r>
            <a:r>
              <a:rPr lang="en-US" sz="3052" b="1" dirty="0" err="1">
                <a:solidFill>
                  <a:srgbClr val="000000"/>
                </a:solidFill>
                <a:latin typeface="Barlow Bold"/>
                <a:ea typeface="Barlow Bold"/>
                <a:cs typeface="Barlow Bold"/>
                <a:sym typeface="Barlow Bold"/>
              </a:rPr>
              <a:t>BioChemistry</a:t>
            </a:r>
            <a:r>
              <a:rPr lang="en-US" sz="3052" b="1" dirty="0">
                <a:solidFill>
                  <a:srgbClr val="000000"/>
                </a:solidFill>
                <a:latin typeface="Barlow Bold"/>
                <a:ea typeface="Barlow Bold"/>
                <a:cs typeface="Barlow Bold"/>
                <a:sym typeface="Barlow Bold"/>
              </a:rPr>
              <a:t> and Human </a:t>
            </a:r>
            <a:r>
              <a:rPr lang="en-US" sz="3052" b="1" dirty="0" err="1">
                <a:solidFill>
                  <a:srgbClr val="000000"/>
                </a:solidFill>
                <a:latin typeface="Barlow Bold"/>
                <a:ea typeface="Barlow Bold"/>
                <a:cs typeface="Barlow Bold"/>
                <a:sym typeface="Barlow Bold"/>
              </a:rPr>
              <a:t>Patternology</a:t>
            </a:r>
            <a:r>
              <a:rPr lang="en-US" sz="3052" b="1" dirty="0">
                <a:solidFill>
                  <a:srgbClr val="000000"/>
                </a:solidFill>
                <a:latin typeface="Barlow Bold"/>
                <a:ea typeface="Barlow Bold"/>
                <a:cs typeface="Barlow Bold"/>
                <a:sym typeface="Barlow Bold"/>
              </a:rPr>
              <a:t>, With a well equipped models from transfer learning and CNN nets for analyzing the complex patterns. The Model can recognize the patterns found in the specific drug and the human cell and classifies the correct drug and disease </a:t>
            </a:r>
          </a:p>
          <a:p>
            <a:pPr marL="659031" lvl="1" indent="-329516" algn="l">
              <a:lnSpc>
                <a:spcPts val="3635"/>
              </a:lnSpc>
              <a:buFont typeface="Arial"/>
              <a:buChar char="•"/>
            </a:pPr>
            <a:endParaRPr lang="en-US" sz="3052" b="1" dirty="0">
              <a:solidFill>
                <a:srgbClr val="000000"/>
              </a:solidFill>
              <a:latin typeface="Barlow Bold"/>
              <a:ea typeface="Barlow Bold"/>
              <a:cs typeface="Barlow Bold"/>
              <a:sym typeface="Barlow Bold"/>
            </a:endParaRPr>
          </a:p>
          <a:p>
            <a:pPr marL="659031" lvl="1" indent="-329516" algn="l">
              <a:lnSpc>
                <a:spcPts val="3635"/>
              </a:lnSpc>
              <a:buFont typeface="Arial"/>
              <a:buChar char="•"/>
            </a:pPr>
            <a:r>
              <a:rPr lang="en-US" sz="3052" b="1" dirty="0">
                <a:solidFill>
                  <a:srgbClr val="000000"/>
                </a:solidFill>
                <a:latin typeface="Barlow Bold"/>
                <a:ea typeface="Barlow Bold"/>
                <a:cs typeface="Barlow Bold"/>
                <a:sym typeface="Barlow Bold"/>
              </a:rPr>
              <a:t>Using Reinforcement Learning in the field of Medics is rare. Showcasing the product’s uniqueness, the models are trained to acquire results faster compared to other complex models.</a:t>
            </a:r>
          </a:p>
          <a:p>
            <a:pPr marL="659031" lvl="1" indent="-329516" algn="l">
              <a:lnSpc>
                <a:spcPts val="3635"/>
              </a:lnSpc>
              <a:buFont typeface="Arial"/>
              <a:buChar char="•"/>
            </a:pPr>
            <a:endParaRPr lang="en-US" sz="3052" b="1" dirty="0">
              <a:solidFill>
                <a:srgbClr val="000000"/>
              </a:solidFill>
              <a:latin typeface="Barlow Bold"/>
              <a:ea typeface="Barlow Bold"/>
              <a:cs typeface="Barlow Bold"/>
              <a:sym typeface="Barlow Bold"/>
            </a:endParaRPr>
          </a:p>
          <a:p>
            <a:pPr marL="659031" lvl="1" indent="-329516" algn="l">
              <a:lnSpc>
                <a:spcPts val="3635"/>
              </a:lnSpc>
              <a:buFont typeface="Arial"/>
              <a:buChar char="•"/>
            </a:pPr>
            <a:r>
              <a:rPr lang="en-US" sz="3052" b="1" dirty="0">
                <a:solidFill>
                  <a:srgbClr val="000000"/>
                </a:solidFill>
                <a:latin typeface="Barlow Bold"/>
                <a:ea typeface="Barlow Bold"/>
                <a:cs typeface="Barlow Bold"/>
                <a:sym typeface="Barlow Bold"/>
              </a:rPr>
              <a:t>Well trained CNN Which is attached to Reinforced model via Transfer learning.</a:t>
            </a:r>
          </a:p>
          <a:p>
            <a:pPr marL="659031" lvl="1" indent="-329516" algn="l">
              <a:lnSpc>
                <a:spcPts val="3635"/>
              </a:lnSpc>
              <a:buFont typeface="Arial"/>
              <a:buChar char="•"/>
            </a:pPr>
            <a:r>
              <a:rPr lang="en-US" sz="3052" b="1" dirty="0">
                <a:solidFill>
                  <a:srgbClr val="000000"/>
                </a:solidFill>
                <a:latin typeface="Barlow Bold"/>
                <a:ea typeface="Barlow Bold"/>
                <a:cs typeface="Barlow Bold"/>
                <a:sym typeface="Barlow Bold"/>
              </a:rPr>
              <a:t> Average time for classification is much lower than actual model</a:t>
            </a:r>
          </a:p>
          <a:p>
            <a:pPr marL="659031" lvl="1" indent="-329516" algn="l">
              <a:lnSpc>
                <a:spcPts val="3635"/>
              </a:lnSpc>
              <a:buFont typeface="Arial"/>
              <a:buChar char="•"/>
            </a:pPr>
            <a:r>
              <a:rPr lang="en-US" sz="3052" b="1" dirty="0">
                <a:solidFill>
                  <a:srgbClr val="000000"/>
                </a:solidFill>
                <a:latin typeface="Barlow Bold"/>
                <a:ea typeface="Barlow Bold"/>
                <a:cs typeface="Barlow Bold"/>
                <a:sym typeface="Barlow Bold"/>
              </a:rPr>
              <a:t>Can Even Discover Drugs for newly found Diseases using Previous Data</a:t>
            </a:r>
          </a:p>
          <a:p>
            <a:pPr marL="659031" lvl="1" indent="-329516" algn="l">
              <a:lnSpc>
                <a:spcPts val="3635"/>
              </a:lnSpc>
              <a:buFont typeface="Arial"/>
              <a:buChar char="•"/>
            </a:pPr>
            <a:endParaRPr lang="en-US" sz="3052" b="1" dirty="0">
              <a:solidFill>
                <a:srgbClr val="000000"/>
              </a:solidFill>
              <a:latin typeface="Barlow Bold"/>
              <a:ea typeface="Barlow Bold"/>
              <a:cs typeface="Barlow Bold"/>
              <a:sym typeface="Barlow Bold"/>
            </a:endParaRPr>
          </a:p>
        </p:txBody>
      </p:sp>
      <p:pic>
        <p:nvPicPr>
          <p:cNvPr id="6" name="Picture 5">
            <a:extLst>
              <a:ext uri="{FF2B5EF4-FFF2-40B4-BE49-F238E27FC236}">
                <a16:creationId xmlns:a16="http://schemas.microsoft.com/office/drawing/2014/main" id="{3370F531-3D56-AA6E-7EB8-D381646B19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35200" y="8572500"/>
            <a:ext cx="3480194" cy="1905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0" y="593593"/>
            <a:ext cx="16230600" cy="1262052"/>
          </a:xfrm>
          <a:prstGeom prst="rect">
            <a:avLst/>
          </a:prstGeom>
        </p:spPr>
        <p:txBody>
          <a:bodyPr lIns="0" tIns="0" rIns="0" bIns="0" rtlCol="0" anchor="t">
            <a:spAutoFit/>
          </a:bodyPr>
          <a:lstStyle/>
          <a:p>
            <a:pPr algn="l">
              <a:lnSpc>
                <a:spcPts val="4952"/>
              </a:lnSpc>
            </a:pPr>
            <a:r>
              <a:rPr lang="en-US" sz="4157" b="1" dirty="0">
                <a:solidFill>
                  <a:srgbClr val="000000"/>
                </a:solidFill>
                <a:latin typeface="Barlow Bold Bold"/>
                <a:ea typeface="Barlow Bold Bold"/>
                <a:cs typeface="Barlow Bold Bold"/>
                <a:sym typeface="Barlow Bold Bold"/>
              </a:rPr>
              <a:t>TECHNICAL ARCHITECTURE </a:t>
            </a:r>
          </a:p>
          <a:p>
            <a:pPr algn="l">
              <a:lnSpc>
                <a:spcPts val="4952"/>
              </a:lnSpc>
              <a:spcBef>
                <a:spcPct val="0"/>
              </a:spcBef>
            </a:pPr>
            <a:endParaRPr lang="en-US" sz="4157" b="1" dirty="0">
              <a:solidFill>
                <a:srgbClr val="000000"/>
              </a:solidFill>
              <a:latin typeface="Barlow Bold Bold"/>
              <a:ea typeface="Barlow Bold Bold"/>
              <a:cs typeface="Barlow Bold Bold"/>
              <a:sym typeface="Barlow Bold Bold"/>
            </a:endParaRPr>
          </a:p>
        </p:txBody>
      </p:sp>
      <p:sp>
        <p:nvSpPr>
          <p:cNvPr id="3" name="TextBox 3"/>
          <p:cNvSpPr txBox="1"/>
          <p:nvPr/>
        </p:nvSpPr>
        <p:spPr>
          <a:xfrm>
            <a:off x="657447" y="1530241"/>
            <a:ext cx="7429500" cy="923330"/>
          </a:xfrm>
          <a:prstGeom prst="rect">
            <a:avLst/>
          </a:prstGeom>
        </p:spPr>
        <p:txBody>
          <a:bodyPr wrap="square" lIns="0" tIns="0" rIns="0" bIns="0" rtlCol="0" anchor="t">
            <a:spAutoFit/>
          </a:bodyPr>
          <a:lstStyle/>
          <a:p>
            <a:pPr algn="l">
              <a:lnSpc>
                <a:spcPts val="3632"/>
              </a:lnSpc>
            </a:pPr>
            <a:r>
              <a:rPr lang="en-US" sz="3050" b="1" dirty="0">
                <a:solidFill>
                  <a:srgbClr val="000000"/>
                </a:solidFill>
                <a:latin typeface="Barlow Bold Bold"/>
                <a:ea typeface="Barlow Bold Bold"/>
                <a:cs typeface="Barlow Bold Bold"/>
                <a:sym typeface="Barlow Bold Bold"/>
              </a:rPr>
              <a:t>Flowchart of Visual transformers</a:t>
            </a:r>
          </a:p>
          <a:p>
            <a:pPr algn="l">
              <a:lnSpc>
                <a:spcPts val="3632"/>
              </a:lnSpc>
            </a:pPr>
            <a:endParaRPr lang="en-US" sz="3050" b="1" dirty="0">
              <a:solidFill>
                <a:srgbClr val="000000"/>
              </a:solidFill>
              <a:latin typeface="Barlow Bold Bold"/>
              <a:ea typeface="Barlow Bold Bold"/>
              <a:cs typeface="Barlow Bold Bold"/>
              <a:sym typeface="Barlow Bold Bold"/>
            </a:endParaRPr>
          </a:p>
        </p:txBody>
      </p:sp>
      <p:pic>
        <p:nvPicPr>
          <p:cNvPr id="8" name="Picture 7">
            <a:extLst>
              <a:ext uri="{FF2B5EF4-FFF2-40B4-BE49-F238E27FC236}">
                <a16:creationId xmlns:a16="http://schemas.microsoft.com/office/drawing/2014/main" id="{14549CB9-4AB8-B622-CC54-B48512AAFE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35200" y="8496300"/>
            <a:ext cx="3480194" cy="1905000"/>
          </a:xfrm>
          <a:prstGeom prst="rect">
            <a:avLst/>
          </a:prstGeom>
        </p:spPr>
      </p:pic>
      <p:pic>
        <p:nvPicPr>
          <p:cNvPr id="9" name="Picture 8">
            <a:extLst>
              <a:ext uri="{FF2B5EF4-FFF2-40B4-BE49-F238E27FC236}">
                <a16:creationId xmlns:a16="http://schemas.microsoft.com/office/drawing/2014/main" id="{6C24B0CF-9591-E6B0-1535-4FCF7FB869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2828" y="2453571"/>
            <a:ext cx="6478772" cy="3122651"/>
          </a:xfrm>
          <a:prstGeom prst="rect">
            <a:avLst/>
          </a:prstGeom>
        </p:spPr>
      </p:pic>
      <p:pic>
        <p:nvPicPr>
          <p:cNvPr id="11" name="Picture 10">
            <a:extLst>
              <a:ext uri="{FF2B5EF4-FFF2-40B4-BE49-F238E27FC236}">
                <a16:creationId xmlns:a16="http://schemas.microsoft.com/office/drawing/2014/main" id="{883FEEFA-3304-8106-2476-42032DE9B2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76" y="2453571"/>
            <a:ext cx="9369005" cy="4103807"/>
          </a:xfrm>
          <a:prstGeom prst="rect">
            <a:avLst/>
          </a:prstGeom>
        </p:spPr>
      </p:pic>
      <p:sp>
        <p:nvSpPr>
          <p:cNvPr id="13" name="TextBox 12">
            <a:extLst>
              <a:ext uri="{FF2B5EF4-FFF2-40B4-BE49-F238E27FC236}">
                <a16:creationId xmlns:a16="http://schemas.microsoft.com/office/drawing/2014/main" id="{91349347-F20E-D667-BBA9-BA6A3D4E9375}"/>
              </a:ext>
            </a:extLst>
          </p:cNvPr>
          <p:cNvSpPr txBox="1"/>
          <p:nvPr/>
        </p:nvSpPr>
        <p:spPr>
          <a:xfrm>
            <a:off x="108097" y="6912930"/>
            <a:ext cx="9367284" cy="2357056"/>
          </a:xfrm>
          <a:prstGeom prst="rect">
            <a:avLst/>
          </a:prstGeom>
          <a:noFill/>
        </p:spPr>
        <p:txBody>
          <a:bodyPr wrap="square">
            <a:spAutoFit/>
          </a:bodyPr>
          <a:lstStyle/>
          <a:p>
            <a:pPr marL="659031" lvl="1" indent="-329516" algn="l">
              <a:lnSpc>
                <a:spcPts val="3635"/>
              </a:lnSpc>
              <a:buFont typeface="Arial"/>
              <a:buChar char="•"/>
            </a:pPr>
            <a:r>
              <a:rPr lang="en-US" sz="2800" b="1" dirty="0">
                <a:solidFill>
                  <a:srgbClr val="000000"/>
                </a:solidFill>
                <a:latin typeface="Barlow Bold"/>
                <a:ea typeface="Barlow Bold"/>
                <a:cs typeface="Barlow Bold"/>
                <a:sym typeface="Barlow Bold"/>
              </a:rPr>
              <a:t>The Above Provided flowcharts interact each other via transfer learning process that associates the particular Agent with batched data. The first shows about the visual transformers while the second one shows about the Reinforcement learning</a:t>
            </a:r>
            <a:endParaRPr lang="en-US" sz="2400" b="1" dirty="0">
              <a:solidFill>
                <a:srgbClr val="000000"/>
              </a:solidFill>
              <a:latin typeface="Barlow Bold"/>
              <a:ea typeface="Barlow Bold"/>
              <a:cs typeface="Barlow Bold"/>
              <a:sym typeface="Barlow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6230600" cy="1262052"/>
          </a:xfrm>
          <a:prstGeom prst="rect">
            <a:avLst/>
          </a:prstGeom>
        </p:spPr>
        <p:txBody>
          <a:bodyPr lIns="0" tIns="0" rIns="0" bIns="0" rtlCol="0" anchor="t">
            <a:spAutoFit/>
          </a:bodyPr>
          <a:lstStyle/>
          <a:p>
            <a:pPr algn="l">
              <a:lnSpc>
                <a:spcPts val="4952"/>
              </a:lnSpc>
            </a:pPr>
            <a:r>
              <a:rPr lang="en-US" sz="4157" b="1" dirty="0">
                <a:solidFill>
                  <a:srgbClr val="000000"/>
                </a:solidFill>
                <a:latin typeface="Barlow Bold Bold"/>
                <a:ea typeface="Barlow Bold Bold"/>
                <a:cs typeface="Barlow Bold Bold"/>
                <a:sym typeface="Barlow Bold Bold"/>
              </a:rPr>
              <a:t>TECHNICAL ARCHITECTURE </a:t>
            </a:r>
          </a:p>
          <a:p>
            <a:pPr algn="l">
              <a:lnSpc>
                <a:spcPts val="4952"/>
              </a:lnSpc>
              <a:spcBef>
                <a:spcPct val="0"/>
              </a:spcBef>
            </a:pPr>
            <a:endParaRPr lang="en-US" sz="4157" b="1" dirty="0">
              <a:solidFill>
                <a:srgbClr val="000000"/>
              </a:solidFill>
              <a:latin typeface="Barlow Bold Bold"/>
              <a:ea typeface="Barlow Bold Bold"/>
              <a:cs typeface="Barlow Bold Bold"/>
              <a:sym typeface="Barlow Bold Bold"/>
            </a:endParaRPr>
          </a:p>
        </p:txBody>
      </p:sp>
      <p:sp>
        <p:nvSpPr>
          <p:cNvPr id="4" name="TextBox 4"/>
          <p:cNvSpPr txBox="1"/>
          <p:nvPr/>
        </p:nvSpPr>
        <p:spPr>
          <a:xfrm>
            <a:off x="304800" y="2360324"/>
            <a:ext cx="2857500" cy="461665"/>
          </a:xfrm>
          <a:prstGeom prst="rect">
            <a:avLst/>
          </a:prstGeom>
        </p:spPr>
        <p:txBody>
          <a:bodyPr wrap="square" lIns="0" tIns="0" rIns="0" bIns="0" rtlCol="0" anchor="t">
            <a:spAutoFit/>
          </a:bodyPr>
          <a:lstStyle/>
          <a:p>
            <a:pPr algn="ctr">
              <a:lnSpc>
                <a:spcPts val="3632"/>
              </a:lnSpc>
              <a:spcBef>
                <a:spcPct val="0"/>
              </a:spcBef>
            </a:pPr>
            <a:r>
              <a:rPr lang="en-US" sz="3050" b="1" dirty="0">
                <a:solidFill>
                  <a:srgbClr val="000000"/>
                </a:solidFill>
                <a:latin typeface="Barlow Bold Bold"/>
                <a:ea typeface="Barlow Bold Bold"/>
                <a:cs typeface="Barlow Bold Bold"/>
                <a:sym typeface="Barlow Bold Bold"/>
              </a:rPr>
              <a:t>Tech stack</a:t>
            </a:r>
          </a:p>
        </p:txBody>
      </p:sp>
      <p:sp>
        <p:nvSpPr>
          <p:cNvPr id="5" name="TextBox 5"/>
          <p:cNvSpPr txBox="1"/>
          <p:nvPr/>
        </p:nvSpPr>
        <p:spPr>
          <a:xfrm>
            <a:off x="878135" y="3698302"/>
            <a:ext cx="10129143" cy="2308324"/>
          </a:xfrm>
          <a:prstGeom prst="rect">
            <a:avLst/>
          </a:prstGeom>
        </p:spPr>
        <p:txBody>
          <a:bodyPr lIns="0" tIns="0" rIns="0" bIns="0" rtlCol="0" anchor="t">
            <a:spAutoFit/>
          </a:bodyPr>
          <a:lstStyle/>
          <a:p>
            <a:pPr marL="658496" lvl="1" indent="-329248" algn="l">
              <a:lnSpc>
                <a:spcPts val="3632"/>
              </a:lnSpc>
              <a:buFont typeface="Arial"/>
              <a:buChar char="•"/>
            </a:pPr>
            <a:r>
              <a:rPr lang="en-US" sz="3050" b="1" dirty="0">
                <a:solidFill>
                  <a:srgbClr val="000000"/>
                </a:solidFill>
                <a:latin typeface="Barlow Bold"/>
                <a:ea typeface="Barlow Bold"/>
                <a:cs typeface="Barlow Bold"/>
                <a:sym typeface="Barlow Bold"/>
              </a:rPr>
              <a:t>Frameworks Used : </a:t>
            </a:r>
            <a:r>
              <a:rPr lang="en-US" sz="3050" b="1" dirty="0" err="1">
                <a:solidFill>
                  <a:srgbClr val="000000"/>
                </a:solidFill>
                <a:latin typeface="Barlow Bold"/>
                <a:ea typeface="Barlow Bold"/>
                <a:cs typeface="Barlow Bold"/>
                <a:sym typeface="Barlow Bold"/>
              </a:rPr>
              <a:t>Pytorch</a:t>
            </a:r>
            <a:r>
              <a:rPr lang="en-US" sz="3050" b="1" dirty="0">
                <a:solidFill>
                  <a:srgbClr val="000000"/>
                </a:solidFill>
                <a:latin typeface="Barlow Bold"/>
                <a:ea typeface="Barlow Bold"/>
                <a:cs typeface="Barlow Bold"/>
                <a:sym typeface="Barlow Bold"/>
              </a:rPr>
              <a:t> , </a:t>
            </a:r>
            <a:r>
              <a:rPr lang="en-US" sz="3050" b="1" dirty="0" err="1">
                <a:solidFill>
                  <a:srgbClr val="000000"/>
                </a:solidFill>
                <a:latin typeface="Barlow Bold"/>
                <a:ea typeface="Barlow Bold"/>
                <a:cs typeface="Barlow Bold"/>
                <a:sym typeface="Barlow Bold"/>
              </a:rPr>
              <a:t>tensorflow</a:t>
            </a:r>
            <a:r>
              <a:rPr lang="en-US" sz="3050" b="1" dirty="0">
                <a:solidFill>
                  <a:srgbClr val="000000"/>
                </a:solidFill>
                <a:latin typeface="Barlow Bold"/>
                <a:ea typeface="Barlow Bold"/>
                <a:cs typeface="Barlow Bold"/>
                <a:sym typeface="Barlow Bold"/>
              </a:rPr>
              <a:t>, scikit-learning</a:t>
            </a:r>
          </a:p>
          <a:p>
            <a:pPr marL="658496" lvl="1" indent="-329248" algn="l">
              <a:lnSpc>
                <a:spcPts val="3632"/>
              </a:lnSpc>
              <a:buFont typeface="Arial"/>
              <a:buChar char="•"/>
            </a:pPr>
            <a:r>
              <a:rPr lang="en-US" sz="3050" b="1" dirty="0">
                <a:solidFill>
                  <a:srgbClr val="000000"/>
                </a:solidFill>
                <a:latin typeface="Barlow Bold"/>
                <a:ea typeface="Barlow Bold"/>
                <a:cs typeface="Barlow Bold"/>
                <a:sym typeface="Barlow Bold"/>
              </a:rPr>
              <a:t>VCS Used : GIT</a:t>
            </a:r>
          </a:p>
          <a:p>
            <a:pPr marL="658496" lvl="1" indent="-329248" algn="l">
              <a:lnSpc>
                <a:spcPts val="3632"/>
              </a:lnSpc>
              <a:buFont typeface="Arial"/>
              <a:buChar char="•"/>
            </a:pPr>
            <a:r>
              <a:rPr lang="en-US" sz="3050" b="1" dirty="0">
                <a:solidFill>
                  <a:srgbClr val="000000"/>
                </a:solidFill>
                <a:latin typeface="Barlow Bold"/>
                <a:ea typeface="Barlow Bold"/>
                <a:cs typeface="Barlow Bold"/>
                <a:sym typeface="Barlow Bold"/>
              </a:rPr>
              <a:t>Transformer Framework used: Hugging face and BERT(Architecture)</a:t>
            </a:r>
          </a:p>
        </p:txBody>
      </p:sp>
      <p:pic>
        <p:nvPicPr>
          <p:cNvPr id="8" name="Picture 7">
            <a:extLst>
              <a:ext uri="{FF2B5EF4-FFF2-40B4-BE49-F238E27FC236}">
                <a16:creationId xmlns:a16="http://schemas.microsoft.com/office/drawing/2014/main" id="{14549CB9-4AB8-B622-CC54-B48512AAFE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35200" y="8496300"/>
            <a:ext cx="3480194" cy="1905000"/>
          </a:xfrm>
          <a:prstGeom prst="rect">
            <a:avLst/>
          </a:prstGeom>
        </p:spPr>
      </p:pic>
    </p:spTree>
    <p:extLst>
      <p:ext uri="{BB962C8B-B14F-4D97-AF65-F5344CB8AC3E}">
        <p14:creationId xmlns:p14="http://schemas.microsoft.com/office/powerpoint/2010/main" val="11708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533400" y="1027275"/>
            <a:ext cx="9430494" cy="587533"/>
          </a:xfrm>
          <a:prstGeom prst="rect">
            <a:avLst/>
          </a:prstGeom>
        </p:spPr>
        <p:txBody>
          <a:bodyPr wrap="square" lIns="0" tIns="0" rIns="0" bIns="0" rtlCol="0" anchor="t">
            <a:spAutoFit/>
          </a:bodyPr>
          <a:lstStyle/>
          <a:p>
            <a:pPr algn="ctr">
              <a:lnSpc>
                <a:spcPts val="4952"/>
              </a:lnSpc>
              <a:spcBef>
                <a:spcPct val="0"/>
              </a:spcBef>
            </a:pPr>
            <a:r>
              <a:rPr lang="en-US" sz="4157" b="1" dirty="0">
                <a:solidFill>
                  <a:srgbClr val="000000"/>
                </a:solidFill>
                <a:latin typeface="Barlow Bold Bold"/>
                <a:ea typeface="Barlow Bold Bold"/>
                <a:cs typeface="Barlow Bold Bold"/>
                <a:sym typeface="Barlow Bold Bold"/>
              </a:rPr>
              <a:t>SCALABILITY AND FUTURE SCOPE</a:t>
            </a:r>
          </a:p>
        </p:txBody>
      </p:sp>
      <p:sp>
        <p:nvSpPr>
          <p:cNvPr id="3" name="TextBox 3"/>
          <p:cNvSpPr txBox="1"/>
          <p:nvPr/>
        </p:nvSpPr>
        <p:spPr>
          <a:xfrm>
            <a:off x="1008906" y="2180277"/>
            <a:ext cx="13665696" cy="6924973"/>
          </a:xfrm>
          <a:prstGeom prst="rect">
            <a:avLst/>
          </a:prstGeom>
        </p:spPr>
        <p:txBody>
          <a:bodyPr lIns="0" tIns="0" rIns="0" bIns="0" rtlCol="0" anchor="t">
            <a:spAutoFit/>
          </a:bodyPr>
          <a:lstStyle/>
          <a:p>
            <a:pPr marL="658496" lvl="1" indent="-329248" algn="l">
              <a:lnSpc>
                <a:spcPts val="3632"/>
              </a:lnSpc>
              <a:buFont typeface="Arial"/>
              <a:buChar char="•"/>
            </a:pPr>
            <a:r>
              <a:rPr lang="en-US" sz="3050" b="1" dirty="0">
                <a:solidFill>
                  <a:srgbClr val="000000"/>
                </a:solidFill>
                <a:latin typeface="Barlow Bold"/>
                <a:ea typeface="Barlow Bold"/>
                <a:cs typeface="Barlow Bold"/>
                <a:sym typeface="Barlow Bold"/>
              </a:rPr>
              <a:t>Drug Discovery with human interaction makes do waste a lot of time. The model can analyze the patterns found in the drug and diseased cells and makes a mathematical model that can solve hidden complexities and instances</a:t>
            </a:r>
          </a:p>
          <a:p>
            <a:pPr marL="658496" lvl="1" indent="-329248" algn="l">
              <a:lnSpc>
                <a:spcPts val="3632"/>
              </a:lnSpc>
              <a:buFont typeface="Arial"/>
              <a:buChar char="•"/>
            </a:pPr>
            <a:endParaRPr lang="en-US" sz="3050" b="1" dirty="0">
              <a:solidFill>
                <a:srgbClr val="000000"/>
              </a:solidFill>
              <a:latin typeface="Barlow Bold"/>
              <a:ea typeface="Barlow Bold"/>
              <a:cs typeface="Barlow Bold"/>
              <a:sym typeface="Barlow Bold"/>
            </a:endParaRPr>
          </a:p>
          <a:p>
            <a:pPr marL="658496" lvl="1" indent="-329248" algn="l">
              <a:lnSpc>
                <a:spcPts val="3632"/>
              </a:lnSpc>
              <a:buFont typeface="Arial"/>
              <a:buChar char="•"/>
            </a:pPr>
            <a:r>
              <a:rPr lang="en-US" sz="3050" b="1" dirty="0">
                <a:solidFill>
                  <a:srgbClr val="000000"/>
                </a:solidFill>
                <a:latin typeface="Barlow Bold"/>
                <a:ea typeface="Barlow Bold"/>
                <a:cs typeface="Barlow Bold"/>
                <a:sym typeface="Barlow Bold"/>
              </a:rPr>
              <a:t>Architecture considerations</a:t>
            </a:r>
          </a:p>
          <a:p>
            <a:pPr marL="658496" lvl="1" indent="-329248" algn="l">
              <a:lnSpc>
                <a:spcPts val="3632"/>
              </a:lnSpc>
              <a:buFont typeface="Arial"/>
              <a:buChar char="•"/>
            </a:pPr>
            <a:r>
              <a:rPr lang="en-US" sz="3050" b="1" dirty="0">
                <a:solidFill>
                  <a:srgbClr val="000000"/>
                </a:solidFill>
                <a:latin typeface="Barlow Bold"/>
                <a:ea typeface="Barlow Bold"/>
                <a:cs typeface="Barlow Bold"/>
                <a:sym typeface="Barlow Bold"/>
              </a:rPr>
              <a:t>   --- &gt; Microsoft Azure And IBM Watson</a:t>
            </a:r>
          </a:p>
          <a:p>
            <a:pPr marL="329248" lvl="1" algn="l">
              <a:lnSpc>
                <a:spcPts val="3632"/>
              </a:lnSpc>
            </a:pPr>
            <a:endParaRPr lang="en-US" sz="3050" b="1" dirty="0">
              <a:solidFill>
                <a:srgbClr val="000000"/>
              </a:solidFill>
              <a:latin typeface="Barlow Bold"/>
              <a:ea typeface="Barlow Bold"/>
              <a:cs typeface="Barlow Bold"/>
              <a:sym typeface="Barlow Bold"/>
            </a:endParaRPr>
          </a:p>
          <a:p>
            <a:pPr marL="658496" lvl="1" indent="-329248" algn="l">
              <a:lnSpc>
                <a:spcPts val="3632"/>
              </a:lnSpc>
              <a:buFont typeface="Arial"/>
              <a:buChar char="•"/>
            </a:pPr>
            <a:r>
              <a:rPr lang="en-US" sz="3050" b="1" dirty="0">
                <a:solidFill>
                  <a:srgbClr val="000000"/>
                </a:solidFill>
                <a:latin typeface="Barlow Bold"/>
                <a:ea typeface="Barlow Bold"/>
                <a:cs typeface="Barlow Bold"/>
                <a:sym typeface="Barlow Bold"/>
              </a:rPr>
              <a:t>Technologies that support scalability (e.g., microservices, containerization)</a:t>
            </a:r>
          </a:p>
          <a:p>
            <a:pPr marL="658496" lvl="1" indent="-329248" algn="l">
              <a:lnSpc>
                <a:spcPts val="3632"/>
              </a:lnSpc>
              <a:buFont typeface="Arial"/>
              <a:buChar char="•"/>
            </a:pPr>
            <a:endParaRPr lang="en-US" sz="3050" b="1" dirty="0">
              <a:solidFill>
                <a:srgbClr val="000000"/>
              </a:solidFill>
              <a:latin typeface="Barlow Bold"/>
              <a:ea typeface="Barlow Bold"/>
              <a:cs typeface="Barlow Bold"/>
              <a:sym typeface="Barlow Bold"/>
            </a:endParaRPr>
          </a:p>
          <a:p>
            <a:pPr marL="658496" lvl="1" indent="-329248" algn="l">
              <a:lnSpc>
                <a:spcPts val="3632"/>
              </a:lnSpc>
              <a:buFont typeface="Arial"/>
              <a:buChar char="•"/>
            </a:pPr>
            <a:r>
              <a:rPr lang="en-US" sz="3050" b="1" dirty="0">
                <a:solidFill>
                  <a:srgbClr val="000000"/>
                </a:solidFill>
                <a:latin typeface="Barlow Bold"/>
                <a:ea typeface="Barlow Bold"/>
                <a:cs typeface="Barlow Bold"/>
                <a:sym typeface="Barlow Bold"/>
              </a:rPr>
              <a:t>Additional functionalities you plan to implement:</a:t>
            </a:r>
          </a:p>
          <a:p>
            <a:pPr marL="658496" lvl="1" indent="-329248" algn="l">
              <a:lnSpc>
                <a:spcPts val="3632"/>
              </a:lnSpc>
              <a:buFont typeface="Arial"/>
              <a:buChar char="•"/>
            </a:pPr>
            <a:r>
              <a:rPr lang="en-US" sz="3050" b="1" dirty="0">
                <a:solidFill>
                  <a:srgbClr val="000000"/>
                </a:solidFill>
                <a:latin typeface="Barlow Bold"/>
                <a:ea typeface="Barlow Bold"/>
                <a:cs typeface="Barlow Bold"/>
                <a:sym typeface="Barlow Bold"/>
              </a:rPr>
              <a:t>  Making the Model more Complex increase the variance in dataset but it is yet useful for making model strong enough to classify the hidden complexities yet we can make the </a:t>
            </a:r>
            <a:r>
              <a:rPr lang="en-US" sz="3050" b="1" dirty="0" err="1">
                <a:solidFill>
                  <a:srgbClr val="000000"/>
                </a:solidFill>
                <a:latin typeface="Barlow Bold"/>
                <a:ea typeface="Barlow Bold"/>
                <a:cs typeface="Barlow Bold"/>
                <a:sym typeface="Barlow Bold"/>
              </a:rPr>
              <a:t>realtime</a:t>
            </a:r>
            <a:r>
              <a:rPr lang="en-US" sz="3050" b="1" dirty="0">
                <a:solidFill>
                  <a:srgbClr val="000000"/>
                </a:solidFill>
                <a:latin typeface="Barlow Bold"/>
                <a:ea typeface="Barlow Bold"/>
                <a:cs typeface="Barlow Bold"/>
                <a:sym typeface="Barlow Bold"/>
              </a:rPr>
              <a:t> </a:t>
            </a:r>
            <a:r>
              <a:rPr lang="en-US" sz="3050" b="1" dirty="0" err="1">
                <a:solidFill>
                  <a:srgbClr val="000000"/>
                </a:solidFill>
                <a:latin typeface="Barlow Bold"/>
                <a:ea typeface="Barlow Bold"/>
                <a:cs typeface="Barlow Bold"/>
                <a:sym typeface="Barlow Bold"/>
              </a:rPr>
              <a:t>datacollection</a:t>
            </a:r>
            <a:r>
              <a:rPr lang="en-US" sz="3050" b="1" dirty="0">
                <a:solidFill>
                  <a:srgbClr val="000000"/>
                </a:solidFill>
                <a:latin typeface="Barlow Bold"/>
                <a:ea typeface="Barlow Bold"/>
                <a:cs typeface="Barlow Bold"/>
                <a:sym typeface="Barlow Bold"/>
              </a:rPr>
              <a:t> to ensure the variance is under control</a:t>
            </a:r>
          </a:p>
        </p:txBody>
      </p:sp>
      <p:pic>
        <p:nvPicPr>
          <p:cNvPr id="6" name="Picture 5">
            <a:extLst>
              <a:ext uri="{FF2B5EF4-FFF2-40B4-BE49-F238E27FC236}">
                <a16:creationId xmlns:a16="http://schemas.microsoft.com/office/drawing/2014/main" id="{6F0C5E1B-7FE1-A09C-0366-C7FEE78B74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35200" y="8382000"/>
            <a:ext cx="3480194" cy="1905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2974281" cy="633402"/>
          </a:xfrm>
          <a:prstGeom prst="rect">
            <a:avLst/>
          </a:prstGeom>
        </p:spPr>
        <p:txBody>
          <a:bodyPr lIns="0" tIns="0" rIns="0" bIns="0" rtlCol="0" anchor="t">
            <a:spAutoFit/>
          </a:bodyPr>
          <a:lstStyle/>
          <a:p>
            <a:pPr algn="l">
              <a:lnSpc>
                <a:spcPts val="4952"/>
              </a:lnSpc>
              <a:spcBef>
                <a:spcPct val="0"/>
              </a:spcBef>
            </a:pPr>
            <a:r>
              <a:rPr lang="en-US" sz="4157" b="1">
                <a:solidFill>
                  <a:srgbClr val="000000"/>
                </a:solidFill>
                <a:latin typeface="Barlow Bold Bold"/>
                <a:ea typeface="Barlow Bold Bold"/>
                <a:cs typeface="Barlow Bold Bold"/>
                <a:sym typeface="Barlow Bold Bold"/>
              </a:rPr>
              <a:t>FEASIBILITY</a:t>
            </a:r>
          </a:p>
        </p:txBody>
      </p:sp>
      <p:sp>
        <p:nvSpPr>
          <p:cNvPr id="3" name="TextBox 3"/>
          <p:cNvSpPr txBox="1"/>
          <p:nvPr/>
        </p:nvSpPr>
        <p:spPr>
          <a:xfrm>
            <a:off x="1008906" y="2180277"/>
            <a:ext cx="8187035" cy="7848302"/>
          </a:xfrm>
          <a:prstGeom prst="rect">
            <a:avLst/>
          </a:prstGeom>
        </p:spPr>
        <p:txBody>
          <a:bodyPr lIns="0" tIns="0" rIns="0" bIns="0" rtlCol="0" anchor="t">
            <a:spAutoFit/>
          </a:bodyPr>
          <a:lstStyle/>
          <a:p>
            <a:pPr marL="658496" lvl="1" indent="-329248" algn="l">
              <a:lnSpc>
                <a:spcPts val="3632"/>
              </a:lnSpc>
              <a:buFont typeface="Arial"/>
              <a:buChar char="•"/>
            </a:pPr>
            <a:r>
              <a:rPr lang="en-US" sz="3050" dirty="0">
                <a:solidFill>
                  <a:srgbClr val="000000"/>
                </a:solidFill>
                <a:latin typeface="Barlow Bold"/>
                <a:ea typeface="Barlow Bold"/>
                <a:cs typeface="Barlow Bold"/>
                <a:sym typeface="Barlow Bold"/>
              </a:rPr>
              <a:t>Potential challenges and risks:</a:t>
            </a:r>
          </a:p>
          <a:p>
            <a:pPr marL="658496" lvl="1" indent="-329248" algn="l">
              <a:lnSpc>
                <a:spcPts val="3632"/>
              </a:lnSpc>
              <a:buFont typeface="Arial"/>
              <a:buChar char="•"/>
            </a:pPr>
            <a:r>
              <a:rPr lang="en-US" sz="3050" dirty="0">
                <a:solidFill>
                  <a:srgbClr val="000000"/>
                </a:solidFill>
                <a:latin typeface="Barlow Bold"/>
                <a:ea typeface="Barlow Bold"/>
                <a:cs typeface="Barlow Bold"/>
                <a:sym typeface="Barlow Bold"/>
              </a:rPr>
              <a:t>       Heavy Data Usage is one of potential          threats recorded ever in the field of Ai..</a:t>
            </a:r>
          </a:p>
          <a:p>
            <a:pPr marL="658496" lvl="1" indent="-329248" algn="l">
              <a:lnSpc>
                <a:spcPts val="3632"/>
              </a:lnSpc>
              <a:buFont typeface="Arial"/>
              <a:buChar char="•"/>
            </a:pPr>
            <a:r>
              <a:rPr lang="en-US" sz="3050" dirty="0">
                <a:solidFill>
                  <a:srgbClr val="000000"/>
                </a:solidFill>
                <a:latin typeface="Barlow Bold"/>
                <a:ea typeface="Barlow Bold"/>
                <a:cs typeface="Barlow Bold"/>
                <a:sym typeface="Barlow Bold"/>
              </a:rPr>
              <a:t>By Acquiring more Data. The model complexity can be increased much that it can make wrong drug for a certain suffering.</a:t>
            </a:r>
          </a:p>
          <a:p>
            <a:pPr marL="658496" lvl="1" indent="-329248" algn="l">
              <a:lnSpc>
                <a:spcPts val="3632"/>
              </a:lnSpc>
              <a:buFont typeface="Arial"/>
              <a:buChar char="•"/>
            </a:pPr>
            <a:endParaRPr lang="en-US" sz="3050" dirty="0">
              <a:solidFill>
                <a:srgbClr val="000000"/>
              </a:solidFill>
              <a:latin typeface="Barlow Bold"/>
              <a:ea typeface="Barlow Bold"/>
              <a:cs typeface="Barlow Bold"/>
              <a:sym typeface="Barlow Bold"/>
            </a:endParaRPr>
          </a:p>
          <a:p>
            <a:pPr marL="658496" lvl="1" indent="-329248" algn="l">
              <a:lnSpc>
                <a:spcPts val="3632"/>
              </a:lnSpc>
              <a:buFont typeface="Arial"/>
              <a:buChar char="•"/>
            </a:pPr>
            <a:r>
              <a:rPr lang="en-US" sz="3050" dirty="0">
                <a:solidFill>
                  <a:srgbClr val="000000"/>
                </a:solidFill>
                <a:latin typeface="Barlow Bold"/>
                <a:ea typeface="Barlow Bold"/>
                <a:cs typeface="Barlow Bold"/>
                <a:sym typeface="Barlow Bold"/>
              </a:rPr>
              <a:t>Strategies for overcoming these challenges:</a:t>
            </a:r>
          </a:p>
          <a:p>
            <a:pPr marL="658496" lvl="1" indent="-329248" algn="l">
              <a:lnSpc>
                <a:spcPts val="3632"/>
              </a:lnSpc>
              <a:buFont typeface="Arial"/>
              <a:buChar char="•"/>
            </a:pPr>
            <a:endParaRPr lang="en-US" sz="3050" dirty="0">
              <a:solidFill>
                <a:srgbClr val="000000"/>
              </a:solidFill>
              <a:latin typeface="Barlow Bold"/>
              <a:ea typeface="Barlow Bold"/>
              <a:cs typeface="Barlow Bold"/>
              <a:sym typeface="Barlow Bold"/>
            </a:endParaRPr>
          </a:p>
          <a:p>
            <a:pPr marL="658496" lvl="1" indent="-329248" algn="l">
              <a:lnSpc>
                <a:spcPts val="3632"/>
              </a:lnSpc>
              <a:buFont typeface="Arial"/>
              <a:buChar char="•"/>
            </a:pPr>
            <a:r>
              <a:rPr lang="en-US" sz="3050" dirty="0">
                <a:solidFill>
                  <a:srgbClr val="000000"/>
                </a:solidFill>
                <a:latin typeface="Barlow Bold"/>
                <a:ea typeface="Barlow Bold"/>
                <a:cs typeface="Barlow Bold"/>
                <a:sym typeface="Barlow Bold"/>
              </a:rPr>
              <a:t>Using Mini Batch </a:t>
            </a:r>
            <a:r>
              <a:rPr lang="en-US" sz="3050" dirty="0" err="1">
                <a:solidFill>
                  <a:srgbClr val="000000"/>
                </a:solidFill>
                <a:latin typeface="Barlow Bold"/>
                <a:ea typeface="Barlow Bold"/>
                <a:cs typeface="Barlow Bold"/>
                <a:sym typeface="Barlow Bold"/>
              </a:rPr>
              <a:t>Graditnt</a:t>
            </a:r>
            <a:r>
              <a:rPr lang="en-US" sz="3050" dirty="0">
                <a:solidFill>
                  <a:srgbClr val="000000"/>
                </a:solidFill>
                <a:latin typeface="Barlow Bold"/>
                <a:ea typeface="Barlow Bold"/>
                <a:cs typeface="Barlow Bold"/>
                <a:sym typeface="Barlow Bold"/>
              </a:rPr>
              <a:t> Decent for CNN and using SGD with momentum for Visual transformers. We can leverage the difficulty of potential Threats of Data.. </a:t>
            </a:r>
          </a:p>
          <a:p>
            <a:pPr marL="658496" lvl="1" indent="-329248" algn="l">
              <a:lnSpc>
                <a:spcPts val="3632"/>
              </a:lnSpc>
              <a:buFont typeface="Arial"/>
              <a:buChar char="•"/>
            </a:pPr>
            <a:endParaRPr lang="en-US" sz="3050" dirty="0">
              <a:solidFill>
                <a:srgbClr val="000000"/>
              </a:solidFill>
              <a:latin typeface="Barlow Bold"/>
              <a:ea typeface="Barlow Bold"/>
              <a:cs typeface="Barlow Bold"/>
              <a:sym typeface="Barlow Bold"/>
            </a:endParaRPr>
          </a:p>
          <a:p>
            <a:pPr algn="l">
              <a:lnSpc>
                <a:spcPts val="3632"/>
              </a:lnSpc>
            </a:pPr>
            <a:endParaRPr lang="en-US" sz="3050" dirty="0">
              <a:solidFill>
                <a:srgbClr val="000000"/>
              </a:solidFill>
              <a:latin typeface="Barlow Bold"/>
              <a:ea typeface="Barlow Bold"/>
              <a:cs typeface="Barlow Bold"/>
              <a:sym typeface="Barlow Bold"/>
            </a:endParaRPr>
          </a:p>
        </p:txBody>
      </p:sp>
      <p:pic>
        <p:nvPicPr>
          <p:cNvPr id="6" name="Picture 5">
            <a:extLst>
              <a:ext uri="{FF2B5EF4-FFF2-40B4-BE49-F238E27FC236}">
                <a16:creationId xmlns:a16="http://schemas.microsoft.com/office/drawing/2014/main" id="{043273C5-0273-3100-927E-D3F87D03B2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07806" y="8382000"/>
            <a:ext cx="3480194" cy="1905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50"/>
        <p:cNvGrpSpPr/>
        <p:nvPr/>
      </p:nvGrpSpPr>
      <p:grpSpPr>
        <a:xfrm>
          <a:off x="0" y="0"/>
          <a:ext cx="0" cy="0"/>
          <a:chOff x="0" y="0"/>
          <a:chExt cx="0" cy="0"/>
        </a:xfrm>
      </p:grpSpPr>
      <p:pic>
        <p:nvPicPr>
          <p:cNvPr id="751" name="Google Shape;751;p60"/>
          <p:cNvPicPr preferRelativeResize="0"/>
          <p:nvPr/>
        </p:nvPicPr>
        <p:blipFill rotWithShape="1">
          <a:blip r:embed="rId3">
            <a:alphaModFix/>
          </a:blip>
          <a:srcRect/>
          <a:stretch/>
        </p:blipFill>
        <p:spPr>
          <a:xfrm>
            <a:off x="1" y="1"/>
            <a:ext cx="18288006" cy="10287002"/>
          </a:xfrm>
          <a:prstGeom prst="rect">
            <a:avLst/>
          </a:prstGeom>
          <a:noFill/>
          <a:ln>
            <a:noFill/>
          </a:ln>
        </p:spPr>
      </p:pic>
      <p:sp>
        <p:nvSpPr>
          <p:cNvPr id="753" name="Google Shape;753;p60"/>
          <p:cNvSpPr txBox="1">
            <a:spLocks noGrp="1"/>
          </p:cNvSpPr>
          <p:nvPr>
            <p:ph type="ctrTitle" idx="4294967295"/>
          </p:nvPr>
        </p:nvSpPr>
        <p:spPr>
          <a:xfrm>
            <a:off x="1219200" y="4343281"/>
            <a:ext cx="15505800" cy="1600438"/>
          </a:xfrm>
          <a:prstGeom prst="rect">
            <a:avLst/>
          </a:prstGeom>
        </p:spPr>
        <p:txBody>
          <a:bodyPr spcFirstLastPara="1" vert="horz" wrap="square" lIns="182850" tIns="0" rIns="182850" bIns="0" rtlCol="0" anchor="t" anchorCtr="0">
            <a:spAutoFit/>
          </a:bodyPr>
          <a:lstStyle/>
          <a:p>
            <a:pPr>
              <a:spcBef>
                <a:spcPts val="0"/>
              </a:spcBef>
            </a:pPr>
            <a:r>
              <a:rPr lang="en" sz="10400" dirty="0">
                <a:solidFill>
                  <a:srgbClr val="51DA4B"/>
                </a:solidFill>
                <a:latin typeface="Space Grotesk Medium"/>
                <a:ea typeface="Space Grotesk Medium"/>
                <a:cs typeface="Space Grotesk Medium"/>
                <a:sym typeface="Space Grotesk Medium"/>
              </a:rPr>
              <a:t>&gt; </a:t>
            </a:r>
            <a:r>
              <a:rPr lang="en" sz="10400" dirty="0">
                <a:solidFill>
                  <a:srgbClr val="FF0000"/>
                </a:solidFill>
                <a:latin typeface="Anurati" pitchFamily="50" charset="0"/>
                <a:ea typeface="Space Grotesk Medium"/>
                <a:cs typeface="Space Grotesk Medium"/>
                <a:sym typeface="Space Grotesk Medium"/>
              </a:rPr>
              <a:t>R </a:t>
            </a:r>
            <a:r>
              <a:rPr lang="en" sz="10400" dirty="0">
                <a:solidFill>
                  <a:schemeClr val="bg1"/>
                </a:solidFill>
                <a:latin typeface="Arial" panose="020B0604020202020204" pitchFamily="34" charset="0"/>
                <a:ea typeface="Space Grotesk Medium"/>
                <a:cs typeface="Arial" panose="020B0604020202020204" pitchFamily="34" charset="0"/>
                <a:sym typeface="Space Grotesk Medium"/>
              </a:rPr>
              <a:t>O N I N</a:t>
            </a:r>
            <a:endParaRPr sz="10400" dirty="0">
              <a:solidFill>
                <a:schemeClr val="bg1"/>
              </a:solidFill>
              <a:latin typeface="Space Grotesk Medium"/>
              <a:ea typeface="Space Grotesk Medium"/>
              <a:cs typeface="Space Grotesk Medium"/>
              <a:sym typeface="Space Grotesk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3" name="TextBox 3"/>
          <p:cNvSpPr txBox="1"/>
          <p:nvPr/>
        </p:nvSpPr>
        <p:spPr>
          <a:xfrm>
            <a:off x="1028700" y="1711168"/>
            <a:ext cx="9392146" cy="633956"/>
          </a:xfrm>
          <a:prstGeom prst="rect">
            <a:avLst/>
          </a:prstGeom>
        </p:spPr>
        <p:txBody>
          <a:bodyPr lIns="0" tIns="0" rIns="0" bIns="0" rtlCol="0" anchor="t">
            <a:spAutoFit/>
          </a:bodyPr>
          <a:lstStyle/>
          <a:p>
            <a:pPr algn="just">
              <a:lnSpc>
                <a:spcPts val="5741"/>
              </a:lnSpc>
            </a:pPr>
            <a:endParaRPr lang="en-US" sz="3338" spc="50" dirty="0">
              <a:solidFill>
                <a:srgbClr val="000000"/>
              </a:solidFill>
              <a:latin typeface="Barlow Bold"/>
              <a:ea typeface="Barlow Bold"/>
              <a:cs typeface="Barlow Bold"/>
              <a:sym typeface="Barlow Bold"/>
            </a:endParaRPr>
          </a:p>
        </p:txBody>
      </p:sp>
      <p:pic>
        <p:nvPicPr>
          <p:cNvPr id="25" name="Google Shape;429;p38">
            <a:extLst>
              <a:ext uri="{FF2B5EF4-FFF2-40B4-BE49-F238E27FC236}">
                <a16:creationId xmlns:a16="http://schemas.microsoft.com/office/drawing/2014/main" id="{F9AA3E22-2771-B50B-6252-02C5D15E8824}"/>
              </a:ext>
            </a:extLst>
          </p:cNvPr>
          <p:cNvPicPr preferRelativeResize="0"/>
          <p:nvPr/>
        </p:nvPicPr>
        <p:blipFill rotWithShape="1">
          <a:blip r:embed="rId2">
            <a:alphaModFix/>
          </a:blip>
          <a:srcRect/>
          <a:stretch/>
        </p:blipFill>
        <p:spPr>
          <a:xfrm>
            <a:off x="304800" y="5900321"/>
            <a:ext cx="18288000" cy="5829300"/>
          </a:xfrm>
          <a:prstGeom prst="rect">
            <a:avLst/>
          </a:prstGeom>
          <a:noFill/>
          <a:ln>
            <a:noFill/>
          </a:ln>
        </p:spPr>
      </p:pic>
      <p:pic>
        <p:nvPicPr>
          <p:cNvPr id="30" name="Google Shape;436;p38">
            <a:extLst>
              <a:ext uri="{FF2B5EF4-FFF2-40B4-BE49-F238E27FC236}">
                <a16:creationId xmlns:a16="http://schemas.microsoft.com/office/drawing/2014/main" id="{C886842E-DBDA-BD73-5755-F75232C2A307}"/>
              </a:ext>
            </a:extLst>
          </p:cNvPr>
          <p:cNvPicPr preferRelativeResize="0"/>
          <p:nvPr/>
        </p:nvPicPr>
        <p:blipFill>
          <a:blip r:embed="rId3">
            <a:alphaModFix/>
          </a:blip>
          <a:stretch>
            <a:fillRect/>
          </a:stretch>
        </p:blipFill>
        <p:spPr>
          <a:xfrm>
            <a:off x="3577071" y="2460345"/>
            <a:ext cx="2147702" cy="2114150"/>
          </a:xfrm>
          <a:prstGeom prst="rect">
            <a:avLst/>
          </a:prstGeom>
          <a:noFill/>
          <a:ln>
            <a:noFill/>
          </a:ln>
        </p:spPr>
      </p:pic>
      <p:sp>
        <p:nvSpPr>
          <p:cNvPr id="32" name="Google Shape;438;p38">
            <a:extLst>
              <a:ext uri="{FF2B5EF4-FFF2-40B4-BE49-F238E27FC236}">
                <a16:creationId xmlns:a16="http://schemas.microsoft.com/office/drawing/2014/main" id="{4985559C-6BFE-B100-02F9-6DC10B72F391}"/>
              </a:ext>
            </a:extLst>
          </p:cNvPr>
          <p:cNvSpPr txBox="1">
            <a:spLocks/>
          </p:cNvSpPr>
          <p:nvPr/>
        </p:nvSpPr>
        <p:spPr>
          <a:xfrm>
            <a:off x="5867400" y="3207685"/>
            <a:ext cx="7162800" cy="738664"/>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GB" sz="4800" dirty="0">
                <a:solidFill>
                  <a:srgbClr val="FF0000"/>
                </a:solidFill>
                <a:latin typeface="Anurati" pitchFamily="50" charset="0"/>
                <a:ea typeface="Space Grotesk Medium"/>
                <a:cs typeface="Space Grotesk Medium"/>
                <a:sym typeface="Space Grotesk Medium"/>
              </a:rPr>
              <a:t>N</a:t>
            </a:r>
            <a:r>
              <a:rPr lang="en-GB" sz="4800" dirty="0">
                <a:solidFill>
                  <a:schemeClr val="bg1"/>
                </a:solidFill>
                <a:latin typeface="Space Grotesk Medium"/>
                <a:ea typeface="Space Grotesk Medium"/>
                <a:cs typeface="Space Grotesk Medium"/>
                <a:sym typeface="Space Grotesk Medium"/>
              </a:rPr>
              <a:t>andhan </a:t>
            </a:r>
            <a:r>
              <a:rPr lang="en-GB" sz="4800" dirty="0" err="1">
                <a:solidFill>
                  <a:schemeClr val="bg1"/>
                </a:solidFill>
                <a:latin typeface="Space Grotesk Medium"/>
                <a:ea typeface="Space Grotesk Medium"/>
                <a:cs typeface="Space Grotesk Medium"/>
                <a:sym typeface="Space Grotesk Medium"/>
              </a:rPr>
              <a:t>Golla</a:t>
            </a:r>
            <a:endParaRPr lang="en-GB" sz="4800" dirty="0">
              <a:solidFill>
                <a:schemeClr val="bg1"/>
              </a:solidFill>
              <a:latin typeface="Space Grotesk Medium"/>
              <a:ea typeface="Space Grotesk Medium"/>
              <a:cs typeface="Space Grotesk Medium"/>
              <a:sym typeface="Space Grotesk Medium"/>
            </a:endParaRPr>
          </a:p>
        </p:txBody>
      </p:sp>
      <p:sp>
        <p:nvSpPr>
          <p:cNvPr id="33" name="Google Shape;439;p38">
            <a:extLst>
              <a:ext uri="{FF2B5EF4-FFF2-40B4-BE49-F238E27FC236}">
                <a16:creationId xmlns:a16="http://schemas.microsoft.com/office/drawing/2014/main" id="{9C1098F2-1107-B12C-9260-912403062A71}"/>
              </a:ext>
            </a:extLst>
          </p:cNvPr>
          <p:cNvSpPr txBox="1">
            <a:spLocks/>
          </p:cNvSpPr>
          <p:nvPr/>
        </p:nvSpPr>
        <p:spPr>
          <a:xfrm>
            <a:off x="7611000" y="4146266"/>
            <a:ext cx="4962000" cy="430887"/>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IN" sz="2800" dirty="0">
                <a:solidFill>
                  <a:srgbClr val="1C1C1C"/>
                </a:solidFill>
                <a:latin typeface="Space Grotesk"/>
                <a:ea typeface="Space Grotesk"/>
                <a:cs typeface="Space Grotesk"/>
                <a:sym typeface="Space Grotesk"/>
              </a:rPr>
              <a:t>Student</a:t>
            </a:r>
          </a:p>
        </p:txBody>
      </p:sp>
      <p:sp>
        <p:nvSpPr>
          <p:cNvPr id="46" name="Freeform 2">
            <a:extLst>
              <a:ext uri="{FF2B5EF4-FFF2-40B4-BE49-F238E27FC236}">
                <a16:creationId xmlns:a16="http://schemas.microsoft.com/office/drawing/2014/main" id="{E18BB2A0-0305-3DE2-D996-346379538DCB}"/>
              </a:ext>
            </a:extLst>
          </p:cNvPr>
          <p:cNvSpPr/>
          <p:nvPr/>
        </p:nvSpPr>
        <p:spPr>
          <a:xfrm>
            <a:off x="6858000" y="5143500"/>
            <a:ext cx="11430000" cy="5183371"/>
          </a:xfrm>
          <a:custGeom>
            <a:avLst/>
            <a:gdLst/>
            <a:ahLst/>
            <a:cxnLst/>
            <a:rect l="l" t="t" r="r" b="b"/>
            <a:pathLst>
              <a:path w="12563227" h="7066815">
                <a:moveTo>
                  <a:pt x="0" y="0"/>
                </a:moveTo>
                <a:lnTo>
                  <a:pt x="12563227" y="0"/>
                </a:lnTo>
                <a:lnTo>
                  <a:pt x="12563227" y="7066815"/>
                </a:lnTo>
                <a:lnTo>
                  <a:pt x="0" y="7066815"/>
                </a:lnTo>
                <a:lnTo>
                  <a:pt x="0" y="0"/>
                </a:lnTo>
                <a:close/>
              </a:path>
            </a:pathLst>
          </a:custGeom>
          <a:blipFill>
            <a:blip r:embed="rId4"/>
            <a:stretch>
              <a:fillRect/>
            </a:stretch>
          </a:blipFill>
        </p:spPr>
        <p:txBody>
          <a:bodyPr/>
          <a:lstStyle/>
          <a:p>
            <a:endParaRPr lang="en-IN" dirty="0"/>
          </a:p>
        </p:txBody>
      </p:sp>
    </p:spTree>
    <p:extLst>
      <p:ext uri="{BB962C8B-B14F-4D97-AF65-F5344CB8AC3E}">
        <p14:creationId xmlns:p14="http://schemas.microsoft.com/office/powerpoint/2010/main" val="3057952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456</Words>
  <Application>Microsoft Office PowerPoint</Application>
  <PresentationFormat>Custom</PresentationFormat>
  <Paragraphs>41</Paragraphs>
  <Slides>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Space Grotesk Medium</vt:lpstr>
      <vt:lpstr>Calibri</vt:lpstr>
      <vt:lpstr>Barlow Bold</vt:lpstr>
      <vt:lpstr>Barlow Bold Bold</vt:lpstr>
      <vt:lpstr>Space Grotesk</vt:lpstr>
      <vt:lpstr>Arial Unicode MS</vt:lpstr>
      <vt:lpstr>Anurati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&gt; R O N I 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DELL</dc:creator>
  <cp:lastModifiedBy>Kenzo Kazuto</cp:lastModifiedBy>
  <cp:revision>9</cp:revision>
  <dcterms:created xsi:type="dcterms:W3CDTF">2006-08-16T00:00:00Z</dcterms:created>
  <dcterms:modified xsi:type="dcterms:W3CDTF">2024-10-25T07:17:25Z</dcterms:modified>
  <dc:identifier>DAGTMY47ztE</dc:identifier>
</cp:coreProperties>
</file>