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57" r:id="rId3"/>
    <p:sldId id="273" r:id="rId4"/>
    <p:sldId id="276" r:id="rId5"/>
    <p:sldId id="277" r:id="rId6"/>
    <p:sldId id="278" r:id="rId7"/>
    <p:sldId id="279" r:id="rId8"/>
    <p:sldId id="272" r:id="rId9"/>
    <p:sldId id="281" r:id="rId10"/>
    <p:sldId id="28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2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2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34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1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21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04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33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65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5588" y="6473496"/>
            <a:ext cx="7416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B066CA9B-7DB3-42EB-BEFB-41BBCC2A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7" y="6453187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计算机网络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83433" y="6537326"/>
            <a:ext cx="2844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>
                <a:solidFill>
                  <a:schemeClr val="bg1"/>
                </a:solidFill>
              </a:defRPr>
            </a:lvl1pPr>
          </a:lstStyle>
          <a:p>
            <a:fld id="{CE0330CB-0771-4763-ABC0-8930882B27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38642EDB-A3BB-4902-97B1-0A18A2BB3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50000"/>
        </a:spcBef>
        <a:spcAft>
          <a:spcPct val="0"/>
        </a:spcAft>
        <a:buFont typeface="Wingdings" pitchFamily="2" charset="2"/>
        <a:buChar char="Ø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27FFD-0060-F034-5D5D-934128742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/>
              <a:t>考试注意事项</a:t>
            </a:r>
          </a:p>
        </p:txBody>
      </p:sp>
    </p:spTree>
    <p:extLst>
      <p:ext uri="{BB962C8B-B14F-4D97-AF65-F5344CB8AC3E}">
        <p14:creationId xmlns:p14="http://schemas.microsoft.com/office/powerpoint/2010/main" val="306766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7415-BB40-4DB0-9FC8-A9711187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</a:t>
            </a:r>
            <a:r>
              <a:rPr lang="en-US" altLang="zh-CN" dirty="0"/>
              <a:t>GBN</a:t>
            </a:r>
            <a:r>
              <a:rPr lang="zh-CN" altLang="en-US" dirty="0"/>
              <a:t>可行：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8EF00-7CD3-4EF0-8E7C-12DDD4035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结论（</a:t>
            </a:r>
            <a:r>
              <a:rPr lang="en-US" altLang="zh-CN" dirty="0"/>
              <a:t>1</a:t>
            </a:r>
            <a:r>
              <a:rPr lang="zh-CN" altLang="en-US" dirty="0"/>
              <a:t>分）：</a:t>
            </a:r>
            <a:r>
              <a:rPr lang="en-US" altLang="zh-CN" dirty="0"/>
              <a:t>GBN</a:t>
            </a:r>
            <a:r>
              <a:rPr lang="zh-CN" altLang="zh-CN" dirty="0"/>
              <a:t>只需</a:t>
            </a:r>
            <a:r>
              <a:rPr lang="en-US" altLang="zh-CN" dirty="0"/>
              <a:t>seq</a:t>
            </a:r>
            <a:r>
              <a:rPr lang="zh-CN" altLang="zh-CN" dirty="0"/>
              <a:t>数量比窗口大小大</a:t>
            </a:r>
            <a:r>
              <a:rPr lang="en-US" altLang="zh-CN" dirty="0"/>
              <a:t>1</a:t>
            </a:r>
            <a:r>
              <a:rPr lang="zh-CN" altLang="zh-CN" dirty="0"/>
              <a:t>即可</a:t>
            </a:r>
          </a:p>
          <a:p>
            <a:pPr marL="0" indent="0">
              <a:buNone/>
            </a:pPr>
            <a:r>
              <a:rPr lang="zh-CN" altLang="zh-CN" dirty="0"/>
              <a:t>分析（</a:t>
            </a:r>
            <a:r>
              <a:rPr lang="en-US" altLang="zh-CN" dirty="0"/>
              <a:t>3</a:t>
            </a:r>
            <a:r>
              <a:rPr lang="zh-CN" altLang="zh-CN" dirty="0"/>
              <a:t>分）：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zh-CN" sz="1800" dirty="0"/>
              <a:t>假设当前接收方窗口为</a:t>
            </a:r>
            <a:r>
              <a:rPr lang="en-US" altLang="zh-CN" sz="1800" dirty="0"/>
              <a:t>[m, (m+1)%4, (m+2)%4]</a:t>
            </a:r>
            <a:r>
              <a:rPr lang="zh-CN" altLang="zh-CN" sz="1800" dirty="0"/>
              <a:t>，发送方窗口为</a:t>
            </a:r>
            <a:r>
              <a:rPr lang="en-US" altLang="zh-CN" sz="1800" dirty="0"/>
              <a:t>[t,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%4]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最坏情况下，</a:t>
            </a:r>
            <a:r>
              <a:rPr lang="en-US" altLang="zh-CN" sz="1800" dirty="0"/>
              <a:t>m, (m+1)%4, (m+2)%4</a:t>
            </a:r>
            <a:r>
              <a:rPr lang="zh-CN" altLang="zh-CN" sz="1800" dirty="0"/>
              <a:t>，</a:t>
            </a:r>
            <a:r>
              <a:rPr lang="en-US" altLang="zh-CN" sz="1800" dirty="0"/>
              <a:t>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%4</a:t>
            </a:r>
            <a:r>
              <a:rPr lang="zh-CN" altLang="en-US" sz="1800" dirty="0"/>
              <a:t>对应</a:t>
            </a:r>
            <a:r>
              <a:rPr lang="zh-CN" altLang="zh-CN" sz="1800" dirty="0"/>
              <a:t>完全不同的报文。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若发生重传，由于</a:t>
            </a:r>
            <a:r>
              <a:rPr lang="en-US" altLang="zh-CN" sz="1800" dirty="0"/>
              <a:t>GBN</a:t>
            </a:r>
            <a:r>
              <a:rPr lang="zh-CN" altLang="zh-CN" sz="1800" dirty="0"/>
              <a:t>会重传窗口内所有报文</a:t>
            </a:r>
            <a:r>
              <a:rPr lang="zh-CN" altLang="en-US" sz="1800" dirty="0"/>
              <a:t>，</a:t>
            </a:r>
            <a:r>
              <a:rPr lang="zh-CN" altLang="zh-CN" sz="1800" dirty="0"/>
              <a:t>即</a:t>
            </a:r>
            <a:r>
              <a:rPr lang="en-US" altLang="zh-CN" sz="1800" dirty="0"/>
              <a:t>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 4</a:t>
            </a:r>
            <a:r>
              <a:rPr lang="zh-CN" altLang="zh-CN" sz="1800" dirty="0"/>
              <a:t>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又因为</a:t>
            </a:r>
            <a:r>
              <a:rPr lang="en-US" altLang="zh-CN" sz="1800" dirty="0"/>
              <a:t>GBN</a:t>
            </a:r>
            <a:r>
              <a:rPr lang="zh-CN" altLang="zh-CN" sz="1800" dirty="0"/>
              <a:t>不缓存乱序报文，只要</a:t>
            </a:r>
            <a:r>
              <a:rPr lang="en-US" altLang="zh-CN" sz="1800" dirty="0"/>
              <a:t>t, </a:t>
            </a:r>
            <a:r>
              <a:rPr lang="zh-CN" altLang="zh-CN" sz="1800" dirty="0"/>
              <a:t>（</a:t>
            </a:r>
            <a:r>
              <a:rPr lang="en-US" altLang="zh-CN" sz="1800" dirty="0"/>
              <a:t>t+1</a:t>
            </a:r>
            <a:r>
              <a:rPr lang="zh-CN" altLang="zh-CN" sz="1800" dirty="0"/>
              <a:t>）</a:t>
            </a:r>
            <a:r>
              <a:rPr lang="en-US" altLang="zh-CN" sz="1800" dirty="0"/>
              <a:t>%4, </a:t>
            </a:r>
            <a:r>
              <a:rPr lang="zh-CN" altLang="zh-CN" sz="1800" dirty="0"/>
              <a:t>（</a:t>
            </a:r>
            <a:r>
              <a:rPr lang="en-US" altLang="zh-CN" sz="1800" dirty="0"/>
              <a:t>t+2</a:t>
            </a:r>
            <a:r>
              <a:rPr lang="zh-CN" altLang="zh-CN" sz="1800" dirty="0"/>
              <a:t>）</a:t>
            </a:r>
            <a:r>
              <a:rPr lang="en-US" altLang="zh-CN" sz="1800" dirty="0"/>
              <a:t>%4</a:t>
            </a:r>
            <a:r>
              <a:rPr lang="zh-CN" altLang="zh-CN" sz="1800" dirty="0"/>
              <a:t>与</a:t>
            </a:r>
            <a:r>
              <a:rPr lang="en-US" altLang="zh-CN" sz="1800" dirty="0"/>
              <a:t>m</a:t>
            </a:r>
            <a:r>
              <a:rPr lang="zh-CN" altLang="zh-CN" sz="1800" dirty="0"/>
              <a:t>不同即可。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zh-CN" altLang="zh-CN" sz="1800" dirty="0"/>
              <a:t>因此需要的至少</a:t>
            </a:r>
            <a:r>
              <a:rPr lang="en-US" altLang="zh-CN" sz="1800" dirty="0"/>
              <a:t>4</a:t>
            </a:r>
            <a:r>
              <a:rPr lang="zh-CN" altLang="zh-CN" sz="1800" dirty="0"/>
              <a:t>个序列号。因此</a:t>
            </a:r>
            <a:r>
              <a:rPr lang="en-US" altLang="zh-CN" sz="1800" dirty="0"/>
              <a:t>0</a:t>
            </a:r>
            <a:r>
              <a:rPr lang="zh-CN" altLang="zh-CN" sz="1800" dirty="0"/>
              <a:t>，</a:t>
            </a:r>
            <a:r>
              <a:rPr lang="en-US" altLang="zh-CN" sz="1800" dirty="0"/>
              <a:t>1</a:t>
            </a:r>
            <a:r>
              <a:rPr lang="zh-CN" altLang="zh-CN" sz="1800" dirty="0"/>
              <a:t>，</a:t>
            </a:r>
            <a:r>
              <a:rPr lang="en-US" altLang="zh-CN" sz="1800" dirty="0"/>
              <a:t>2</a:t>
            </a:r>
            <a:r>
              <a:rPr lang="zh-CN" altLang="zh-CN" sz="1800" dirty="0"/>
              <a:t>，</a:t>
            </a:r>
            <a:r>
              <a:rPr lang="en-US" altLang="zh-CN" sz="1800" dirty="0"/>
              <a:t>3</a:t>
            </a:r>
            <a:r>
              <a:rPr lang="zh-CN" altLang="zh-CN" sz="1800" dirty="0"/>
              <a:t>四个序列号满足。</a:t>
            </a:r>
            <a:endParaRPr lang="en-US" altLang="zh-CN" sz="1800" u="sng" dirty="0"/>
          </a:p>
          <a:p>
            <a:r>
              <a:rPr lang="zh-CN" altLang="en-US" u="sng" dirty="0">
                <a:solidFill>
                  <a:srgbClr val="FF0000"/>
                </a:solidFill>
              </a:rPr>
              <a:t>给分点</a:t>
            </a:r>
            <a:r>
              <a:rPr lang="zh-CN" altLang="zh-CN" u="sng" dirty="0">
                <a:solidFill>
                  <a:srgbClr val="FF0000"/>
                </a:solidFill>
              </a:rPr>
              <a:t>：（</a:t>
            </a:r>
            <a:r>
              <a:rPr lang="en-US" altLang="zh-CN" u="sng" dirty="0">
                <a:solidFill>
                  <a:srgbClr val="FF0000"/>
                </a:solidFill>
              </a:rPr>
              <a:t>1</a:t>
            </a:r>
            <a:r>
              <a:rPr lang="zh-CN" altLang="zh-CN" u="sng" dirty="0">
                <a:solidFill>
                  <a:srgbClr val="FF0000"/>
                </a:solidFill>
              </a:rPr>
              <a:t>）</a:t>
            </a:r>
            <a:r>
              <a:rPr lang="zh-CN" altLang="en-US" u="sng" dirty="0">
                <a:solidFill>
                  <a:srgbClr val="FF0000"/>
                </a:solidFill>
              </a:rPr>
              <a:t>考虑</a:t>
            </a:r>
            <a:r>
              <a:rPr lang="zh-CN" altLang="zh-CN" u="sng" dirty="0">
                <a:solidFill>
                  <a:srgbClr val="FF0000"/>
                </a:solidFill>
              </a:rPr>
              <a:t>最坏情况、（</a:t>
            </a:r>
            <a:r>
              <a:rPr lang="en-US" altLang="zh-CN" u="sng" dirty="0">
                <a:solidFill>
                  <a:srgbClr val="FF0000"/>
                </a:solidFill>
              </a:rPr>
              <a:t>2</a:t>
            </a:r>
            <a:r>
              <a:rPr lang="zh-CN" altLang="zh-CN" u="sng" dirty="0">
                <a:solidFill>
                  <a:srgbClr val="FF0000"/>
                </a:solidFill>
              </a:rPr>
              <a:t>）</a:t>
            </a:r>
            <a:r>
              <a:rPr lang="zh-CN" altLang="en-US" u="sng" dirty="0">
                <a:solidFill>
                  <a:srgbClr val="FF0000"/>
                </a:solidFill>
              </a:rPr>
              <a:t>利于“</a:t>
            </a:r>
            <a:r>
              <a:rPr lang="zh-CN" altLang="zh-CN" u="sng" dirty="0">
                <a:solidFill>
                  <a:srgbClr val="FF0000"/>
                </a:solidFill>
              </a:rPr>
              <a:t>不缓存报文</a:t>
            </a:r>
            <a:r>
              <a:rPr lang="zh-CN" altLang="en-US" u="sng" dirty="0">
                <a:solidFill>
                  <a:srgbClr val="FF0000"/>
                </a:solidFill>
              </a:rPr>
              <a:t>”特性</a:t>
            </a:r>
            <a:r>
              <a:rPr lang="zh-CN" altLang="zh-CN" u="sng" dirty="0">
                <a:solidFill>
                  <a:srgbClr val="FF0000"/>
                </a:solidFill>
              </a:rPr>
              <a:t>、（</a:t>
            </a:r>
            <a:r>
              <a:rPr lang="en-US" altLang="zh-CN" u="sng" dirty="0">
                <a:solidFill>
                  <a:srgbClr val="FF0000"/>
                </a:solidFill>
              </a:rPr>
              <a:t>3</a:t>
            </a:r>
            <a:r>
              <a:rPr lang="zh-CN" altLang="zh-CN" u="sng" dirty="0">
                <a:solidFill>
                  <a:srgbClr val="FF0000"/>
                </a:solidFill>
              </a:rPr>
              <a:t>）</a:t>
            </a:r>
            <a:r>
              <a:rPr lang="zh-CN" altLang="en-US" u="sng" dirty="0">
                <a:solidFill>
                  <a:srgbClr val="FF0000"/>
                </a:solidFill>
              </a:rPr>
              <a:t>得出结论“</a:t>
            </a:r>
            <a:r>
              <a:rPr lang="en-US" altLang="zh-CN" u="sng" dirty="0">
                <a:solidFill>
                  <a:srgbClr val="FF0000"/>
                </a:solidFill>
              </a:rPr>
              <a:t>t, </a:t>
            </a:r>
            <a:r>
              <a:rPr lang="zh-CN" altLang="zh-CN" u="sng" dirty="0">
                <a:solidFill>
                  <a:srgbClr val="FF0000"/>
                </a:solidFill>
              </a:rPr>
              <a:t>（</a:t>
            </a:r>
            <a:r>
              <a:rPr lang="en-US" altLang="zh-CN" u="sng" dirty="0">
                <a:solidFill>
                  <a:srgbClr val="FF0000"/>
                </a:solidFill>
              </a:rPr>
              <a:t>t+1</a:t>
            </a:r>
            <a:r>
              <a:rPr lang="zh-CN" altLang="zh-CN" u="sng" dirty="0">
                <a:solidFill>
                  <a:srgbClr val="FF0000"/>
                </a:solidFill>
              </a:rPr>
              <a:t>）</a:t>
            </a:r>
            <a:r>
              <a:rPr lang="en-US" altLang="zh-CN" u="sng" dirty="0">
                <a:solidFill>
                  <a:srgbClr val="FF0000"/>
                </a:solidFill>
              </a:rPr>
              <a:t>%4, </a:t>
            </a:r>
            <a:r>
              <a:rPr lang="zh-CN" altLang="zh-CN" u="sng" dirty="0">
                <a:solidFill>
                  <a:srgbClr val="FF0000"/>
                </a:solidFill>
              </a:rPr>
              <a:t>（</a:t>
            </a:r>
            <a:r>
              <a:rPr lang="en-US" altLang="zh-CN" u="sng" dirty="0">
                <a:solidFill>
                  <a:srgbClr val="FF0000"/>
                </a:solidFill>
              </a:rPr>
              <a:t>t+2</a:t>
            </a:r>
            <a:r>
              <a:rPr lang="zh-CN" altLang="zh-CN" u="sng" dirty="0">
                <a:solidFill>
                  <a:srgbClr val="FF0000"/>
                </a:solidFill>
              </a:rPr>
              <a:t>）</a:t>
            </a:r>
            <a:r>
              <a:rPr lang="en-US" altLang="zh-CN" u="sng" dirty="0">
                <a:solidFill>
                  <a:srgbClr val="FF0000"/>
                </a:solidFill>
              </a:rPr>
              <a:t>%4</a:t>
            </a:r>
            <a:r>
              <a:rPr lang="zh-CN" altLang="zh-CN" u="sng" dirty="0">
                <a:solidFill>
                  <a:srgbClr val="FF0000"/>
                </a:solidFill>
              </a:rPr>
              <a:t>与</a:t>
            </a:r>
            <a:r>
              <a:rPr lang="en-US" altLang="zh-CN" u="sng" dirty="0">
                <a:solidFill>
                  <a:srgbClr val="FF0000"/>
                </a:solidFill>
              </a:rPr>
              <a:t>m</a:t>
            </a:r>
            <a:r>
              <a:rPr lang="zh-CN" altLang="zh-CN" u="sng" dirty="0">
                <a:solidFill>
                  <a:srgbClr val="FF0000"/>
                </a:solidFill>
              </a:rPr>
              <a:t>不同</a:t>
            </a:r>
            <a:r>
              <a:rPr lang="zh-CN" altLang="en-US" u="sng" dirty="0">
                <a:solidFill>
                  <a:srgbClr val="FF0000"/>
                </a:solidFill>
              </a:rPr>
              <a:t>”</a:t>
            </a:r>
            <a:endParaRPr lang="en-US" altLang="zh-CN" u="sng" dirty="0">
              <a:solidFill>
                <a:srgbClr val="FF0000"/>
              </a:solidFill>
            </a:endParaRPr>
          </a:p>
          <a:p>
            <a:r>
              <a:rPr lang="zh-CN" altLang="zh-CN" u="sng">
                <a:solidFill>
                  <a:srgbClr val="FF0000"/>
                </a:solidFill>
              </a:rPr>
              <a:t>每个关键</a:t>
            </a:r>
            <a:r>
              <a:rPr lang="zh-CN" altLang="en-US" u="sng">
                <a:solidFill>
                  <a:srgbClr val="FF0000"/>
                </a:solidFill>
              </a:rPr>
              <a:t>步骤</a:t>
            </a:r>
            <a:r>
              <a:rPr lang="zh-CN" altLang="zh-CN" u="sng">
                <a:solidFill>
                  <a:srgbClr val="FF0000"/>
                </a:solidFill>
              </a:rPr>
              <a:t>出现</a:t>
            </a:r>
            <a:r>
              <a:rPr lang="zh-CN" altLang="zh-CN" u="sng" dirty="0">
                <a:solidFill>
                  <a:srgbClr val="FF0000"/>
                </a:solidFill>
              </a:rPr>
              <a:t>，且逻辑通顺得该关键词分数。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zh-CN" altLang="zh-CN" u="sng" dirty="0">
                <a:solidFill>
                  <a:srgbClr val="FF0000"/>
                </a:solidFill>
              </a:rPr>
              <a:t>分析完全正确，不写出</a:t>
            </a:r>
            <a:r>
              <a:rPr lang="en-US" altLang="zh-CN" u="sng" dirty="0">
                <a:solidFill>
                  <a:srgbClr val="FF0000"/>
                </a:solidFill>
              </a:rPr>
              <a:t>GBN</a:t>
            </a:r>
            <a:r>
              <a:rPr lang="zh-CN" altLang="zh-CN" u="sng" dirty="0">
                <a:solidFill>
                  <a:srgbClr val="FF0000"/>
                </a:solidFill>
              </a:rPr>
              <a:t>性质也可以得满分</a:t>
            </a:r>
            <a:r>
              <a:rPr lang="en-US" altLang="zh-CN" u="sng" dirty="0">
                <a:solidFill>
                  <a:srgbClr val="FF0000"/>
                </a:solidFill>
              </a:rPr>
              <a:t>4</a:t>
            </a:r>
            <a:r>
              <a:rPr lang="zh-CN" altLang="zh-CN" u="sng" dirty="0">
                <a:solidFill>
                  <a:srgbClr val="FF0000"/>
                </a:solidFill>
              </a:rPr>
              <a:t>分。</a:t>
            </a:r>
            <a:endParaRPr lang="zh-CN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85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5153E-482E-4CBB-8FB5-0433CFDA0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3479331"/>
          </a:xfrm>
        </p:spPr>
        <p:txBody>
          <a:bodyPr/>
          <a:lstStyle/>
          <a:p>
            <a:r>
              <a:rPr lang="zh-CN" altLang="en-US" sz="2800" dirty="0"/>
              <a:t>知识点可能重复考，但原题绝对不考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DDL</a:t>
            </a:r>
          </a:p>
          <a:p>
            <a:pPr lvl="1"/>
            <a:r>
              <a:rPr lang="en-US" altLang="zh-CN" sz="2400" dirty="0"/>
              <a:t>Lab 3</a:t>
            </a:r>
            <a:r>
              <a:rPr lang="zh-CN" altLang="en-US" sz="2400" dirty="0"/>
              <a:t>：</a:t>
            </a:r>
            <a:r>
              <a:rPr lang="en-US" altLang="zh-CN" sz="2400" dirty="0"/>
              <a:t>2025-01-19 23:59:59</a:t>
            </a:r>
          </a:p>
          <a:p>
            <a:pPr lvl="1"/>
            <a:r>
              <a:rPr lang="en-US" altLang="zh-CN" sz="2400" dirty="0"/>
              <a:t>Lab 4</a:t>
            </a:r>
            <a:r>
              <a:rPr lang="zh-CN" altLang="en-US" sz="2400" dirty="0"/>
              <a:t>：</a:t>
            </a:r>
            <a:r>
              <a:rPr lang="en-US" altLang="zh-CN" sz="2400" dirty="0"/>
              <a:t>2025-01-21 23:59:59</a:t>
            </a:r>
          </a:p>
          <a:p>
            <a:pPr lvl="1"/>
            <a:r>
              <a:rPr lang="en-US" altLang="zh-CN" sz="2400" dirty="0"/>
              <a:t>MOOC: 2025-01-19 23:59:59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24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r>
              <a:rPr lang="zh-CN" altLang="en-US" dirty="0"/>
              <a:t>名词解释：言简意赅、每个名词一句话写出最核心的意思</a:t>
            </a:r>
          </a:p>
        </p:txBody>
      </p:sp>
    </p:spTree>
    <p:extLst>
      <p:ext uri="{BB962C8B-B14F-4D97-AF65-F5344CB8AC3E}">
        <p14:creationId xmlns:p14="http://schemas.microsoft.com/office/powerpoint/2010/main" val="241853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pPr algn="l"/>
            <a:r>
              <a:rPr lang="zh-CN" altLang="en-US" sz="2800" dirty="0"/>
              <a:t>例：解释</a:t>
            </a:r>
            <a:r>
              <a:rPr lang="en-US" altLang="zh-CN" sz="2800" dirty="0">
                <a:effectLst/>
              </a:rPr>
              <a:t>RTP</a:t>
            </a:r>
            <a:r>
              <a:rPr lang="zh-CN" altLang="zh-CN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RTSP</a:t>
            </a:r>
            <a:r>
              <a:rPr lang="zh-CN" altLang="zh-CN" sz="2800" dirty="0">
                <a:effectLst/>
              </a:rPr>
              <a:t>、</a:t>
            </a:r>
            <a:r>
              <a:rPr lang="en-US" altLang="zh-CN" sz="2800" dirty="0">
                <a:effectLst/>
              </a:rPr>
              <a:t>RTCP</a:t>
            </a:r>
            <a:br>
              <a:rPr lang="en-US" altLang="zh-CN" sz="2800" dirty="0">
                <a:effectLst/>
              </a:rPr>
            </a:br>
            <a:br>
              <a:rPr lang="en-US" altLang="zh-CN" sz="2800" dirty="0">
                <a:effectLst/>
              </a:rPr>
            </a:b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参考答案：</a:t>
            </a:r>
            <a:br>
              <a:rPr lang="en-US" altLang="zh-CN" sz="2800" dirty="0">
                <a:effectLst/>
              </a:rPr>
            </a:br>
            <a:r>
              <a:rPr lang="en-US" altLang="zh-CN" sz="2800" dirty="0">
                <a:solidFill>
                  <a:schemeClr val="tx1"/>
                </a:solidFill>
                <a:effectLst/>
              </a:rPr>
              <a:t>RTP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：多媒体</a:t>
            </a:r>
            <a:r>
              <a:rPr lang="zh-CN" altLang="zh-CN" sz="2800" u="sng" dirty="0">
                <a:solidFill>
                  <a:srgbClr val="FF0000"/>
                </a:solidFill>
                <a:effectLst/>
              </a:rPr>
              <a:t>数据传输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协议</a:t>
            </a:r>
            <a:br>
              <a:rPr lang="zh-CN" altLang="zh-CN" sz="2800" dirty="0">
                <a:solidFill>
                  <a:schemeClr val="tx1"/>
                </a:solidFill>
                <a:effectLst/>
              </a:rPr>
            </a:br>
            <a:r>
              <a:rPr lang="en-US" altLang="zh-CN" sz="2800" dirty="0">
                <a:solidFill>
                  <a:schemeClr val="tx1"/>
                </a:solidFill>
                <a:effectLst/>
              </a:rPr>
              <a:t>RTSP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：多媒体</a:t>
            </a:r>
            <a:r>
              <a:rPr lang="zh-CN" altLang="zh-CN" sz="2800" u="sng" dirty="0">
                <a:solidFill>
                  <a:srgbClr val="FF0000"/>
                </a:solidFill>
                <a:effectLst/>
              </a:rPr>
              <a:t>播放状态控制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（如暂停</a:t>
            </a:r>
            <a:r>
              <a:rPr lang="en-US" altLang="zh-CN" sz="2800" dirty="0">
                <a:solidFill>
                  <a:schemeClr val="tx1"/>
                </a:solidFill>
                <a:effectLst/>
              </a:rPr>
              <a:t>/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继续、后退等）协议</a:t>
            </a:r>
            <a:br>
              <a:rPr lang="zh-CN" altLang="zh-CN" sz="2800" dirty="0">
                <a:solidFill>
                  <a:schemeClr val="tx1"/>
                </a:solidFill>
                <a:effectLst/>
              </a:rPr>
            </a:br>
            <a:r>
              <a:rPr lang="en-US" altLang="zh-CN" sz="2800" dirty="0">
                <a:solidFill>
                  <a:schemeClr val="tx1"/>
                </a:solidFill>
                <a:effectLst/>
              </a:rPr>
              <a:t>RTCP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：多媒体数据</a:t>
            </a:r>
            <a:r>
              <a:rPr lang="zh-CN" altLang="zh-CN" sz="2800" u="sng" dirty="0">
                <a:solidFill>
                  <a:srgbClr val="FF0000"/>
                </a:solidFill>
                <a:effectLst/>
              </a:rPr>
              <a:t>传输控制</a:t>
            </a:r>
            <a:r>
              <a:rPr lang="zh-CN" altLang="zh-CN" sz="2800" dirty="0">
                <a:solidFill>
                  <a:schemeClr val="tx1"/>
                </a:solidFill>
                <a:effectLst/>
              </a:rPr>
              <a:t>（服务质量监控、媒体同步等）协议</a:t>
            </a:r>
            <a:br>
              <a:rPr lang="en-US" altLang="zh-CN" sz="2800" dirty="0">
                <a:effectLst/>
              </a:rPr>
            </a:b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得分要求</a:t>
            </a: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）点名多媒体</a:t>
            </a: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）每个协议的核心技术</a:t>
            </a:r>
            <a:r>
              <a:rPr lang="en-US" altLang="zh-CN" sz="2800" dirty="0">
                <a:effectLst/>
              </a:rPr>
              <a:t>/</a:t>
            </a:r>
            <a:r>
              <a:rPr lang="zh-CN" altLang="en-US" sz="2800" dirty="0">
                <a:effectLst/>
              </a:rPr>
              <a:t>功能</a:t>
            </a:r>
            <a:r>
              <a:rPr lang="en-US" altLang="zh-CN" sz="2800" dirty="0">
                <a:effectLst/>
              </a:rPr>
              <a:t>/</a:t>
            </a:r>
            <a:r>
              <a:rPr lang="zh-CN" altLang="en-US" sz="2800" dirty="0">
                <a:effectLst/>
              </a:rPr>
              <a:t>方法（红色部分）</a:t>
            </a:r>
            <a:br>
              <a:rPr lang="en-US" altLang="zh-CN" sz="2800" dirty="0">
                <a:effectLst/>
              </a:rPr>
            </a:br>
            <a:r>
              <a:rPr lang="zh-CN" altLang="en-US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）没有</a:t>
            </a:r>
            <a:r>
              <a:rPr lang="zh-CN" altLang="en-US" sz="2800" dirty="0">
                <a:solidFill>
                  <a:srgbClr val="FF0000"/>
                </a:solidFill>
                <a:effectLst/>
              </a:rPr>
              <a:t>错误地</a:t>
            </a:r>
            <a:r>
              <a:rPr lang="zh-CN" altLang="en-US" sz="2800" dirty="0">
                <a:effectLst/>
              </a:rPr>
              <a:t>添油加醋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210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r>
              <a:rPr lang="zh-CN" altLang="en-US" dirty="0"/>
              <a:t>问答、计算题：有部分分</a:t>
            </a:r>
          </a:p>
        </p:txBody>
      </p:sp>
    </p:spTree>
    <p:extLst>
      <p:ext uri="{BB962C8B-B14F-4D97-AF65-F5344CB8AC3E}">
        <p14:creationId xmlns:p14="http://schemas.microsoft.com/office/powerpoint/2010/main" val="21423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1306"/>
            <a:ext cx="10972800" cy="1143000"/>
          </a:xfrm>
        </p:spPr>
        <p:txBody>
          <a:bodyPr/>
          <a:lstStyle/>
          <a:p>
            <a:pPr algn="l"/>
            <a:r>
              <a:rPr lang="zh-CN" altLang="en-US" sz="2400" dirty="0"/>
              <a:t>例：考</a:t>
            </a:r>
            <a:r>
              <a:rPr lang="zh-CN" altLang="zh-CN" sz="2400" dirty="0"/>
              <a:t>虑以下网络，图中部分接口的</a:t>
            </a:r>
            <a:r>
              <a:rPr lang="en-US" altLang="zh-CN" sz="2400" dirty="0"/>
              <a:t>IP</a:t>
            </a:r>
            <a:r>
              <a:rPr lang="zh-CN" altLang="zh-CN" sz="2400" dirty="0"/>
              <a:t>地址与</a:t>
            </a:r>
            <a:r>
              <a:rPr lang="en-US" altLang="zh-CN" sz="2400" dirty="0"/>
              <a:t>MAC</a:t>
            </a:r>
            <a:r>
              <a:rPr lang="zh-CN" altLang="zh-CN" sz="2400" dirty="0"/>
              <a:t>地址已经给出。一台新进入网络的无线主机想要给目的主机发送数据。假设网关路由器已经拥有了这个网络正常工作所需要的所有信息。</a:t>
            </a: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 在往目的主机真正发送用户数据前，无线主机需要做哪些准备工作？每个工作的目的是什么，需要传输哪些消息？请尽可能写出发送用户数据前所有的准备步骤以及所涉及的消息。如果消息是广播，请显式指出。（</a:t>
            </a:r>
            <a:r>
              <a:rPr lang="en-US" altLang="zh-CN" sz="2400" dirty="0"/>
              <a:t>8</a:t>
            </a:r>
            <a:r>
              <a:rPr lang="zh-CN" altLang="zh-CN" sz="2400" dirty="0"/>
              <a:t>分）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2F88AC-666E-4955-8EBC-FD2C19A046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41" y="1812580"/>
            <a:ext cx="6619234" cy="2969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978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D3FB0-1841-4733-B2C8-BB302DAE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517" y="2355108"/>
            <a:ext cx="10972800" cy="1143000"/>
          </a:xfrm>
        </p:spPr>
        <p:txBody>
          <a:bodyPr/>
          <a:lstStyle/>
          <a:p>
            <a:pPr algn="l"/>
            <a:r>
              <a:rPr lang="zh-CN" altLang="en-US" dirty="0"/>
              <a:t>参考答案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第一步：连接</a:t>
            </a:r>
            <a:r>
              <a:rPr lang="en-US" altLang="zh-CN" dirty="0"/>
              <a:t>AP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过程写主动关联、被动关联均可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第二步：获取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过程写</a:t>
            </a:r>
            <a:r>
              <a:rPr lang="en-US" altLang="zh-CN" dirty="0"/>
              <a:t>DHCP</a:t>
            </a:r>
            <a:r>
              <a:rPr lang="zh-CN" altLang="en-US" dirty="0"/>
              <a:t>四步骤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第三步：获取网关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过程写</a:t>
            </a:r>
            <a:r>
              <a:rPr lang="en-US" altLang="zh-CN" dirty="0"/>
              <a:t>ARP</a:t>
            </a:r>
            <a:r>
              <a:rPr lang="zh-CN" altLang="en-US" dirty="0"/>
              <a:t>步骤</a:t>
            </a:r>
          </a:p>
        </p:txBody>
      </p:sp>
    </p:spTree>
    <p:extLst>
      <p:ext uri="{BB962C8B-B14F-4D97-AF65-F5344CB8AC3E}">
        <p14:creationId xmlns:p14="http://schemas.microsoft.com/office/powerpoint/2010/main" val="19267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CB35E-5499-451F-BFB7-26F79C5F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30"/>
            <a:ext cx="10972800" cy="1143000"/>
          </a:xfrm>
        </p:spPr>
        <p:txBody>
          <a:bodyPr/>
          <a:lstStyle/>
          <a:p>
            <a:r>
              <a:rPr lang="zh-CN" altLang="en-US" dirty="0"/>
              <a:t>证明题：逻辑推理完整</a:t>
            </a:r>
          </a:p>
        </p:txBody>
      </p:sp>
    </p:spTree>
    <p:extLst>
      <p:ext uri="{BB962C8B-B14F-4D97-AF65-F5344CB8AC3E}">
        <p14:creationId xmlns:p14="http://schemas.microsoft.com/office/powerpoint/2010/main" val="9288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B191-BCCE-4BB7-80E1-910E0544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01915"/>
            <a:ext cx="10972800" cy="1143000"/>
          </a:xfrm>
        </p:spPr>
        <p:txBody>
          <a:bodyPr/>
          <a:lstStyle/>
          <a:p>
            <a:r>
              <a:rPr lang="zh-CN" altLang="zh-CN" dirty="0">
                <a:effectLst/>
              </a:rPr>
              <a:t>考虑回退</a:t>
            </a:r>
            <a:r>
              <a:rPr lang="en-US" altLang="zh-CN" dirty="0">
                <a:effectLst/>
              </a:rPr>
              <a:t>N</a:t>
            </a:r>
            <a:r>
              <a:rPr lang="zh-CN" altLang="zh-CN" dirty="0">
                <a:effectLst/>
              </a:rPr>
              <a:t>（</a:t>
            </a:r>
            <a:r>
              <a:rPr lang="en-US" altLang="zh-CN" dirty="0">
                <a:effectLst/>
              </a:rPr>
              <a:t>GBN</a:t>
            </a:r>
            <a:r>
              <a:rPr lang="zh-CN" altLang="zh-CN" dirty="0">
                <a:effectLst/>
              </a:rPr>
              <a:t>）与选择重传（</a:t>
            </a:r>
            <a:r>
              <a:rPr lang="en-US" altLang="zh-CN" dirty="0">
                <a:effectLst/>
              </a:rPr>
              <a:t>SR</a:t>
            </a:r>
            <a:r>
              <a:rPr lang="zh-CN" altLang="zh-CN" dirty="0">
                <a:effectLst/>
              </a:rPr>
              <a:t>）两种协议。若发送方与接收方窗口大小均为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，序列号</a:t>
            </a:r>
            <a:r>
              <a:rPr lang="en-US" altLang="zh-CN" dirty="0">
                <a:effectLst/>
              </a:rPr>
              <a:t>seq</a:t>
            </a:r>
            <a:r>
              <a:rPr lang="zh-CN" altLang="zh-CN" dirty="0">
                <a:effectLst/>
              </a:rPr>
              <a:t>取值范围为</a:t>
            </a:r>
            <a:r>
              <a:rPr lang="en-US" altLang="zh-CN" dirty="0">
                <a:effectLst/>
              </a:rPr>
              <a:t>0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zh-CN" altLang="zh-CN" dirty="0">
                <a:effectLst/>
              </a:rPr>
              <a:t>。对</a:t>
            </a:r>
            <a:r>
              <a:rPr lang="en-US" altLang="zh-CN" dirty="0">
                <a:effectLst/>
              </a:rPr>
              <a:t>GBN</a:t>
            </a:r>
            <a:r>
              <a:rPr lang="zh-CN" altLang="zh-CN" dirty="0">
                <a:effectLst/>
              </a:rPr>
              <a:t>与</a:t>
            </a:r>
            <a:r>
              <a:rPr lang="en-US" altLang="zh-CN" dirty="0">
                <a:effectLst/>
              </a:rPr>
              <a:t>SR</a:t>
            </a:r>
            <a:r>
              <a:rPr lang="zh-CN" altLang="zh-CN" dirty="0">
                <a:effectLst/>
              </a:rPr>
              <a:t>而言，这样的</a:t>
            </a:r>
            <a:r>
              <a:rPr lang="en-US" altLang="zh-CN" dirty="0">
                <a:effectLst/>
              </a:rPr>
              <a:t>seq</a:t>
            </a:r>
            <a:r>
              <a:rPr lang="zh-CN" altLang="zh-CN" dirty="0">
                <a:effectLst/>
              </a:rPr>
              <a:t>取值范围是否可行？如果可行，请说明理由。如果不可行，请举出反例，并提出对</a:t>
            </a:r>
            <a:r>
              <a:rPr lang="en-US" altLang="zh-CN" dirty="0">
                <a:effectLst/>
              </a:rPr>
              <a:t>seq</a:t>
            </a:r>
            <a:r>
              <a:rPr lang="zh-CN" altLang="zh-CN" dirty="0">
                <a:effectLst/>
              </a:rPr>
              <a:t>取值范围的改进方法。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3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493F5-93AE-4B5A-840C-B2D8B3C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D8DF7-7247-4BCD-A473-77D99955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共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写出结论</a:t>
            </a:r>
            <a:r>
              <a:rPr lang="en-US" altLang="zh-CN" dirty="0"/>
              <a:t>GBN</a:t>
            </a:r>
            <a:r>
              <a:rPr lang="zh-CN" altLang="en-US" dirty="0"/>
              <a:t>可行</a:t>
            </a:r>
            <a:r>
              <a:rPr lang="en-US" altLang="zh-CN" dirty="0"/>
              <a:t>2</a:t>
            </a:r>
            <a:r>
              <a:rPr lang="zh-CN" altLang="en-US" dirty="0"/>
              <a:t>分、</a:t>
            </a:r>
            <a:r>
              <a:rPr lang="en-US" altLang="zh-CN" dirty="0"/>
              <a:t>SR</a:t>
            </a:r>
            <a:r>
              <a:rPr lang="zh-CN" altLang="en-US" dirty="0"/>
              <a:t>不可行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GBN</a:t>
            </a:r>
            <a:r>
              <a:rPr lang="zh-CN" altLang="en-US" dirty="0"/>
              <a:t>可行证明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SR</a:t>
            </a:r>
            <a:r>
              <a:rPr lang="zh-CN" altLang="en-US" dirty="0"/>
              <a:t>给出反例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SR</a:t>
            </a:r>
            <a:r>
              <a:rPr lang="zh-CN" altLang="en-US" dirty="0"/>
              <a:t>改进方案</a:t>
            </a:r>
            <a:r>
              <a:rPr lang="en-US" altLang="zh-CN" dirty="0"/>
              <a:t>3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6199202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模板_16_9</Template>
  <TotalTime>385</TotalTime>
  <Words>720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Wingdings</vt:lpstr>
      <vt:lpstr>Default Design</vt:lpstr>
      <vt:lpstr>考试注意事项</vt:lpstr>
      <vt:lpstr>名词解释：言简意赅、每个名词一句话写出最核心的意思</vt:lpstr>
      <vt:lpstr>例：解释RTP、RTSP、RTCP   参考答案： RTP：多媒体数据传输协议 RTSP：多媒体播放状态控制（如暂停/继续、后退等）协议 RTCP：多媒体数据传输控制（服务质量监控、媒体同步等）协议  得分要求 （1）点名多媒体 （2）每个协议的核心技术/功能/方法（红色部分） （3）没有错误地添油加醋</vt:lpstr>
      <vt:lpstr>问答、计算题：有部分分</vt:lpstr>
      <vt:lpstr>例：考虑以下网络，图中部分接口的IP地址与MAC地址已经给出。一台新进入网络的无线主机想要给目的主机发送数据。假设网关路由器已经拥有了这个网络正常工作所需要的所有信息。           （1） 在往目的主机真正发送用户数据前，无线主机需要做哪些准备工作？每个工作的目的是什么，需要传输哪些消息？请尽可能写出发送用户数据前所有的准备步骤以及所涉及的消息。如果消息是广播，请显式指出。（8分）</vt:lpstr>
      <vt:lpstr>参考答案  第一步：连接AP  过程写主动关联、被动关联均可  第二步：获取IP地址  过程写DHCP四步骤  第三步：获取网关MAC地址  过程写ARP步骤</vt:lpstr>
      <vt:lpstr>证明题：逻辑推理完整</vt:lpstr>
      <vt:lpstr>考虑回退N（GBN）与选择重传（SR）两种协议。若发送方与接收方窗口大小均为3，序列号seq取值范围为0，1，2，3。对GBN与SR而言，这样的seq取值范围是否可行？如果可行，请说明理由。如果不可行，请举出反例，并提出对seq取值范围的改进方法。</vt:lpstr>
      <vt:lpstr>给分标准</vt:lpstr>
      <vt:lpstr>证明GBN可行：4分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综合例子</dc:title>
  <dc:creator>黄群</dc:creator>
  <cp:lastModifiedBy>DELL</cp:lastModifiedBy>
  <cp:revision>70</cp:revision>
  <dcterms:created xsi:type="dcterms:W3CDTF">2021-12-12T06:30:07Z</dcterms:created>
  <dcterms:modified xsi:type="dcterms:W3CDTF">2024-12-17T23:40:13Z</dcterms:modified>
</cp:coreProperties>
</file>