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1"/>
  </p:notesMasterIdLst>
  <p:sldIdLst>
    <p:sldId id="256" r:id="rId2"/>
    <p:sldId id="1260" r:id="rId3"/>
    <p:sldId id="1249" r:id="rId4"/>
    <p:sldId id="1250" r:id="rId5"/>
    <p:sldId id="1251" r:id="rId6"/>
    <p:sldId id="1252" r:id="rId7"/>
    <p:sldId id="1253" r:id="rId8"/>
    <p:sldId id="706" r:id="rId9"/>
    <p:sldId id="658" r:id="rId10"/>
    <p:sldId id="659" r:id="rId11"/>
    <p:sldId id="609" r:id="rId12"/>
    <p:sldId id="698" r:id="rId13"/>
    <p:sldId id="660" r:id="rId14"/>
    <p:sldId id="1265" r:id="rId15"/>
    <p:sldId id="1263" r:id="rId16"/>
    <p:sldId id="663" r:id="rId17"/>
    <p:sldId id="664" r:id="rId18"/>
    <p:sldId id="1264" r:id="rId19"/>
    <p:sldId id="614" r:id="rId20"/>
    <p:sldId id="1271" r:id="rId21"/>
    <p:sldId id="1267" r:id="rId22"/>
    <p:sldId id="665" r:id="rId23"/>
    <p:sldId id="616" r:id="rId24"/>
    <p:sldId id="617" r:id="rId25"/>
    <p:sldId id="1261" r:id="rId26"/>
    <p:sldId id="647" r:id="rId27"/>
    <p:sldId id="648" r:id="rId28"/>
    <p:sldId id="649" r:id="rId29"/>
    <p:sldId id="1274" r:id="rId30"/>
    <p:sldId id="650" r:id="rId31"/>
    <p:sldId id="651" r:id="rId32"/>
    <p:sldId id="652" r:id="rId33"/>
    <p:sldId id="653" r:id="rId34"/>
    <p:sldId id="1272" r:id="rId35"/>
    <p:sldId id="1273" r:id="rId36"/>
    <p:sldId id="656" r:id="rId37"/>
    <p:sldId id="707" r:id="rId38"/>
    <p:sldId id="292" r:id="rId39"/>
    <p:sldId id="701" r:id="rId40"/>
    <p:sldId id="566" r:id="rId41"/>
    <p:sldId id="293" r:id="rId42"/>
    <p:sldId id="674" r:id="rId43"/>
    <p:sldId id="675" r:id="rId44"/>
    <p:sldId id="1256" r:id="rId45"/>
    <p:sldId id="676" r:id="rId46"/>
    <p:sldId id="677" r:id="rId47"/>
    <p:sldId id="1257" r:id="rId48"/>
    <p:sldId id="1268" r:id="rId49"/>
    <p:sldId id="678" r:id="rId50"/>
    <p:sldId id="758" r:id="rId51"/>
    <p:sldId id="1258" r:id="rId52"/>
    <p:sldId id="1269" r:id="rId53"/>
    <p:sldId id="1270" r:id="rId54"/>
    <p:sldId id="1259" r:id="rId55"/>
    <p:sldId id="691" r:id="rId56"/>
    <p:sldId id="697" r:id="rId57"/>
    <p:sldId id="692" r:id="rId58"/>
    <p:sldId id="693" r:id="rId59"/>
    <p:sldId id="729" r:id="rId60"/>
    <p:sldId id="730" r:id="rId61"/>
    <p:sldId id="731" r:id="rId62"/>
    <p:sldId id="734" r:id="rId63"/>
    <p:sldId id="735" r:id="rId64"/>
    <p:sldId id="736" r:id="rId65"/>
    <p:sldId id="737" r:id="rId66"/>
    <p:sldId id="694" r:id="rId67"/>
    <p:sldId id="695" r:id="rId68"/>
    <p:sldId id="690" r:id="rId69"/>
    <p:sldId id="126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87822" autoAdjust="0"/>
  </p:normalViewPr>
  <p:slideViewPr>
    <p:cSldViewPr>
      <p:cViewPr varScale="1">
        <p:scale>
          <a:sx n="80" d="100"/>
          <a:sy n="80" d="100"/>
        </p:scale>
        <p:origin x="5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48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1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7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897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59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64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9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30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4249-DE9C-C519-D1E5-D0E9587E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8204B3-F552-D590-92C7-D43B16BAB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40AE11-D58B-10F2-91C8-FFB252AEC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35E69-907F-8646-FABA-90CDB4431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9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797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001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45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787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373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11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41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24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72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94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41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12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94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步完成后，客户和服务器就可以相互发送含有数据的报文段了，以上过程称为建立连接的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次握手过程。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0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3</a:t>
            </a:r>
            <a:r>
              <a:rPr lang="zh-CN" altLang="en-US" dirty="0"/>
              <a:t>）：连接管理、流量控制、拥塞控制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两次握手建立连接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1600203"/>
            <a:ext cx="6248399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在网络中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2次握手总是可行的吗？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在一个不可靠的网络中，总会有一些意外发生：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包传输延迟变化很大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存在重传的报文段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存在报文重排序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72849" y="2196964"/>
            <a:ext cx="3465849" cy="3900488"/>
            <a:chOff x="1991608" y="1957388"/>
            <a:chExt cx="3465849" cy="3900488"/>
          </a:xfrm>
        </p:grpSpPr>
        <p:pic>
          <p:nvPicPr>
            <p:cNvPr id="6" name="Picture 62" descr="Ali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113" y="1957388"/>
              <a:ext cx="508000" cy="62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3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350" y="1992313"/>
              <a:ext cx="6223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3114675" y="2689226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070225" y="2606676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4600575" y="2633664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>
              <a:off x="3067050" y="3086101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3352800" y="2674939"/>
              <a:ext cx="89058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239981" y="2652713"/>
              <a:ext cx="113845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Let</a:t>
              </a:r>
              <a:r>
                <a:rPr lang="ja-JP" altLang="en-US" sz="1600">
                  <a:ea typeface="MS PGothic" panose="020B0600070205080204" pitchFamily="34" charset="-128"/>
                </a:rPr>
                <a:t>’</a:t>
              </a:r>
              <a:r>
                <a:rPr lang="en-US" altLang="ja-JP" sz="1600">
                  <a:ea typeface="MS PGothic" panose="020B0600070205080204" pitchFamily="34" charset="-128"/>
                </a:rPr>
                <a:t>s talk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3609975" y="3098801"/>
              <a:ext cx="43973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3581335" y="3076575"/>
              <a:ext cx="47320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OK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4553321" y="2909888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160958" y="3243263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3024189" y="336073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4552950" y="30178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1991608" y="4645026"/>
              <a:ext cx="1018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3143250" y="4818063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3098800" y="4735514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>
              <a:off x="4629150" y="4762501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H="1">
              <a:off x="3095625" y="5214938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77"/>
            <p:cNvSpPr>
              <a:spLocks noChangeArrowheads="1"/>
            </p:cNvSpPr>
            <p:nvPr/>
          </p:nvSpPr>
          <p:spPr bwMode="auto">
            <a:xfrm>
              <a:off x="3460751" y="4803776"/>
              <a:ext cx="777875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3200943" y="4770438"/>
              <a:ext cx="13324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3638550" y="5227639"/>
              <a:ext cx="439738" cy="327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4581896" y="5038725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2189533" y="5372100"/>
              <a:ext cx="8755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30" name="Oval 83"/>
            <p:cNvSpPr>
              <a:spLocks noChangeArrowheads="1"/>
            </p:cNvSpPr>
            <p:nvPr/>
          </p:nvSpPr>
          <p:spPr bwMode="auto">
            <a:xfrm>
              <a:off x="3052764" y="5489575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Oval 84"/>
            <p:cNvSpPr>
              <a:spLocks noChangeArrowheads="1"/>
            </p:cNvSpPr>
            <p:nvPr/>
          </p:nvSpPr>
          <p:spPr bwMode="auto">
            <a:xfrm>
              <a:off x="4581525" y="5146675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Rectangle 86"/>
            <p:cNvSpPr>
              <a:spLocks noChangeArrowheads="1"/>
            </p:cNvSpPr>
            <p:nvPr/>
          </p:nvSpPr>
          <p:spPr bwMode="auto">
            <a:xfrm>
              <a:off x="3340101" y="5233988"/>
              <a:ext cx="1071563" cy="260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3196187" y="5195888"/>
              <a:ext cx="1330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acc_conn(x)</a:t>
              </a:r>
            </a:p>
          </p:txBody>
        </p:sp>
        <p:grpSp>
          <p:nvGrpSpPr>
            <p:cNvPr id="34" name="Group 92"/>
            <p:cNvGrpSpPr>
              <a:grpSpLocks/>
            </p:cNvGrpSpPr>
            <p:nvPr/>
          </p:nvGrpSpPr>
          <p:grpSpPr bwMode="auto">
            <a:xfrm>
              <a:off x="2733676" y="4202113"/>
              <a:ext cx="574675" cy="520700"/>
              <a:chOff x="-44" y="1473"/>
              <a:chExt cx="981" cy="1105"/>
            </a:xfrm>
          </p:grpSpPr>
          <p:pic>
            <p:nvPicPr>
              <p:cNvPr id="68" name="Picture 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9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" name="Group 95"/>
            <p:cNvGrpSpPr>
              <a:grpSpLocks/>
            </p:cNvGrpSpPr>
            <p:nvPr/>
          </p:nvGrpSpPr>
          <p:grpSpPr bwMode="auto">
            <a:xfrm>
              <a:off x="4495800" y="4183063"/>
              <a:ext cx="336550" cy="512762"/>
              <a:chOff x="4140" y="429"/>
              <a:chExt cx="1425" cy="2396"/>
            </a:xfrm>
          </p:grpSpPr>
          <p:sp>
            <p:nvSpPr>
              <p:cNvPr id="36" name="Freeform 9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97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9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9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00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" name="Group 10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6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Rectangle 104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10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AutoShape 107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6" name="Group 11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2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112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" name="Freeform 11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" name="Group 11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0" name="AutoShape 115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AutoShape 116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9" name="Rectangle 117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1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20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12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AutoShape 12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AutoShape 123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6" name="Oval 12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Oval 125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Oval 126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127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1088867" y="1510758"/>
            <a:ext cx="364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两次握手建立连接的类比</a:t>
            </a:r>
          </a:p>
        </p:txBody>
      </p:sp>
    </p:spTree>
    <p:extLst>
      <p:ext uri="{BB962C8B-B14F-4D97-AF65-F5344CB8AC3E}">
        <p14:creationId xmlns:p14="http://schemas.microsoft.com/office/powerpoint/2010/main" val="292366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次握手失败的情形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灯片编号占位符 3">
            <a:extLst>
              <a:ext uri="{FF2B5EF4-FFF2-40B4-BE49-F238E27FC236}">
                <a16:creationId xmlns:a16="http://schemas.microsoft.com/office/drawing/2014/main" id="{6A7D9306-D59F-7C41-BE59-5548E498A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38245" name="Line 25"/>
          <p:cNvSpPr>
            <a:spLocks noChangeShapeType="1"/>
          </p:cNvSpPr>
          <p:nvPr/>
        </p:nvSpPr>
        <p:spPr bwMode="auto">
          <a:xfrm flipH="1">
            <a:off x="2154236" y="1855787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39"/>
          <p:cNvSpPr>
            <a:spLocks noChangeShapeType="1"/>
          </p:cNvSpPr>
          <p:nvPr/>
        </p:nvSpPr>
        <p:spPr bwMode="auto">
          <a:xfrm flipH="1">
            <a:off x="3683000" y="1928812"/>
            <a:ext cx="1587" cy="39608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723899" y="2481263"/>
            <a:ext cx="3825875" cy="2994026"/>
            <a:chOff x="229" y="1844"/>
            <a:chExt cx="2410" cy="1886"/>
          </a:xfrm>
        </p:grpSpPr>
        <p:sp>
          <p:nvSpPr>
            <p:cNvPr id="138377" name="Text Box 42"/>
            <p:cNvSpPr txBox="1">
              <a:spLocks noChangeArrowheads="1"/>
            </p:cNvSpPr>
            <p:nvPr/>
          </p:nvSpPr>
          <p:spPr bwMode="auto">
            <a:xfrm>
              <a:off x="229" y="1844"/>
              <a:ext cx="88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38378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9" name="Text Box 44"/>
            <p:cNvSpPr txBox="1">
              <a:spLocks noChangeArrowheads="1"/>
            </p:cNvSpPr>
            <p:nvPr/>
          </p:nvSpPr>
          <p:spPr bwMode="auto">
            <a:xfrm>
              <a:off x="2087" y="3517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80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381" name="Group 46"/>
            <p:cNvGrpSpPr>
              <a:grpSpLocks/>
            </p:cNvGrpSpPr>
            <p:nvPr/>
          </p:nvGrpSpPr>
          <p:grpSpPr bwMode="auto">
            <a:xfrm>
              <a:off x="1179" y="2407"/>
              <a:ext cx="839" cy="213"/>
              <a:chOff x="1046" y="2085"/>
              <a:chExt cx="839" cy="213"/>
            </a:xfrm>
          </p:grpSpPr>
          <p:sp>
            <p:nvSpPr>
              <p:cNvPr id="138383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84" name="Text Box 48"/>
              <p:cNvSpPr txBox="1">
                <a:spLocks noChangeArrowheads="1"/>
              </p:cNvSpPr>
              <p:nvPr/>
            </p:nvSpPr>
            <p:spPr bwMode="auto">
              <a:xfrm>
                <a:off x="1046" y="2085"/>
                <a:ext cx="8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req_conn(x)</a:t>
                </a:r>
              </a:p>
            </p:txBody>
          </p:sp>
        </p:grp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0" y="4010026"/>
            <a:ext cx="5581651" cy="509588"/>
            <a:chOff x="-213" y="2807"/>
            <a:chExt cx="3516" cy="321"/>
          </a:xfrm>
        </p:grpSpPr>
        <p:sp>
          <p:nvSpPr>
            <p:cNvPr id="138373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74" name="Text Box 83"/>
            <p:cNvSpPr txBox="1">
              <a:spLocks noChangeArrowheads="1"/>
            </p:cNvSpPr>
            <p:nvPr/>
          </p:nvSpPr>
          <p:spPr bwMode="auto">
            <a:xfrm>
              <a:off x="-213" y="2937"/>
              <a:ext cx="13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38375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12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sp>
          <p:nvSpPr>
            <p:cNvPr id="138376" name="Text Box 85"/>
            <p:cNvSpPr txBox="1">
              <a:spLocks noChangeArrowheads="1"/>
            </p:cNvSpPr>
            <p:nvPr/>
          </p:nvSpPr>
          <p:spPr bwMode="auto">
            <a:xfrm>
              <a:off x="1249" y="2807"/>
              <a:ext cx="746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x completes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6943725" y="2475262"/>
            <a:ext cx="4141787" cy="3417887"/>
            <a:chOff x="2971" y="1831"/>
            <a:chExt cx="2609" cy="2153"/>
          </a:xfrm>
        </p:grpSpPr>
        <p:sp>
          <p:nvSpPr>
            <p:cNvPr id="138362" name="Text Box 69"/>
            <p:cNvSpPr txBox="1">
              <a:spLocks noChangeArrowheads="1"/>
            </p:cNvSpPr>
            <p:nvPr/>
          </p:nvSpPr>
          <p:spPr bwMode="auto">
            <a:xfrm>
              <a:off x="2971" y="1831"/>
              <a:ext cx="861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63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64" name="Text Box 71"/>
            <p:cNvSpPr txBox="1">
              <a:spLocks noChangeArrowheads="1"/>
            </p:cNvSpPr>
            <p:nvPr/>
          </p:nvSpPr>
          <p:spPr bwMode="auto">
            <a:xfrm>
              <a:off x="4808" y="350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65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366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67" name="Text Box 75"/>
            <p:cNvSpPr txBox="1">
              <a:spLocks noChangeArrowheads="1"/>
            </p:cNvSpPr>
            <p:nvPr/>
          </p:nvSpPr>
          <p:spPr bwMode="auto">
            <a:xfrm>
              <a:off x="4040" y="3140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368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69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70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38371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72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</p:grpSp>
      <p:grpSp>
        <p:nvGrpSpPr>
          <p:cNvPr id="138250" name="Group 102"/>
          <p:cNvGrpSpPr>
            <a:grpSpLocks/>
          </p:cNvGrpSpPr>
          <p:nvPr/>
        </p:nvGrpSpPr>
        <p:grpSpPr bwMode="auto">
          <a:xfrm>
            <a:off x="1084262" y="1300163"/>
            <a:ext cx="3486151" cy="2138363"/>
            <a:chOff x="456" y="1100"/>
            <a:chExt cx="2196" cy="1347"/>
          </a:xfrm>
        </p:grpSpPr>
        <p:sp>
          <p:nvSpPr>
            <p:cNvPr id="138313" name="Text Box 103"/>
            <p:cNvSpPr txBox="1">
              <a:spLocks noChangeArrowheads="1"/>
            </p:cNvSpPr>
            <p:nvPr/>
          </p:nvSpPr>
          <p:spPr bwMode="auto">
            <a:xfrm>
              <a:off x="456" y="1393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4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5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6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7" name="Text Box 107"/>
            <p:cNvSpPr txBox="1">
              <a:spLocks noChangeArrowheads="1"/>
            </p:cNvSpPr>
            <p:nvPr/>
          </p:nvSpPr>
          <p:spPr bwMode="auto">
            <a:xfrm>
              <a:off x="1195" y="1486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318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319" name="Text Box 109"/>
            <p:cNvSpPr txBox="1">
              <a:spLocks noChangeArrowheads="1"/>
            </p:cNvSpPr>
            <p:nvPr/>
          </p:nvSpPr>
          <p:spPr bwMode="auto">
            <a:xfrm>
              <a:off x="2100" y="1649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20" name="Text Box 110"/>
            <p:cNvSpPr txBox="1">
              <a:spLocks noChangeArrowheads="1"/>
            </p:cNvSpPr>
            <p:nvPr/>
          </p:nvSpPr>
          <p:spPr bwMode="auto">
            <a:xfrm>
              <a:off x="550" y="223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321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322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323" name="Group 113"/>
            <p:cNvGrpSpPr>
              <a:grpSpLocks/>
            </p:cNvGrpSpPr>
            <p:nvPr/>
          </p:nvGrpSpPr>
          <p:grpSpPr bwMode="auto">
            <a:xfrm>
              <a:off x="1259" y="1861"/>
              <a:ext cx="838" cy="213"/>
              <a:chOff x="1047" y="2085"/>
              <a:chExt cx="838" cy="213"/>
            </a:xfrm>
          </p:grpSpPr>
          <p:sp>
            <p:nvSpPr>
              <p:cNvPr id="138360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61" name="Text Box 115"/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grpSp>
          <p:nvGrpSpPr>
            <p:cNvPr id="138324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138358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359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8325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138326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27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28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29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30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1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8356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7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2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3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354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5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4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35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6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8352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3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7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338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8350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51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39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0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1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2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3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344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5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6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7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8348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49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6521450" y="1317974"/>
            <a:ext cx="5570538" cy="4568825"/>
            <a:chOff x="2705" y="1107"/>
            <a:chExt cx="3509" cy="2878"/>
          </a:xfrm>
        </p:grpSpPr>
        <p:sp>
          <p:nvSpPr>
            <p:cNvPr id="138252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3" name="Text Box 154"/>
            <p:cNvSpPr txBox="1">
              <a:spLocks noChangeArrowheads="1"/>
            </p:cNvSpPr>
            <p:nvPr/>
          </p:nvSpPr>
          <p:spPr bwMode="auto">
            <a:xfrm>
              <a:off x="2705" y="2983"/>
              <a:ext cx="11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38254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5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6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57" name="Text Box 158"/>
            <p:cNvSpPr txBox="1">
              <a:spLocks noChangeArrowheads="1"/>
            </p:cNvSpPr>
            <p:nvPr/>
          </p:nvSpPr>
          <p:spPr bwMode="auto">
            <a:xfrm>
              <a:off x="3279" y="2221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258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259" name="Text Box 160"/>
            <p:cNvSpPr txBox="1">
              <a:spLocks noChangeArrowheads="1"/>
            </p:cNvSpPr>
            <p:nvPr/>
          </p:nvSpPr>
          <p:spPr bwMode="auto">
            <a:xfrm>
              <a:off x="3185" y="1380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0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1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2" name="Text Box 163"/>
            <p:cNvSpPr txBox="1">
              <a:spLocks noChangeArrowheads="1"/>
            </p:cNvSpPr>
            <p:nvPr/>
          </p:nvSpPr>
          <p:spPr bwMode="auto">
            <a:xfrm>
              <a:off x="3924" y="1473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138263" name="Text Box 164"/>
            <p:cNvSpPr txBox="1">
              <a:spLocks noChangeArrowheads="1"/>
            </p:cNvSpPr>
            <p:nvPr/>
          </p:nvSpPr>
          <p:spPr bwMode="auto">
            <a:xfrm>
              <a:off x="4829" y="1636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138264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8265" name="Group 166"/>
            <p:cNvGrpSpPr>
              <a:grpSpLocks/>
            </p:cNvGrpSpPr>
            <p:nvPr/>
          </p:nvGrpSpPr>
          <p:grpSpPr bwMode="auto">
            <a:xfrm>
              <a:off x="3988" y="1848"/>
              <a:ext cx="838" cy="213"/>
              <a:chOff x="1047" y="2085"/>
              <a:chExt cx="838" cy="213"/>
            </a:xfrm>
          </p:grpSpPr>
          <p:sp>
            <p:nvSpPr>
              <p:cNvPr id="138311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312" name="Text Box 168"/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sp>
          <p:nvSpPr>
            <p:cNvPr id="138266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7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8268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38269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8270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grpSp>
          <p:nvGrpSpPr>
            <p:cNvPr id="138271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2"/>
              <a:chOff x="3818" y="2796"/>
              <a:chExt cx="1515" cy="302"/>
            </a:xfrm>
          </p:grpSpPr>
          <p:sp>
            <p:nvSpPr>
              <p:cNvPr id="138309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8310" name="Text Box 176"/>
              <p:cNvSpPr txBox="1">
                <a:spLocks noChangeArrowheads="1"/>
              </p:cNvSpPr>
              <p:nvPr/>
            </p:nvSpPr>
            <p:spPr bwMode="auto">
              <a:xfrm>
                <a:off x="3969" y="2796"/>
                <a:ext cx="746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x completes</a:t>
                </a:r>
              </a:p>
            </p:txBody>
          </p:sp>
        </p:grpSp>
        <p:sp>
          <p:nvSpPr>
            <p:cNvPr id="138272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138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grpSp>
          <p:nvGrpSpPr>
            <p:cNvPr id="138273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38307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308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8274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38275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6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77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8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79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0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8305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1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2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303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4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3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84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8285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8301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2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6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87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8299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0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88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89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0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1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2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93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4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5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6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8297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8298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5" name="Text Box 49"/>
          <p:cNvSpPr txBox="1">
            <a:spLocks noChangeArrowheads="1"/>
          </p:cNvSpPr>
          <p:nvPr/>
        </p:nvSpPr>
        <p:spPr bwMode="auto">
          <a:xfrm>
            <a:off x="1676400" y="6074265"/>
            <a:ext cx="872546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失败的根本原因：客户端确认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服务器在线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，但服务器没有确认“客户端也在线”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05">
            <a:extLst>
              <a:ext uri="{FF2B5EF4-FFF2-40B4-BE49-F238E27FC236}">
                <a16:creationId xmlns:a16="http://schemas.microsoft.com/office/drawing/2014/main" id="{03D61812-A297-4428-95C5-B14717785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2024" y="5340350"/>
            <a:ext cx="1492246" cy="3540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TCP</a:t>
            </a:r>
            <a:r>
              <a:rPr lang="zh-CN" altLang="en-US" sz="4000" dirty="0"/>
              <a:t>三次握手建立连接</a:t>
            </a:r>
            <a:endParaRPr lang="en-US" sz="4000" b="0" dirty="0"/>
          </a:p>
        </p:txBody>
      </p:sp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F917D235-2886-CA46-8385-F0B2DDF5D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3085306" y="3005636"/>
            <a:ext cx="4219574" cy="955675"/>
            <a:chOff x="983" y="1363"/>
            <a:chExt cx="2658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1363"/>
              <a:ext cx="1057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选择初始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</a:t>
              </a:r>
              <a:endParaRPr 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3" y="3148511"/>
            <a:ext cx="1586" cy="317500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1637" y="5918496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85086"/>
            <a:ext cx="4781545" cy="1416050"/>
            <a:chOff x="2060" y="1791"/>
            <a:chExt cx="3012" cy="892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1791"/>
              <a:ext cx="137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选择初始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seq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SYNACK(x)</a:t>
              </a: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</a:t>
              </a:r>
              <a:r>
                <a:rPr lang="en-US" altLang="zh-CN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</a:t>
              </a:r>
              <a:endParaRPr 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99533" y="4863011"/>
            <a:ext cx="7753356" cy="1093788"/>
            <a:chOff x="677" y="2533"/>
            <a:chExt cx="4884" cy="689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533"/>
              <a:ext cx="1411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SYNACK(x)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表明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服务器在线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ACK(y)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SYNACK;</a:t>
              </a:r>
            </a:p>
            <a:p>
              <a:pPr marL="0" marR="0" lvl="0" indent="0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可以同时一起发送数据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3042"/>
              <a:ext cx="186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ACK(y) </a:t>
              </a:r>
              <a:r>
                <a:rPr lang="zh-CN" alt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，表明客户端仍然在线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640955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642542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3030834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2800" y="4232571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754" y="170732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190" y="2389622"/>
            <a:ext cx="78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CLOSE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977" y="1312716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310" y="2564045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0354"/>
            <a:ext cx="42098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clientSocket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005" y="1597254"/>
            <a:ext cx="42729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serverSocket.bind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((‘’,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serverPort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serverSocket.listen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connectionSocket, addr = serverSocket.accept()</a:t>
            </a: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98" y="2661702"/>
            <a:ext cx="41735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clientSocket.connect</a:t>
            </a:r>
            <a:r>
              <a:rPr lang="en-US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en-US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serverName,serverPort</a:t>
            </a:r>
            <a:r>
              <a:rPr lang="en-US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01737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三次握手建立连接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30000"/>
              </a:lnSpc>
              <a:spcBef>
                <a:spcPct val="60000"/>
              </a:spcBef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客户TCP发送SYN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ACK=0）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给出客户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服务器TCP发送SYNACK报文段（SYN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=ACK=1）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分配缓存和变量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给出服务器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确认客户的起始序号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ACK报文段（SYN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=0，ACK=1）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（客户端分配缓存和变量）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确认服务器的起始序号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可能包含数据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1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2B62-C42E-40E8-BD4B-C29C18C7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服务器经历的</a:t>
            </a:r>
            <a:r>
              <a:rPr lang="en-US" altLang="zh-CN" dirty="0"/>
              <a:t>TCP</a:t>
            </a:r>
            <a:r>
              <a:rPr lang="zh-CN" altLang="en-US" dirty="0"/>
              <a:t>状态序列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A4EAB-0D7A-4A82-9F89-96B4F46B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80997"/>
          </a:xfrm>
        </p:spPr>
        <p:txBody>
          <a:bodyPr/>
          <a:lstStyle/>
          <a:p>
            <a:r>
              <a:rPr lang="zh-CN" altLang="en-US" dirty="0"/>
              <a:t>将客户端</a:t>
            </a:r>
            <a:r>
              <a:rPr lang="en-US" altLang="zh-CN" dirty="0"/>
              <a:t>/</a:t>
            </a:r>
            <a:r>
              <a:rPr lang="zh-CN" altLang="en-US" dirty="0"/>
              <a:t>服务器端用一个状态机表示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0E77-2641-49C6-B449-5D2F77F36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8EA13D05-ED3E-4202-B7E5-21D2B219DE75}"/>
              </a:ext>
            </a:extLst>
          </p:cNvPr>
          <p:cNvGrpSpPr>
            <a:grpSpLocks/>
          </p:cNvGrpSpPr>
          <p:nvPr/>
        </p:nvGrpSpPr>
        <p:grpSpPr bwMode="auto">
          <a:xfrm>
            <a:off x="6435725" y="1504157"/>
            <a:ext cx="876300" cy="827087"/>
            <a:chOff x="1778" y="1720"/>
            <a:chExt cx="722" cy="642"/>
          </a:xfrm>
        </p:grpSpPr>
        <p:sp>
          <p:nvSpPr>
            <p:cNvPr id="6" name="Oval 41">
              <a:extLst>
                <a:ext uri="{FF2B5EF4-FFF2-40B4-BE49-F238E27FC236}">
                  <a16:creationId xmlns:a16="http://schemas.microsoft.com/office/drawing/2014/main" id="{1DF529A9-E412-40E5-9EAE-45FD0DE2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7" name="Oval 42">
              <a:extLst>
                <a:ext uri="{FF2B5EF4-FFF2-40B4-BE49-F238E27FC236}">
                  <a16:creationId xmlns:a16="http://schemas.microsoft.com/office/drawing/2014/main" id="{EB09CE31-7F6A-4C8B-8D58-F136E90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8" name="Text Box 43">
            <a:extLst>
              <a:ext uri="{FF2B5EF4-FFF2-40B4-BE49-F238E27FC236}">
                <a16:creationId xmlns:a16="http://schemas.microsoft.com/office/drawing/2014/main" id="{2919AA3F-5515-4CE1-B508-89D75AC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2" y="1724819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closed</a:t>
            </a:r>
          </a:p>
        </p:txBody>
      </p:sp>
      <p:sp>
        <p:nvSpPr>
          <p:cNvPr id="9" name="Text Box 46">
            <a:extLst>
              <a:ext uri="{FF2B5EF4-FFF2-40B4-BE49-F238E27FC236}">
                <a16:creationId xmlns:a16="http://schemas.microsoft.com/office/drawing/2014/main" id="{F840F9B4-FF08-4456-A584-728212DA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2" y="2756694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0" name="Group 48">
            <a:extLst>
              <a:ext uri="{FF2B5EF4-FFF2-40B4-BE49-F238E27FC236}">
                <a16:creationId xmlns:a16="http://schemas.microsoft.com/office/drawing/2014/main" id="{301DC3CD-0926-44F2-8907-640504D98DF4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3432969"/>
            <a:ext cx="876300" cy="827088"/>
            <a:chOff x="1778" y="1720"/>
            <a:chExt cx="722" cy="642"/>
          </a:xfrm>
        </p:grpSpPr>
        <p:sp>
          <p:nvSpPr>
            <p:cNvPr id="11" name="Oval 49">
              <a:extLst>
                <a:ext uri="{FF2B5EF4-FFF2-40B4-BE49-F238E27FC236}">
                  <a16:creationId xmlns:a16="http://schemas.microsoft.com/office/drawing/2014/main" id="{40058773-6E72-4294-B2F4-63241CB1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12" name="Oval 50">
              <a:extLst>
                <a:ext uri="{FF2B5EF4-FFF2-40B4-BE49-F238E27FC236}">
                  <a16:creationId xmlns:a16="http://schemas.microsoft.com/office/drawing/2014/main" id="{7030E6B5-FD25-414E-8263-0D513C75C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13" name="Text Box 51">
            <a:extLst>
              <a:ext uri="{FF2B5EF4-FFF2-40B4-BE49-F238E27FC236}">
                <a16:creationId xmlns:a16="http://schemas.microsoft.com/office/drawing/2014/main" id="{5A0B23DA-EFE5-440A-8580-E51F6BF7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2" y="3653632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listen</a:t>
            </a:r>
          </a:p>
        </p:txBody>
      </p:sp>
      <p:grpSp>
        <p:nvGrpSpPr>
          <p:cNvPr id="14" name="Group 52">
            <a:extLst>
              <a:ext uri="{FF2B5EF4-FFF2-40B4-BE49-F238E27FC236}">
                <a16:creationId xmlns:a16="http://schemas.microsoft.com/office/drawing/2014/main" id="{4684EC41-56C1-4A67-852E-2373199BBFA3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4485482"/>
            <a:ext cx="876300" cy="827087"/>
            <a:chOff x="1778" y="1720"/>
            <a:chExt cx="722" cy="642"/>
          </a:xfrm>
        </p:grpSpPr>
        <p:sp>
          <p:nvSpPr>
            <p:cNvPr id="15" name="Oval 53">
              <a:extLst>
                <a:ext uri="{FF2B5EF4-FFF2-40B4-BE49-F238E27FC236}">
                  <a16:creationId xmlns:a16="http://schemas.microsoft.com/office/drawing/2014/main" id="{86168CAE-F06C-4EFE-9823-6A4CB60B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id="{CACB36B6-8215-47EB-94F3-55C0B8C5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17" name="Text Box 55">
            <a:extLst>
              <a:ext uri="{FF2B5EF4-FFF2-40B4-BE49-F238E27FC236}">
                <a16:creationId xmlns:a16="http://schemas.microsoft.com/office/drawing/2014/main" id="{D88B0290-F773-49CB-8D46-2EAAEC7D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7" y="4683919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rcvd</a:t>
            </a:r>
          </a:p>
        </p:txBody>
      </p:sp>
      <p:grpSp>
        <p:nvGrpSpPr>
          <p:cNvPr id="18" name="Group 56">
            <a:extLst>
              <a:ext uri="{FF2B5EF4-FFF2-40B4-BE49-F238E27FC236}">
                <a16:creationId xmlns:a16="http://schemas.microsoft.com/office/drawing/2014/main" id="{FF5CC38B-5305-4897-A7B6-244C68F56C33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4447382"/>
            <a:ext cx="876300" cy="827087"/>
            <a:chOff x="1778" y="1720"/>
            <a:chExt cx="722" cy="642"/>
          </a:xfrm>
        </p:grpSpPr>
        <p:sp>
          <p:nvSpPr>
            <p:cNvPr id="19" name="Oval 57">
              <a:extLst>
                <a:ext uri="{FF2B5EF4-FFF2-40B4-BE49-F238E27FC236}">
                  <a16:creationId xmlns:a16="http://schemas.microsoft.com/office/drawing/2014/main" id="{9FC96DCE-D40A-48AD-AAE3-E8C6867EB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20" name="Oval 58">
              <a:extLst>
                <a:ext uri="{FF2B5EF4-FFF2-40B4-BE49-F238E27FC236}">
                  <a16:creationId xmlns:a16="http://schemas.microsoft.com/office/drawing/2014/main" id="{7BAF1DDE-DE60-4759-9B5F-5AD8A286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21" name="Text Box 59">
            <a:extLst>
              <a:ext uri="{FF2B5EF4-FFF2-40B4-BE49-F238E27FC236}">
                <a16:creationId xmlns:a16="http://schemas.microsoft.com/office/drawing/2014/main" id="{E3F6F524-FC80-47E1-A3DE-0185EB74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962" y="4645819"/>
            <a:ext cx="654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sent</a:t>
            </a:r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AC5975-1BFD-492B-9E75-F698DA00324B}"/>
              </a:ext>
            </a:extLst>
          </p:cNvPr>
          <p:cNvGrpSpPr>
            <a:grpSpLocks/>
          </p:cNvGrpSpPr>
          <p:nvPr/>
        </p:nvGrpSpPr>
        <p:grpSpPr bwMode="auto">
          <a:xfrm>
            <a:off x="6430962" y="5318919"/>
            <a:ext cx="876300" cy="827088"/>
            <a:chOff x="1778" y="1720"/>
            <a:chExt cx="722" cy="642"/>
          </a:xfrm>
        </p:grpSpPr>
        <p:sp>
          <p:nvSpPr>
            <p:cNvPr id="23" name="Oval 61">
              <a:extLst>
                <a:ext uri="{FF2B5EF4-FFF2-40B4-BE49-F238E27FC236}">
                  <a16:creationId xmlns:a16="http://schemas.microsoft.com/office/drawing/2014/main" id="{4CF44202-8E39-465F-8905-942C0AA7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  <p:sp>
          <p:nvSpPr>
            <p:cNvPr id="24" name="Oval 62">
              <a:extLst>
                <a:ext uri="{FF2B5EF4-FFF2-40B4-BE49-F238E27FC236}">
                  <a16:creationId xmlns:a16="http://schemas.microsoft.com/office/drawing/2014/main" id="{C47FB6AC-56E9-43B0-95A2-82EE2D21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/>
            </a:p>
          </p:txBody>
        </p:sp>
      </p:grpSp>
      <p:sp>
        <p:nvSpPr>
          <p:cNvPr id="25" name="Text Box 63">
            <a:extLst>
              <a:ext uri="{FF2B5EF4-FFF2-40B4-BE49-F238E27FC236}">
                <a16:creationId xmlns:a16="http://schemas.microsoft.com/office/drawing/2014/main" id="{1AD69D32-BEDF-448A-896F-5B2A80D0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2" y="5606257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ESTAB</a:t>
            </a:r>
          </a:p>
        </p:txBody>
      </p:sp>
      <p:sp>
        <p:nvSpPr>
          <p:cNvPr id="26" name="Text Box 66">
            <a:extLst>
              <a:ext uri="{FF2B5EF4-FFF2-40B4-BE49-F238E27FC236}">
                <a16:creationId xmlns:a16="http://schemas.microsoft.com/office/drawing/2014/main" id="{F840BD4B-9A4C-4534-B801-4418638E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147" y="3265072"/>
            <a:ext cx="289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231775" indent="-2317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/>
              <a:t>Call </a:t>
            </a:r>
            <a:r>
              <a:rPr lang="en-US" altLang="zh-CN"/>
              <a:t>connect()</a:t>
            </a:r>
            <a:endParaRPr lang="en-US" altLang="zh-CN" dirty="0"/>
          </a:p>
        </p:txBody>
      </p:sp>
      <p:sp>
        <p:nvSpPr>
          <p:cNvPr id="27" name="Line 67">
            <a:extLst>
              <a:ext uri="{FF2B5EF4-FFF2-40B4-BE49-F238E27FC236}">
                <a16:creationId xmlns:a16="http://schemas.microsoft.com/office/drawing/2014/main" id="{F2B4E8C2-541A-412D-892E-270C1157E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3575844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68">
            <a:extLst>
              <a:ext uri="{FF2B5EF4-FFF2-40B4-BE49-F238E27FC236}">
                <a16:creationId xmlns:a16="http://schemas.microsoft.com/office/drawing/2014/main" id="{70269D64-50A5-4A8B-8B61-6B7FB86B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3609182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SYN(seq=x)</a:t>
            </a:r>
          </a:p>
        </p:txBody>
      </p:sp>
      <p:sp>
        <p:nvSpPr>
          <p:cNvPr id="29" name="Freeform 69">
            <a:extLst>
              <a:ext uri="{FF2B5EF4-FFF2-40B4-BE49-F238E27FC236}">
                <a16:creationId xmlns:a16="http://schemas.microsoft.com/office/drawing/2014/main" id="{80244CD4-7C79-4B6E-B15A-4EDA4D5A50CE}"/>
              </a:ext>
            </a:extLst>
          </p:cNvPr>
          <p:cNvSpPr>
            <a:spLocks/>
          </p:cNvSpPr>
          <p:nvPr/>
        </p:nvSpPr>
        <p:spPr bwMode="auto">
          <a:xfrm>
            <a:off x="7327900" y="1985169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70">
            <a:extLst>
              <a:ext uri="{FF2B5EF4-FFF2-40B4-BE49-F238E27FC236}">
                <a16:creationId xmlns:a16="http://schemas.microsoft.com/office/drawing/2014/main" id="{2053E594-635F-4E9E-9489-4BD91387C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391569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71">
            <a:extLst>
              <a:ext uri="{FF2B5EF4-FFF2-40B4-BE49-F238E27FC236}">
                <a16:creationId xmlns:a16="http://schemas.microsoft.com/office/drawing/2014/main" id="{78C1BA4B-2A7C-4DF9-AF51-CD5B2969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549" y="2456429"/>
            <a:ext cx="1407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ahoma" panose="020B0604030504040204" pitchFamily="34" charset="0"/>
              </a:rPr>
              <a:t>Call accept()</a:t>
            </a:r>
          </a:p>
        </p:txBody>
      </p:sp>
      <p:sp>
        <p:nvSpPr>
          <p:cNvPr id="32" name="Line 72">
            <a:extLst>
              <a:ext uri="{FF2B5EF4-FFF2-40B4-BE49-F238E27FC236}">
                <a16:creationId xmlns:a16="http://schemas.microsoft.com/office/drawing/2014/main" id="{F5442622-73A3-49FB-8C49-BC8531E42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2" y="2780507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73">
            <a:extLst>
              <a:ext uri="{FF2B5EF4-FFF2-40B4-BE49-F238E27FC236}">
                <a16:creationId xmlns:a16="http://schemas.microsoft.com/office/drawing/2014/main" id="{F0B15BA1-732E-4453-8DF7-57D11136DBCC}"/>
              </a:ext>
            </a:extLst>
          </p:cNvPr>
          <p:cNvSpPr>
            <a:spLocks/>
          </p:cNvSpPr>
          <p:nvPr/>
        </p:nvSpPr>
        <p:spPr bwMode="auto">
          <a:xfrm>
            <a:off x="4795837" y="4094957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74">
            <a:extLst>
              <a:ext uri="{FF2B5EF4-FFF2-40B4-BE49-F238E27FC236}">
                <a16:creationId xmlns:a16="http://schemas.microsoft.com/office/drawing/2014/main" id="{6E146096-4040-4387-AF2C-D59901C5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3096419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ahoma" panose="020B0604030504040204" pitchFamily="34" charset="0"/>
              </a:rPr>
              <a:t>SYN(x)</a:t>
            </a:r>
          </a:p>
        </p:txBody>
      </p:sp>
      <p:sp>
        <p:nvSpPr>
          <p:cNvPr id="35" name="Line 75">
            <a:extLst>
              <a:ext uri="{FF2B5EF4-FFF2-40B4-BE49-F238E27FC236}">
                <a16:creationId xmlns:a16="http://schemas.microsoft.com/office/drawing/2014/main" id="{6A5A65E4-C487-4FF1-A6F9-5E6857F59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3394869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76">
            <a:extLst>
              <a:ext uri="{FF2B5EF4-FFF2-40B4-BE49-F238E27FC236}">
                <a16:creationId xmlns:a16="http://schemas.microsoft.com/office/drawing/2014/main" id="{7B4CC632-B9E8-419D-8499-81CE022C4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2" y="3247232"/>
            <a:ext cx="2606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SYNACK(seq=</a:t>
            </a:r>
            <a:r>
              <a:rPr lang="en-US" altLang="zh-CN" sz="1400" dirty="0" err="1">
                <a:latin typeface="Tahoma" panose="020B0604030504040204" pitchFamily="34" charset="0"/>
              </a:rPr>
              <a:t>y,ACKnum</a:t>
            </a:r>
            <a:r>
              <a:rPr lang="en-US" altLang="zh-CN" sz="1400" dirty="0">
                <a:latin typeface="Tahoma" panose="020B0604030504040204" pitchFamily="34" charset="0"/>
              </a:rPr>
              <a:t>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ahoma" panose="020B0604030504040204" pitchFamily="34" charset="0"/>
              </a:rPr>
              <a:t>communication back to client</a:t>
            </a:r>
          </a:p>
        </p:txBody>
      </p:sp>
      <p:sp>
        <p:nvSpPr>
          <p:cNvPr id="37" name="Freeform 77">
            <a:extLst>
              <a:ext uri="{FF2B5EF4-FFF2-40B4-BE49-F238E27FC236}">
                <a16:creationId xmlns:a16="http://schemas.microsoft.com/office/drawing/2014/main" id="{063F7CDE-98F9-4A92-9538-3BD74AA0A9B2}"/>
              </a:ext>
            </a:extLst>
          </p:cNvPr>
          <p:cNvSpPr>
            <a:spLocks/>
          </p:cNvSpPr>
          <p:nvPr/>
        </p:nvSpPr>
        <p:spPr bwMode="auto">
          <a:xfrm flipV="1">
            <a:off x="4791075" y="5334794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78">
            <a:extLst>
              <a:ext uri="{FF2B5EF4-FFF2-40B4-BE49-F238E27FC236}">
                <a16:creationId xmlns:a16="http://schemas.microsoft.com/office/drawing/2014/main" id="{41B95EAD-21B5-4D5F-9016-C64C8E0FFCEC}"/>
              </a:ext>
            </a:extLst>
          </p:cNvPr>
          <p:cNvSpPr>
            <a:spLocks/>
          </p:cNvSpPr>
          <p:nvPr/>
        </p:nvSpPr>
        <p:spPr bwMode="auto">
          <a:xfrm flipH="1" flipV="1">
            <a:off x="7358062" y="5352257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9">
            <a:extLst>
              <a:ext uri="{FF2B5EF4-FFF2-40B4-BE49-F238E27FC236}">
                <a16:creationId xmlns:a16="http://schemas.microsoft.com/office/drawing/2014/main" id="{43F24AEA-6113-4BA8-86A8-7385D644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5228432"/>
            <a:ext cx="2606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0" name="Line 80">
            <a:extLst>
              <a:ext uri="{FF2B5EF4-FFF2-40B4-BE49-F238E27FC236}">
                <a16:creationId xmlns:a16="http://schemas.microsoft.com/office/drawing/2014/main" id="{D3E24687-0411-4E45-8477-B0DF9C3C8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2" y="5693569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81">
            <a:extLst>
              <a:ext uri="{FF2B5EF4-FFF2-40B4-BE49-F238E27FC236}">
                <a16:creationId xmlns:a16="http://schemas.microsoft.com/office/drawing/2014/main" id="{247E3389-8DF2-4EFD-8F45-20A5A8B9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06244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2" name="Line 82">
            <a:extLst>
              <a:ext uri="{FF2B5EF4-FFF2-40B4-BE49-F238E27FC236}">
                <a16:creationId xmlns:a16="http://schemas.microsoft.com/office/drawing/2014/main" id="{4457DBE3-FDC1-4CEE-8081-3CD3A4A6C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6080919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3">
            <a:extLst>
              <a:ext uri="{FF2B5EF4-FFF2-40B4-BE49-F238E27FC236}">
                <a16:creationId xmlns:a16="http://schemas.microsoft.com/office/drawing/2014/main" id="{811C929F-FA87-4C71-AC26-B2BFE280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5614194"/>
            <a:ext cx="1744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4" name="Text Box 84">
            <a:extLst>
              <a:ext uri="{FF2B5EF4-FFF2-40B4-BE49-F238E27FC236}">
                <a16:creationId xmlns:a16="http://schemas.microsoft.com/office/drawing/2014/main" id="{AB518A80-4830-426B-81A0-01801B19C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6045994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9974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BD0C-A1EF-4AF9-94E1-5FF4B5E1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三次握手避免两次握手中的失败情形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87615-D290-4B0A-8D0D-A0FE21898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CC7D6D00-E21C-443B-8BD5-288C12342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7" y="2235148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B00D7BC2-F068-42FB-A5B4-C7DA5E544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1" y="2308173"/>
            <a:ext cx="1587" cy="39608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95">
            <a:extLst>
              <a:ext uri="{FF2B5EF4-FFF2-40B4-BE49-F238E27FC236}">
                <a16:creationId xmlns:a16="http://schemas.microsoft.com/office/drawing/2014/main" id="{855863E4-5FBC-477F-A087-FC11D1F97D1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60624"/>
            <a:ext cx="4219576" cy="2986088"/>
            <a:chOff x="229" y="1844"/>
            <a:chExt cx="2658" cy="1881"/>
          </a:xfrm>
        </p:grpSpPr>
        <p:sp>
          <p:nvSpPr>
            <p:cNvPr id="8" name="Text Box 42">
              <a:extLst>
                <a:ext uri="{FF2B5EF4-FFF2-40B4-BE49-F238E27FC236}">
                  <a16:creationId xmlns:a16="http://schemas.microsoft.com/office/drawing/2014/main" id="{473E2C62-7729-40EE-A77E-4E057B6F0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1844"/>
              <a:ext cx="88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ea typeface="宋体" panose="02010600030101010101" pitchFamily="2" charset="-122"/>
                </a:rPr>
                <a:t>req_conn</a:t>
              </a:r>
              <a:r>
                <a:rPr lang="en-US" altLang="zh-CN" sz="1600" dirty="0">
                  <a:ea typeface="宋体" panose="02010600030101010101" pitchFamily="2" charset="-122"/>
                </a:rPr>
                <a:t>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9" name="Freeform 43">
              <a:extLst>
                <a:ext uri="{FF2B5EF4-FFF2-40B4-BE49-F238E27FC236}">
                  <a16:creationId xmlns:a16="http://schemas.microsoft.com/office/drawing/2014/main" id="{4A3BF3A0-E5DC-44AA-9C44-9470F829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4">
              <a:extLst>
                <a:ext uri="{FF2B5EF4-FFF2-40B4-BE49-F238E27FC236}">
                  <a16:creationId xmlns:a16="http://schemas.microsoft.com/office/drawing/2014/main" id="{06A8A3BC-91AE-477D-B226-255DCDBE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3512"/>
              <a:ext cx="7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11" name="Oval 45">
              <a:extLst>
                <a:ext uri="{FF2B5EF4-FFF2-40B4-BE49-F238E27FC236}">
                  <a16:creationId xmlns:a16="http://schemas.microsoft.com/office/drawing/2014/main" id="{12F4AF26-6AA4-4C81-A174-67B1186A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" name="Group 46">
              <a:extLst>
                <a:ext uri="{FF2B5EF4-FFF2-40B4-BE49-F238E27FC236}">
                  <a16:creationId xmlns:a16="http://schemas.microsoft.com/office/drawing/2014/main" id="{64F74B53-CF0D-41BA-9DB9-E6E961F9A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" y="2407"/>
              <a:ext cx="839" cy="213"/>
              <a:chOff x="1046" y="2085"/>
              <a:chExt cx="839" cy="213"/>
            </a:xfrm>
          </p:grpSpPr>
          <p:sp>
            <p:nvSpPr>
              <p:cNvPr id="13" name="Rectangle 47">
                <a:extLst>
                  <a:ext uri="{FF2B5EF4-FFF2-40B4-BE49-F238E27FC236}">
                    <a16:creationId xmlns:a16="http://schemas.microsoft.com/office/drawing/2014/main" id="{5A6D00C1-8E4A-452C-AA77-868BEAB6A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D1CEB05B-E341-42D5-BD45-8902E405C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085"/>
                <a:ext cx="8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req_conn(x)</a:t>
                </a:r>
              </a:p>
            </p:txBody>
          </p:sp>
        </p:grpSp>
      </p:grpSp>
      <p:grpSp>
        <p:nvGrpSpPr>
          <p:cNvPr id="15" name="Group 93">
            <a:extLst>
              <a:ext uri="{FF2B5EF4-FFF2-40B4-BE49-F238E27FC236}">
                <a16:creationId xmlns:a16="http://schemas.microsoft.com/office/drawing/2014/main" id="{D4C2E1FC-18DB-4399-8B25-5137B1D0079E}"/>
              </a:ext>
            </a:extLst>
          </p:cNvPr>
          <p:cNvGrpSpPr>
            <a:grpSpLocks/>
          </p:cNvGrpSpPr>
          <p:nvPr/>
        </p:nvGrpSpPr>
        <p:grpSpPr bwMode="auto">
          <a:xfrm>
            <a:off x="190501" y="4389387"/>
            <a:ext cx="5581652" cy="509588"/>
            <a:chOff x="-213" y="2807"/>
            <a:chExt cx="3516" cy="321"/>
          </a:xfrm>
        </p:grpSpPr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D188F94C-BDE6-4858-9A49-757BE9436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3">
              <a:extLst>
                <a:ext uri="{FF2B5EF4-FFF2-40B4-BE49-F238E27FC236}">
                  <a16:creationId xmlns:a16="http://schemas.microsoft.com/office/drawing/2014/main" id="{998DA53A-BB72-444D-9E2E-CBD752A12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3" y="2937"/>
              <a:ext cx="13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18" name="Text Box 84">
              <a:extLst>
                <a:ext uri="{FF2B5EF4-FFF2-40B4-BE49-F238E27FC236}">
                  <a16:creationId xmlns:a16="http://schemas.microsoft.com/office/drawing/2014/main" id="{46C600D1-EFEF-44D4-8585-A204153F1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122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sp>
          <p:nvSpPr>
            <p:cNvPr id="19" name="Text Box 85">
              <a:extLst>
                <a:ext uri="{FF2B5EF4-FFF2-40B4-BE49-F238E27FC236}">
                  <a16:creationId xmlns:a16="http://schemas.microsoft.com/office/drawing/2014/main" id="{60826E0C-985C-4A65-8D8A-6983EB86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2807"/>
              <a:ext cx="746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x completes</a:t>
              </a:r>
            </a:p>
          </p:txBody>
        </p:sp>
      </p:grpSp>
      <p:grpSp>
        <p:nvGrpSpPr>
          <p:cNvPr id="20" name="Group 99">
            <a:extLst>
              <a:ext uri="{FF2B5EF4-FFF2-40B4-BE49-F238E27FC236}">
                <a16:creationId xmlns:a16="http://schemas.microsoft.com/office/drawing/2014/main" id="{F937119F-48D3-44CF-BC3F-95D5E21CFFAF}"/>
              </a:ext>
            </a:extLst>
          </p:cNvPr>
          <p:cNvGrpSpPr>
            <a:grpSpLocks/>
          </p:cNvGrpSpPr>
          <p:nvPr/>
        </p:nvGrpSpPr>
        <p:grpSpPr bwMode="auto">
          <a:xfrm>
            <a:off x="7134222" y="2854623"/>
            <a:ext cx="4841868" cy="3336924"/>
            <a:chOff x="2971" y="1831"/>
            <a:chExt cx="3050" cy="2102"/>
          </a:xfrm>
        </p:grpSpPr>
        <p:sp>
          <p:nvSpPr>
            <p:cNvPr id="21" name="Text Box 69">
              <a:extLst>
                <a:ext uri="{FF2B5EF4-FFF2-40B4-BE49-F238E27FC236}">
                  <a16:creationId xmlns:a16="http://schemas.microsoft.com/office/drawing/2014/main" id="{F5245A84-1570-4BB2-AB94-06695F598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31"/>
              <a:ext cx="861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FC26B0C0-97B0-4F76-9823-68331D39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71">
              <a:extLst>
                <a:ext uri="{FF2B5EF4-FFF2-40B4-BE49-F238E27FC236}">
                  <a16:creationId xmlns:a16="http://schemas.microsoft.com/office/drawing/2014/main" id="{59E0D521-30D5-458A-85E9-60C301EB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3362"/>
              <a:ext cx="9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with new seq y</a:t>
              </a:r>
            </a:p>
          </p:txBody>
        </p:sp>
        <p:sp>
          <p:nvSpPr>
            <p:cNvPr id="24" name="Oval 72">
              <a:extLst>
                <a:ext uri="{FF2B5EF4-FFF2-40B4-BE49-F238E27FC236}">
                  <a16:creationId xmlns:a16="http://schemas.microsoft.com/office/drawing/2014/main" id="{ECC44327-D766-4DEE-824C-A4C10F35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Rectangle 74">
              <a:extLst>
                <a:ext uri="{FF2B5EF4-FFF2-40B4-BE49-F238E27FC236}">
                  <a16:creationId xmlns:a16="http://schemas.microsoft.com/office/drawing/2014/main" id="{957595CB-97C0-4BAF-B196-007B3341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FB7CDE17-6A76-42DC-8356-0FED6757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140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6D2209E2-EEA7-4445-9681-ADC43CAEF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2699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88">
              <a:extLst>
                <a:ext uri="{FF2B5EF4-FFF2-40B4-BE49-F238E27FC236}">
                  <a16:creationId xmlns:a16="http://schemas.microsoft.com/office/drawing/2014/main" id="{F56BCE0B-6CA6-4733-8167-0DCD34FB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9" name="Text Box 87">
              <a:extLst>
                <a:ext uri="{FF2B5EF4-FFF2-40B4-BE49-F238E27FC236}">
                  <a16:creationId xmlns:a16="http://schemas.microsoft.com/office/drawing/2014/main" id="{3077D064-64EF-4C66-8B7F-12F2D5F22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2" y="361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30" name="Text Box 89">
              <a:extLst>
                <a:ext uri="{FF2B5EF4-FFF2-40B4-BE49-F238E27FC236}">
                  <a16:creationId xmlns:a16="http://schemas.microsoft.com/office/drawing/2014/main" id="{B593BA6D-2B58-4B2C-97D7-2CA241AA9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retransmit</a:t>
              </a:r>
            </a:p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1" name="Text Box 90">
              <a:extLst>
                <a:ext uri="{FF2B5EF4-FFF2-40B4-BE49-F238E27FC236}">
                  <a16:creationId xmlns:a16="http://schemas.microsoft.com/office/drawing/2014/main" id="{1F96B5F3-A854-4390-97E5-A41CD1763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" y="3743"/>
              <a:ext cx="121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wrong ack num</a:t>
              </a:r>
            </a:p>
          </p:txBody>
        </p:sp>
      </p:grpSp>
      <p:grpSp>
        <p:nvGrpSpPr>
          <p:cNvPr id="32" name="Group 102">
            <a:extLst>
              <a:ext uri="{FF2B5EF4-FFF2-40B4-BE49-F238E27FC236}">
                <a16:creationId xmlns:a16="http://schemas.microsoft.com/office/drawing/2014/main" id="{F9161CCD-116F-4CD1-8C2D-3C122941C759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1679524"/>
            <a:ext cx="3917952" cy="2138363"/>
            <a:chOff x="456" y="1100"/>
            <a:chExt cx="2468" cy="1347"/>
          </a:xfrm>
        </p:grpSpPr>
        <p:sp>
          <p:nvSpPr>
            <p:cNvPr id="33" name="Text Box 103">
              <a:extLst>
                <a:ext uri="{FF2B5EF4-FFF2-40B4-BE49-F238E27FC236}">
                  <a16:creationId xmlns:a16="http://schemas.microsoft.com/office/drawing/2014/main" id="{E0E7A446-237D-4177-8511-AC805318B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1393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66A04C4A-9055-463F-8B0F-9039BD240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05">
              <a:extLst>
                <a:ext uri="{FF2B5EF4-FFF2-40B4-BE49-F238E27FC236}">
                  <a16:creationId xmlns:a16="http://schemas.microsoft.com/office/drawing/2014/main" id="{7D8661E0-66C6-43B7-983D-6C5E550E4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Rectangle 106">
              <a:extLst>
                <a:ext uri="{FF2B5EF4-FFF2-40B4-BE49-F238E27FC236}">
                  <a16:creationId xmlns:a16="http://schemas.microsoft.com/office/drawing/2014/main" id="{FCDC05E1-9A42-47FE-B4D3-8909AF8D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7" name="Text Box 107">
              <a:extLst>
                <a:ext uri="{FF2B5EF4-FFF2-40B4-BE49-F238E27FC236}">
                  <a16:creationId xmlns:a16="http://schemas.microsoft.com/office/drawing/2014/main" id="{F8ECE9EF-6AC0-48A4-9681-50DA1B416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486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38" name="Rectangle 108">
              <a:extLst>
                <a:ext uri="{FF2B5EF4-FFF2-40B4-BE49-F238E27FC236}">
                  <a16:creationId xmlns:a16="http://schemas.microsoft.com/office/drawing/2014/main" id="{1A179F79-2175-4A79-ACB4-2B592E20E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9" name="Text Box 109">
              <a:extLst>
                <a:ext uri="{FF2B5EF4-FFF2-40B4-BE49-F238E27FC236}">
                  <a16:creationId xmlns:a16="http://schemas.microsoft.com/office/drawing/2014/main" id="{59DE78A4-292E-4994-89A7-21A5992D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650"/>
              <a:ext cx="8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7D3BEFED-AE24-4C05-BD32-D7C1BECB8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2234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41" name="Oval 111">
              <a:extLst>
                <a:ext uri="{FF2B5EF4-FFF2-40B4-BE49-F238E27FC236}">
                  <a16:creationId xmlns:a16="http://schemas.microsoft.com/office/drawing/2014/main" id="{C98D7472-4143-493C-8389-D710DFEB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Oval 112">
              <a:extLst>
                <a:ext uri="{FF2B5EF4-FFF2-40B4-BE49-F238E27FC236}">
                  <a16:creationId xmlns:a16="http://schemas.microsoft.com/office/drawing/2014/main" id="{EA5763AD-84F7-43EA-9DA0-0D16765C6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" name="Group 113">
              <a:extLst>
                <a:ext uri="{FF2B5EF4-FFF2-40B4-BE49-F238E27FC236}">
                  <a16:creationId xmlns:a16="http://schemas.microsoft.com/office/drawing/2014/main" id="{8935D5AF-AD97-47C2-91D8-3CFA022F1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" y="1861"/>
              <a:ext cx="838" cy="213"/>
              <a:chOff x="1047" y="2085"/>
              <a:chExt cx="838" cy="213"/>
            </a:xfrm>
          </p:grpSpPr>
          <p:sp>
            <p:nvSpPr>
              <p:cNvPr id="80" name="Rectangle 114">
                <a:extLst>
                  <a:ext uri="{FF2B5EF4-FFF2-40B4-BE49-F238E27FC236}">
                    <a16:creationId xmlns:a16="http://schemas.microsoft.com/office/drawing/2014/main" id="{7CE7D6BB-1D2B-430B-81DF-8BDC29DF5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115">
                <a:extLst>
                  <a:ext uri="{FF2B5EF4-FFF2-40B4-BE49-F238E27FC236}">
                    <a16:creationId xmlns:a16="http://schemas.microsoft.com/office/drawing/2014/main" id="{C5A5E4A1-FF0F-4C4A-AFD7-8F2B6A28D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grpSp>
          <p:nvGrpSpPr>
            <p:cNvPr id="44" name="Group 116">
              <a:extLst>
                <a:ext uri="{FF2B5EF4-FFF2-40B4-BE49-F238E27FC236}">
                  <a16:creationId xmlns:a16="http://schemas.microsoft.com/office/drawing/2014/main" id="{ECEE576E-F9A6-4C6E-8953-8544F5EF6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78" name="Picture 117" descr="desktop_computer_stylized_medium">
                <a:extLst>
                  <a:ext uri="{FF2B5EF4-FFF2-40B4-BE49-F238E27FC236}">
                    <a16:creationId xmlns:a16="http://schemas.microsoft.com/office/drawing/2014/main" id="{158734D2-8492-4196-92D4-7008062C9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118">
                <a:extLst>
                  <a:ext uri="{FF2B5EF4-FFF2-40B4-BE49-F238E27FC236}">
                    <a16:creationId xmlns:a16="http://schemas.microsoft.com/office/drawing/2014/main" id="{B39AEDAD-DCE1-47E4-9556-E6B9219641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5" name="Group 119">
              <a:extLst>
                <a:ext uri="{FF2B5EF4-FFF2-40B4-BE49-F238E27FC236}">
                  <a16:creationId xmlns:a16="http://schemas.microsoft.com/office/drawing/2014/main" id="{AF418F75-06A5-4A46-AFF6-DE53CB24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46" name="Freeform 120">
                <a:extLst>
                  <a:ext uri="{FF2B5EF4-FFF2-40B4-BE49-F238E27FC236}">
                    <a16:creationId xmlns:a16="http://schemas.microsoft.com/office/drawing/2014/main" id="{B13DD131-4095-428E-8647-FCC0EC2B6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121">
                <a:extLst>
                  <a:ext uri="{FF2B5EF4-FFF2-40B4-BE49-F238E27FC236}">
                    <a16:creationId xmlns:a16="http://schemas.microsoft.com/office/drawing/2014/main" id="{72230A33-F863-4AEC-A362-D989FD47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122">
                <a:extLst>
                  <a:ext uri="{FF2B5EF4-FFF2-40B4-BE49-F238E27FC236}">
                    <a16:creationId xmlns:a16="http://schemas.microsoft.com/office/drawing/2014/main" id="{D5D2E25A-8E69-41C5-99E4-B59247B4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23">
                <a:extLst>
                  <a:ext uri="{FF2B5EF4-FFF2-40B4-BE49-F238E27FC236}">
                    <a16:creationId xmlns:a16="http://schemas.microsoft.com/office/drawing/2014/main" id="{DF4C8C01-FA31-4F01-8F64-74BB0A26C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124">
                <a:extLst>
                  <a:ext uri="{FF2B5EF4-FFF2-40B4-BE49-F238E27FC236}">
                    <a16:creationId xmlns:a16="http://schemas.microsoft.com/office/drawing/2014/main" id="{33EDF737-EE18-445E-ABD7-4D768A56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1" name="Group 125">
                <a:extLst>
                  <a:ext uri="{FF2B5EF4-FFF2-40B4-BE49-F238E27FC236}">
                    <a16:creationId xmlns:a16="http://schemas.microsoft.com/office/drawing/2014/main" id="{44704AEC-EF42-476C-8410-6F848A8B6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6" name="AutoShape 126">
                  <a:extLst>
                    <a:ext uri="{FF2B5EF4-FFF2-40B4-BE49-F238E27FC236}">
                      <a16:creationId xmlns:a16="http://schemas.microsoft.com/office/drawing/2014/main" id="{F023BB82-E309-4440-96C0-44AD2BDA1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AutoShape 127">
                  <a:extLst>
                    <a:ext uri="{FF2B5EF4-FFF2-40B4-BE49-F238E27FC236}">
                      <a16:creationId xmlns:a16="http://schemas.microsoft.com/office/drawing/2014/main" id="{2442BAE6-7DCB-4231-B337-180E4EF3A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" name="Rectangle 128">
                <a:extLst>
                  <a:ext uri="{FF2B5EF4-FFF2-40B4-BE49-F238E27FC236}">
                    <a16:creationId xmlns:a16="http://schemas.microsoft.com/office/drawing/2014/main" id="{FAD7582D-BE04-44DA-9D6E-474E27813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3" name="Group 129">
                <a:extLst>
                  <a:ext uri="{FF2B5EF4-FFF2-40B4-BE49-F238E27FC236}">
                    <a16:creationId xmlns:a16="http://schemas.microsoft.com/office/drawing/2014/main" id="{9B1682D4-76A3-4AC9-AD90-D952C7EF4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" name="AutoShape 130">
                  <a:extLst>
                    <a:ext uri="{FF2B5EF4-FFF2-40B4-BE49-F238E27FC236}">
                      <a16:creationId xmlns:a16="http://schemas.microsoft.com/office/drawing/2014/main" id="{C81126AB-0516-404D-9545-893BA2289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AutoShape 131">
                  <a:extLst>
                    <a:ext uri="{FF2B5EF4-FFF2-40B4-BE49-F238E27FC236}">
                      <a16:creationId xmlns:a16="http://schemas.microsoft.com/office/drawing/2014/main" id="{81D6B5EF-829E-419C-AF62-39B80A326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" name="Rectangle 132">
                <a:extLst>
                  <a:ext uri="{FF2B5EF4-FFF2-40B4-BE49-F238E27FC236}">
                    <a16:creationId xmlns:a16="http://schemas.microsoft.com/office/drawing/2014/main" id="{515BDC33-499E-402D-A142-FEB54595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133">
                <a:extLst>
                  <a:ext uri="{FF2B5EF4-FFF2-40B4-BE49-F238E27FC236}">
                    <a16:creationId xmlns:a16="http://schemas.microsoft.com/office/drawing/2014/main" id="{8F93C7A3-6291-4BE1-9391-7DBA8E790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56" name="Group 134">
                <a:extLst>
                  <a:ext uri="{FF2B5EF4-FFF2-40B4-BE49-F238E27FC236}">
                    <a16:creationId xmlns:a16="http://schemas.microsoft.com/office/drawing/2014/main" id="{436FB17A-6482-4F9B-B472-57C670340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" name="AutoShape 135">
                  <a:extLst>
                    <a:ext uri="{FF2B5EF4-FFF2-40B4-BE49-F238E27FC236}">
                      <a16:creationId xmlns:a16="http://schemas.microsoft.com/office/drawing/2014/main" id="{F13D0CE5-7314-4D01-B5A4-7F06A68DC6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AutoShape 136">
                  <a:extLst>
                    <a:ext uri="{FF2B5EF4-FFF2-40B4-BE49-F238E27FC236}">
                      <a16:creationId xmlns:a16="http://schemas.microsoft.com/office/drawing/2014/main" id="{A413053C-4E6A-434E-82D1-6F4EA6186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" name="Freeform 137">
                <a:extLst>
                  <a:ext uri="{FF2B5EF4-FFF2-40B4-BE49-F238E27FC236}">
                    <a16:creationId xmlns:a16="http://schemas.microsoft.com/office/drawing/2014/main" id="{3B5004EA-48E5-45C7-B0CD-F8FD7F03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" name="Group 138">
                <a:extLst>
                  <a:ext uri="{FF2B5EF4-FFF2-40B4-BE49-F238E27FC236}">
                    <a16:creationId xmlns:a16="http://schemas.microsoft.com/office/drawing/2014/main" id="{45AF5CD5-4186-4549-A1C2-D9799213A5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" name="AutoShape 139">
                  <a:extLst>
                    <a:ext uri="{FF2B5EF4-FFF2-40B4-BE49-F238E27FC236}">
                      <a16:creationId xmlns:a16="http://schemas.microsoft.com/office/drawing/2014/main" id="{8B101AB9-9808-4666-9817-0188E5728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AutoShape 140">
                  <a:extLst>
                    <a:ext uri="{FF2B5EF4-FFF2-40B4-BE49-F238E27FC236}">
                      <a16:creationId xmlns:a16="http://schemas.microsoft.com/office/drawing/2014/main" id="{570F1777-B65B-4FCB-8326-21203CAE7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" name="Rectangle 141">
                <a:extLst>
                  <a:ext uri="{FF2B5EF4-FFF2-40B4-BE49-F238E27FC236}">
                    <a16:creationId xmlns:a16="http://schemas.microsoft.com/office/drawing/2014/main" id="{42DE652A-DA79-4F27-9111-338FE78CB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42">
                <a:extLst>
                  <a:ext uri="{FF2B5EF4-FFF2-40B4-BE49-F238E27FC236}">
                    <a16:creationId xmlns:a16="http://schemas.microsoft.com/office/drawing/2014/main" id="{700DC17E-650D-41EB-931E-2935FF15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43">
                <a:extLst>
                  <a:ext uri="{FF2B5EF4-FFF2-40B4-BE49-F238E27FC236}">
                    <a16:creationId xmlns:a16="http://schemas.microsoft.com/office/drawing/2014/main" id="{DB03F334-DD50-40E5-81AC-B4699FCDA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144">
                <a:extLst>
                  <a:ext uri="{FF2B5EF4-FFF2-40B4-BE49-F238E27FC236}">
                    <a16:creationId xmlns:a16="http://schemas.microsoft.com/office/drawing/2014/main" id="{CFA7C331-199D-4D44-84CE-09A295E6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145">
                <a:extLst>
                  <a:ext uri="{FF2B5EF4-FFF2-40B4-BE49-F238E27FC236}">
                    <a16:creationId xmlns:a16="http://schemas.microsoft.com/office/drawing/2014/main" id="{1A707549-F452-4282-844C-9A2B2D625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AutoShape 146">
                <a:extLst>
                  <a:ext uri="{FF2B5EF4-FFF2-40B4-BE49-F238E27FC236}">
                    <a16:creationId xmlns:a16="http://schemas.microsoft.com/office/drawing/2014/main" id="{A2B2D677-E4CD-478B-993A-C47E089B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AutoShape 147">
                <a:extLst>
                  <a:ext uri="{FF2B5EF4-FFF2-40B4-BE49-F238E27FC236}">
                    <a16:creationId xmlns:a16="http://schemas.microsoft.com/office/drawing/2014/main" id="{968566DC-5311-442A-B090-BD74B64C6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6" name="Oval 148">
                <a:extLst>
                  <a:ext uri="{FF2B5EF4-FFF2-40B4-BE49-F238E27FC236}">
                    <a16:creationId xmlns:a16="http://schemas.microsoft.com/office/drawing/2014/main" id="{CA01A278-01F2-4F2C-BDFB-FF6B758B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7" name="Oval 149">
                <a:extLst>
                  <a:ext uri="{FF2B5EF4-FFF2-40B4-BE49-F238E27FC236}">
                    <a16:creationId xmlns:a16="http://schemas.microsoft.com/office/drawing/2014/main" id="{5487CA70-B73D-48BF-93CF-9811C4950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Oval 150">
                <a:extLst>
                  <a:ext uri="{FF2B5EF4-FFF2-40B4-BE49-F238E27FC236}">
                    <a16:creationId xmlns:a16="http://schemas.microsoft.com/office/drawing/2014/main" id="{53799415-6FA7-48BF-A7E1-79447E5D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151">
                <a:extLst>
                  <a:ext uri="{FF2B5EF4-FFF2-40B4-BE49-F238E27FC236}">
                    <a16:creationId xmlns:a16="http://schemas.microsoft.com/office/drawing/2014/main" id="{E47D93A7-BF83-43C2-8AEC-D3E38B0BB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" name="Group 152">
            <a:extLst>
              <a:ext uri="{FF2B5EF4-FFF2-40B4-BE49-F238E27FC236}">
                <a16:creationId xmlns:a16="http://schemas.microsoft.com/office/drawing/2014/main" id="{A4D602F1-A8FC-4A46-A44B-B2887986CF76}"/>
              </a:ext>
            </a:extLst>
          </p:cNvPr>
          <p:cNvGrpSpPr>
            <a:grpSpLocks/>
          </p:cNvGrpSpPr>
          <p:nvPr/>
        </p:nvGrpSpPr>
        <p:grpSpPr bwMode="auto">
          <a:xfrm>
            <a:off x="6711951" y="1697335"/>
            <a:ext cx="5570538" cy="4568825"/>
            <a:chOff x="2705" y="1107"/>
            <a:chExt cx="3509" cy="2878"/>
          </a:xfrm>
        </p:grpSpPr>
        <p:sp>
          <p:nvSpPr>
            <p:cNvPr id="83" name="Line 153">
              <a:extLst>
                <a:ext uri="{FF2B5EF4-FFF2-40B4-BE49-F238E27FC236}">
                  <a16:creationId xmlns:a16="http://schemas.microsoft.com/office/drawing/2014/main" id="{129761B8-9EA3-4D08-BBBA-133668139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Text Box 154">
              <a:extLst>
                <a:ext uri="{FF2B5EF4-FFF2-40B4-BE49-F238E27FC236}">
                  <a16:creationId xmlns:a16="http://schemas.microsoft.com/office/drawing/2014/main" id="{11A24B5A-0F9C-4264-98CB-00EDDB053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983"/>
              <a:ext cx="118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client terminates</a:t>
              </a:r>
            </a:p>
          </p:txBody>
        </p:sp>
        <p:sp>
          <p:nvSpPr>
            <p:cNvPr id="85" name="Line 155">
              <a:extLst>
                <a:ext uri="{FF2B5EF4-FFF2-40B4-BE49-F238E27FC236}">
                  <a16:creationId xmlns:a16="http://schemas.microsoft.com/office/drawing/2014/main" id="{1E2BAB67-0D9E-45C4-B51C-CCCCCDA2D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56">
              <a:extLst>
                <a:ext uri="{FF2B5EF4-FFF2-40B4-BE49-F238E27FC236}">
                  <a16:creationId xmlns:a16="http://schemas.microsoft.com/office/drawing/2014/main" id="{A72A630E-BAFF-4C4E-99DF-4C24522A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Rectangle 157">
              <a:extLst>
                <a:ext uri="{FF2B5EF4-FFF2-40B4-BE49-F238E27FC236}">
                  <a16:creationId xmlns:a16="http://schemas.microsoft.com/office/drawing/2014/main" id="{32C1935E-D2D6-415F-BD77-B037D0B4B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88" name="Text Box 158">
              <a:extLst>
                <a:ext uri="{FF2B5EF4-FFF2-40B4-BE49-F238E27FC236}">
                  <a16:creationId xmlns:a16="http://schemas.microsoft.com/office/drawing/2014/main" id="{6804043A-1D06-4451-B4FA-DB836F42C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221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</a:p>
          </p:txBody>
        </p:sp>
        <p:sp>
          <p:nvSpPr>
            <p:cNvPr id="89" name="Oval 159">
              <a:extLst>
                <a:ext uri="{FF2B5EF4-FFF2-40B4-BE49-F238E27FC236}">
                  <a16:creationId xmlns:a16="http://schemas.microsoft.com/office/drawing/2014/main" id="{6DABD98C-FEF7-4EB3-8F53-39CFC9C93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Text Box 160">
              <a:extLst>
                <a:ext uri="{FF2B5EF4-FFF2-40B4-BE49-F238E27FC236}">
                  <a16:creationId xmlns:a16="http://schemas.microsoft.com/office/drawing/2014/main" id="{41F42322-8563-4DCD-8BAD-2EAC4396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1380"/>
              <a:ext cx="6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choose x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1" name="Line 161">
              <a:extLst>
                <a:ext uri="{FF2B5EF4-FFF2-40B4-BE49-F238E27FC236}">
                  <a16:creationId xmlns:a16="http://schemas.microsoft.com/office/drawing/2014/main" id="{FE2DC2C1-18AC-4CBB-BF6D-89B2F5032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Rectangle 162">
              <a:extLst>
                <a:ext uri="{FF2B5EF4-FFF2-40B4-BE49-F238E27FC236}">
                  <a16:creationId xmlns:a16="http://schemas.microsoft.com/office/drawing/2014/main" id="{20264DF7-2351-4BE2-93F5-1A4F08A4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3" name="Text Box 163">
              <a:extLst>
                <a:ext uri="{FF2B5EF4-FFF2-40B4-BE49-F238E27FC236}">
                  <a16:creationId xmlns:a16="http://schemas.microsoft.com/office/drawing/2014/main" id="{E9534127-73C6-4C3F-A38E-8A83EE2FB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1473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req_conn(x)</a:t>
              </a:r>
            </a:p>
          </p:txBody>
        </p:sp>
        <p:sp>
          <p:nvSpPr>
            <p:cNvPr id="94" name="Text Box 164">
              <a:extLst>
                <a:ext uri="{FF2B5EF4-FFF2-40B4-BE49-F238E27FC236}">
                  <a16:creationId xmlns:a16="http://schemas.microsoft.com/office/drawing/2014/main" id="{5AA48D07-4872-4BF4-8DDD-51E2756C3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" y="1621"/>
              <a:ext cx="7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SYN RCVD</a:t>
              </a:r>
            </a:p>
          </p:txBody>
        </p:sp>
        <p:sp>
          <p:nvSpPr>
            <p:cNvPr id="95" name="Oval 165">
              <a:extLst>
                <a:ext uri="{FF2B5EF4-FFF2-40B4-BE49-F238E27FC236}">
                  <a16:creationId xmlns:a16="http://schemas.microsoft.com/office/drawing/2014/main" id="{712F1826-37D1-4BDE-AB29-D0878E285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6" name="Group 166">
              <a:extLst>
                <a:ext uri="{FF2B5EF4-FFF2-40B4-BE49-F238E27FC236}">
                  <a16:creationId xmlns:a16="http://schemas.microsoft.com/office/drawing/2014/main" id="{8B04749F-CA7E-4653-8C96-EC06A8494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" y="1848"/>
              <a:ext cx="838" cy="213"/>
              <a:chOff x="1047" y="2085"/>
              <a:chExt cx="838" cy="213"/>
            </a:xfrm>
          </p:grpSpPr>
          <p:sp>
            <p:nvSpPr>
              <p:cNvPr id="142" name="Rectangle 167">
                <a:extLst>
                  <a:ext uri="{FF2B5EF4-FFF2-40B4-BE49-F238E27FC236}">
                    <a16:creationId xmlns:a16="http://schemas.microsoft.com/office/drawing/2014/main" id="{4B276CA7-1C18-4A78-8422-E9C9983E9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Text Box 168">
                <a:extLst>
                  <a:ext uri="{FF2B5EF4-FFF2-40B4-BE49-F238E27FC236}">
                    <a16:creationId xmlns:a16="http://schemas.microsoft.com/office/drawing/2014/main" id="{854AE308-1BD5-434C-8541-9A93AF101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7" y="2085"/>
                <a:ext cx="8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acc_conn(x)</a:t>
                </a:r>
              </a:p>
            </p:txBody>
          </p:sp>
        </p:grpSp>
        <p:sp>
          <p:nvSpPr>
            <p:cNvPr id="97" name="Line 169">
              <a:extLst>
                <a:ext uri="{FF2B5EF4-FFF2-40B4-BE49-F238E27FC236}">
                  <a16:creationId xmlns:a16="http://schemas.microsoft.com/office/drawing/2014/main" id="{25F22B43-0E62-40C5-AC60-3D1306BF5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70">
              <a:extLst>
                <a:ext uri="{FF2B5EF4-FFF2-40B4-BE49-F238E27FC236}">
                  <a16:creationId xmlns:a16="http://schemas.microsoft.com/office/drawing/2014/main" id="{0B71B554-3929-465D-ACB6-8A702C2E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99" name="Text Box 171">
              <a:extLst>
                <a:ext uri="{FF2B5EF4-FFF2-40B4-BE49-F238E27FC236}">
                  <a16:creationId xmlns:a16="http://schemas.microsoft.com/office/drawing/2014/main" id="{C16ACC07-0DA6-459F-B7EC-45E38D9B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data(x+1)</a:t>
              </a:r>
            </a:p>
          </p:txBody>
        </p:sp>
        <p:sp>
          <p:nvSpPr>
            <p:cNvPr id="100" name="Oval 172">
              <a:extLst>
                <a:ext uri="{FF2B5EF4-FFF2-40B4-BE49-F238E27FC236}">
                  <a16:creationId xmlns:a16="http://schemas.microsoft.com/office/drawing/2014/main" id="{F9486128-2AAB-4045-86EB-7584F75A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Text Box 173">
              <a:extLst>
                <a:ext uri="{FF2B5EF4-FFF2-40B4-BE49-F238E27FC236}">
                  <a16:creationId xmlns:a16="http://schemas.microsoft.com/office/drawing/2014/main" id="{5AC2A399-DF0F-458E-986B-ACFB14F2C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41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solidFill>
                    <a:srgbClr val="CC0000"/>
                  </a:solidFill>
                  <a:ea typeface="宋体" panose="02010600030101010101" pitchFamily="2" charset="-122"/>
                </a:rPr>
                <a:t>ESTAB</a:t>
              </a:r>
              <a:endParaRPr lang="en-US" altLang="zh-CN" sz="1600" dirty="0">
                <a:ea typeface="宋体" panose="02010600030101010101" pitchFamily="2" charset="-122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accept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data(x+1)</a:t>
              </a:r>
            </a:p>
          </p:txBody>
        </p:sp>
        <p:grpSp>
          <p:nvGrpSpPr>
            <p:cNvPr id="102" name="Group 174">
              <a:extLst>
                <a:ext uri="{FF2B5EF4-FFF2-40B4-BE49-F238E27FC236}">
                  <a16:creationId xmlns:a16="http://schemas.microsoft.com/office/drawing/2014/main" id="{EC095B48-3B67-4FC6-99E7-6142201B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2"/>
              <a:chOff x="3818" y="2796"/>
              <a:chExt cx="1515" cy="302"/>
            </a:xfrm>
          </p:grpSpPr>
          <p:sp>
            <p:nvSpPr>
              <p:cNvPr id="140" name="Line 175">
                <a:extLst>
                  <a:ext uri="{FF2B5EF4-FFF2-40B4-BE49-F238E27FC236}">
                    <a16:creationId xmlns:a16="http://schemas.microsoft.com/office/drawing/2014/main" id="{B76E0086-A9C1-4AAD-AEDF-F36FED440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1" name="Text Box 176">
                <a:extLst>
                  <a:ext uri="{FF2B5EF4-FFF2-40B4-BE49-F238E27FC236}">
                    <a16:creationId xmlns:a16="http://schemas.microsoft.com/office/drawing/2014/main" id="{DB38F61C-5211-42B3-86BE-EAFE34838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2796"/>
                <a:ext cx="746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x completes</a:t>
                </a:r>
              </a:p>
            </p:txBody>
          </p:sp>
        </p:grpSp>
        <p:sp>
          <p:nvSpPr>
            <p:cNvPr id="103" name="Text Box 177">
              <a:extLst>
                <a:ext uri="{FF2B5EF4-FFF2-40B4-BE49-F238E27FC236}">
                  <a16:creationId xmlns:a16="http://schemas.microsoft.com/office/drawing/2014/main" id="{635E5942-A19F-4DE9-9754-B481F31AE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138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server forgets x</a:t>
              </a:r>
            </a:p>
          </p:txBody>
        </p:sp>
        <p:grpSp>
          <p:nvGrpSpPr>
            <p:cNvPr id="104" name="Group 178">
              <a:extLst>
                <a:ext uri="{FF2B5EF4-FFF2-40B4-BE49-F238E27FC236}">
                  <a16:creationId xmlns:a16="http://schemas.microsoft.com/office/drawing/2014/main" id="{62FB6EE2-89B1-4634-B7C6-DDA3E9F10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138" name="Picture 179" descr="desktop_computer_stylized_medium">
                <a:extLst>
                  <a:ext uri="{FF2B5EF4-FFF2-40B4-BE49-F238E27FC236}">
                    <a16:creationId xmlns:a16="http://schemas.microsoft.com/office/drawing/2014/main" id="{10B34B3C-E8A4-4147-9926-999465C656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80">
                <a:extLst>
                  <a:ext uri="{FF2B5EF4-FFF2-40B4-BE49-F238E27FC236}">
                    <a16:creationId xmlns:a16="http://schemas.microsoft.com/office/drawing/2014/main" id="{B96BC62F-195E-4890-8189-3B7EF55AEC5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8635428 w 356"/>
                  <a:gd name="T3" fmla="*/ 6614732 h 368"/>
                  <a:gd name="T4" fmla="*/ 57695678 w 356"/>
                  <a:gd name="T5" fmla="*/ 137858167 h 368"/>
                  <a:gd name="T6" fmla="*/ 12715255 w 356"/>
                  <a:gd name="T7" fmla="*/ 17240661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" name="Group 181">
              <a:extLst>
                <a:ext uri="{FF2B5EF4-FFF2-40B4-BE49-F238E27FC236}">
                  <a16:creationId xmlns:a16="http://schemas.microsoft.com/office/drawing/2014/main" id="{1823E49A-3ADE-4A01-A356-6B1EA9BB8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106" name="Freeform 182">
                <a:extLst>
                  <a:ext uri="{FF2B5EF4-FFF2-40B4-BE49-F238E27FC236}">
                    <a16:creationId xmlns:a16="http://schemas.microsoft.com/office/drawing/2014/main" id="{B103F6B7-928E-4323-8BFA-8F3313F9A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183">
                <a:extLst>
                  <a:ext uri="{FF2B5EF4-FFF2-40B4-BE49-F238E27FC236}">
                    <a16:creationId xmlns:a16="http://schemas.microsoft.com/office/drawing/2014/main" id="{B57ABBC9-64D2-41FB-A015-CFC423DD9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5699FAE6-C2EF-43B7-B3E1-2AC86EDA2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85">
                <a:extLst>
                  <a:ext uri="{FF2B5EF4-FFF2-40B4-BE49-F238E27FC236}">
                    <a16:creationId xmlns:a16="http://schemas.microsoft.com/office/drawing/2014/main" id="{1C662179-526A-4E1B-BC9F-34EE75FB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186">
                <a:extLst>
                  <a:ext uri="{FF2B5EF4-FFF2-40B4-BE49-F238E27FC236}">
                    <a16:creationId xmlns:a16="http://schemas.microsoft.com/office/drawing/2014/main" id="{80A29E5C-18EF-493D-BEA1-9BCDD6CD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1" name="Group 187">
                <a:extLst>
                  <a:ext uri="{FF2B5EF4-FFF2-40B4-BE49-F238E27FC236}">
                    <a16:creationId xmlns:a16="http://schemas.microsoft.com/office/drawing/2014/main" id="{709550F1-1FCF-4A7E-AE6D-F7B80BABE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6" name="AutoShape 188">
                  <a:extLst>
                    <a:ext uri="{FF2B5EF4-FFF2-40B4-BE49-F238E27FC236}">
                      <a16:creationId xmlns:a16="http://schemas.microsoft.com/office/drawing/2014/main" id="{A38AF549-7A19-4CAE-BFAB-66A4E095C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" name="AutoShape 189">
                  <a:extLst>
                    <a:ext uri="{FF2B5EF4-FFF2-40B4-BE49-F238E27FC236}">
                      <a16:creationId xmlns:a16="http://schemas.microsoft.com/office/drawing/2014/main" id="{0FE9C231-8288-4127-8A8F-7EE03D4BF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2" name="Rectangle 190">
                <a:extLst>
                  <a:ext uri="{FF2B5EF4-FFF2-40B4-BE49-F238E27FC236}">
                    <a16:creationId xmlns:a16="http://schemas.microsoft.com/office/drawing/2014/main" id="{030F75F7-5FBC-408C-9336-EF50BB0FB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3" name="Group 191">
                <a:extLst>
                  <a:ext uri="{FF2B5EF4-FFF2-40B4-BE49-F238E27FC236}">
                    <a16:creationId xmlns:a16="http://schemas.microsoft.com/office/drawing/2014/main" id="{F1AE9A48-BA10-4A54-8B89-6975CB284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4" name="AutoShape 192">
                  <a:extLst>
                    <a:ext uri="{FF2B5EF4-FFF2-40B4-BE49-F238E27FC236}">
                      <a16:creationId xmlns:a16="http://schemas.microsoft.com/office/drawing/2014/main" id="{56B1C69B-C237-4E64-BC1F-D0CCB0BB0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5" name="AutoShape 193">
                  <a:extLst>
                    <a:ext uri="{FF2B5EF4-FFF2-40B4-BE49-F238E27FC236}">
                      <a16:creationId xmlns:a16="http://schemas.microsoft.com/office/drawing/2014/main" id="{DE1E360B-FE27-4090-A26E-FE7C57A9F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" name="Rectangle 194">
                <a:extLst>
                  <a:ext uri="{FF2B5EF4-FFF2-40B4-BE49-F238E27FC236}">
                    <a16:creationId xmlns:a16="http://schemas.microsoft.com/office/drawing/2014/main" id="{7C27F988-DA2A-4FA3-9249-700C44B6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195">
                <a:extLst>
                  <a:ext uri="{FF2B5EF4-FFF2-40B4-BE49-F238E27FC236}">
                    <a16:creationId xmlns:a16="http://schemas.microsoft.com/office/drawing/2014/main" id="{70F5C15C-FCDC-493B-A7EF-101CDF00C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116" name="Group 196">
                <a:extLst>
                  <a:ext uri="{FF2B5EF4-FFF2-40B4-BE49-F238E27FC236}">
                    <a16:creationId xmlns:a16="http://schemas.microsoft.com/office/drawing/2014/main" id="{8FA48A7A-BB03-4E44-B702-359725458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2" name="AutoShape 197">
                  <a:extLst>
                    <a:ext uri="{FF2B5EF4-FFF2-40B4-BE49-F238E27FC236}">
                      <a16:creationId xmlns:a16="http://schemas.microsoft.com/office/drawing/2014/main" id="{850445A0-45CB-4D4D-A441-B71B90277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" name="AutoShape 198">
                  <a:extLst>
                    <a:ext uri="{FF2B5EF4-FFF2-40B4-BE49-F238E27FC236}">
                      <a16:creationId xmlns:a16="http://schemas.microsoft.com/office/drawing/2014/main" id="{52851543-56EA-4464-9D1F-3773C73DC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7" name="Freeform 199">
                <a:extLst>
                  <a:ext uri="{FF2B5EF4-FFF2-40B4-BE49-F238E27FC236}">
                    <a16:creationId xmlns:a16="http://schemas.microsoft.com/office/drawing/2014/main" id="{B1B6A871-834B-4BF4-BB41-D278C559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" name="Group 200">
                <a:extLst>
                  <a:ext uri="{FF2B5EF4-FFF2-40B4-BE49-F238E27FC236}">
                    <a16:creationId xmlns:a16="http://schemas.microsoft.com/office/drawing/2014/main" id="{3FEDCB95-FBA8-48CA-9B33-24F1AB617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0" name="AutoShape 201">
                  <a:extLst>
                    <a:ext uri="{FF2B5EF4-FFF2-40B4-BE49-F238E27FC236}">
                      <a16:creationId xmlns:a16="http://schemas.microsoft.com/office/drawing/2014/main" id="{280F8E99-988B-4BB3-8FDA-9971CF419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AutoShape 202">
                  <a:extLst>
                    <a:ext uri="{FF2B5EF4-FFF2-40B4-BE49-F238E27FC236}">
                      <a16:creationId xmlns:a16="http://schemas.microsoft.com/office/drawing/2014/main" id="{A581E29D-15B4-48FC-8DB7-DC60CC8BA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9" name="Rectangle 203">
                <a:extLst>
                  <a:ext uri="{FF2B5EF4-FFF2-40B4-BE49-F238E27FC236}">
                    <a16:creationId xmlns:a16="http://schemas.microsoft.com/office/drawing/2014/main" id="{CBF9A5E7-E86D-48F0-A36F-8550AD5A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204">
                <a:extLst>
                  <a:ext uri="{FF2B5EF4-FFF2-40B4-BE49-F238E27FC236}">
                    <a16:creationId xmlns:a16="http://schemas.microsoft.com/office/drawing/2014/main" id="{C8D43F5C-FA93-4D6E-A609-722AC7144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205">
                <a:extLst>
                  <a:ext uri="{FF2B5EF4-FFF2-40B4-BE49-F238E27FC236}">
                    <a16:creationId xmlns:a16="http://schemas.microsoft.com/office/drawing/2014/main" id="{D0B3ACEE-9868-45F0-B662-7BAE43E32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Oval 206">
                <a:extLst>
                  <a:ext uri="{FF2B5EF4-FFF2-40B4-BE49-F238E27FC236}">
                    <a16:creationId xmlns:a16="http://schemas.microsoft.com/office/drawing/2014/main" id="{634AECDC-CDF4-436C-B56A-042FA7378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207">
                <a:extLst>
                  <a:ext uri="{FF2B5EF4-FFF2-40B4-BE49-F238E27FC236}">
                    <a16:creationId xmlns:a16="http://schemas.microsoft.com/office/drawing/2014/main" id="{E16FF4AB-3424-47DB-8FBE-4EAD9DD1F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AutoShape 208">
                <a:extLst>
                  <a:ext uri="{FF2B5EF4-FFF2-40B4-BE49-F238E27FC236}">
                    <a16:creationId xmlns:a16="http://schemas.microsoft.com/office/drawing/2014/main" id="{7767C8D2-F3EF-49D2-88C6-6A9F92120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AutoShape 209">
                <a:extLst>
                  <a:ext uri="{FF2B5EF4-FFF2-40B4-BE49-F238E27FC236}">
                    <a16:creationId xmlns:a16="http://schemas.microsoft.com/office/drawing/2014/main" id="{E59FC50D-93BB-4900-89D7-10AAE409D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Oval 210">
                <a:extLst>
                  <a:ext uri="{FF2B5EF4-FFF2-40B4-BE49-F238E27FC236}">
                    <a16:creationId xmlns:a16="http://schemas.microsoft.com/office/drawing/2014/main" id="{58053619-FCFF-4FA7-ACF1-A567F1B4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Oval 211">
                <a:extLst>
                  <a:ext uri="{FF2B5EF4-FFF2-40B4-BE49-F238E27FC236}">
                    <a16:creationId xmlns:a16="http://schemas.microsoft.com/office/drawing/2014/main" id="{0A688C78-3224-48B7-AD19-6460F4A4F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" name="Oval 212">
                <a:extLst>
                  <a:ext uri="{FF2B5EF4-FFF2-40B4-BE49-F238E27FC236}">
                    <a16:creationId xmlns:a16="http://schemas.microsoft.com/office/drawing/2014/main" id="{A07F68DC-3194-421A-B56E-1302C9C89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Rectangle 213">
                <a:extLst>
                  <a:ext uri="{FF2B5EF4-FFF2-40B4-BE49-F238E27FC236}">
                    <a16:creationId xmlns:a16="http://schemas.microsoft.com/office/drawing/2014/main" id="{B14123B4-80D3-44B6-A8CC-95CBA2D35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4" name="Line 105">
            <a:extLst>
              <a:ext uri="{FF2B5EF4-FFF2-40B4-BE49-F238E27FC236}">
                <a16:creationId xmlns:a16="http://schemas.microsoft.com/office/drawing/2014/main" id="{7B5D00A7-91DF-4C2F-8A34-BDFB09A06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5758554"/>
            <a:ext cx="1492246" cy="3540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105">
            <a:extLst>
              <a:ext uri="{FF2B5EF4-FFF2-40B4-BE49-F238E27FC236}">
                <a16:creationId xmlns:a16="http://schemas.microsoft.com/office/drawing/2014/main" id="{DD5A3752-8D39-4E92-8223-E8DCD4300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0567" y="5746065"/>
            <a:ext cx="354021" cy="1006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7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如何选择起始序号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为什么起始序号不从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同一对套接字之间建立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则新、旧连接上的序号有重叠，旧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连接上重传的报文段会被误以为是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连接上的报文段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可以随机选取起始序号吗？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同一对套接字之间建立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且新、旧连接上选择的起始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相差不大，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新、旧连接上传输的序号仍然可能重叠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结论：必须避免新、旧连接上的序号产生重叠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94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起始序号的选择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基于时钟的起始序号选取算法：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每个主机使用一个时钟，以二进制计数器的形式工作，每隔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ΔT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时间计数器加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新建一个连接时，以本地计数器值的最低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位作为起始序号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该方法确保连接的起始序号随时间单调增长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取较小的值（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微秒）：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确保发送序号的增长速度，不会超过起始序号的增长速度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使用较长的字节序号（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32位）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确保序号回绕的时间远大于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分组在网络中的最长寿命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3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AB1F1-A1E7-4154-82D5-28C15C76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04A1-946B-4734-BF8F-F06DE359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客户端、服务器都可以主动关闭连接</a:t>
            </a:r>
            <a:endParaRPr lang="en-US" altLang="zh-CN" dirty="0"/>
          </a:p>
          <a:p>
            <a:pPr lvl="1"/>
            <a:r>
              <a:rPr lang="zh-CN" altLang="en-US" dirty="0"/>
              <a:t>通过在</a:t>
            </a:r>
            <a:r>
              <a:rPr lang="en-US" altLang="zh-CN" dirty="0"/>
              <a:t>TCP segment</a:t>
            </a:r>
            <a:r>
              <a:rPr lang="zh-CN" altLang="en-US" dirty="0"/>
              <a:t>中设置</a:t>
            </a:r>
            <a:r>
              <a:rPr lang="en-US" altLang="zh-CN" dirty="0">
                <a:solidFill>
                  <a:srgbClr val="FF0000"/>
                </a:solidFill>
              </a:rPr>
              <a:t>FIN bit = 1</a:t>
            </a:r>
            <a:endParaRPr lang="en-US" altLang="zh-CN" dirty="0"/>
          </a:p>
          <a:p>
            <a:r>
              <a:rPr lang="en-US" altLang="zh-CN" dirty="0"/>
              <a:t>FIN</a:t>
            </a:r>
            <a:r>
              <a:rPr lang="zh-CN" altLang="en-US" dirty="0"/>
              <a:t>消息需要被确认</a:t>
            </a:r>
            <a:endParaRPr lang="en-US" altLang="zh-CN" dirty="0"/>
          </a:p>
          <a:p>
            <a:pPr lvl="1"/>
            <a:r>
              <a:rPr lang="zh-CN" altLang="en-US" dirty="0"/>
              <a:t>一旦发送</a:t>
            </a:r>
            <a:r>
              <a:rPr lang="en-US" altLang="zh-CN" dirty="0"/>
              <a:t>FIN</a:t>
            </a:r>
            <a:r>
              <a:rPr lang="zh-CN" altLang="en-US" dirty="0"/>
              <a:t>，就不能再发送数据，只能接收数据</a:t>
            </a:r>
            <a:endParaRPr lang="en-US" altLang="zh-CN" dirty="0"/>
          </a:p>
          <a:p>
            <a:pPr lvl="1"/>
            <a:r>
              <a:rPr lang="zh-CN" altLang="en-US"/>
              <a:t>一旦收到</a:t>
            </a:r>
            <a:r>
              <a:rPr lang="zh-CN" altLang="en-US" dirty="0"/>
              <a:t>对方的</a:t>
            </a:r>
            <a:r>
              <a:rPr lang="en-US" altLang="zh-CN" dirty="0"/>
              <a:t>FIN</a:t>
            </a:r>
            <a:r>
              <a:rPr lang="zh-CN" altLang="en-US" dirty="0"/>
              <a:t>之后，知道对方不再发送消息，可以在己方数据发送完后安全关闭</a:t>
            </a:r>
          </a:p>
          <a:p>
            <a:r>
              <a:rPr lang="zh-CN" altLang="en-US" dirty="0"/>
              <a:t>四次握手过程：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端各自发送</a:t>
            </a:r>
            <a:r>
              <a:rPr lang="en-US" altLang="zh-CN" dirty="0"/>
              <a:t>FIN</a:t>
            </a:r>
            <a:r>
              <a:rPr lang="zh-CN" altLang="en-US" dirty="0"/>
              <a:t>，也各自确认对方的</a:t>
            </a:r>
            <a:r>
              <a:rPr lang="en-US" altLang="zh-CN" dirty="0"/>
              <a:t>FIN</a:t>
            </a:r>
          </a:p>
          <a:p>
            <a:r>
              <a:rPr lang="zh-CN" altLang="en-US" dirty="0"/>
              <a:t>优化：</a:t>
            </a:r>
            <a:endParaRPr lang="en-US" altLang="zh-CN" dirty="0"/>
          </a:p>
          <a:p>
            <a:pPr lvl="1"/>
            <a:r>
              <a:rPr lang="en-US" altLang="zh-CN" dirty="0"/>
              <a:t>FIN</a:t>
            </a:r>
            <a:r>
              <a:rPr lang="zh-CN" altLang="en-US" dirty="0"/>
              <a:t>与</a:t>
            </a:r>
            <a:r>
              <a:rPr lang="en-US" altLang="zh-CN" dirty="0"/>
              <a:t>ACK</a:t>
            </a:r>
            <a:r>
              <a:rPr lang="zh-CN" altLang="en-US" dirty="0"/>
              <a:t>可以一起发送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94E5C-3397-48BA-A351-B53700FAC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89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944689" y="2762253"/>
            <a:ext cx="1582737" cy="855663"/>
            <a:chOff x="265" y="1740"/>
            <a:chExt cx="997" cy="539"/>
          </a:xfrm>
        </p:grpSpPr>
        <p:sp>
          <p:nvSpPr>
            <p:cNvPr id="144476" name="Text Box 34"/>
            <p:cNvSpPr txBox="1">
              <a:spLocks noChangeArrowheads="1"/>
            </p:cNvSpPr>
            <p:nvPr/>
          </p:nvSpPr>
          <p:spPr bwMode="auto">
            <a:xfrm>
              <a:off x="265" y="2066"/>
              <a:ext cx="9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FIN_WAIT_2</a:t>
              </a:r>
            </a:p>
          </p:txBody>
        </p:sp>
        <p:sp>
          <p:nvSpPr>
            <p:cNvPr id="144477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8594725" y="2101851"/>
            <a:ext cx="1600200" cy="962026"/>
            <a:chOff x="4454" y="1324"/>
            <a:chExt cx="1008" cy="606"/>
          </a:xfrm>
        </p:grpSpPr>
        <p:sp>
          <p:nvSpPr>
            <p:cNvPr id="144474" name="Text Box 37"/>
            <p:cNvSpPr txBox="1">
              <a:spLocks noChangeArrowheads="1"/>
            </p:cNvSpPr>
            <p:nvPr/>
          </p:nvSpPr>
          <p:spPr bwMode="auto">
            <a:xfrm>
              <a:off x="4454" y="1717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CLOSE_WAIT</a:t>
              </a:r>
            </a:p>
          </p:txBody>
        </p:sp>
        <p:sp>
          <p:nvSpPr>
            <p:cNvPr id="144475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44471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2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3" name="Text Box 43"/>
            <p:cNvSpPr txBox="1">
              <a:spLocks noChangeArrowheads="1"/>
            </p:cNvSpPr>
            <p:nvPr/>
          </p:nvSpPr>
          <p:spPr bwMode="auto">
            <a:xfrm>
              <a:off x="2444" y="2562"/>
              <a:ext cx="10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4446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497264" y="2901951"/>
            <a:ext cx="5686424" cy="663575"/>
            <a:chOff x="1243" y="1828"/>
            <a:chExt cx="3582" cy="418"/>
          </a:xfrm>
        </p:grpSpPr>
        <p:sp>
          <p:nvSpPr>
            <p:cNvPr id="144463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4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65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ACKnum=x+1</a:t>
              </a:r>
            </a:p>
          </p:txBody>
        </p:sp>
        <p:sp>
          <p:nvSpPr>
            <p:cNvPr id="144466" name="Text Box 21"/>
            <p:cNvSpPr txBox="1">
              <a:spLocks noChangeArrowheads="1"/>
            </p:cNvSpPr>
            <p:nvPr/>
          </p:nvSpPr>
          <p:spPr bwMode="auto">
            <a:xfrm>
              <a:off x="1243" y="2066"/>
              <a:ext cx="94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等待服务器关闭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467" name="Text Box 49"/>
            <p:cNvSpPr txBox="1">
              <a:spLocks noChangeArrowheads="1"/>
            </p:cNvSpPr>
            <p:nvPr/>
          </p:nvSpPr>
          <p:spPr bwMode="auto">
            <a:xfrm>
              <a:off x="3804" y="189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仍可发送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577138" y="3032127"/>
            <a:ext cx="2581275" cy="1393826"/>
            <a:chOff x="3813" y="1910"/>
            <a:chExt cx="1626" cy="878"/>
          </a:xfrm>
        </p:grpSpPr>
        <p:sp>
          <p:nvSpPr>
            <p:cNvPr id="144459" name="Text Box 50"/>
            <p:cNvSpPr txBox="1">
              <a:spLocks noChangeArrowheads="1"/>
            </p:cNvSpPr>
            <p:nvPr/>
          </p:nvSpPr>
          <p:spPr bwMode="auto">
            <a:xfrm>
              <a:off x="3813" y="260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460" name="Group 76"/>
            <p:cNvGrpSpPr>
              <a:grpSpLocks/>
            </p:cNvGrpSpPr>
            <p:nvPr/>
          </p:nvGrpSpPr>
          <p:grpSpPr bwMode="auto">
            <a:xfrm>
              <a:off x="4646" y="1910"/>
              <a:ext cx="793" cy="724"/>
              <a:chOff x="4646" y="1910"/>
              <a:chExt cx="793" cy="724"/>
            </a:xfrm>
          </p:grpSpPr>
          <p:sp>
            <p:nvSpPr>
              <p:cNvPr id="144461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462" name="Text Box 55"/>
              <p:cNvSpPr txBox="1">
                <a:spLocks noChangeArrowheads="1"/>
              </p:cNvSpPr>
              <p:nvPr/>
            </p:nvSpPr>
            <p:spPr bwMode="auto">
              <a:xfrm>
                <a:off x="4646" y="2421"/>
                <a:ext cx="7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9123363" y="4213228"/>
            <a:ext cx="1003300" cy="1225551"/>
            <a:chOff x="4787" y="2654"/>
            <a:chExt cx="632" cy="772"/>
          </a:xfrm>
        </p:grpSpPr>
        <p:sp>
          <p:nvSpPr>
            <p:cNvPr id="144457" name="Text Box 11"/>
            <p:cNvSpPr txBox="1">
              <a:spLocks noChangeArrowheads="1"/>
            </p:cNvSpPr>
            <p:nvPr/>
          </p:nvSpPr>
          <p:spPr bwMode="auto">
            <a:xfrm>
              <a:off x="4787" y="3213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8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990727" y="3605216"/>
            <a:ext cx="1636713" cy="1046163"/>
            <a:chOff x="294" y="2271"/>
            <a:chExt cx="1031" cy="659"/>
          </a:xfrm>
        </p:grpSpPr>
        <p:sp>
          <p:nvSpPr>
            <p:cNvPr id="144455" name="Text Box 58"/>
            <p:cNvSpPr txBox="1">
              <a:spLocks noChangeArrowheads="1"/>
            </p:cNvSpPr>
            <p:nvPr/>
          </p:nvSpPr>
          <p:spPr bwMode="auto">
            <a:xfrm>
              <a:off x="294" y="2717"/>
              <a:ext cx="10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TIMED_WAIT</a:t>
              </a:r>
            </a:p>
          </p:txBody>
        </p:sp>
        <p:sp>
          <p:nvSpPr>
            <p:cNvPr id="144456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2155827" y="4486277"/>
            <a:ext cx="2805113" cy="1770063"/>
            <a:chOff x="398" y="2826"/>
            <a:chExt cx="1767" cy="1115"/>
          </a:xfrm>
        </p:grpSpPr>
        <p:sp>
          <p:nvSpPr>
            <p:cNvPr id="14444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0" name="Text Box 51"/>
            <p:cNvSpPr txBox="1">
              <a:spLocks noChangeArrowheads="1"/>
            </p:cNvSpPr>
            <p:nvPr/>
          </p:nvSpPr>
          <p:spPr bwMode="auto">
            <a:xfrm>
              <a:off x="1135" y="3093"/>
              <a:ext cx="1030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2*max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 lifetime</a:t>
              </a:r>
            </a:p>
          </p:txBody>
        </p:sp>
        <p:sp>
          <p:nvSpPr>
            <p:cNvPr id="14445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3" name="Text Box 59"/>
            <p:cNvSpPr txBox="1">
              <a:spLocks noChangeArrowheads="1"/>
            </p:cNvSpPr>
            <p:nvPr/>
          </p:nvSpPr>
          <p:spPr bwMode="auto">
            <a:xfrm>
              <a:off x="398" y="372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399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关闭TCP连接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4108437B-8AEB-AD45-9E85-CC4C222C6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966914" y="2046287"/>
            <a:ext cx="1550987" cy="701674"/>
            <a:chOff x="279" y="1289"/>
            <a:chExt cx="977" cy="442"/>
          </a:xfrm>
        </p:grpSpPr>
        <p:sp>
          <p:nvSpPr>
            <p:cNvPr id="144447" name="Text Box 31"/>
            <p:cNvSpPr txBox="1">
              <a:spLocks noChangeArrowheads="1"/>
            </p:cNvSpPr>
            <p:nvPr/>
          </p:nvSpPr>
          <p:spPr bwMode="auto">
            <a:xfrm>
              <a:off x="279" y="1518"/>
              <a:ext cx="9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FIN_WAIT_1</a:t>
              </a:r>
            </a:p>
          </p:txBody>
        </p:sp>
        <p:sp>
          <p:nvSpPr>
            <p:cNvPr id="144448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198813" y="2112964"/>
            <a:ext cx="4305300" cy="792163"/>
            <a:chOff x="1055" y="1331"/>
            <a:chExt cx="2712" cy="499"/>
          </a:xfrm>
        </p:grpSpPr>
        <p:sp>
          <p:nvSpPr>
            <p:cNvPr id="14444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4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44" name="Text Box 8"/>
            <p:cNvSpPr txBox="1">
              <a:spLocks noChangeArrowheads="1"/>
            </p:cNvSpPr>
            <p:nvPr/>
          </p:nvSpPr>
          <p:spPr bwMode="auto">
            <a:xfrm>
              <a:off x="2414" y="1493"/>
              <a:ext cx="10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seq=x</a:t>
              </a:r>
            </a:p>
          </p:txBody>
        </p:sp>
        <p:sp>
          <p:nvSpPr>
            <p:cNvPr id="144445" name="Text Box 9"/>
            <p:cNvSpPr txBox="1">
              <a:spLocks noChangeArrowheads="1"/>
            </p:cNvSpPr>
            <p:nvPr/>
          </p:nvSpPr>
          <p:spPr bwMode="auto">
            <a:xfrm>
              <a:off x="1184" y="1528"/>
              <a:ext cx="10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但仍可接收</a:t>
              </a:r>
            </a:p>
          </p:txBody>
        </p:sp>
        <p:sp>
          <p:nvSpPr>
            <p:cNvPr id="144446" name="Text Box 67"/>
            <p:cNvSpPr txBox="1">
              <a:spLocks noChangeArrowheads="1"/>
            </p:cNvSpPr>
            <p:nvPr/>
          </p:nvSpPr>
          <p:spPr bwMode="auto">
            <a:xfrm>
              <a:off x="1055" y="1331"/>
              <a:ext cx="1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clientSocket.close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</p:txBody>
        </p:sp>
      </p:grpSp>
      <p:sp>
        <p:nvSpPr>
          <p:cNvPr id="144402" name="Text Box 84"/>
          <p:cNvSpPr txBox="1">
            <a:spLocks noChangeArrowheads="1"/>
          </p:cNvSpPr>
          <p:nvPr/>
        </p:nvSpPr>
        <p:spPr bwMode="auto">
          <a:xfrm>
            <a:off x="1905452" y="13136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3" name="Text Box 85"/>
          <p:cNvSpPr txBox="1">
            <a:spLocks noChangeArrowheads="1"/>
          </p:cNvSpPr>
          <p:nvPr/>
        </p:nvSpPr>
        <p:spPr bwMode="auto">
          <a:xfrm>
            <a:off x="8888640" y="1320193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4" name="Text Box 86"/>
          <p:cNvSpPr txBox="1">
            <a:spLocks noChangeArrowheads="1"/>
          </p:cNvSpPr>
          <p:nvPr/>
        </p:nvSpPr>
        <p:spPr bwMode="auto">
          <a:xfrm>
            <a:off x="9241208" y="1768475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sp>
        <p:nvSpPr>
          <p:cNvPr id="144405" name="Text Box 87"/>
          <p:cNvSpPr txBox="1">
            <a:spLocks noChangeArrowheads="1"/>
          </p:cNvSpPr>
          <p:nvPr/>
        </p:nvSpPr>
        <p:spPr bwMode="auto">
          <a:xfrm>
            <a:off x="2005383" y="1751013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grpSp>
        <p:nvGrpSpPr>
          <p:cNvPr id="144406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4444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4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428 w 356"/>
                <a:gd name="T3" fmla="*/ 6614732 h 368"/>
                <a:gd name="T4" fmla="*/ 57695678 w 356"/>
                <a:gd name="T5" fmla="*/ 137858167 h 368"/>
                <a:gd name="T6" fmla="*/ 12715255 w 356"/>
                <a:gd name="T7" fmla="*/ 17240661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07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4440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43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43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43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2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43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2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3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3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1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回顾：</a:t>
            </a:r>
            <a:r>
              <a:rPr lang="en-US" altLang="zh-CN" dirty="0">
                <a:sym typeface="+mn-ea"/>
              </a:rPr>
              <a:t>TCP</a:t>
            </a:r>
            <a:r>
              <a:rPr lang="zh-CN" altLang="en-US" dirty="0">
                <a:sym typeface="+mn-ea"/>
              </a:rPr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919" y="1364323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提供的服务</a:t>
            </a:r>
            <a:endParaRPr lang="en-US" altLang="zh-CN" sz="2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一对通信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之间提供一条理想的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字节流管道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点到点通信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仅涉及一对通信进程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全双工：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可以同时双向传输数据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可靠、有序的字节流：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不保留报文边界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629400" y="1364323"/>
            <a:ext cx="5218771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需要的机制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通信双方为本次通信建立数据传输所需的状态（套接字、缓存、变量等）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可靠数据传输：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流水线式发送，报文段检错，丢失重传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发送方不会令接收方缓存溢出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发送方不会造成网络拥塞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76271" y="4953000"/>
          <a:ext cx="792956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2760" imgH="1123200" progId="Visio.Drawing.5">
                  <p:embed/>
                </p:oleObj>
              </mc:Choice>
              <mc:Fallback>
                <p:oleObj name="VISIO" r:id="rId3" imgW="6602760" imgH="1123200" progId="Visio.Drawing.5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271" y="4953000"/>
                        <a:ext cx="7929562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4649481B-FDFB-4E80-9FE6-984CBDED19DF}"/>
              </a:ext>
            </a:extLst>
          </p:cNvPr>
          <p:cNvSpPr/>
          <p:nvPr/>
        </p:nvSpPr>
        <p:spPr bwMode="auto">
          <a:xfrm>
            <a:off x="4876800" y="3124200"/>
            <a:ext cx="1143000" cy="91440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4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389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944689" y="2762253"/>
            <a:ext cx="1582737" cy="855663"/>
            <a:chOff x="265" y="1740"/>
            <a:chExt cx="997" cy="539"/>
          </a:xfrm>
        </p:grpSpPr>
        <p:sp>
          <p:nvSpPr>
            <p:cNvPr id="144476" name="Text Box 34"/>
            <p:cNvSpPr txBox="1">
              <a:spLocks noChangeArrowheads="1"/>
            </p:cNvSpPr>
            <p:nvPr/>
          </p:nvSpPr>
          <p:spPr bwMode="auto">
            <a:xfrm>
              <a:off x="265" y="2066"/>
              <a:ext cx="9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FIN_WAIT_2</a:t>
              </a:r>
            </a:p>
          </p:txBody>
        </p:sp>
        <p:sp>
          <p:nvSpPr>
            <p:cNvPr id="144477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8594725" y="2101851"/>
            <a:ext cx="1600200" cy="962026"/>
            <a:chOff x="4454" y="1324"/>
            <a:chExt cx="1008" cy="606"/>
          </a:xfrm>
        </p:grpSpPr>
        <p:sp>
          <p:nvSpPr>
            <p:cNvPr id="144474" name="Text Box 37"/>
            <p:cNvSpPr txBox="1">
              <a:spLocks noChangeArrowheads="1"/>
            </p:cNvSpPr>
            <p:nvPr/>
          </p:nvSpPr>
          <p:spPr bwMode="auto">
            <a:xfrm>
              <a:off x="4454" y="1717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CLOSE_WAIT</a:t>
              </a:r>
            </a:p>
          </p:txBody>
        </p:sp>
        <p:sp>
          <p:nvSpPr>
            <p:cNvPr id="144475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44471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72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3" name="Text Box 43"/>
            <p:cNvSpPr txBox="1">
              <a:spLocks noChangeArrowheads="1"/>
            </p:cNvSpPr>
            <p:nvPr/>
          </p:nvSpPr>
          <p:spPr bwMode="auto">
            <a:xfrm>
              <a:off x="2444" y="2562"/>
              <a:ext cx="10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44468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9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70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497264" y="2901951"/>
            <a:ext cx="5686424" cy="663575"/>
            <a:chOff x="1243" y="1828"/>
            <a:chExt cx="3582" cy="418"/>
          </a:xfrm>
        </p:grpSpPr>
        <p:sp>
          <p:nvSpPr>
            <p:cNvPr id="144463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64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65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ACKbit=1; ACKnum=x+1</a:t>
              </a:r>
            </a:p>
          </p:txBody>
        </p:sp>
        <p:sp>
          <p:nvSpPr>
            <p:cNvPr id="144466" name="Text Box 21"/>
            <p:cNvSpPr txBox="1">
              <a:spLocks noChangeArrowheads="1"/>
            </p:cNvSpPr>
            <p:nvPr/>
          </p:nvSpPr>
          <p:spPr bwMode="auto">
            <a:xfrm>
              <a:off x="1243" y="2066"/>
              <a:ext cx="94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等待服务器关闭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467" name="Text Box 49"/>
            <p:cNvSpPr txBox="1">
              <a:spLocks noChangeArrowheads="1"/>
            </p:cNvSpPr>
            <p:nvPr/>
          </p:nvSpPr>
          <p:spPr bwMode="auto">
            <a:xfrm>
              <a:off x="3804" y="189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仍可发送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577138" y="3032127"/>
            <a:ext cx="2581275" cy="1393826"/>
            <a:chOff x="3813" y="1910"/>
            <a:chExt cx="1626" cy="878"/>
          </a:xfrm>
        </p:grpSpPr>
        <p:sp>
          <p:nvSpPr>
            <p:cNvPr id="144459" name="Text Box 50"/>
            <p:cNvSpPr txBox="1">
              <a:spLocks noChangeArrowheads="1"/>
            </p:cNvSpPr>
            <p:nvPr/>
          </p:nvSpPr>
          <p:spPr bwMode="auto">
            <a:xfrm>
              <a:off x="3813" y="2608"/>
              <a:ext cx="102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4460" name="Group 76"/>
            <p:cNvGrpSpPr>
              <a:grpSpLocks/>
            </p:cNvGrpSpPr>
            <p:nvPr/>
          </p:nvGrpSpPr>
          <p:grpSpPr bwMode="auto">
            <a:xfrm>
              <a:off x="4646" y="1910"/>
              <a:ext cx="793" cy="724"/>
              <a:chOff x="4646" y="1910"/>
              <a:chExt cx="793" cy="724"/>
            </a:xfrm>
          </p:grpSpPr>
          <p:sp>
            <p:nvSpPr>
              <p:cNvPr id="144461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462" name="Text Box 55"/>
              <p:cNvSpPr txBox="1">
                <a:spLocks noChangeArrowheads="1"/>
              </p:cNvSpPr>
              <p:nvPr/>
            </p:nvSpPr>
            <p:spPr bwMode="auto">
              <a:xfrm>
                <a:off x="4646" y="2421"/>
                <a:ext cx="7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9123363" y="4213228"/>
            <a:ext cx="1003300" cy="1225551"/>
            <a:chOff x="4787" y="2654"/>
            <a:chExt cx="632" cy="772"/>
          </a:xfrm>
        </p:grpSpPr>
        <p:sp>
          <p:nvSpPr>
            <p:cNvPr id="144457" name="Text Box 11"/>
            <p:cNvSpPr txBox="1">
              <a:spLocks noChangeArrowheads="1"/>
            </p:cNvSpPr>
            <p:nvPr/>
          </p:nvSpPr>
          <p:spPr bwMode="auto">
            <a:xfrm>
              <a:off x="4787" y="3213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8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990727" y="3605216"/>
            <a:ext cx="1636713" cy="1046163"/>
            <a:chOff x="294" y="2271"/>
            <a:chExt cx="1031" cy="659"/>
          </a:xfrm>
        </p:grpSpPr>
        <p:sp>
          <p:nvSpPr>
            <p:cNvPr id="144455" name="Text Box 58"/>
            <p:cNvSpPr txBox="1">
              <a:spLocks noChangeArrowheads="1"/>
            </p:cNvSpPr>
            <p:nvPr/>
          </p:nvSpPr>
          <p:spPr bwMode="auto">
            <a:xfrm>
              <a:off x="294" y="2717"/>
              <a:ext cx="10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TIMED_WAIT</a:t>
              </a:r>
            </a:p>
          </p:txBody>
        </p:sp>
        <p:sp>
          <p:nvSpPr>
            <p:cNvPr id="144456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2155827" y="4486277"/>
            <a:ext cx="2805113" cy="1770063"/>
            <a:chOff x="398" y="2826"/>
            <a:chExt cx="1767" cy="1115"/>
          </a:xfrm>
        </p:grpSpPr>
        <p:sp>
          <p:nvSpPr>
            <p:cNvPr id="144449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0" name="Text Box 51"/>
            <p:cNvSpPr txBox="1">
              <a:spLocks noChangeArrowheads="1"/>
            </p:cNvSpPr>
            <p:nvPr/>
          </p:nvSpPr>
          <p:spPr bwMode="auto">
            <a:xfrm>
              <a:off x="1135" y="3093"/>
              <a:ext cx="1030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for 2*max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segment lifetime</a:t>
              </a:r>
            </a:p>
          </p:txBody>
        </p:sp>
        <p:sp>
          <p:nvSpPr>
            <p:cNvPr id="144451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2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53" name="Text Box 59"/>
            <p:cNvSpPr txBox="1">
              <a:spLocks noChangeArrowheads="1"/>
            </p:cNvSpPr>
            <p:nvPr/>
          </p:nvSpPr>
          <p:spPr bwMode="auto">
            <a:xfrm>
              <a:off x="398" y="372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CLOSED</a:t>
              </a:r>
            </a:p>
          </p:txBody>
        </p:sp>
        <p:sp>
          <p:nvSpPr>
            <p:cNvPr id="144454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399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关闭TCP连接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3">
            <a:extLst>
              <a:ext uri="{FF2B5EF4-FFF2-40B4-BE49-F238E27FC236}">
                <a16:creationId xmlns:a16="http://schemas.microsoft.com/office/drawing/2014/main" id="{4108437B-8AEB-AD45-9E85-CC4C222C6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966914" y="2046287"/>
            <a:ext cx="1550987" cy="701674"/>
            <a:chOff x="279" y="1289"/>
            <a:chExt cx="977" cy="442"/>
          </a:xfrm>
        </p:grpSpPr>
        <p:sp>
          <p:nvSpPr>
            <p:cNvPr id="144447" name="Text Box 31"/>
            <p:cNvSpPr txBox="1">
              <a:spLocks noChangeArrowheads="1"/>
            </p:cNvSpPr>
            <p:nvPr/>
          </p:nvSpPr>
          <p:spPr bwMode="auto">
            <a:xfrm>
              <a:off x="279" y="1518"/>
              <a:ext cx="9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FIN_WAIT_1</a:t>
              </a:r>
            </a:p>
          </p:txBody>
        </p:sp>
        <p:sp>
          <p:nvSpPr>
            <p:cNvPr id="144448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198813" y="2112964"/>
            <a:ext cx="4305300" cy="792163"/>
            <a:chOff x="1055" y="1331"/>
            <a:chExt cx="2712" cy="499"/>
          </a:xfrm>
        </p:grpSpPr>
        <p:sp>
          <p:nvSpPr>
            <p:cNvPr id="14444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44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44" name="Text Box 8"/>
            <p:cNvSpPr txBox="1">
              <a:spLocks noChangeArrowheads="1"/>
            </p:cNvSpPr>
            <p:nvPr/>
          </p:nvSpPr>
          <p:spPr bwMode="auto">
            <a:xfrm>
              <a:off x="2414" y="1493"/>
              <a:ext cx="10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FINbit=1, seq=x</a:t>
              </a:r>
            </a:p>
          </p:txBody>
        </p:sp>
        <p:sp>
          <p:nvSpPr>
            <p:cNvPr id="144445" name="Text Box 9"/>
            <p:cNvSpPr txBox="1">
              <a:spLocks noChangeArrowheads="1"/>
            </p:cNvSpPr>
            <p:nvPr/>
          </p:nvSpPr>
          <p:spPr bwMode="auto">
            <a:xfrm>
              <a:off x="1184" y="1528"/>
              <a:ext cx="10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但仍可接收</a:t>
              </a:r>
            </a:p>
          </p:txBody>
        </p:sp>
        <p:sp>
          <p:nvSpPr>
            <p:cNvPr id="144446" name="Text Box 67"/>
            <p:cNvSpPr txBox="1">
              <a:spLocks noChangeArrowheads="1"/>
            </p:cNvSpPr>
            <p:nvPr/>
          </p:nvSpPr>
          <p:spPr bwMode="auto">
            <a:xfrm>
              <a:off x="1055" y="1331"/>
              <a:ext cx="11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clientSocket.close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</p:txBody>
        </p:sp>
      </p:grpSp>
      <p:sp>
        <p:nvSpPr>
          <p:cNvPr id="144402" name="Text Box 84"/>
          <p:cNvSpPr txBox="1">
            <a:spLocks noChangeArrowheads="1"/>
          </p:cNvSpPr>
          <p:nvPr/>
        </p:nvSpPr>
        <p:spPr bwMode="auto">
          <a:xfrm>
            <a:off x="1905452" y="13136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3" name="Text Box 85"/>
          <p:cNvSpPr txBox="1">
            <a:spLocks noChangeArrowheads="1"/>
          </p:cNvSpPr>
          <p:nvPr/>
        </p:nvSpPr>
        <p:spPr bwMode="auto">
          <a:xfrm>
            <a:off x="8888640" y="1320193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04" name="Text Box 86"/>
          <p:cNvSpPr txBox="1">
            <a:spLocks noChangeArrowheads="1"/>
          </p:cNvSpPr>
          <p:nvPr/>
        </p:nvSpPr>
        <p:spPr bwMode="auto">
          <a:xfrm>
            <a:off x="9241208" y="1768475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sp>
        <p:nvSpPr>
          <p:cNvPr id="144405" name="Text Box 87"/>
          <p:cNvSpPr txBox="1">
            <a:spLocks noChangeArrowheads="1"/>
          </p:cNvSpPr>
          <p:nvPr/>
        </p:nvSpPr>
        <p:spPr bwMode="auto">
          <a:xfrm>
            <a:off x="2005383" y="1751013"/>
            <a:ext cx="875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ESTAB</a:t>
            </a:r>
          </a:p>
        </p:txBody>
      </p:sp>
      <p:grpSp>
        <p:nvGrpSpPr>
          <p:cNvPr id="144406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4444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4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8635428 w 356"/>
                <a:gd name="T3" fmla="*/ 6614732 h 368"/>
                <a:gd name="T4" fmla="*/ 57695678 w 356"/>
                <a:gd name="T5" fmla="*/ 137858167 h 368"/>
                <a:gd name="T6" fmla="*/ 12715255 w 356"/>
                <a:gd name="T7" fmla="*/ 17240661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4407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4440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3 h 2742"/>
                <a:gd name="T6" fmla="*/ 0 w 354"/>
                <a:gd name="T7" fmla="*/ 3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1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43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43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1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14441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43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1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42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43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43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42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2 h 288"/>
                <a:gd name="T4" fmla="*/ 2 w 304"/>
                <a:gd name="T5" fmla="*/ 2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2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43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4443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93" name="椭圆 92">
            <a:extLst>
              <a:ext uri="{FF2B5EF4-FFF2-40B4-BE49-F238E27FC236}">
                <a16:creationId xmlns:a16="http://schemas.microsoft.com/office/drawing/2014/main" id="{1D93EE69-60D0-4E46-96FD-CC849431495D}"/>
              </a:ext>
            </a:extLst>
          </p:cNvPr>
          <p:cNvSpPr/>
          <p:nvPr/>
        </p:nvSpPr>
        <p:spPr bwMode="auto">
          <a:xfrm>
            <a:off x="4639247" y="2832435"/>
            <a:ext cx="3230563" cy="1743562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22CE5A74-050C-4B16-8857-2472A6F6BD09}"/>
              </a:ext>
            </a:extLst>
          </p:cNvPr>
          <p:cNvSpPr/>
          <p:nvPr/>
        </p:nvSpPr>
        <p:spPr bwMode="auto">
          <a:xfrm>
            <a:off x="3379788" y="4713273"/>
            <a:ext cx="1598614" cy="11120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Text Box 47">
            <a:extLst>
              <a:ext uri="{FF2B5EF4-FFF2-40B4-BE49-F238E27FC236}">
                <a16:creationId xmlns:a16="http://schemas.microsoft.com/office/drawing/2014/main" id="{569DD8B9-E1C0-4084-944F-7E70EECC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7" y="5875717"/>
            <a:ext cx="259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等待，防止最后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 Box 47">
            <a:extLst>
              <a:ext uri="{FF2B5EF4-FFF2-40B4-BE49-F238E27FC236}">
                <a16:creationId xmlns:a16="http://schemas.microsoft.com/office/drawing/2014/main" id="{ED671956-CB91-44AD-AB68-FAC0FC61C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135" y="3518187"/>
            <a:ext cx="259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可以合并在一个数据包中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1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C25D-C8B4-4132-97C8-554A45C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关闭连接时的异常状况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333EE-B33D-476A-A857-3EA9E68D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丢包：</a:t>
            </a:r>
            <a:r>
              <a:rPr lang="en-US" altLang="zh-CN" sz="2800" dirty="0"/>
              <a:t>4</a:t>
            </a:r>
            <a:r>
              <a:rPr lang="zh-CN" altLang="en-US" sz="2800" dirty="0"/>
              <a:t>次握手均可能丢包</a:t>
            </a:r>
            <a:endParaRPr lang="en-US" altLang="zh-CN" sz="2800" dirty="0"/>
          </a:p>
          <a:p>
            <a:pPr lvl="1"/>
            <a:r>
              <a:rPr lang="zh-CN" altLang="en-US" sz="2400" dirty="0"/>
              <a:t>处理方式：重传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客户端或者服务器端下线</a:t>
            </a:r>
            <a:endParaRPr lang="en-US" altLang="zh-CN" sz="2800" dirty="0"/>
          </a:p>
          <a:p>
            <a:pPr lvl="1"/>
            <a:r>
              <a:rPr lang="zh-CN" altLang="en-US" sz="2400" dirty="0"/>
              <a:t>另一端不断重试</a:t>
            </a:r>
            <a:endParaRPr lang="en-US" altLang="zh-CN" sz="2400" dirty="0"/>
          </a:p>
          <a:p>
            <a:pPr lvl="1"/>
            <a:r>
              <a:rPr lang="zh-CN" altLang="en-US" sz="2400" dirty="0"/>
              <a:t>重试失败若干次后：</a:t>
            </a:r>
            <a:r>
              <a:rPr lang="en-US" altLang="zh-CN" sz="2400" dirty="0"/>
              <a:t>(</a:t>
            </a:r>
            <a:r>
              <a:rPr lang="zh-CN" altLang="en-US" sz="2400" dirty="0"/>
              <a:t>取决于操作系统实现）</a:t>
            </a:r>
            <a:endParaRPr lang="en-US" altLang="zh-CN" sz="2400" dirty="0"/>
          </a:p>
          <a:p>
            <a:pPr lvl="2"/>
            <a:r>
              <a:rPr lang="zh-CN" altLang="en-US" sz="2100" dirty="0"/>
              <a:t>放弃连接，</a:t>
            </a:r>
            <a:r>
              <a:rPr lang="en-US" altLang="zh-CN" sz="2100" dirty="0"/>
              <a:t>or</a:t>
            </a:r>
          </a:p>
          <a:p>
            <a:pPr lvl="2"/>
            <a:r>
              <a:rPr lang="zh-CN" altLang="en-US" sz="2100" dirty="0"/>
              <a:t>等待重新建立连接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08FB8-4F20-40CC-AF1B-3CCD6318E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9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服务器经历的</a:t>
            </a:r>
            <a:r>
              <a:rPr lang="en-US" altLang="zh-CN" dirty="0"/>
              <a:t>TCP</a:t>
            </a:r>
            <a:r>
              <a:rPr lang="zh-CN" altLang="en-US" dirty="0"/>
              <a:t>状态序列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93796" y="5439786"/>
            <a:ext cx="209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客户生命周期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8818" y="5433767"/>
            <a:ext cx="209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服务器生命周期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0226" y="1755375"/>
            <a:ext cx="5724374" cy="3476113"/>
            <a:chOff x="425769" y="1542804"/>
            <a:chExt cx="5724374" cy="347611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0EC1D0-640F-4028-BE38-3DBC5E049D73}"/>
                </a:ext>
              </a:extLst>
            </p:cNvPr>
            <p:cNvSpPr/>
            <p:nvPr/>
          </p:nvSpPr>
          <p:spPr>
            <a:xfrm>
              <a:off x="2226407" y="1812987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3A73EC-2065-431B-94A7-FE7BD0FEF9ED}"/>
                </a:ext>
              </a:extLst>
            </p:cNvPr>
            <p:cNvSpPr/>
            <p:nvPr/>
          </p:nvSpPr>
          <p:spPr>
            <a:xfrm>
              <a:off x="444657" y="2581719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TIME_WAIT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9F9D56-F181-496C-BA39-0A58EEFF5FD9}"/>
                </a:ext>
              </a:extLst>
            </p:cNvPr>
            <p:cNvSpPr/>
            <p:nvPr/>
          </p:nvSpPr>
          <p:spPr>
            <a:xfrm>
              <a:off x="4009249" y="2581719"/>
              <a:ext cx="1594617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SYN_SENT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68DAD5-0717-4A25-81F2-6AA65CD78AB3}"/>
                </a:ext>
              </a:extLst>
            </p:cNvPr>
            <p:cNvSpPr/>
            <p:nvPr/>
          </p:nvSpPr>
          <p:spPr>
            <a:xfrm>
              <a:off x="4009249" y="386577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ESTABLISHED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A7794C-8B8E-4F01-9C59-044E488192BF}"/>
                </a:ext>
              </a:extLst>
            </p:cNvPr>
            <p:cNvSpPr/>
            <p:nvPr/>
          </p:nvSpPr>
          <p:spPr>
            <a:xfrm>
              <a:off x="2226407" y="449716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FIN_WAIT_1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0F2F01-00EA-435A-9C5F-AA270F084E13}"/>
                </a:ext>
              </a:extLst>
            </p:cNvPr>
            <p:cNvSpPr/>
            <p:nvPr/>
          </p:nvSpPr>
          <p:spPr>
            <a:xfrm>
              <a:off x="443566" y="3865779"/>
              <a:ext cx="1592953" cy="35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FIN_WAIT_2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连接符: 曲线 17">
              <a:extLst>
                <a:ext uri="{FF2B5EF4-FFF2-40B4-BE49-F238E27FC236}">
                  <a16:creationId xmlns:a16="http://schemas.microsoft.com/office/drawing/2014/main" id="{70BC3600-667D-4696-A7C8-5F3E9F77D606}"/>
                </a:ext>
              </a:extLst>
            </p:cNvPr>
            <p:cNvCxnSpPr>
              <a:stCxn id="14" idx="0"/>
              <a:endCxn id="13" idx="1"/>
            </p:cNvCxnSpPr>
            <p:nvPr/>
          </p:nvCxnSpPr>
          <p:spPr>
            <a:xfrm rot="5400000" flipH="1" flipV="1">
              <a:off x="1438933" y="1794244"/>
              <a:ext cx="590507" cy="984442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DF0CB923-512E-479A-B6D9-7407F1765FAC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>
              <a:off x="3821024" y="1991212"/>
              <a:ext cx="985534" cy="590507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1F81534-7A3B-43EB-9464-636096C9B3B2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4805725" y="2938168"/>
              <a:ext cx="832" cy="9276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3">
              <a:extLst>
                <a:ext uri="{FF2B5EF4-FFF2-40B4-BE49-F238E27FC236}">
                  <a16:creationId xmlns:a16="http://schemas.microsoft.com/office/drawing/2014/main" id="{0A80BE5B-DCB6-46DD-9D80-2FBEA7058800}"/>
                </a:ext>
              </a:extLst>
            </p:cNvPr>
            <p:cNvCxnSpPr>
              <a:stCxn id="16" idx="2"/>
              <a:endCxn id="17" idx="3"/>
            </p:cNvCxnSpPr>
            <p:nvPr/>
          </p:nvCxnSpPr>
          <p:spPr>
            <a:xfrm rot="5400000">
              <a:off x="4085961" y="3955628"/>
              <a:ext cx="453166" cy="98636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5">
              <a:extLst>
                <a:ext uri="{FF2B5EF4-FFF2-40B4-BE49-F238E27FC236}">
                  <a16:creationId xmlns:a16="http://schemas.microsoft.com/office/drawing/2014/main" id="{8C92E96D-AEFF-4B87-BE85-320A166BE470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>
              <a:off x="1240042" y="4222229"/>
              <a:ext cx="986365" cy="453166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37BD09C-00B4-4013-849D-4B1E700D8AE4}"/>
                </a:ext>
              </a:extLst>
            </p:cNvPr>
            <p:cNvCxnSpPr>
              <a:stCxn id="18" idx="0"/>
              <a:endCxn id="14" idx="2"/>
            </p:cNvCxnSpPr>
            <p:nvPr/>
          </p:nvCxnSpPr>
          <p:spPr>
            <a:xfrm flipV="1">
              <a:off x="1240042" y="2938168"/>
              <a:ext cx="1923" cy="9276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C2ED4D4-FD24-4595-AA5A-6BB62A0E96B2}"/>
                </a:ext>
              </a:extLst>
            </p:cNvPr>
            <p:cNvSpPr txBox="1"/>
            <p:nvPr/>
          </p:nvSpPr>
          <p:spPr>
            <a:xfrm>
              <a:off x="3484432" y="3109180"/>
              <a:ext cx="1249022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SYN&amp;ACK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FF40056-1464-43B7-BCB3-978788BB9C7C}"/>
                </a:ext>
              </a:extLst>
            </p:cNvPr>
            <p:cNvSpPr txBox="1"/>
            <p:nvPr/>
          </p:nvSpPr>
          <p:spPr>
            <a:xfrm>
              <a:off x="4635830" y="4321125"/>
              <a:ext cx="1136269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endPara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B7D8AB-D82A-4091-B417-443D5EC3E8D1}"/>
                </a:ext>
              </a:extLst>
            </p:cNvPr>
            <p:cNvSpPr txBox="1"/>
            <p:nvPr/>
          </p:nvSpPr>
          <p:spPr>
            <a:xfrm>
              <a:off x="646430" y="4477249"/>
              <a:ext cx="924102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不发送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A59EE5B-7E20-4677-A12D-254E82C57C49}"/>
                </a:ext>
              </a:extLst>
            </p:cNvPr>
            <p:cNvSpPr txBox="1"/>
            <p:nvPr/>
          </p:nvSpPr>
          <p:spPr>
            <a:xfrm>
              <a:off x="1240041" y="3108338"/>
              <a:ext cx="1075324" cy="54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842E07-8831-406C-87B0-C35757BA23A7}"/>
                </a:ext>
              </a:extLst>
            </p:cNvPr>
            <p:cNvSpPr txBox="1"/>
            <p:nvPr/>
          </p:nvSpPr>
          <p:spPr>
            <a:xfrm>
              <a:off x="425769" y="2135570"/>
              <a:ext cx="974367" cy="31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30s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154508-4F7B-47EF-9094-7343811661B8}"/>
                </a:ext>
              </a:extLst>
            </p:cNvPr>
            <p:cNvSpPr txBox="1"/>
            <p:nvPr/>
          </p:nvSpPr>
          <p:spPr>
            <a:xfrm>
              <a:off x="4009249" y="1542804"/>
              <a:ext cx="2140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客户调用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connect()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请求建立连接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SYN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503AA4-83B8-4532-8F7E-A716BB93902E}"/>
                </a:ext>
              </a:extLst>
            </p:cNvPr>
            <p:cNvSpPr txBox="1"/>
            <p:nvPr/>
          </p:nvSpPr>
          <p:spPr>
            <a:xfrm>
              <a:off x="4016300" y="4659720"/>
              <a:ext cx="1614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客户请求关闭连接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28603" y="1727337"/>
            <a:ext cx="5899630" cy="3633013"/>
            <a:chOff x="6282638" y="1497074"/>
            <a:chExt cx="5899630" cy="36330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3DB28F2-2FBB-467B-90FF-93F396FDEEA1}"/>
                </a:ext>
              </a:extLst>
            </p:cNvPr>
            <p:cNvSpPr/>
            <p:nvPr/>
          </p:nvSpPr>
          <p:spPr>
            <a:xfrm>
              <a:off x="8140199" y="1821915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936EA3C-F5A0-4A72-846C-87FAC96C32C7}"/>
                </a:ext>
              </a:extLst>
            </p:cNvPr>
            <p:cNvSpPr/>
            <p:nvPr/>
          </p:nvSpPr>
          <p:spPr>
            <a:xfrm>
              <a:off x="6283774" y="2584039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LAST_ACK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154DBB-62F2-4F0E-A03F-77C9E6807641}"/>
                </a:ext>
              </a:extLst>
            </p:cNvPr>
            <p:cNvSpPr/>
            <p:nvPr/>
          </p:nvSpPr>
          <p:spPr>
            <a:xfrm>
              <a:off x="9997762" y="2584039"/>
              <a:ext cx="1661448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LISTEN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6AE684-6DCF-4EC9-B66D-6AB2B3525049}"/>
                </a:ext>
              </a:extLst>
            </p:cNvPr>
            <p:cNvSpPr/>
            <p:nvPr/>
          </p:nvSpPr>
          <p:spPr>
            <a:xfrm>
              <a:off x="9997762" y="3857063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SYN_RCVD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BB7132-0495-4667-9217-3C07A5E3C2D2}"/>
                </a:ext>
              </a:extLst>
            </p:cNvPr>
            <p:cNvSpPr/>
            <p:nvPr/>
          </p:nvSpPr>
          <p:spPr>
            <a:xfrm>
              <a:off x="8140199" y="4483027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ESTABISHED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82E1AD-D9FB-4F37-B707-48601501184C}"/>
                </a:ext>
              </a:extLst>
            </p:cNvPr>
            <p:cNvSpPr/>
            <p:nvPr/>
          </p:nvSpPr>
          <p:spPr>
            <a:xfrm>
              <a:off x="6282638" y="3857063"/>
              <a:ext cx="1659714" cy="3533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CLOSE_WAIT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" name="连接符: 曲线 76">
              <a:extLst>
                <a:ext uri="{FF2B5EF4-FFF2-40B4-BE49-F238E27FC236}">
                  <a16:creationId xmlns:a16="http://schemas.microsoft.com/office/drawing/2014/main" id="{38E127AC-F2F6-417A-8E5F-380AB3E7896B}"/>
                </a:ext>
              </a:extLst>
            </p:cNvPr>
            <p:cNvCxnSpPr>
              <a:stCxn id="34" idx="0"/>
              <a:endCxn id="33" idx="1"/>
            </p:cNvCxnSpPr>
            <p:nvPr/>
          </p:nvCxnSpPr>
          <p:spPr>
            <a:xfrm rot="5400000" flipH="1" flipV="1">
              <a:off x="7334633" y="1778473"/>
              <a:ext cx="585432" cy="102570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连接符: 曲线 77">
              <a:extLst>
                <a:ext uri="{FF2B5EF4-FFF2-40B4-BE49-F238E27FC236}">
                  <a16:creationId xmlns:a16="http://schemas.microsoft.com/office/drawing/2014/main" id="{1E71BA29-A3FA-4C7E-BBE3-841357248358}"/>
                </a:ext>
              </a:extLst>
            </p:cNvPr>
            <p:cNvCxnSpPr>
              <a:stCxn id="33" idx="3"/>
              <a:endCxn id="35" idx="0"/>
            </p:cNvCxnSpPr>
            <p:nvPr/>
          </p:nvCxnSpPr>
          <p:spPr>
            <a:xfrm>
              <a:off x="9801648" y="1998608"/>
              <a:ext cx="1026838" cy="58543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4F841CA-6879-4498-8966-6CBA3D22F476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10827619" y="2937425"/>
              <a:ext cx="867" cy="919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曲线 79">
              <a:extLst>
                <a:ext uri="{FF2B5EF4-FFF2-40B4-BE49-F238E27FC236}">
                  <a16:creationId xmlns:a16="http://schemas.microsoft.com/office/drawing/2014/main" id="{96FAAD9E-6033-430E-AFFC-760EEB9331FD}"/>
                </a:ext>
              </a:extLst>
            </p:cNvPr>
            <p:cNvCxnSpPr>
              <a:stCxn id="36" idx="2"/>
              <a:endCxn id="37" idx="3"/>
            </p:cNvCxnSpPr>
            <p:nvPr/>
          </p:nvCxnSpPr>
          <p:spPr>
            <a:xfrm rot="5400000">
              <a:off x="10089132" y="3921232"/>
              <a:ext cx="449271" cy="1027705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80">
              <a:extLst>
                <a:ext uri="{FF2B5EF4-FFF2-40B4-BE49-F238E27FC236}">
                  <a16:creationId xmlns:a16="http://schemas.microsoft.com/office/drawing/2014/main" id="{F5F83B5A-4200-4958-ACD1-DA69D94A5C04}"/>
                </a:ext>
              </a:extLst>
            </p:cNvPr>
            <p:cNvCxnSpPr>
              <a:stCxn id="37" idx="1"/>
              <a:endCxn id="38" idx="2"/>
            </p:cNvCxnSpPr>
            <p:nvPr/>
          </p:nvCxnSpPr>
          <p:spPr>
            <a:xfrm rot="10800000">
              <a:off x="7112495" y="4210450"/>
              <a:ext cx="1027704" cy="44927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F8B4C1A-F136-47D2-AF4B-17D5426D8806}"/>
                </a:ext>
              </a:extLst>
            </p:cNvPr>
            <p:cNvCxnSpPr>
              <a:stCxn id="38" idx="0"/>
              <a:endCxn id="34" idx="2"/>
            </p:cNvCxnSpPr>
            <p:nvPr/>
          </p:nvCxnSpPr>
          <p:spPr>
            <a:xfrm flipV="1">
              <a:off x="7112495" y="2937425"/>
              <a:ext cx="2003" cy="9196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5625E95-C167-4B0A-8994-9EB2DDECFDAF}"/>
                </a:ext>
              </a:extLst>
            </p:cNvPr>
            <p:cNvSpPr txBox="1"/>
            <p:nvPr/>
          </p:nvSpPr>
          <p:spPr>
            <a:xfrm>
              <a:off x="9489989" y="3143445"/>
              <a:ext cx="1337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SYN&amp;ACK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291E9EE-81B9-432C-984D-0EE513E03827}"/>
                </a:ext>
              </a:extLst>
            </p:cNvPr>
            <p:cNvSpPr txBox="1"/>
            <p:nvPr/>
          </p:nvSpPr>
          <p:spPr>
            <a:xfrm>
              <a:off x="10097600" y="4606867"/>
              <a:ext cx="20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，不发送</a:t>
              </a:r>
              <a:endParaRPr lang="en-US" altLang="zh-CN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此时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函数返回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zh-CN" altLang="en-US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1BDE3CF-6606-47FD-BBE7-2ECA77C6187C}"/>
                </a:ext>
              </a:extLst>
            </p:cNvPr>
            <p:cNvSpPr txBox="1"/>
            <p:nvPr/>
          </p:nvSpPr>
          <p:spPr>
            <a:xfrm>
              <a:off x="6282638" y="4469736"/>
              <a:ext cx="117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endParaRPr lang="zh-CN" altLang="en-US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9C25A3A-70AB-456C-8762-7C3CC9AD969E}"/>
                </a:ext>
              </a:extLst>
            </p:cNvPr>
            <p:cNvSpPr txBox="1"/>
            <p:nvPr/>
          </p:nvSpPr>
          <p:spPr>
            <a:xfrm>
              <a:off x="7112494" y="3106132"/>
              <a:ext cx="1120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发送</a:t>
              </a:r>
              <a:r>
                <a:rPr lang="en-US" altLang="zh-CN" sz="1400" b="1" dirty="0">
                  <a:ln w="0"/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FIN</a:t>
              </a:r>
              <a:endParaRPr lang="zh-CN" altLang="en-US" sz="1400" b="1" dirty="0">
                <a:ln w="0"/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8AC0A8E-7420-47D4-9FA8-F2A1E5F28CC3}"/>
                </a:ext>
              </a:extLst>
            </p:cNvPr>
            <p:cNvSpPr txBox="1"/>
            <p:nvPr/>
          </p:nvSpPr>
          <p:spPr>
            <a:xfrm>
              <a:off x="6653570" y="1736996"/>
              <a:ext cx="1019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接收</a:t>
              </a:r>
              <a:r>
                <a:rPr lang="en-US" altLang="zh-CN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4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不发送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20EEA5C-BF3B-4198-B609-0B01BD645E31}"/>
                </a:ext>
              </a:extLst>
            </p:cNvPr>
            <p:cNvSpPr txBox="1"/>
            <p:nvPr/>
          </p:nvSpPr>
          <p:spPr>
            <a:xfrm>
              <a:off x="9870484" y="1497074"/>
              <a:ext cx="222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服务器建立一个监听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socket</a:t>
              </a:r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，调用</a:t>
              </a: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accept()</a:t>
              </a:r>
              <a:endPara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16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握手协议的安全隐患：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SYN洪泛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实现的问题： 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段后，发送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分配资源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若未收到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段，服务器超时后重发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服务器等待一段时间（称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超时）后丢弃未完成的连接，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超时的典型值为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~120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SYN洪泛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攻击者采用伪造的源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地址，向服务器发送大量的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段，却不发送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服务器为维护一个巨大的半连接表耗尽资源，导致无法处理正常客户的连接请求，表现为服务器停止服务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37FEE76-2B81-4B49-B2EE-78A800A8D4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98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握手协议的安全隐患：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10668000" cy="14477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端口扫描的原理：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扫描程序依次与目标机器的各个端口进行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根据获得的响应来收集目标机器信息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D703B0D-A41A-BE4F-AD3F-038F21E282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53200" y="2898978"/>
            <a:ext cx="5334000" cy="2822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扫描：发送端向目标端口发送</a:t>
            </a:r>
            <a:r>
              <a:rPr lang="en-US" altLang="zh-CN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段，表明目标端口上没有服务在监听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若没有响应，表明有服务在监听（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973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的规定）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有些系统的实现不符合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 973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规定，如在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实现中，总是返回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FC62BF-5DD8-4805-90B0-96FD25769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6019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扫描：发送端向目标端口发送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SYN报文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SYNACK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段，表明目标端口上有服务在运行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RST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段，表明目标端口上没有服务在运行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若什么也没收到，表明路径上有防火墙，有些防火墙会丢弃来自外网的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</a:p>
        </p:txBody>
      </p:sp>
    </p:spTree>
    <p:extLst>
      <p:ext uri="{BB962C8B-B14F-4D97-AF65-F5344CB8AC3E}">
        <p14:creationId xmlns:p14="http://schemas.microsoft.com/office/powerpoint/2010/main" val="110256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流量控制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的接收端：接收缓存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7150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TCP接收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有一个接收缓存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将收到的数据放入接收缓存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应用进程从接收缓存中读数据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进入接收缓存的数据不一定被立即取走、取完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如果接收缓存中的数据未及时取走，后续到达的数据可能会因缓存溢出而丢失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09600" y="4343400"/>
            <a:ext cx="5260174" cy="187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不使接收端缓存溢出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76327D93-9BDD-43C0-93A4-3AD12B41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1281877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2">
            <a:extLst>
              <a:ext uri="{FF2B5EF4-FFF2-40B4-BE49-F238E27FC236}">
                <a16:creationId xmlns:a16="http://schemas.microsoft.com/office/drawing/2014/main" id="{A8C88BE5-1FCC-40FF-98DB-D51CCCABAFD0}"/>
              </a:ext>
            </a:extLst>
          </p:cNvPr>
          <p:cNvSpPr>
            <a:spLocks/>
          </p:cNvSpPr>
          <p:nvPr/>
        </p:nvSpPr>
        <p:spPr bwMode="auto">
          <a:xfrm>
            <a:off x="10680700" y="1275527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C1BD6E57-3280-4CAE-A965-EFD90910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83477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id="{3247E072-74DB-4C1D-A318-73FA460A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150" y="1440627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4599FD4D-7A6F-421A-8357-0DEEFAA1474C}"/>
              </a:ext>
            </a:extLst>
          </p:cNvPr>
          <p:cNvGrpSpPr>
            <a:grpSpLocks/>
          </p:cNvGrpSpPr>
          <p:nvPr/>
        </p:nvGrpSpPr>
        <p:grpSpPr bwMode="auto">
          <a:xfrm>
            <a:off x="8461374" y="2509014"/>
            <a:ext cx="1795463" cy="688975"/>
            <a:chOff x="1173" y="2345"/>
            <a:chExt cx="1131" cy="434"/>
          </a:xfrm>
        </p:grpSpPr>
        <p:sp>
          <p:nvSpPr>
            <p:cNvPr id="13" name="Rectangle 44">
              <a:extLst>
                <a:ext uri="{FF2B5EF4-FFF2-40B4-BE49-F238E27FC236}">
                  <a16:creationId xmlns:a16="http://schemas.microsoft.com/office/drawing/2014/main" id="{3EAAD775-AD32-4633-B35A-AF40A53C3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id="{12D13EE3-D0B4-4D73-A63B-B540EDC93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2368"/>
              <a:ext cx="8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接收端缓冲区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Oval 48">
            <a:extLst>
              <a:ext uri="{FF2B5EF4-FFF2-40B4-BE49-F238E27FC236}">
                <a16:creationId xmlns:a16="http://schemas.microsoft.com/office/drawing/2014/main" id="{722A50D7-7122-4601-928D-E1C141CE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532952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0B645F7C-F937-4733-8ED0-2F18692B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38" y="3556764"/>
            <a:ext cx="60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sp>
        <p:nvSpPr>
          <p:cNvPr id="17" name="Oval 65">
            <a:extLst>
              <a:ext uri="{FF2B5EF4-FFF2-40B4-BE49-F238E27FC236}">
                <a16:creationId xmlns:a16="http://schemas.microsoft.com/office/drawing/2014/main" id="{6562DD80-35A2-491D-91D1-11F69C0E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8" y="4518789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6">
            <a:extLst>
              <a:ext uri="{FF2B5EF4-FFF2-40B4-BE49-F238E27FC236}">
                <a16:creationId xmlns:a16="http://schemas.microsoft.com/office/drawing/2014/main" id="{1BA44FCC-75CB-4E50-8622-9067A7DD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75" y="4542602"/>
            <a:ext cx="60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CF17E4FC-EF9B-4D29-BDB1-55958B41A7AA}"/>
              </a:ext>
            </a:extLst>
          </p:cNvPr>
          <p:cNvSpPr>
            <a:spLocks/>
          </p:cNvSpPr>
          <p:nvPr/>
        </p:nvSpPr>
        <p:spPr bwMode="auto">
          <a:xfrm>
            <a:off x="9139238" y="3075752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68">
            <a:extLst>
              <a:ext uri="{FF2B5EF4-FFF2-40B4-BE49-F238E27FC236}">
                <a16:creationId xmlns:a16="http://schemas.microsoft.com/office/drawing/2014/main" id="{6DF1C477-EF18-407A-A731-11CBA80C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7050" y="4267964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9">
            <a:extLst>
              <a:ext uri="{FF2B5EF4-FFF2-40B4-BE49-F238E27FC236}">
                <a16:creationId xmlns:a16="http://schemas.microsoft.com/office/drawing/2014/main" id="{945920A8-CF3D-4541-BEFA-2CBE82155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9750" y="2416939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C679169C-B192-4903-B0F2-C1A7158C8D4C}"/>
              </a:ext>
            </a:extLst>
          </p:cNvPr>
          <p:cNvGrpSpPr>
            <a:grpSpLocks/>
          </p:cNvGrpSpPr>
          <p:nvPr/>
        </p:nvGrpSpPr>
        <p:grpSpPr bwMode="auto">
          <a:xfrm>
            <a:off x="9136063" y="2301052"/>
            <a:ext cx="533400" cy="206375"/>
            <a:chOff x="2003" y="1816"/>
            <a:chExt cx="336" cy="130"/>
          </a:xfrm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AC8BEA8B-9A1F-4504-BD88-D2F68ACA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AB44B63A-18E9-4754-B051-A749E181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A50724BB-AD3A-45D3-9F9C-6AEC4DD6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D3E0E297-F5FC-4EBC-9CAC-E1C03A08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63">
            <a:extLst>
              <a:ext uri="{FF2B5EF4-FFF2-40B4-BE49-F238E27FC236}">
                <a16:creationId xmlns:a16="http://schemas.microsoft.com/office/drawing/2014/main" id="{250BE1FC-7F3E-4969-9A25-70B61742BEC6}"/>
              </a:ext>
            </a:extLst>
          </p:cNvPr>
          <p:cNvSpPr>
            <a:spLocks/>
          </p:cNvSpPr>
          <p:nvPr/>
        </p:nvSpPr>
        <p:spPr bwMode="auto">
          <a:xfrm rot="10800000">
            <a:off x="9128125" y="1970852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77">
            <a:extLst>
              <a:ext uri="{FF2B5EF4-FFF2-40B4-BE49-F238E27FC236}">
                <a16:creationId xmlns:a16="http://schemas.microsoft.com/office/drawing/2014/main" id="{DCE3ACB9-29C4-4C4B-8C49-0F223D517218}"/>
              </a:ext>
            </a:extLst>
          </p:cNvPr>
          <p:cNvGrpSpPr>
            <a:grpSpLocks/>
          </p:cNvGrpSpPr>
          <p:nvPr/>
        </p:nvGrpSpPr>
        <p:grpSpPr bwMode="auto">
          <a:xfrm>
            <a:off x="8297863" y="5253802"/>
            <a:ext cx="1027113" cy="211137"/>
            <a:chOff x="301" y="1591"/>
            <a:chExt cx="647" cy="133"/>
          </a:xfrm>
        </p:grpSpPr>
        <p:sp>
          <p:nvSpPr>
            <p:cNvPr id="29" name="Rectangle 74">
              <a:extLst>
                <a:ext uri="{FF2B5EF4-FFF2-40B4-BE49-F238E27FC236}">
                  <a16:creationId xmlns:a16="http://schemas.microsoft.com/office/drawing/2014/main" id="{24305FCD-3CC2-4A00-9E57-9EFC87F0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591"/>
              <a:ext cx="647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75">
              <a:extLst>
                <a:ext uri="{FF2B5EF4-FFF2-40B4-BE49-F238E27FC236}">
                  <a16:creationId xmlns:a16="http://schemas.microsoft.com/office/drawing/2014/main" id="{F29D744F-AD8E-42E3-845D-F2E7DBB5D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76">
              <a:extLst>
                <a:ext uri="{FF2B5EF4-FFF2-40B4-BE49-F238E27FC236}">
                  <a16:creationId xmlns:a16="http://schemas.microsoft.com/office/drawing/2014/main" id="{2A158FFF-C169-4795-8635-A91AB0220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Rectangle 80">
            <a:extLst>
              <a:ext uri="{FF2B5EF4-FFF2-40B4-BE49-F238E27FC236}">
                <a16:creationId xmlns:a16="http://schemas.microsoft.com/office/drawing/2014/main" id="{2DE40A62-15F6-4911-8D7E-284259E2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4318764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6">
            <a:extLst>
              <a:ext uri="{FF2B5EF4-FFF2-40B4-BE49-F238E27FC236}">
                <a16:creationId xmlns:a16="http://schemas.microsoft.com/office/drawing/2014/main" id="{CDBDA419-6489-46F7-8456-FB7772BC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3277364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1">
            <a:extLst>
              <a:ext uri="{FF2B5EF4-FFF2-40B4-BE49-F238E27FC236}">
                <a16:creationId xmlns:a16="http://schemas.microsoft.com/office/drawing/2014/main" id="{84338C09-BBA0-4AC3-8D3F-8E85CAEF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4318764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4990308D-9301-41D3-A99F-3F494A23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0" y="5250627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99">
            <a:extLst>
              <a:ext uri="{FF2B5EF4-FFF2-40B4-BE49-F238E27FC236}">
                <a16:creationId xmlns:a16="http://schemas.microsoft.com/office/drawing/2014/main" id="{C32D06CE-312C-4D4F-BA0D-16AFAD6F953C}"/>
              </a:ext>
            </a:extLst>
          </p:cNvPr>
          <p:cNvGrpSpPr>
            <a:grpSpLocks/>
          </p:cNvGrpSpPr>
          <p:nvPr/>
        </p:nvGrpSpPr>
        <p:grpSpPr bwMode="auto">
          <a:xfrm>
            <a:off x="10861678" y="2083564"/>
            <a:ext cx="1041401" cy="690563"/>
            <a:chOff x="657" y="1651"/>
            <a:chExt cx="656" cy="435"/>
          </a:xfrm>
        </p:grpSpPr>
        <p:sp>
          <p:nvSpPr>
            <p:cNvPr id="37" name="Text Box 95">
              <a:extLst>
                <a:ext uri="{FF2B5EF4-FFF2-40B4-BE49-F238E27FC236}">
                  <a16:creationId xmlns:a16="http://schemas.microsoft.com/office/drawing/2014/main" id="{8998D643-4B6A-4FCB-BE1B-3363067DA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651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96">
              <a:extLst>
                <a:ext uri="{FF2B5EF4-FFF2-40B4-BE49-F238E27FC236}">
                  <a16:creationId xmlns:a16="http://schemas.microsoft.com/office/drawing/2014/main" id="{7CF9374C-F4AE-4EAA-BB92-476246427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873"/>
              <a:ext cx="6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8">
              <a:extLst>
                <a:ext uri="{FF2B5EF4-FFF2-40B4-BE49-F238E27FC236}">
                  <a16:creationId xmlns:a16="http://schemas.microsoft.com/office/drawing/2014/main" id="{B300B221-C867-438F-9C43-AFEAE73E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 Box 103">
            <a:extLst>
              <a:ext uri="{FF2B5EF4-FFF2-40B4-BE49-F238E27FC236}">
                <a16:creationId xmlns:a16="http://schemas.microsoft.com/office/drawing/2014/main" id="{FACD12E6-1328-4E8E-AF66-5EAF9C90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131" y="606342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104">
            <a:extLst>
              <a:ext uri="{FF2B5EF4-FFF2-40B4-BE49-F238E27FC236}">
                <a16:creationId xmlns:a16="http://schemas.microsoft.com/office/drawing/2014/main" id="{0908545F-0DE6-4632-BE54-F106DD5B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381" y="1832838"/>
            <a:ext cx="1912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应用程序读走数据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105">
            <a:extLst>
              <a:ext uri="{FF2B5EF4-FFF2-40B4-BE49-F238E27FC236}">
                <a16:creationId xmlns:a16="http://schemas.microsoft.com/office/drawing/2014/main" id="{3ACC68B3-1A46-4FBC-9DAD-1AD508B7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388" y="2156589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A69843B9-8772-4458-BF40-7E44D8071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2263" y="5615752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6">
            <a:extLst>
              <a:ext uri="{FF2B5EF4-FFF2-40B4-BE49-F238E27FC236}">
                <a16:creationId xmlns:a16="http://schemas.microsoft.com/office/drawing/2014/main" id="{C6D18CB4-0196-4108-AF1C-AED76C9A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01" y="551673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118">
            <a:extLst>
              <a:ext uri="{FF2B5EF4-FFF2-40B4-BE49-F238E27FC236}">
                <a16:creationId xmlns:a16="http://schemas.microsoft.com/office/drawing/2014/main" id="{19BC7D0D-1E0A-468F-945B-6464DCAF5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5938" y="5193477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124">
            <a:extLst>
              <a:ext uri="{FF2B5EF4-FFF2-40B4-BE49-F238E27FC236}">
                <a16:creationId xmlns:a16="http://schemas.microsoft.com/office/drawing/2014/main" id="{8A662A15-6E18-4FB2-BB1C-9B76120D74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4063" y="4787077"/>
            <a:ext cx="869950" cy="906462"/>
            <a:chOff x="-44" y="1473"/>
            <a:chExt cx="981" cy="1105"/>
          </a:xfrm>
        </p:grpSpPr>
        <p:pic>
          <p:nvPicPr>
            <p:cNvPr id="49" name="Picture 125" descr="desktop_computer_stylized_medium">
              <a:extLst>
                <a:ext uri="{FF2B5EF4-FFF2-40B4-BE49-F238E27FC236}">
                  <a16:creationId xmlns:a16="http://schemas.microsoft.com/office/drawing/2014/main" id="{7B84421D-5FA9-46BC-A0BE-CF5218739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126">
              <a:extLst>
                <a:ext uri="{FF2B5EF4-FFF2-40B4-BE49-F238E27FC236}">
                  <a16:creationId xmlns:a16="http://schemas.microsoft.com/office/drawing/2014/main" id="{28F86C65-8C0B-4E31-9829-3395EFC478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7FBE20E-1F80-4AC9-9874-136EF6520F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620" y="5403324"/>
            <a:ext cx="132724" cy="1581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3031123-0E92-43E2-9721-D36DFCCA793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64900" y="5356990"/>
            <a:ext cx="61913" cy="227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 Box 116">
            <a:extLst>
              <a:ext uri="{FF2B5EF4-FFF2-40B4-BE49-F238E27FC236}">
                <a16:creationId xmlns:a16="http://schemas.microsoft.com/office/drawing/2014/main" id="{83028096-1E59-404E-A95E-DD232AACC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004" y="550863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48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UDP</a:t>
            </a:r>
            <a:r>
              <a:rPr lang="zh-CN" altLang="en-US" dirty="0"/>
              <a:t>不需要流量控制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591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不保证交付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将收到的报文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放入接收缓存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从接收缓存中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一个完整的报文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当应用进程消费数据不够快时，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缓存溢出，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不负责任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不需要流量控制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为什么前一节课讨论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时不需要流量控制？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中，我们假设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正确、按序到达的分组被立即交付给上层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因此发送方根据确认序号就可以知道哪些分组已经被移出接收窗口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但是，现实中的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：收到的数据等待应用程序读取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2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如何进行流量控制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8674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接收缓存中的可用空间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接收窗口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RcvBuffer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LastByteRcvd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LastByteRead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接收方将RcvWindow放在报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中，向发送方通告接收缓存的可用空间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发送方限制未确认的字节数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不超过接收窗口的大小，即：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≦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pic>
        <p:nvPicPr>
          <p:cNvPr id="5" name="Picture 5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97" y="1697671"/>
            <a:ext cx="5372869" cy="196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034649" y="4041976"/>
            <a:ext cx="4748808" cy="13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特别是，当接收方通告接收窗口为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时，发送方必须停止发送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199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D7FF-2636-D4F3-0AF9-49C0B75C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7DAFC-9A46-D373-C276-0CDCCDE6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非零窗口通告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B474C-D128-4BBE-BB2A-FEE52CDB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01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接收方对零窗口的处理：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发送方：当接收窗口为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时，发送方必须停止发送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接收方：当接收窗口变为非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0时，接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收方应通告增大的接收窗口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TCP传输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需要满足以下三个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件之一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应用程序调用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超时：重传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收到数据：反馈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对于接收方，只有第三个条件能触发传输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问题：当发送方停止发送后，接收方不再收到数据，如何触发接收端发送“非零窗口通告”？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E669-9FF3-CE84-A313-8CD417083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报文格式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非零窗口通告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99060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发送方收到“零窗口通告”后，可以发送“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零窗口探测”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从而接收方可以发送包含接收窗口的响应报文段</a:t>
            </a:r>
            <a:endParaRPr lang="zh-CN" altLang="en-US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零窗口探测的实现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发送端收到零窗口通告时，启动一个坚持定时器（</a:t>
            </a:r>
            <a:r>
              <a:rPr lang="en-US" altLang="zh-CN" dirty="0"/>
              <a:t>Persistent Timer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定时器超时后，发送端发送一个零窗口探测报文段（序号为上一个段中最后一个字节的序号）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接收端在响应的报文段中通告当前接收窗口的大小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若发送端仍收到零窗口通告，重新启动坚持定时器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502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糊涂窗口综合症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当数据的发送速度很快、而消费速度很慢时，零窗口探测的简单实现带来以下问题：</a:t>
            </a: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接收方不断发送微小窗口通告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发送方不断发送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大量带宽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接收方启发式策略</a:t>
            </a:r>
            <a:endParaRPr lang="en-US" altLang="zh-CN" dirty="0"/>
          </a:p>
          <a:p>
            <a:pPr lvl="1"/>
            <a:r>
              <a:rPr lang="zh-CN" altLang="en-US" dirty="0"/>
              <a:t>发送方启发式策略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pic>
        <p:nvPicPr>
          <p:cNvPr id="5" name="Picture 4" descr="6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26" y="1510758"/>
            <a:ext cx="5525877" cy="485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6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接收方策略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通告零窗口之后，仅当窗口大小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显著增加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之后才发送更新的窗口通告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即窗口较小时，一直反馈零窗口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什么是显著增加：窗口大小达到缓存空间的一半或者一个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，取两者的较小值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与推迟确认结合：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推迟发送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（但最多推迟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500ms，且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至少每隔一个报文段使用正常方式进行确认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推迟间隔内有更多数据被消费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60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发送方策略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96774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发送方避免糊涂窗口综合症的策略：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发送方应积聚足够多的数据再发送，以防止发送太短的报文段</a:t>
            </a:r>
          </a:p>
          <a:p>
            <a:pPr>
              <a:lnSpc>
                <a:spcPct val="120000"/>
              </a:lnSpc>
            </a:pP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问题：发送方应等待多长时间？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若等待时间不够，报文段会太短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若等待时间过久，应用程序的时延会太长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不知道应用程序会不会在最近的将来生成更多的数据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9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AC557-50E8-44C4-8BD4-84B0F4EA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发送方策略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75B43-6AA5-4F98-80F7-AEE4E27D6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0AB53E-CFA2-44AF-A664-3468F156B6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算法的解决方法：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在新建连接上，当应用数据到来时，组成一个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段发送（那怕只有一个字节）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如果有未确认数据，后续到来的数据放在发送缓存中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）数据量达到一个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且窗口大小大于等于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）收到所有已发数据的确认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段将缓存的字节全部发走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算法的优点：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适应网络延时、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长度、发送方速度的各种组合</a:t>
            </a: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常规情况下不会降低网络的吞吐量</a:t>
            </a:r>
          </a:p>
          <a:p>
            <a:pPr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算法缺点：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增加延迟，尤其与延迟确认共同使用时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不考虑接收端是否真的消费了数据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36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流量控制小结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使用显式的窗口通告，告知发送方可用的缓存空间大小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进入零窗口后，仅当接收窗口显著增加时，通告新的窗口大小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在接收窗口较小时，结合推迟发送确认，希望有更多数据被消费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使用接收窗口限制发送的数据量，已发送未确认的字节数不超过接收窗口的大小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算法确定发送时机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39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拥塞控制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7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en-US" altLang="zh-CN" dirty="0" err="1"/>
              <a:t>拥塞</a:t>
            </a:r>
            <a:r>
              <a:rPr lang="zh-CN" altLang="en-US" dirty="0"/>
              <a:t>的类比例子：交通拥堵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19696"/>
            <a:ext cx="5943600" cy="45259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交通拥堵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起因：大量汽车短时间内进入路网，超出路网的承载能力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表现：道路通行能力下降，车速变慢，甚至完全停滞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措施：减少车辆进入路网（交通管制）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934200" y="1619696"/>
            <a:ext cx="5037306" cy="304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网络拥塞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起因：大量分组短时间内进入网络，超出网络的处理能力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表现：分组延迟增大，网络吞吐量下降，甚至降为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措施：减少分组进入网络（拥塞控制）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4863541"/>
            <a:ext cx="10515600" cy="15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流量控制与拥塞控制的异同：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限制发送速度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，使不超过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拥塞控制：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限制发送速度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，使不超过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178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网络拥塞的后果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网络拥塞造成：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丢包：由路由器缓存溢出造成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分组延迟增大：链路接近满载造成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大量网络资源用于：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重传丢失的分组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（不必要地）重传延迟过大的分组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转发最终被丢弃的分组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89914" y="1506934"/>
            <a:ext cx="5551714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结果：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进入网络的负载很重，网络吞吐量却很低</a:t>
            </a:r>
          </a:p>
          <a:p>
            <a:endParaRPr lang="zh-CN" altLang="en-US" dirty="0"/>
          </a:p>
        </p:txBody>
      </p:sp>
      <p:pic>
        <p:nvPicPr>
          <p:cNvPr id="6" name="Picture 5" descr="congestion_per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3" y="3205930"/>
            <a:ext cx="37877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5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报文段结构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163771" y="1382592"/>
            <a:ext cx="8900878" cy="5089525"/>
            <a:chOff x="1434413" y="1103314"/>
            <a:chExt cx="9026066" cy="5330825"/>
          </a:xfrm>
        </p:grpSpPr>
        <p:grpSp>
          <p:nvGrpSpPr>
            <p:cNvPr id="62" name="Group 3"/>
            <p:cNvGrpSpPr>
              <a:grpSpLocks/>
            </p:cNvGrpSpPr>
            <p:nvPr/>
          </p:nvGrpSpPr>
          <p:grpSpPr bwMode="auto">
            <a:xfrm>
              <a:off x="4281488" y="1103314"/>
              <a:ext cx="4090988" cy="5330825"/>
              <a:chOff x="2817" y="659"/>
              <a:chExt cx="2577" cy="3358"/>
            </a:xfrm>
          </p:grpSpPr>
          <p:sp>
            <p:nvSpPr>
              <p:cNvPr id="78" name="Rectangle 4"/>
              <p:cNvSpPr>
                <a:spLocks noChangeArrowheads="1"/>
              </p:cNvSpPr>
              <p:nvPr/>
            </p:nvSpPr>
            <p:spPr bwMode="auto">
              <a:xfrm>
                <a:off x="2905" y="917"/>
                <a:ext cx="2489" cy="30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5"/>
              <p:cNvSpPr>
                <a:spLocks noChangeArrowheads="1"/>
              </p:cNvSpPr>
              <p:nvPr/>
            </p:nvSpPr>
            <p:spPr bwMode="auto">
              <a:xfrm>
                <a:off x="2851" y="990"/>
                <a:ext cx="2489" cy="3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2886" y="968"/>
                <a:ext cx="11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source port #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4198" y="971"/>
                <a:ext cx="10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dest port #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8"/>
              <p:cNvSpPr>
                <a:spLocks noChangeShapeType="1"/>
              </p:cNvSpPr>
              <p:nvPr/>
            </p:nvSpPr>
            <p:spPr bwMode="auto">
              <a:xfrm>
                <a:off x="2853" y="1226"/>
                <a:ext cx="24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9"/>
              <p:cNvSpPr>
                <a:spLocks noChangeShapeType="1"/>
              </p:cNvSpPr>
              <p:nvPr/>
            </p:nvSpPr>
            <p:spPr bwMode="auto">
              <a:xfrm flipV="1">
                <a:off x="2849" y="146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10"/>
              <p:cNvSpPr>
                <a:spLocks noChangeShapeType="1"/>
              </p:cNvSpPr>
              <p:nvPr/>
            </p:nvSpPr>
            <p:spPr bwMode="auto">
              <a:xfrm flipV="1">
                <a:off x="4075" y="99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Text Box 11"/>
              <p:cNvSpPr txBox="1">
                <a:spLocks noChangeArrowheads="1"/>
              </p:cNvSpPr>
              <p:nvPr/>
            </p:nvSpPr>
            <p:spPr bwMode="auto">
              <a:xfrm>
                <a:off x="3758" y="659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32 bits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12"/>
              <p:cNvSpPr>
                <a:spLocks noChangeShapeType="1"/>
              </p:cNvSpPr>
              <p:nvPr/>
            </p:nvSpPr>
            <p:spPr bwMode="auto">
              <a:xfrm>
                <a:off x="4417" y="811"/>
                <a:ext cx="899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3"/>
              <p:cNvSpPr>
                <a:spLocks noChangeShapeType="1"/>
              </p:cNvSpPr>
              <p:nvPr/>
            </p:nvSpPr>
            <p:spPr bwMode="auto">
              <a:xfrm rot="10800000">
                <a:off x="2837" y="818"/>
                <a:ext cx="8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Text Box 14"/>
              <p:cNvSpPr txBox="1">
                <a:spLocks noChangeArrowheads="1"/>
              </p:cNvSpPr>
              <p:nvPr/>
            </p:nvSpPr>
            <p:spPr bwMode="auto">
              <a:xfrm>
                <a:off x="3475" y="2845"/>
                <a:ext cx="1341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application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data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(variable length)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Text Box 15"/>
              <p:cNvSpPr txBox="1">
                <a:spLocks noChangeArrowheads="1"/>
              </p:cNvSpPr>
              <p:nvPr/>
            </p:nvSpPr>
            <p:spPr bwMode="auto">
              <a:xfrm>
                <a:off x="3250" y="1213"/>
                <a:ext cx="15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sequence number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 flipV="1">
                <a:off x="2855" y="170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Text Box 17"/>
              <p:cNvSpPr txBox="1">
                <a:spLocks noChangeArrowheads="1"/>
              </p:cNvSpPr>
              <p:nvPr/>
            </p:nvSpPr>
            <p:spPr bwMode="auto">
              <a:xfrm>
                <a:off x="2998" y="1465"/>
                <a:ext cx="21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acknowledgement number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8"/>
              <p:cNvSpPr>
                <a:spLocks noChangeShapeType="1"/>
              </p:cNvSpPr>
              <p:nvPr/>
            </p:nvSpPr>
            <p:spPr bwMode="auto">
              <a:xfrm flipV="1">
                <a:off x="2852" y="19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9"/>
              <p:cNvSpPr>
                <a:spLocks noChangeShapeType="1"/>
              </p:cNvSpPr>
              <p:nvPr/>
            </p:nvSpPr>
            <p:spPr bwMode="auto">
              <a:xfrm flipV="1">
                <a:off x="2849" y="2200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20"/>
              <p:cNvSpPr>
                <a:spLocks noChangeShapeType="1"/>
              </p:cNvSpPr>
              <p:nvPr/>
            </p:nvSpPr>
            <p:spPr bwMode="auto">
              <a:xfrm flipV="1">
                <a:off x="2849" y="25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21"/>
              <p:cNvSpPr>
                <a:spLocks noChangeShapeType="1"/>
              </p:cNvSpPr>
              <p:nvPr/>
            </p:nvSpPr>
            <p:spPr bwMode="auto">
              <a:xfrm flipH="1" flipV="1">
                <a:off x="4084" y="1707"/>
                <a:ext cx="3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Text Box 22"/>
              <p:cNvSpPr txBox="1">
                <a:spLocks noChangeArrowheads="1"/>
              </p:cNvSpPr>
              <p:nvPr/>
            </p:nvSpPr>
            <p:spPr bwMode="auto">
              <a:xfrm>
                <a:off x="4126" y="1712"/>
                <a:ext cx="11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Receive window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23"/>
              <p:cNvSpPr txBox="1">
                <a:spLocks noChangeArrowheads="1"/>
              </p:cNvSpPr>
              <p:nvPr/>
            </p:nvSpPr>
            <p:spPr bwMode="auto">
              <a:xfrm>
                <a:off x="4177" y="1961"/>
                <a:ext cx="11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 err="1">
                    <a:ea typeface="宋体" panose="02010600030101010101" pitchFamily="2" charset="-122"/>
                  </a:rPr>
                  <a:t>Urg</a:t>
                </a:r>
                <a:r>
                  <a:rPr lang="en-US" altLang="zh-CN" sz="1800" dirty="0">
                    <a:ea typeface="宋体" panose="02010600030101010101" pitchFamily="2" charset="-122"/>
                  </a:rPr>
                  <a:t> data </a:t>
                </a:r>
                <a:r>
                  <a:rPr lang="en-US" altLang="zh-CN" sz="1800" dirty="0" err="1">
                    <a:ea typeface="宋体" panose="02010600030101010101" pitchFamily="2" charset="-122"/>
                  </a:rPr>
                  <a:t>pnter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Text Box 24"/>
              <p:cNvSpPr txBox="1">
                <a:spLocks noChangeArrowheads="1"/>
              </p:cNvSpPr>
              <p:nvPr/>
            </p:nvSpPr>
            <p:spPr bwMode="auto">
              <a:xfrm>
                <a:off x="3084" y="1949"/>
                <a:ext cx="7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checksum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Text Box 25"/>
              <p:cNvSpPr txBox="1">
                <a:spLocks noChangeArrowheads="1"/>
              </p:cNvSpPr>
              <p:nvPr/>
            </p:nvSpPr>
            <p:spPr bwMode="auto">
              <a:xfrm>
                <a:off x="3935" y="173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26"/>
              <p:cNvSpPr>
                <a:spLocks noChangeShapeType="1"/>
              </p:cNvSpPr>
              <p:nvPr/>
            </p:nvSpPr>
            <p:spPr bwMode="auto">
              <a:xfrm flipV="1">
                <a:off x="3985" y="1701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27"/>
              <p:cNvSpPr>
                <a:spLocks noChangeShapeType="1"/>
              </p:cNvSpPr>
              <p:nvPr/>
            </p:nvSpPr>
            <p:spPr bwMode="auto">
              <a:xfrm flipV="1">
                <a:off x="3883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28"/>
              <p:cNvSpPr>
                <a:spLocks noChangeShapeType="1"/>
              </p:cNvSpPr>
              <p:nvPr/>
            </p:nvSpPr>
            <p:spPr bwMode="auto">
              <a:xfrm flipV="1">
                <a:off x="3778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29"/>
              <p:cNvSpPr>
                <a:spLocks noChangeShapeType="1"/>
              </p:cNvSpPr>
              <p:nvPr/>
            </p:nvSpPr>
            <p:spPr bwMode="auto">
              <a:xfrm flipV="1">
                <a:off x="3676" y="1707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30"/>
              <p:cNvSpPr>
                <a:spLocks noChangeShapeType="1"/>
              </p:cNvSpPr>
              <p:nvPr/>
            </p:nvSpPr>
            <p:spPr bwMode="auto">
              <a:xfrm flipV="1">
                <a:off x="3577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31"/>
              <p:cNvSpPr>
                <a:spLocks noChangeShapeType="1"/>
              </p:cNvSpPr>
              <p:nvPr/>
            </p:nvSpPr>
            <p:spPr bwMode="auto">
              <a:xfrm flipV="1">
                <a:off x="3469" y="171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Text Box 32"/>
              <p:cNvSpPr txBox="1">
                <a:spLocks noChangeArrowheads="1"/>
              </p:cNvSpPr>
              <p:nvPr/>
            </p:nvSpPr>
            <p:spPr bwMode="auto">
              <a:xfrm>
                <a:off x="3828" y="1727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Text Box 33"/>
              <p:cNvSpPr txBox="1">
                <a:spLocks noChangeArrowheads="1"/>
              </p:cNvSpPr>
              <p:nvPr/>
            </p:nvSpPr>
            <p:spPr bwMode="auto">
              <a:xfrm>
                <a:off x="3727" y="1727"/>
                <a:ext cx="1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R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Text Box 34"/>
              <p:cNvSpPr txBox="1">
                <a:spLocks noChangeArrowheads="1"/>
              </p:cNvSpPr>
              <p:nvPr/>
            </p:nvSpPr>
            <p:spPr bwMode="auto">
              <a:xfrm>
                <a:off x="3628" y="1724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35"/>
              <p:cNvSpPr txBox="1">
                <a:spLocks noChangeArrowheads="1"/>
              </p:cNvSpPr>
              <p:nvPr/>
            </p:nvSpPr>
            <p:spPr bwMode="auto">
              <a:xfrm>
                <a:off x="3519" y="1724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Text Box 36"/>
              <p:cNvSpPr txBox="1">
                <a:spLocks noChangeArrowheads="1"/>
              </p:cNvSpPr>
              <p:nvPr/>
            </p:nvSpPr>
            <p:spPr bwMode="auto">
              <a:xfrm>
                <a:off x="3417" y="1724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U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665"/>
                <a:ext cx="3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head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len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Text Box 38"/>
              <p:cNvSpPr txBox="1">
                <a:spLocks noChangeArrowheads="1"/>
              </p:cNvSpPr>
              <p:nvPr/>
            </p:nvSpPr>
            <p:spPr bwMode="auto">
              <a:xfrm>
                <a:off x="3120" y="1665"/>
                <a:ext cx="35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not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ea typeface="宋体" panose="02010600030101010101" pitchFamily="2" charset="-122"/>
                  </a:rPr>
                  <a:t>used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39"/>
              <p:cNvSpPr>
                <a:spLocks noChangeShapeType="1"/>
              </p:cNvSpPr>
              <p:nvPr/>
            </p:nvSpPr>
            <p:spPr bwMode="auto">
              <a:xfrm flipV="1">
                <a:off x="3151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Text Box 40"/>
              <p:cNvSpPr txBox="1">
                <a:spLocks noChangeArrowheads="1"/>
              </p:cNvSpPr>
              <p:nvPr/>
            </p:nvSpPr>
            <p:spPr bwMode="auto">
              <a:xfrm>
                <a:off x="3098" y="2266"/>
                <a:ext cx="19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Options (variable length)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1838899" y="1224317"/>
              <a:ext cx="2267965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URG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＝１表示包含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紧急数据（通常未用）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457101" y="1994353"/>
              <a:ext cx="143568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确认序号有效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43"/>
            <p:cNvSpPr txBox="1">
              <a:spLocks noChangeArrowheads="1"/>
            </p:cNvSpPr>
            <p:nvPr/>
          </p:nvSpPr>
          <p:spPr bwMode="auto">
            <a:xfrm>
              <a:off x="1566446" y="3316160"/>
              <a:ext cx="2310230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PSH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＝１表示立即发送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数据（通常未用）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44"/>
            <p:cNvSpPr txBox="1">
              <a:spLocks noChangeArrowheads="1"/>
            </p:cNvSpPr>
            <p:nvPr/>
          </p:nvSpPr>
          <p:spPr bwMode="auto">
            <a:xfrm>
              <a:off x="1434413" y="4016612"/>
              <a:ext cx="2593075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RST, SYN, FIN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三个标志位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用于建立和终止连接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3895726" y="1800226"/>
              <a:ext cx="1495425" cy="9620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>
              <a:off x="3824291" y="2362201"/>
              <a:ext cx="169068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 flipV="1">
              <a:off x="3744914" y="2828924"/>
              <a:ext cx="1970087" cy="77470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3867151" y="3105150"/>
              <a:ext cx="2362200" cy="971510"/>
            </a:xfrm>
            <a:custGeom>
              <a:avLst/>
              <a:gdLst>
                <a:gd name="T0" fmla="*/ 0 w 1458"/>
                <a:gd name="T1" fmla="*/ 2147483646 h 444"/>
                <a:gd name="T2" fmla="*/ 2147483646 w 1458"/>
                <a:gd name="T3" fmla="*/ 0 h 444"/>
                <a:gd name="T4" fmla="*/ 2147483646 w 1458"/>
                <a:gd name="T5" fmla="*/ 2147483646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49"/>
            <p:cNvSpPr txBox="1">
              <a:spLocks noChangeArrowheads="1"/>
            </p:cNvSpPr>
            <p:nvPr/>
          </p:nvSpPr>
          <p:spPr bwMode="auto">
            <a:xfrm>
              <a:off x="8963025" y="3013076"/>
              <a:ext cx="149745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接收端还可以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接收的字节数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8656638" y="1527176"/>
              <a:ext cx="1643754" cy="61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字节序号，而非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报文段的序号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51"/>
            <p:cNvSpPr txBox="1">
              <a:spLocks noChangeArrowheads="1"/>
            </p:cNvSpPr>
            <p:nvPr/>
          </p:nvSpPr>
          <p:spPr bwMode="auto">
            <a:xfrm>
              <a:off x="3005276" y="5225459"/>
              <a:ext cx="811475" cy="35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 flipV="1">
              <a:off x="3790951" y="3429000"/>
              <a:ext cx="2105025" cy="1981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flipH="1" flipV="1">
              <a:off x="8210551" y="3019426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 flipH="1">
              <a:off x="8143875" y="1724026"/>
              <a:ext cx="552450" cy="8858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 flipH="1">
              <a:off x="8105775" y="1714501"/>
              <a:ext cx="571500" cy="5238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 flipV="1">
              <a:off x="8173537" y="3839112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8587963" y="4221350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1516564" y="2889693"/>
            <a:ext cx="1457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TCP头长度，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4字节为单位</a:t>
            </a: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H="1" flipV="1">
            <a:off x="2851687" y="3165211"/>
            <a:ext cx="127465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8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拥塞控制的常用方法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网络辅助的拥塞控制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路由器向端系统提供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拥塞指示比特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给出发送速率指示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采用此类方法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变种，也会利用网络内部反馈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Congestion Notification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端到端拥塞控制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网络层不向端系统提供反馈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端系统通过观察丢包和延迟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推断拥塞的发生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采用此类方法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41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TCP拥塞控制要解决的问题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使用端到端拥塞控制机制：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发送方根据自己感知的网络拥塞程度，限制其发送速率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需要回答三个问题：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发送方如何感知网络拥塞？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发送方采用什么机制来限制发送速率？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发送方感知到网络拥塞后，采取什么策略调节发送速率？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825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拥塞检测</a:t>
            </a:r>
            <a:r>
              <a:rPr lang="zh-CN" altLang="en-US" dirty="0"/>
              <a:t>和速率限制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578" y="1536328"/>
            <a:ext cx="4817622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发送方如何感知拥塞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利用丢包事件感知拥塞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拥塞造成丢包和分组延迟增大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实际丢包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分组延迟过大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，对于发送端来说都是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丢包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丢包事件包括：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重传定时器超时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重复的ACK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42</a:t>
            </a:fld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33329" y="1533088"/>
            <a:ext cx="6337033" cy="4586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采用什么机制限制发送速率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发送方使用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拥塞窗口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未确认的数据量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 cwnd</a:t>
            </a: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 typeface="ZapfDingbats" pitchFamily="82" charset="2"/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感知的网络拥塞程度而变化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注意：发送方还需要满足（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流量控制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LastByteSent-LastByteAcked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RcvWindow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00800" y="3657600"/>
            <a:ext cx="4410075" cy="762000"/>
            <a:chOff x="1104" y="3564"/>
            <a:chExt cx="2778" cy="51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rate =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3575"/>
              <a:ext cx="65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cwnd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331" y="3797"/>
              <a:ext cx="4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RTT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949" y="3695"/>
              <a:ext cx="87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Bytes/sec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826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511" y="2882367"/>
            <a:ext cx="5880756" cy="31751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乘性减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ultiplicative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ecrease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发送方检测到丢包后，将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的大小减半（但不能小于一个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目的：迅速减小发送速率，缓解拥塞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加性增（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dditive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ncrease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若无丢包，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每经过一个RTT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将cwnd增大一个MSS，直到检测到丢包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缓慢增大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发送速率，避免振荡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43</a:t>
            </a:fld>
            <a:endParaRPr kumimoji="1" lang="zh-CN" alt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9283433" y="3044115"/>
            <a:ext cx="30009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cwnd呈锯齿状变化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83315" y="3248737"/>
            <a:ext cx="4529656" cy="2200275"/>
            <a:chOff x="2541477" y="4179261"/>
            <a:chExt cx="4529656" cy="2200275"/>
          </a:xfrm>
        </p:grpSpPr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40B53BA5-0328-4230-974B-49C488929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170" y="4179261"/>
              <a:ext cx="9525" cy="2200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05C0BCDC-E3AF-4114-96FE-13BB68821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645" y="6368423"/>
              <a:ext cx="4105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7C8DD40C-C80E-4FF7-A677-D655E8E53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695" y="4934910"/>
              <a:ext cx="671513" cy="571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32543901-20B0-4681-BEDC-6DD2CA18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444" y="4939674"/>
              <a:ext cx="0" cy="700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BDC90280-A27C-4384-A7B6-BACB1B9E0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1970" y="5325436"/>
              <a:ext cx="352425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BA3E943B-173A-4819-8E26-5B8E227F4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4870" y="5334960"/>
              <a:ext cx="4763" cy="514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A99AF29C-DE36-4F91-8473-84F89A999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4094" y="4625349"/>
              <a:ext cx="0" cy="87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AB2FCB44-0D97-414B-9F27-F212B7BA2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869" y="4625348"/>
              <a:ext cx="142875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178BBCF4-0F11-4C42-ADFE-6AA234486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569" y="4830135"/>
              <a:ext cx="14288" cy="876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04C85027-6777-497E-9FD3-5FDCB3360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570" y="4834898"/>
              <a:ext cx="785813" cy="666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14231273-CE60-4750-87A2-165382722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695" y="4520574"/>
              <a:ext cx="476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C13A330A-C9D8-4FE5-97B3-99B84577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182" y="4534861"/>
              <a:ext cx="4762" cy="8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4073826C-49C5-4E69-8723-241FD1F4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057" y="4520573"/>
              <a:ext cx="4762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CD47BEA8-A5B0-46A2-A5FB-2D9713CB3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532" y="4706310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7D2CDCAC-640E-4F20-BEB5-93ADB40FB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782" y="5123823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8F88A32B-7936-453D-A437-3D0364091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32" y="4423735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26DAF434-3DDD-434C-BE3C-8034CEC11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8294" y="4623760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X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260394FC-8AB4-4EF3-B1F7-336D9EA73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72145" y="5174106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宋体" pitchFamily="2" charset="-122"/>
                </a:rPr>
                <a:t>发送速率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4E0EBC36-3F64-4020-9C55-AB1BC3AA4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02" y="595169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ea typeface="宋体" pitchFamily="2" charset="-122"/>
                </a:rPr>
                <a:t>时间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EA8E76CA-4E79-467B-8BD4-E0FB3B7C5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2919" y="5231774"/>
              <a:ext cx="541338" cy="465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D99410D5-FAD9-448E-8114-99C0510D4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9020" y="4896811"/>
              <a:ext cx="392113" cy="327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sz="2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58533" y="3198332"/>
            <a:ext cx="8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加性增</a:t>
            </a: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C13A330A-C9D8-4FE5-97B3-99B84577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4284" y="4793884"/>
            <a:ext cx="13094" cy="89699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000"/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id="{C13A330A-C9D8-4FE5-97B3-99B84577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945" y="4968064"/>
            <a:ext cx="14288" cy="722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7696200" y="57125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乘性减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355EB3-89A1-4798-87E7-7EBCF6FA2B12}"/>
              </a:ext>
            </a:extLst>
          </p:cNvPr>
          <p:cNvSpPr/>
          <p:nvPr/>
        </p:nvSpPr>
        <p:spPr>
          <a:xfrm>
            <a:off x="2299127" y="1417638"/>
            <a:ext cx="7593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感受到拥塞后，采用什么策略进行调节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即：如何对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取值进行调整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C74C91-3B0A-460F-8B22-8BAB03FF9574}"/>
              </a:ext>
            </a:extLst>
          </p:cNvPr>
          <p:cNvSpPr/>
          <p:nvPr/>
        </p:nvSpPr>
        <p:spPr>
          <a:xfrm>
            <a:off x="709511" y="2329805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</p:spTree>
    <p:extLst>
      <p:ext uri="{BB962C8B-B14F-4D97-AF65-F5344CB8AC3E}">
        <p14:creationId xmlns:p14="http://schemas.microsoft.com/office/powerpoint/2010/main" val="1871088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94ACE-8D02-4937-A38A-4D3DD66F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A3974-9A75-4074-A830-810CBB64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10972800" cy="3611566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3F027-9B0D-4F8C-BB5C-1FE5EDB8D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B6A46-83EC-4B85-8DCF-73683EAFBEED}"/>
              </a:ext>
            </a:extLst>
          </p:cNvPr>
          <p:cNvSpPr/>
          <p:nvPr/>
        </p:nvSpPr>
        <p:spPr>
          <a:xfrm>
            <a:off x="2299127" y="1417638"/>
            <a:ext cx="7593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感受到拥塞后，采用什么策略进行调节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即：如何对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取值进行调整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15FB05-F2B3-4B71-84F3-C626D5323E54}"/>
              </a:ext>
            </a:extLst>
          </p:cNvPr>
          <p:cNvSpPr txBox="1">
            <a:spLocks/>
          </p:cNvSpPr>
          <p:nvPr/>
        </p:nvSpPr>
        <p:spPr bwMode="auto">
          <a:xfrm>
            <a:off x="609600" y="2362200"/>
            <a:ext cx="9829800" cy="361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：正常收到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确认意味网络运作良好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考虑增大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根据当前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值的大小，可以选择不同的策略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较小时，可以激进地增大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较大时，可以较为保守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：丢包（收到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或超时），意味网络状态较差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1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考虑降低</a:t>
            </a:r>
            <a:r>
              <a:rPr lang="en-US" altLang="zh-CN" sz="21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1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F03B29-3F7C-47BA-BFA2-69DCDD3A7D09}"/>
              </a:ext>
            </a:extLst>
          </p:cNvPr>
          <p:cNvSpPr/>
          <p:nvPr/>
        </p:nvSpPr>
        <p:spPr>
          <a:xfrm>
            <a:off x="1985443" y="5638800"/>
            <a:ext cx="8221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实际的拥塞策略由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慢启动、拥塞避免、快速恢复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部分组成，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</p:spTree>
    <p:extLst>
      <p:ext uri="{BB962C8B-B14F-4D97-AF65-F5344CB8AC3E}">
        <p14:creationId xmlns:p14="http://schemas.microsoft.com/office/powerpoint/2010/main" val="2935401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慢启动：低</a:t>
            </a:r>
            <a:r>
              <a:rPr lang="en-US" altLang="zh-CN" dirty="0" err="1"/>
              <a:t>cwnd</a:t>
            </a:r>
            <a:r>
              <a:rPr lang="zh-CN" altLang="en-US" dirty="0"/>
              <a:t>时的策略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较小时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以什么速率发送数据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如：新建的连接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 MSS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，起始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MSS/RTT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采用“加性增”增大发送窗口，太慢！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理由：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网络中的可用带宽可能远大于MSS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/RTT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慢启动的基本思想：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在新建连接上指数增大cwnd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直至检测到丢包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达到足够大发送速率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终止慢启动）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27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慢启动：实现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741680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慢启动的思想：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每经过一个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RTT，将cwnd加倍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慢启动的具体实施：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每收到一个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ACK段，cwnd增加一个MSS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（大致等价于每个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加倍）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只要发送窗口允许，发送端可以立即发送下一个报文段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以一个很低的速率开始，按指数增大发送速率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慢启动比谁“慢”？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无拥塞控制</a:t>
            </a:r>
            <a:r>
              <a:rPr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按接收窗口发送数据的策略相比，采用慢启动后发送速率的增长较慢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慢启动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指数增长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到一定程度后，进入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拥塞避免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062914" y="1674066"/>
            <a:ext cx="3270249" cy="4335463"/>
            <a:chOff x="6477001" y="1752600"/>
            <a:chExt cx="3270249" cy="4335463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884989" y="238760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6477001" y="1752601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263" imgH="1084139" progId="MS_ClipArt_Gallery.2">
                    <p:embed/>
                  </p:oleObj>
                </mc:Choice>
                <mc:Fallback>
                  <p:oleObj name="Clip" r:id="rId2" imgW="1307263" imgH="1084139" progId="MS_ClipArt_Gallery.2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1" y="1752601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886576" y="1752600"/>
              <a:ext cx="8493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Host A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408567">
              <a:off x="7891464" y="2354263"/>
              <a:ext cx="12080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one segment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rot="-5400000">
              <a:off x="6442076" y="2592388"/>
              <a:ext cx="536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RTT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9134476" y="1762126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4476" y="1762126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410576" y="1771650"/>
              <a:ext cx="8286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Host B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880225" y="22018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394825" y="22399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6699251" y="2373314"/>
              <a:ext cx="4763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6708776" y="2935289"/>
              <a:ext cx="4763" cy="223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6861176" y="2792414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9088438" y="5538788"/>
              <a:ext cx="658812" cy="366712"/>
              <a:chOff x="3304" y="3530"/>
              <a:chExt cx="415" cy="231"/>
            </a:xfrm>
          </p:grpSpPr>
          <p:sp>
            <p:nvSpPr>
              <p:cNvPr id="35" name="Rectangle 19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time</a:t>
                </a:r>
                <a:endPara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889751" y="316865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884989" y="3254376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6884989" y="3778250"/>
              <a:ext cx="2528887" cy="3619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6858001" y="4038601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 rot="408567">
              <a:off x="7889875" y="3140075"/>
              <a:ext cx="12779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two segments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408567">
              <a:off x="7981951" y="4154488"/>
              <a:ext cx="13065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four segments</a:t>
              </a:r>
              <a:endParaRPr lang="en-US" altLang="zh-CN" sz="1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6880226" y="4173538"/>
              <a:ext cx="2519363" cy="652462"/>
              <a:chOff x="3954" y="2214"/>
              <a:chExt cx="1587" cy="411"/>
            </a:xfrm>
          </p:grpSpPr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32"/>
            <p:cNvGrpSpPr>
              <a:grpSpLocks/>
            </p:cNvGrpSpPr>
            <p:nvPr/>
          </p:nvGrpSpPr>
          <p:grpSpPr bwMode="auto">
            <a:xfrm flipV="1">
              <a:off x="7165975" y="4554539"/>
              <a:ext cx="2228850" cy="604837"/>
              <a:chOff x="3954" y="2214"/>
              <a:chExt cx="1587" cy="411"/>
            </a:xfrm>
          </p:grpSpPr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2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A95D-8EB2-402A-950E-4B1BDB1F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拥塞避免：高</a:t>
            </a:r>
            <a:r>
              <a:rPr lang="en-US" altLang="zh-CN" dirty="0" err="1"/>
              <a:t>cwnd</a:t>
            </a:r>
            <a:r>
              <a:rPr lang="zh-CN" altLang="en-US" dirty="0"/>
              <a:t>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65BB-9128-4362-AA85-7A5FF4FB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增大到一定程度时，此时距离拥塞可能并不遥远</a:t>
            </a:r>
            <a:endParaRPr lang="en-US" altLang="zh-CN" sz="2400" dirty="0"/>
          </a:p>
          <a:p>
            <a:pPr lvl="1"/>
            <a:r>
              <a:rPr lang="zh-CN" altLang="en-US" sz="2000" dirty="0"/>
              <a:t>继续指数增长，容易导致拥塞</a:t>
            </a:r>
            <a:endParaRPr lang="en-US" altLang="zh-CN" sz="2000" dirty="0"/>
          </a:p>
          <a:p>
            <a:r>
              <a:rPr lang="zh-CN" altLang="en-US" sz="2400" dirty="0"/>
              <a:t>解决方案：将</a:t>
            </a:r>
            <a:r>
              <a:rPr lang="zh-CN" altLang="en-US" sz="2400" dirty="0">
                <a:solidFill>
                  <a:srgbClr val="C00000"/>
                </a:solidFill>
              </a:rPr>
              <a:t>指数</a:t>
            </a:r>
            <a:r>
              <a:rPr lang="zh-CN" altLang="en-US" sz="2400" dirty="0"/>
              <a:t>增长改为</a:t>
            </a:r>
            <a:r>
              <a:rPr lang="zh-CN" altLang="en-US" sz="2400" dirty="0">
                <a:solidFill>
                  <a:srgbClr val="C00000"/>
                </a:solidFill>
              </a:rPr>
              <a:t>线性</a:t>
            </a:r>
            <a:r>
              <a:rPr lang="zh-CN" altLang="en-US" sz="2400" dirty="0"/>
              <a:t>增长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实现：每当收到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MSS*(MSS/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MSS = 1460</a:t>
            </a:r>
            <a:r>
              <a:rPr lang="zh-CN" altLang="en-US" sz="2000" dirty="0"/>
              <a:t>字节，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= 14600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lvl="2"/>
            <a:r>
              <a:rPr lang="zh-CN" altLang="en-US" sz="1800" dirty="0"/>
              <a:t>收到第一个</a:t>
            </a:r>
            <a:r>
              <a:rPr lang="en-US" altLang="zh-CN" sz="1800" dirty="0"/>
              <a:t>ACK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cwnd</a:t>
            </a:r>
            <a:r>
              <a:rPr lang="zh-CN" altLang="en-US" sz="1800" dirty="0"/>
              <a:t>增加</a:t>
            </a:r>
            <a:r>
              <a:rPr lang="en-US" altLang="zh-CN" sz="1800" dirty="0"/>
              <a:t>1/10*MSS</a:t>
            </a:r>
          </a:p>
          <a:p>
            <a:pPr lvl="2"/>
            <a:r>
              <a:rPr lang="zh-CN" altLang="en-US" sz="1800" dirty="0"/>
              <a:t>收到</a:t>
            </a:r>
            <a:r>
              <a:rPr lang="en-US" altLang="zh-CN" sz="1800" dirty="0"/>
              <a:t>10</a:t>
            </a:r>
            <a:r>
              <a:rPr lang="zh-CN" altLang="en-US" sz="1800" dirty="0"/>
              <a:t>个</a:t>
            </a:r>
            <a:r>
              <a:rPr lang="en-US" altLang="zh-CN" sz="1800" dirty="0"/>
              <a:t>ACK</a:t>
            </a:r>
            <a:r>
              <a:rPr lang="zh-CN" altLang="en-US" sz="1800" dirty="0"/>
              <a:t>后，</a:t>
            </a:r>
            <a:r>
              <a:rPr lang="en-US" altLang="zh-CN" sz="1800" dirty="0" err="1"/>
              <a:t>cwnd</a:t>
            </a:r>
            <a:r>
              <a:rPr lang="zh-CN" altLang="en-US" sz="1800" dirty="0"/>
              <a:t>大约增加</a:t>
            </a:r>
            <a:r>
              <a:rPr lang="en-US" altLang="zh-CN" sz="1800" dirty="0"/>
              <a:t>MSS</a:t>
            </a:r>
          </a:p>
          <a:p>
            <a:r>
              <a:rPr lang="zh-CN" altLang="en-US" sz="2400" dirty="0"/>
              <a:t>区分</a:t>
            </a:r>
            <a:r>
              <a:rPr lang="zh-CN" altLang="en-US" sz="2400" dirty="0">
                <a:solidFill>
                  <a:srgbClr val="0070C0"/>
                </a:solidFill>
              </a:rPr>
              <a:t>慢启动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0070C0"/>
                </a:solidFill>
              </a:rPr>
              <a:t>拥塞避免</a:t>
            </a:r>
            <a:r>
              <a:rPr lang="zh-CN" altLang="en-US" sz="2400" dirty="0"/>
              <a:t>：维护</a:t>
            </a:r>
            <a:r>
              <a:rPr lang="en-US" altLang="zh-CN" sz="2400" dirty="0" err="1">
                <a:solidFill>
                  <a:srgbClr val="C00000"/>
                </a:solidFill>
              </a:rPr>
              <a:t>ssthresh</a:t>
            </a:r>
            <a:r>
              <a:rPr lang="zh-CN" altLang="en-US" sz="2400" dirty="0"/>
              <a:t>阈值变量</a:t>
            </a:r>
            <a:endParaRPr lang="en-US" altLang="zh-CN" sz="24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，为慢启动阶段，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指数增长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，为拥塞避免阶段，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线性增长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solidFill>
                  <a:srgbClr val="C00000"/>
                </a:solidFill>
              </a:rPr>
              <a:t>ssthresh</a:t>
            </a:r>
            <a:r>
              <a:rPr lang="zh-CN" altLang="en-US" sz="2000" dirty="0">
                <a:solidFill>
                  <a:srgbClr val="C00000"/>
                </a:solidFill>
              </a:rPr>
              <a:t>与</a:t>
            </a:r>
            <a:r>
              <a:rPr lang="en-US" altLang="zh-CN" sz="2000" dirty="0" err="1">
                <a:solidFill>
                  <a:srgbClr val="C00000"/>
                </a:solidFill>
              </a:rPr>
              <a:t>cwnd</a:t>
            </a:r>
            <a:r>
              <a:rPr lang="zh-CN" altLang="en-US" sz="2000" dirty="0">
                <a:solidFill>
                  <a:srgbClr val="C00000"/>
                </a:solidFill>
              </a:rPr>
              <a:t>一样，也根据网络状态动态调整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3BC5D-1486-4CF1-BDBC-08B7A1301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9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D8D5D-F99F-42E0-AF93-2FF960B8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cwnd</a:t>
            </a:r>
            <a:r>
              <a:rPr lang="zh-CN" altLang="en-US" dirty="0"/>
              <a:t>继续增大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BF64D-BA2D-43C2-9EA5-B69ABF5B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拥塞避免仍然不断增大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尽管只是线性增长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超过网络可用带宽，进入拥塞状态（以丢包为标志）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事实上，无论慢启动阶段还是拥塞避免阶段，都可能遇到丢包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ssthresh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甚至更改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问题：减半是否是统一标准？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A1D6F-978C-4B7E-9E53-D2FF1CC08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区分不同的丢包事件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896600" cy="4525963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丢包的两种情况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发送端计时器超时（可靠传输中超时重传）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发送端收到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（可靠传输中快速重传）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超时和收到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个重复的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，它们反映出来的网络拥塞程度是一样的吗？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当然不一样！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超时：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说明网络传输能力很差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3个</a:t>
            </a:r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重复的</a:t>
            </a:r>
            <a:r>
              <a:rPr lang="en-US" altLang="zh-CN" sz="23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ACK：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说明网络仍有一定的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因此，可以采用不同的方式处理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witch-router.gitee.io/assets/img/tcp-mss/tcp_mss.png">
            <a:extLst>
              <a:ext uri="{FF2B5EF4-FFF2-40B4-BE49-F238E27FC236}">
                <a16:creationId xmlns:a16="http://schemas.microsoft.com/office/drawing/2014/main" id="{A9CC7F39-F623-49CE-B8AB-25CB6A87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5200"/>
            <a:ext cx="470053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09B8FE-3A08-AB44-8FD5-4884CAB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重要的</a:t>
            </a:r>
            <a:r>
              <a:rPr kumimoji="1" lang="en-US" altLang="zh-CN" dirty="0"/>
              <a:t>TCP</a:t>
            </a:r>
            <a:r>
              <a:rPr kumimoji="1" lang="zh-CN" altLang="en-US" dirty="0"/>
              <a:t>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30B1C-0706-7E41-AE1A-DEBBD115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最大段长度（MSS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(segment)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中可以携带的最大数据字节数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建立连接时，每个主机可声明自己能够接受的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通常以太网：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若对端没有声明，根据网络层类型设置：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窗口比例因子（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建立连接时，双方可以协商一个窗口比例因子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实际接收窗口大小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window size * 2^window scale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选择确认（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只使用累积确认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TCP协议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引入选择确认，允许接收端指出缺失的数据字节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2B801-B608-C343-9A93-C7F2EAAC6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7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TCP Tahoe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TCP Reno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066797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1988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提出了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慢启动、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拥塞避免、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(3)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判断丢包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不区分收到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个重复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两种情况都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重新开始慢启动</a:t>
            </a:r>
            <a:endParaRPr lang="en-US" altLang="zh-CN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1990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 Reno (RFC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5681)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的基础上增加了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(4)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快速恢复</a:t>
            </a:r>
            <a:endParaRPr lang="en-US" altLang="zh-CN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快速恢复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将ssthresh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降至当前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/2+3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采用新机制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调节cwnd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，直到再次进入慢启动或拥塞避免阶段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超时：重新开始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慢启动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将ssthresh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将cwnd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=1MSS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使用慢启动增大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ssthresh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74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9C4B-C776-47F8-9DA3-C223548D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快速恢复阶段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A0CE5-53E5-45B0-8495-110E66EB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注意：当收到</a:t>
            </a:r>
            <a:r>
              <a:rPr lang="en-US" altLang="zh-CN" sz="2400" dirty="0"/>
              <a:t>3</a:t>
            </a:r>
            <a:r>
              <a:rPr lang="zh-CN" altLang="en-US" sz="2400" dirty="0"/>
              <a:t>个重复</a:t>
            </a:r>
            <a:r>
              <a:rPr lang="en-US" altLang="zh-CN" sz="2400" dirty="0"/>
              <a:t>ACK</a:t>
            </a:r>
            <a:r>
              <a:rPr lang="zh-CN" altLang="en-US" sz="2400" dirty="0"/>
              <a:t>时，才进入快速恢复阶段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此时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ssthresh</a:t>
            </a:r>
            <a:r>
              <a:rPr lang="zh-CN" altLang="en-US" sz="2000" dirty="0"/>
              <a:t>大</a:t>
            </a:r>
            <a:r>
              <a:rPr lang="en-US" altLang="zh-CN" sz="2000" dirty="0"/>
              <a:t>3</a:t>
            </a:r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1</a:t>
            </a:r>
            <a:r>
              <a:rPr lang="zh-CN" altLang="en-US" sz="2400" dirty="0"/>
              <a:t>：继续收到该重复</a:t>
            </a:r>
            <a:r>
              <a:rPr lang="en-US" altLang="zh-CN" sz="2400" dirty="0"/>
              <a:t>ACK</a:t>
            </a:r>
          </a:p>
          <a:p>
            <a:pPr lvl="1"/>
            <a:r>
              <a:rPr lang="zh-CN" altLang="en-US" sz="2000" dirty="0"/>
              <a:t>每次将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增加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MSS</a:t>
            </a:r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2</a:t>
            </a:r>
            <a:r>
              <a:rPr lang="zh-CN" altLang="en-US" sz="2400" dirty="0"/>
              <a:t>：收到新</a:t>
            </a:r>
            <a:r>
              <a:rPr lang="en-US" altLang="zh-CN" sz="2400" dirty="0"/>
              <a:t>ACK</a:t>
            </a:r>
          </a:p>
          <a:p>
            <a:pPr lvl="1"/>
            <a:r>
              <a:rPr lang="zh-CN" altLang="en-US" sz="2000" dirty="0"/>
              <a:t>降低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至</a:t>
            </a:r>
            <a:r>
              <a:rPr lang="en-US" altLang="zh-CN" sz="2000" dirty="0" err="1"/>
              <a:t>ssthresh</a:t>
            </a:r>
            <a:endParaRPr lang="en-US" altLang="zh-CN" sz="2000" dirty="0"/>
          </a:p>
          <a:p>
            <a:pPr lvl="1"/>
            <a:r>
              <a:rPr lang="zh-CN" altLang="en-US" sz="2000" dirty="0"/>
              <a:t>进入拥塞避免阶段</a:t>
            </a:r>
            <a:endParaRPr lang="en-US" altLang="zh-CN" sz="2100" dirty="0"/>
          </a:p>
          <a:p>
            <a:r>
              <a:rPr lang="zh-CN" altLang="en-US" sz="2400" dirty="0"/>
              <a:t>情形</a:t>
            </a:r>
            <a:r>
              <a:rPr lang="en-US" altLang="zh-CN" sz="2400" dirty="0"/>
              <a:t>3</a:t>
            </a:r>
            <a:r>
              <a:rPr lang="zh-CN" altLang="en-US" sz="2400" dirty="0"/>
              <a:t>：超时</a:t>
            </a:r>
            <a:endParaRPr lang="en-US" altLang="zh-CN" sz="2400" dirty="0"/>
          </a:p>
          <a:p>
            <a:pPr lvl="1"/>
            <a:r>
              <a:rPr lang="zh-CN" altLang="en-US" sz="2100" dirty="0"/>
              <a:t>和之前一样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44CDF-2BA5-471E-A004-2ADD19138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2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9D85-4D90-4712-B30A-89AB322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无快速恢复的例子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TCP Tahoe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390BD-BFF3-4472-BC05-C65693EFA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40C431-C25D-407A-95CD-ED23126C1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2677320" cy="4525963"/>
          </a:xfrm>
        </p:spPr>
        <p:txBody>
          <a:bodyPr/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cwnd</a:t>
            </a:r>
            <a:r>
              <a:rPr lang="en-US" altLang="zh-CN" dirty="0"/>
              <a:t>=10</a:t>
            </a:r>
            <a:endParaRPr lang="zh-CN" altLang="en-US" dirty="0"/>
          </a:p>
        </p:txBody>
      </p:sp>
      <p:grpSp>
        <p:nvGrpSpPr>
          <p:cNvPr id="6" name="组 6">
            <a:extLst>
              <a:ext uri="{FF2B5EF4-FFF2-40B4-BE49-F238E27FC236}">
                <a16:creationId xmlns:a16="http://schemas.microsoft.com/office/drawing/2014/main" id="{7D65F39B-95EF-424D-9796-E70515DE2588}"/>
              </a:ext>
            </a:extLst>
          </p:cNvPr>
          <p:cNvGrpSpPr/>
          <p:nvPr/>
        </p:nvGrpSpPr>
        <p:grpSpPr>
          <a:xfrm>
            <a:off x="4114800" y="76200"/>
            <a:ext cx="7763376" cy="6781800"/>
            <a:chOff x="3900486" y="0"/>
            <a:chExt cx="7358063" cy="6767270"/>
          </a:xfrm>
        </p:grpSpPr>
        <p:pic>
          <p:nvPicPr>
            <p:cNvPr id="7" name="Picture 2" descr="t">
              <a:extLst>
                <a:ext uri="{FF2B5EF4-FFF2-40B4-BE49-F238E27FC236}">
                  <a16:creationId xmlns:a16="http://schemas.microsoft.com/office/drawing/2014/main" id="{0F80130F-DFA8-4B60-B42B-5A5E82EB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486" y="0"/>
              <a:ext cx="7358063" cy="676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B649E4-FF79-48B0-AF26-DC9B22722D10}"/>
                </a:ext>
              </a:extLst>
            </p:cNvPr>
            <p:cNvSpPr/>
            <p:nvPr/>
          </p:nvSpPr>
          <p:spPr bwMode="auto">
            <a:xfrm>
              <a:off x="4912821" y="3291840"/>
              <a:ext cx="83127" cy="2327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63B26D-1555-4A7D-9456-4EA75B27690E}"/>
                </a:ext>
              </a:extLst>
            </p:cNvPr>
            <p:cNvSpPr txBox="1"/>
            <p:nvPr/>
          </p:nvSpPr>
          <p:spPr>
            <a:xfrm>
              <a:off x="4822777" y="3285772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707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9D85-4D90-4712-B30A-89AB322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有快速恢复的例子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TCP Reno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390BD-BFF3-4472-BC05-C65693EFA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CDC7D67-5A0F-44A2-8BDD-238F9F8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572000" cy="4525963"/>
          </a:xfrm>
        </p:spPr>
        <p:txBody>
          <a:bodyPr/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cwnd</a:t>
            </a:r>
            <a:r>
              <a:rPr lang="en-US" altLang="zh-CN" dirty="0"/>
              <a:t>=10</a:t>
            </a:r>
          </a:p>
          <a:p>
            <a:r>
              <a:rPr lang="zh-CN" altLang="en-US"/>
              <a:t>快速恢复阶段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cwnd</a:t>
            </a:r>
            <a:r>
              <a:rPr lang="zh-CN" altLang="en-US" dirty="0"/>
              <a:t>增长比拥塞避免阶段快</a:t>
            </a:r>
            <a:endParaRPr lang="en-US" altLang="zh-CN" dirty="0"/>
          </a:p>
          <a:p>
            <a:pPr lvl="1"/>
            <a:r>
              <a:rPr lang="zh-CN" altLang="en-US" dirty="0"/>
              <a:t>目的：能够发送新数据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FB58B5A-39A4-4A2A-8E2D-297A9768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-1"/>
            <a:ext cx="7391400" cy="6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6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ED79-AB55-45A1-9FE1-3274ECB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Tahoe</a:t>
            </a:r>
            <a:r>
              <a:rPr lang="zh-CN" altLang="en-US" dirty="0"/>
              <a:t>与</a:t>
            </a:r>
            <a:r>
              <a:rPr lang="en-US" altLang="zh-CN" dirty="0"/>
              <a:t>TCP Reno</a:t>
            </a:r>
            <a:r>
              <a:rPr lang="zh-CN" altLang="en-US" dirty="0"/>
              <a:t>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CE760-047E-4D20-B094-E05443960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D575B-BFA4-470D-AE7A-5FF62703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6845033" cy="43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6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发送端的事件与动作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55</a:t>
            </a:fld>
            <a:endParaRPr kumimoji="1" lang="zh-CN" altLang="en-US" dirty="0"/>
          </a:p>
        </p:txBody>
      </p:sp>
      <p:graphicFrame>
        <p:nvGraphicFramePr>
          <p:cNvPr id="5" name="Group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18159"/>
              </p:ext>
            </p:extLst>
          </p:nvPr>
        </p:nvGraphicFramePr>
        <p:xfrm>
          <a:off x="731520" y="1419225"/>
          <a:ext cx="10744201" cy="4478675"/>
        </p:xfrm>
        <a:graphic>
          <a:graphicData uri="http://schemas.openxmlformats.org/drawingml/2006/table">
            <a:tbl>
              <a:tblPr/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State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Event 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TCP Sender Action 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Commentary</a:t>
                      </a: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8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慢启动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(SS)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收到新的确认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cwnd + MSS,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If (cwnd &gt; ssthresh)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     set state to “Congestion  Avoidance”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每经过一个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加倍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拥塞避免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(CA)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收到新的确认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cwnd+MSS * (MSS/cwnd)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  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每经过一个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RTT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增加一个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5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收到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个重复的确认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ssthresh = cwnd/2,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Threshold+3,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Set state to “Fast Recovery”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减半加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，然后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线性增长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超时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ssthresh = cwnd/2,    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= 1 MSS,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Set state to “Slow Start”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降为一个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MSS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，进入慢启动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SS or CA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收到一个重复的确认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统计收到的重复确认数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cwnd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 ssthresh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都不变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marL="91443" marR="91443"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0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TCP拥塞控制状态机</a:t>
            </a:r>
            <a:endParaRPr lang="en-US" dirty="0"/>
          </a:p>
        </p:txBody>
      </p:sp>
      <p:sp>
        <p:nvSpPr>
          <p:cNvPr id="111" name="灯片编号占位符 3">
            <a:extLst>
              <a:ext uri="{FF2B5EF4-FFF2-40B4-BE49-F238E27FC236}">
                <a16:creationId xmlns:a16="http://schemas.microsoft.com/office/drawing/2014/main" id="{129B70DD-9A72-3B4A-A627-BB164528F7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56</a:t>
            </a:fld>
            <a:endParaRPr kumimoji="1" lang="zh-CN" altLang="en-US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353220" y="3010006"/>
            <a:ext cx="3249612" cy="1312862"/>
            <a:chOff x="457" y="1766"/>
            <a:chExt cx="2047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7" y="1970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连接的吞吐量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1204"/>
            <a:ext cx="10972800" cy="41449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忽略慢启动阶段（该阶段时间很短），只考虑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拥塞避免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快速恢复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W=发生丢包时的拥塞窗口，此时有：</a:t>
            </a: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throughput = W/RTT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丢包后调整 cwnd=W/2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throughput=W/2RTT</a:t>
            </a:r>
          </a:p>
          <a:p>
            <a:pPr>
              <a:lnSpc>
                <a:spcPct val="120000"/>
              </a:lnSpc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假设在TCP连接的生命期内，RTT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W几乎不变，有：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Average throughout=0.75 W/RTT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57</a:t>
            </a:fld>
            <a:endParaRPr kumimoji="1" lang="zh-CN" altLang="en-US" dirty="0"/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7813038" y="3098603"/>
            <a:ext cx="4233862" cy="1757759"/>
            <a:chOff x="279" y="2432"/>
            <a:chExt cx="3070" cy="1259"/>
          </a:xfrm>
        </p:grpSpPr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38200" y="1366829"/>
            <a:ext cx="697483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一个长期存活的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平均吞吐量是多少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68183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的公平性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8648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公平性目标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如果K条TCP连接共享某条带宽为R的瓶颈链路，每条连接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具有平均速度R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58</a:t>
            </a:fld>
            <a:endParaRPr kumimoji="1" lang="zh-CN" altLang="en-US" dirty="0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971800" y="2590800"/>
            <a:ext cx="5972175" cy="2745831"/>
            <a:chOff x="2510" y="2444"/>
            <a:chExt cx="3160" cy="135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263" imgH="1084139" progId="MS_ClipArt_Gallery.2">
                    <p:embed/>
                  </p:oleObj>
                </mc:Choice>
                <mc:Fallback>
                  <p:oleObj name="Clip" r:id="rId2" imgW="1307263" imgH="1084139" progId="MS_ClipArt_Gallery.2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3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1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0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TCP connection 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717" y="3344"/>
              <a:ext cx="709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bottleneck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router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capacity R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27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81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TCP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connection 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CC1105BA-1EDD-4636-B63D-3AC717F3A859}"/>
              </a:ext>
            </a:extLst>
          </p:cNvPr>
          <p:cNvSpPr/>
          <p:nvPr/>
        </p:nvSpPr>
        <p:spPr>
          <a:xfrm>
            <a:off x="2788921" y="5562600"/>
            <a:ext cx="6974838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的公平性，来自于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A6DA85-57E4-4102-9F49-834CB6BFA498}"/>
              </a:ext>
            </a:extLst>
          </p:cNvPr>
          <p:cNvSpPr/>
          <p:nvPr/>
        </p:nvSpPr>
        <p:spPr>
          <a:xfrm>
            <a:off x="546852" y="6046649"/>
            <a:ext cx="1166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论文：Analysis of the increase and decrease algorithms for congestion avoidance in computer networks，</a:t>
            </a:r>
            <a:r>
              <a:rPr lang="en-US" altLang="zh-CN" dirty="0"/>
              <a:t>1989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901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81" y="1497879"/>
            <a:ext cx="9065038" cy="50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B8FE-3A08-AB44-8FD5-4884CAB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发送序号和确认序号的含义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2B801-B608-C343-9A93-C7F2EAAC6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7" name="对话气泡: 矩形 3">
            <a:extLst>
              <a:ext uri="{FF2B5EF4-FFF2-40B4-BE49-F238E27FC236}">
                <a16:creationId xmlns:a16="http://schemas.microsoft.com/office/drawing/2014/main" id="{1C68EDD2-4808-433B-9BAA-1665187A6DB8}"/>
              </a:ext>
            </a:extLst>
          </p:cNvPr>
          <p:cNvSpPr/>
          <p:nvPr/>
        </p:nvSpPr>
        <p:spPr>
          <a:xfrm>
            <a:off x="1865223" y="3524620"/>
            <a:ext cx="1631924" cy="1067530"/>
          </a:xfrm>
          <a:prstGeom prst="wedgeRectCallout">
            <a:avLst>
              <a:gd name="adj1" fmla="val 118037"/>
              <a:gd name="adj2" fmla="val -9904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761785-1F47-4D70-8746-F19878F14D2C}"/>
              </a:ext>
            </a:extLst>
          </p:cNvPr>
          <p:cNvSpPr txBox="1"/>
          <p:nvPr/>
        </p:nvSpPr>
        <p:spPr>
          <a:xfrm>
            <a:off x="1865223" y="3524620"/>
            <a:ext cx="1610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发送序号：数据载荷中第一个字节在字节流中的序号</a:t>
            </a:r>
          </a:p>
        </p:txBody>
      </p:sp>
      <p:sp>
        <p:nvSpPr>
          <p:cNvPr id="9" name="对话气泡: 矩形 10">
            <a:extLst>
              <a:ext uri="{FF2B5EF4-FFF2-40B4-BE49-F238E27FC236}">
                <a16:creationId xmlns:a16="http://schemas.microsoft.com/office/drawing/2014/main" id="{75A5D965-C06F-4AF1-8DE1-A28597CE68FC}"/>
              </a:ext>
            </a:extLst>
          </p:cNvPr>
          <p:cNvSpPr/>
          <p:nvPr/>
        </p:nvSpPr>
        <p:spPr>
          <a:xfrm>
            <a:off x="7761296" y="3524621"/>
            <a:ext cx="1631924" cy="874295"/>
          </a:xfrm>
          <a:prstGeom prst="wedgeRectCallout">
            <a:avLst>
              <a:gd name="adj1" fmla="val -127807"/>
              <a:gd name="adj2" fmla="val 114969"/>
            </a:avLst>
          </a:prstGeom>
          <a:solidFill>
            <a:srgbClr val="DFD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确认序号：期望接收的下一个字节的序号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1D137-1E5E-49BB-9AF4-D6C9C9F1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25" y="1716175"/>
            <a:ext cx="7451837" cy="3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92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23" y="1600201"/>
            <a:ext cx="8665645" cy="49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5" y="1600201"/>
            <a:ext cx="9190109" cy="4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4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AIMD</a:t>
            </a:r>
            <a:r>
              <a:rPr kumimoji="1" lang="zh-CN" altLang="en-US" dirty="0"/>
              <a:t>公平性：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个连接情形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20" y="1617749"/>
            <a:ext cx="8676360" cy="49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40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Additive Increase/Decrease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39" y="1481523"/>
            <a:ext cx="9045521" cy="47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8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Multiplicative Increase/Decrease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58" y="1576544"/>
            <a:ext cx="9373683" cy="49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72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/>
              </a:rPr>
              <a:t>Additive Increase / Multiplicative Decrease </a:t>
            </a:r>
            <a:endParaRPr kumimoji="1" lang="zh-CN" altLang="en-US" sz="3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10" y="1600201"/>
            <a:ext cx="9407579" cy="5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TCP</a:t>
            </a:r>
            <a:r>
              <a:rPr lang="zh-CN" altLang="en-US" dirty="0"/>
              <a:t>是公平的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竞争的连接（各种参数相同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共享带宽为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R的链路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加性增：连接1和连接2按照相同的速率增大各自的拥塞窗口，得到斜率为1的直线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乘性减：连接1和连接2将各自的拥塞窗口减半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66</a:t>
            </a:fld>
            <a:endParaRPr kumimoji="1" lang="zh-CN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924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924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-2938105" flipH="1" flipV="1">
            <a:off x="3317876" y="4487864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48323" y="3048001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54414" y="2828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07164" y="5876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48250" y="2804752"/>
            <a:ext cx="277971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等带宽共享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363914" y="5857876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Connection 1 throughput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-2938105" flipH="1" flipV="1">
            <a:off x="5027613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4914901" y="4638676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rot="-2938105" flipH="1" flipV="1">
            <a:off x="4706939" y="4778376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772026" y="4352926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rot="-2938105" flipH="1" flipV="1">
            <a:off x="4563270" y="46315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705351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rot="-2938105" flipH="1" flipV="1">
            <a:off x="4483895" y="45680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5048250" y="5438775"/>
            <a:ext cx="190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A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5943601" y="43815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B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4714876" y="5153025"/>
            <a:ext cx="180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C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公平性更复杂的情形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1277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若相互竞争的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TCP连接具有不同的参数（RTT、MSS等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不能保证公平性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若应用（如web）可以建立多条并行TCP连接，不能保证带宽在应用之间公平分配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一条速率为R的链路上有9条连接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若新应用建立一条TCP连接，获得速率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R/10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若新应用建立11条TCP，可以获得速率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0.55R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67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5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TCP和UDP的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一些思考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提供可靠传输、流量控制、拥塞控制，而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都没有，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服务？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如何阻止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UDP流量压制TCP流量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D9A4B24-294F-4A7B-A88C-D05B2DC6E3A4}"/>
              </a:ext>
            </a:extLst>
          </p:cNvPr>
          <p:cNvSpPr txBox="1">
            <a:spLocks/>
          </p:cNvSpPr>
          <p:nvPr/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029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B3AC-D1B2-4C0F-9CB6-20CD0F96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BABA8-5574-4999-BA78-A7E30583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lvl="1"/>
            <a:r>
              <a:rPr lang="zh-CN" altLang="en-US" dirty="0"/>
              <a:t>重点关注与可靠传输、连接管理、流量控制、拥塞控制有关的字段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lvl="1"/>
            <a:r>
              <a:rPr lang="zh-CN" altLang="en-US" dirty="0"/>
              <a:t>建立连接：</a:t>
            </a:r>
            <a:r>
              <a:rPr lang="en-US" altLang="zh-CN" dirty="0"/>
              <a:t>3</a:t>
            </a:r>
            <a:r>
              <a:rPr lang="zh-CN" altLang="en-US" dirty="0"/>
              <a:t>次握手</a:t>
            </a:r>
            <a:endParaRPr lang="en-US" altLang="zh-CN" dirty="0"/>
          </a:p>
          <a:p>
            <a:pPr lvl="1"/>
            <a:r>
              <a:rPr lang="zh-CN" altLang="en-US" dirty="0"/>
              <a:t>关闭连接：</a:t>
            </a:r>
            <a:r>
              <a:rPr lang="en-US" altLang="zh-CN" dirty="0"/>
              <a:t>4</a:t>
            </a:r>
            <a:r>
              <a:rPr lang="zh-CN" altLang="en-US" dirty="0"/>
              <a:t>次握手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接收端、发送端各自操作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拥塞控制（</a:t>
            </a:r>
            <a:r>
              <a:rPr lang="en-US" altLang="zh-CN" dirty="0"/>
              <a:t>TCP Reno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慢启动、拥塞避免、快速重传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阅读：教材</a:t>
            </a:r>
            <a:r>
              <a:rPr lang="en-US" altLang="zh-CN" dirty="0"/>
              <a:t>3.5</a:t>
            </a:r>
            <a:r>
              <a:rPr lang="zh-CN" altLang="en-US" dirty="0"/>
              <a:t>、</a:t>
            </a:r>
            <a:r>
              <a:rPr lang="en-US" altLang="zh-CN" dirty="0"/>
              <a:t>3.6</a:t>
            </a:r>
            <a:r>
              <a:rPr lang="zh-CN" altLang="en-US" dirty="0"/>
              <a:t>、</a:t>
            </a:r>
            <a:r>
              <a:rPr lang="en-US" altLang="zh-CN" dirty="0"/>
              <a:t>3.7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DEF23-ABFB-467C-897E-C4D6B6565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发送序号和确认序号：使用举例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706427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发送仅包含一个字符‘Ｃ’的报文段：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发送序号为</a:t>
            </a:r>
            <a:r>
              <a:rPr lang="en-US" altLang="zh-CN" sz="2200" dirty="0">
                <a:ea typeface="宋体" panose="02010600030101010101" pitchFamily="2" charset="-122"/>
              </a:rPr>
              <a:t>42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ea typeface="宋体" panose="02010600030101010101" pitchFamily="2" charset="-122"/>
              </a:rPr>
              <a:t>79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（对前一次数据的确认）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将字符‘Ｃ’回送给主机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发送序号为</a:t>
            </a:r>
            <a:r>
              <a:rPr lang="en-US" altLang="zh-CN" sz="2200" dirty="0">
                <a:ea typeface="宋体" panose="02010600030101010101" pitchFamily="2" charset="-122"/>
              </a:rPr>
              <a:t>79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43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（对收到‘Ｃ’的确认）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发送确认报文段（不包含数据）：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（对收到‘Ｃ’的确认）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379527" y="1735097"/>
            <a:ext cx="4974273" cy="4230132"/>
            <a:chOff x="2490311" y="1578195"/>
            <a:chExt cx="4974273" cy="4230132"/>
          </a:xfrm>
        </p:grpSpPr>
        <p:sp>
          <p:nvSpPr>
            <p:cNvPr id="6" name="Line 3"/>
            <p:cNvSpPr/>
            <p:nvPr/>
          </p:nvSpPr>
          <p:spPr>
            <a:xfrm>
              <a:off x="3549491" y="4630957"/>
              <a:ext cx="2590800" cy="50641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Line 4"/>
            <p:cNvSpPr/>
            <p:nvPr/>
          </p:nvSpPr>
          <p:spPr>
            <a:xfrm>
              <a:off x="3563779" y="2862482"/>
              <a:ext cx="2586037" cy="5715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" name="Text Box 7"/>
            <p:cNvSpPr txBox="1"/>
            <p:nvPr/>
          </p:nvSpPr>
          <p:spPr>
            <a:xfrm>
              <a:off x="2754154" y="2468782"/>
              <a:ext cx="809625" cy="7550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User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types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490311" y="4081682"/>
              <a:ext cx="1097280" cy="975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ACKs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receipt 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of echoed</a:t>
              </a:r>
            </a:p>
            <a:p>
              <a:pPr marL="0" lvl="0" indent="0"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6164104" y="3203795"/>
              <a:ext cx="1300480" cy="1076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ACKs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receipt of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r>
                <a:rPr lang="en-US" altLang="ja-JP" sz="1600" dirty="0">
                  <a:ea typeface="MS PGothic" panose="020B0600070205080204" pitchFamily="34" charset="-128"/>
                </a:rPr>
                <a:t>, echoes</a:t>
              </a: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back </a:t>
              </a:r>
              <a:r>
                <a:rPr lang="ja-JP" altLang="en-US" sz="1600" dirty="0">
                  <a:ea typeface="MS PGothic" panose="020B0600070205080204" pitchFamily="34" charset="-128"/>
                </a:rPr>
                <a:t>‘</a:t>
              </a:r>
              <a:r>
                <a:rPr lang="en-US" altLang="ja-JP" sz="1600" dirty="0">
                  <a:ea typeface="MS PGothic" panose="020B0600070205080204" pitchFamily="34" charset="-128"/>
                </a:rPr>
                <a:t>C</a:t>
              </a:r>
              <a:r>
                <a:rPr lang="ja-JP" altLang="en-US" sz="1600" dirty="0">
                  <a:ea typeface="MS PGothic" panose="020B0600070205080204" pitchFamily="34" charset="-128"/>
                </a:rPr>
                <a:t>’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1" name="Line 10"/>
            <p:cNvSpPr/>
            <p:nvPr/>
          </p:nvSpPr>
          <p:spPr>
            <a:xfrm flipH="1">
              <a:off x="3554254" y="3635595"/>
              <a:ext cx="2554287" cy="8001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Text Box 11"/>
            <p:cNvSpPr txBox="1"/>
            <p:nvPr/>
          </p:nvSpPr>
          <p:spPr>
            <a:xfrm>
              <a:off x="3941300" y="5438995"/>
              <a:ext cx="19929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99"/>
                  </a:solidFill>
                  <a:ea typeface="宋体" panose="02010600030101010101" pitchFamily="2" charset="-122"/>
                </a:rPr>
                <a:t>A simple scenario</a:t>
              </a:r>
              <a:endParaRPr lang="en-US" altLang="zh-CN" sz="1000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/>
            <p:nvPr/>
          </p:nvSpPr>
          <p:spPr>
            <a:xfrm>
              <a:off x="5728970" y="1578195"/>
              <a:ext cx="79248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B</a:t>
              </a:r>
            </a:p>
          </p:txBody>
        </p:sp>
        <p:sp>
          <p:nvSpPr>
            <p:cNvPr id="14" name="Text Box 17"/>
            <p:cNvSpPr txBox="1"/>
            <p:nvPr/>
          </p:nvSpPr>
          <p:spPr>
            <a:xfrm>
              <a:off x="3158808" y="1584545"/>
              <a:ext cx="79248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 A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4376579" y="2954557"/>
              <a:ext cx="814387" cy="3794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6" name="Text Box 19"/>
            <p:cNvSpPr txBox="1"/>
            <p:nvPr/>
          </p:nvSpPr>
          <p:spPr>
            <a:xfrm>
              <a:off x="3632677" y="3006945"/>
              <a:ext cx="249428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ea typeface="宋体" panose="02010600030101010101" pitchFamily="2" charset="-122"/>
                </a:rPr>
                <a:t>Seq=42</a:t>
              </a:r>
              <a:r>
                <a:rPr lang="en-US" altLang="zh-CN" sz="1400" dirty="0">
                  <a:ea typeface="宋体" panose="02010600030101010101" pitchFamily="2" charset="-122"/>
                </a:rPr>
                <a:t>, </a:t>
              </a:r>
              <a:r>
                <a:rPr lang="en-US" altLang="zh-CN" sz="1400" b="1" dirty="0">
                  <a:solidFill>
                    <a:srgbClr val="C00000"/>
                  </a:solidFill>
                  <a:ea typeface="宋体" panose="02010600030101010101" pitchFamily="2" charset="-122"/>
                </a:rPr>
                <a:t>ACK=79</a:t>
              </a:r>
              <a:r>
                <a:rPr lang="en-US" altLang="zh-CN" sz="1400" dirty="0">
                  <a:ea typeface="宋体" panose="02010600030101010101" pitchFamily="2" charset="-122"/>
                </a:rPr>
                <a:t>, data = </a:t>
              </a:r>
              <a:r>
                <a:rPr lang="ja-JP" altLang="en-US" sz="1400" dirty="0">
                  <a:ea typeface="MS PGothic" panose="020B0600070205080204" pitchFamily="34" charset="-128"/>
                </a:rPr>
                <a:t>‘</a:t>
              </a:r>
              <a:r>
                <a:rPr lang="en-US" altLang="ja-JP" sz="1400" dirty="0">
                  <a:ea typeface="MS PGothic" panose="020B0600070205080204" pitchFamily="34" charset="-128"/>
                </a:rPr>
                <a:t>C</a:t>
              </a:r>
              <a:r>
                <a:rPr lang="ja-JP" altLang="en-US" sz="1400" dirty="0">
                  <a:ea typeface="MS PGothic" panose="020B0600070205080204" pitchFamily="34" charset="-128"/>
                </a:rPr>
                <a:t>’</a:t>
              </a:r>
              <a:endParaRPr lang="en-US" altLang="zh-CN" sz="140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20"/>
            <p:cNvSpPr/>
            <p:nvPr/>
          </p:nvSpPr>
          <p:spPr>
            <a:xfrm>
              <a:off x="4411504" y="3913407"/>
              <a:ext cx="823912" cy="2460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8" name="Text Box 21"/>
            <p:cNvSpPr txBox="1"/>
            <p:nvPr/>
          </p:nvSpPr>
          <p:spPr>
            <a:xfrm>
              <a:off x="3599778" y="3902295"/>
              <a:ext cx="2561663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Seq=79, ACK=43</a:t>
              </a:r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, data = </a:t>
              </a:r>
              <a:r>
                <a:rPr lang="ja-JP" altLang="en-US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‘</a:t>
              </a:r>
              <a:r>
                <a:rPr lang="en-US" altLang="ja-JP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C</a:t>
              </a:r>
              <a:r>
                <a:rPr lang="ja-JP" altLang="en-US"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’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22"/>
            <p:cNvSpPr/>
            <p:nvPr/>
          </p:nvSpPr>
          <p:spPr>
            <a:xfrm>
              <a:off x="4478179" y="4761132"/>
              <a:ext cx="958850" cy="3571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20" name="Text Box 23"/>
            <p:cNvSpPr txBox="1"/>
            <p:nvPr/>
          </p:nvSpPr>
          <p:spPr>
            <a:xfrm>
              <a:off x="4157504" y="4775420"/>
              <a:ext cx="16014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Seq=43, ACK=80</a:t>
              </a:r>
              <a:endPara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4"/>
            <p:cNvSpPr/>
            <p:nvPr/>
          </p:nvSpPr>
          <p:spPr>
            <a:xfrm>
              <a:off x="3541554" y="2621182"/>
              <a:ext cx="0" cy="25876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Line 25"/>
            <p:cNvSpPr/>
            <p:nvPr/>
          </p:nvSpPr>
          <p:spPr>
            <a:xfrm>
              <a:off x="6203791" y="2673570"/>
              <a:ext cx="0" cy="2587625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" name="Group 27"/>
            <p:cNvGrpSpPr/>
            <p:nvPr/>
          </p:nvGrpSpPr>
          <p:grpSpPr>
            <a:xfrm>
              <a:off x="3033554" y="1800445"/>
              <a:ext cx="755650" cy="782637"/>
              <a:chOff x="-44" y="1473"/>
              <a:chExt cx="981" cy="1105"/>
            </a:xfrm>
          </p:grpSpPr>
          <p:pic>
            <p:nvPicPr>
              <p:cNvPr id="27" name="Picture 28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8" name="Freeform 2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210036223" y="32510658"/>
                  </a:cxn>
                  <a:cxn ang="0">
                    <a:pos x="249163809" y="677556378"/>
                  </a:cxn>
                  <a:cxn ang="0">
                    <a:pos x="54911964" y="847358093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" name="Group 30"/>
            <p:cNvGrpSpPr/>
            <p:nvPr/>
          </p:nvGrpSpPr>
          <p:grpSpPr>
            <a:xfrm flipH="1">
              <a:off x="5895816" y="1840132"/>
              <a:ext cx="788988" cy="862013"/>
              <a:chOff x="-44" y="1473"/>
              <a:chExt cx="981" cy="1105"/>
            </a:xfrm>
          </p:grpSpPr>
          <p:pic>
            <p:nvPicPr>
              <p:cNvPr id="25" name="Picture 31" descr="desktop_computer_stylized_mediu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6" name="Freeform 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>
                  <a:gd name="txL" fmla="*/ 0 w 356"/>
                  <a:gd name="txT" fmla="*/ 0 h 368"/>
                  <a:gd name="txR" fmla="*/ 356 w 356"/>
                  <a:gd name="txB" fmla="*/ 368 h 368"/>
                </a:gdLst>
                <a:ahLst/>
                <a:cxnLst>
                  <a:cxn ang="0">
                    <a:pos x="0" y="0"/>
                  </a:cxn>
                  <a:cxn ang="0">
                    <a:pos x="210036223" y="32510658"/>
                  </a:cxn>
                  <a:cxn ang="0">
                    <a:pos x="249163809" y="677556378"/>
                  </a:cxn>
                  <a:cxn ang="0">
                    <a:pos x="54911964" y="847358093"/>
                  </a:cxn>
                  <a:cxn ang="0">
                    <a:pos x="0" y="0"/>
                  </a:cxn>
                </a:cxnLst>
                <a:rect l="txL" t="txT" r="txR" b="tx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>
                      <a:alpha val="100000"/>
                    </a:srgb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201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连接管理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拥塞控制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TCP连接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要确定两件事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ja-JP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同意建立连接（知晓另一方想建立连接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连接参数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64864" y="2808365"/>
            <a:ext cx="8625734" cy="3653069"/>
            <a:chOff x="1741488" y="2744789"/>
            <a:chExt cx="8755970" cy="3706475"/>
          </a:xfrm>
        </p:grpSpPr>
        <p:sp>
          <p:nvSpPr>
            <p:cNvPr id="6" name="Rectangle 62"/>
            <p:cNvSpPr>
              <a:spLocks noChangeArrowheads="1"/>
            </p:cNvSpPr>
            <p:nvPr/>
          </p:nvSpPr>
          <p:spPr bwMode="auto">
            <a:xfrm>
              <a:off x="2730500" y="2747964"/>
              <a:ext cx="2279650" cy="24145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2690814" y="2801939"/>
              <a:ext cx="2270125" cy="24717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2690814" y="3243263"/>
              <a:ext cx="2270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05101" y="3355975"/>
              <a:ext cx="2335213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230188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connection state: ESTAB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connection variables: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ea typeface="宋体" panose="02010600030101010101" pitchFamily="2" charset="-122"/>
                </a:rPr>
                <a:t>seq</a:t>
              </a:r>
              <a:r>
                <a:rPr lang="en-US" altLang="zh-CN" sz="1400" dirty="0">
                  <a:ea typeface="宋体" panose="02010600030101010101" pitchFamily="2" charset="-122"/>
                </a:rPr>
                <a:t> # client-to-server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      server-to-client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rcvBuffer</a:t>
              </a:r>
              <a:r>
                <a:rPr lang="en-US" altLang="zh-CN" sz="1400" dirty="0">
                  <a:ea typeface="宋体" panose="02010600030101010101" pitchFamily="2" charset="-122"/>
                </a:rPr>
                <a:t> size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at </a:t>
              </a:r>
              <a:r>
                <a:rPr lang="en-US" altLang="zh-CN" sz="1400" dirty="0" err="1">
                  <a:ea typeface="宋体" panose="02010600030101010101" pitchFamily="2" charset="-122"/>
                </a:rPr>
                <a:t>server,client</a:t>
              </a:r>
              <a:r>
                <a:rPr lang="en-US" altLang="zh-CN" sz="1400" dirty="0">
                  <a:ea typeface="宋体" panose="02010600030101010101" pitchFamily="2" charset="-122"/>
                </a:rPr>
                <a:t> 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           </a:t>
              </a:r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3638550" y="3157539"/>
              <a:ext cx="438150" cy="206375"/>
              <a:chOff x="344" y="1846"/>
              <a:chExt cx="336" cy="130"/>
            </a:xfrm>
          </p:grpSpPr>
          <p:sp>
            <p:nvSpPr>
              <p:cNvPr id="72" name="Rectangle 47"/>
              <p:cNvSpPr>
                <a:spLocks noChangeArrowheads="1"/>
              </p:cNvSpPr>
              <p:nvPr/>
            </p:nvSpPr>
            <p:spPr bwMode="auto">
              <a:xfrm>
                <a:off x="344" y="184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454" y="1863"/>
                <a:ext cx="11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578" y="1921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407" y="192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2607052" y="2859088"/>
              <a:ext cx="1202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2697164" y="4738688"/>
              <a:ext cx="2268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2624106" y="4806950"/>
              <a:ext cx="958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662238" y="5160964"/>
              <a:ext cx="233521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>
              <a:off x="2690813" y="5149850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4954588" y="5121275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 flipH="1">
              <a:off x="2217738" y="2805114"/>
              <a:ext cx="468312" cy="2490787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284"/>
                <a:gd name="T17" fmla="*/ 366 w 366"/>
                <a:gd name="T18" fmla="*/ 1284 h 1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7032625" y="2754314"/>
              <a:ext cx="2279650" cy="24145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6992939" y="2808289"/>
              <a:ext cx="2270125" cy="24717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6992939" y="3249613"/>
              <a:ext cx="2270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7007226" y="3362325"/>
              <a:ext cx="2335213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230188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state: ESTAB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connection Variables: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seq # client-to-server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       server-to-client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rcvBuffer</a:t>
              </a:r>
              <a:r>
                <a:rPr lang="en-US" altLang="zh-CN" sz="1400">
                  <a:ea typeface="宋体" panose="02010600030101010101" pitchFamily="2" charset="-122"/>
                </a:rPr>
                <a:t> size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at server,client </a:t>
              </a:r>
            </a:p>
            <a:p>
              <a:pPr lvl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           </a:t>
              </a:r>
            </a:p>
          </p:txBody>
        </p:sp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7940675" y="3163889"/>
              <a:ext cx="438150" cy="206375"/>
              <a:chOff x="344" y="1846"/>
              <a:chExt cx="336" cy="130"/>
            </a:xfrm>
          </p:grpSpPr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344" y="184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69"/>
              <p:cNvSpPr>
                <a:spLocks noChangeArrowheads="1"/>
              </p:cNvSpPr>
              <p:nvPr/>
            </p:nvSpPr>
            <p:spPr bwMode="auto">
              <a:xfrm>
                <a:off x="454" y="1863"/>
                <a:ext cx="11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70"/>
              <p:cNvSpPr>
                <a:spLocks noChangeArrowheads="1"/>
              </p:cNvSpPr>
              <p:nvPr/>
            </p:nvSpPr>
            <p:spPr bwMode="auto">
              <a:xfrm>
                <a:off x="578" y="1921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407" y="192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Text Box 72"/>
            <p:cNvSpPr txBox="1">
              <a:spLocks noChangeArrowheads="1"/>
            </p:cNvSpPr>
            <p:nvPr/>
          </p:nvSpPr>
          <p:spPr bwMode="auto">
            <a:xfrm>
              <a:off x="6909177" y="2865438"/>
              <a:ext cx="12025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application</a:t>
              </a: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>
              <a:off x="6999289" y="4745038"/>
              <a:ext cx="2268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74"/>
            <p:cNvSpPr txBox="1">
              <a:spLocks noChangeArrowheads="1"/>
            </p:cNvSpPr>
            <p:nvPr/>
          </p:nvSpPr>
          <p:spPr bwMode="auto">
            <a:xfrm>
              <a:off x="6926231" y="4813300"/>
              <a:ext cx="958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network</a:t>
              </a: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964363" y="5167314"/>
              <a:ext cx="233521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>
              <a:off x="6992938" y="5156200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>
              <a:off x="9256713" y="5127625"/>
              <a:ext cx="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9274176" y="2744789"/>
              <a:ext cx="468313" cy="2490787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1284"/>
                <a:gd name="T17" fmla="*/ 366 w 366"/>
                <a:gd name="T18" fmla="*/ 1284 h 1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1876482" y="5514435"/>
              <a:ext cx="4210050" cy="93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31775" indent="-231775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Socket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clientSocket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=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newSocket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("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hostname","port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number");</a:t>
              </a:r>
            </a:p>
          </p:txBody>
        </p:sp>
        <p:sp>
          <p:nvSpPr>
            <p:cNvPr id="31" name="Text Box 85"/>
            <p:cNvSpPr txBox="1">
              <a:spLocks noChangeArrowheads="1"/>
            </p:cNvSpPr>
            <p:nvPr/>
          </p:nvSpPr>
          <p:spPr bwMode="auto">
            <a:xfrm>
              <a:off x="6549346" y="5584307"/>
              <a:ext cx="394811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Socket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connectionSocket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= </a:t>
              </a:r>
              <a:r>
                <a:rPr lang="en-US" altLang="zh-CN" sz="1800" b="1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welcomeSocket.accept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();</a:t>
              </a:r>
            </a:p>
          </p:txBody>
        </p:sp>
        <p:grpSp>
          <p:nvGrpSpPr>
            <p:cNvPr id="32" name="Group 89"/>
            <p:cNvGrpSpPr>
              <a:grpSpLocks/>
            </p:cNvGrpSpPr>
            <p:nvPr/>
          </p:nvGrpSpPr>
          <p:grpSpPr bwMode="auto">
            <a:xfrm>
              <a:off x="1741488" y="4837114"/>
              <a:ext cx="698500" cy="612775"/>
              <a:chOff x="-44" y="1473"/>
              <a:chExt cx="981" cy="1105"/>
            </a:xfrm>
          </p:grpSpPr>
          <p:pic>
            <p:nvPicPr>
              <p:cNvPr id="66" name="Picture 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9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56756664 w 356"/>
                  <a:gd name="T3" fmla="*/ 23644115 h 368"/>
                  <a:gd name="T4" fmla="*/ 185958828 w 356"/>
                  <a:gd name="T5" fmla="*/ 492768470 h 368"/>
                  <a:gd name="T6" fmla="*/ 40982514 w 356"/>
                  <a:gd name="T7" fmla="*/ 6162604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92"/>
            <p:cNvGrpSpPr>
              <a:grpSpLocks/>
            </p:cNvGrpSpPr>
            <p:nvPr/>
          </p:nvGrpSpPr>
          <p:grpSpPr bwMode="auto">
            <a:xfrm>
              <a:off x="9556751" y="4735513"/>
              <a:ext cx="415925" cy="627062"/>
              <a:chOff x="4140" y="429"/>
              <a:chExt cx="1425" cy="2396"/>
            </a:xfrm>
          </p:grpSpPr>
          <p:sp>
            <p:nvSpPr>
              <p:cNvPr id="34" name="Freeform 9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94"/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50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9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9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97"/>
              <p:cNvSpPr>
                <a:spLocks noChangeArrowheads="1"/>
              </p:cNvSpPr>
              <p:nvPr/>
            </p:nvSpPr>
            <p:spPr bwMode="auto">
              <a:xfrm>
                <a:off x="4211" y="696"/>
                <a:ext cx="598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39" name="Group 9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" name="AutoShape 99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6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AutoShape 100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2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Rectangle 101"/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" name="Group 10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2" name="AutoShape 103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1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79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" name="Rectangle 105"/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106"/>
              <p:cNvSpPr>
                <a:spLocks noChangeArrowheads="1"/>
              </p:cNvSpPr>
              <p:nvPr/>
            </p:nvSpPr>
            <p:spPr bwMode="auto">
              <a:xfrm>
                <a:off x="4227" y="1654"/>
                <a:ext cx="598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4" name="Group 10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0" name="AutoShape 108"/>
                <p:cNvSpPr>
                  <a:spLocks noChangeArrowheads="1"/>
                </p:cNvSpPr>
                <p:nvPr/>
              </p:nvSpPr>
              <p:spPr bwMode="auto">
                <a:xfrm>
                  <a:off x="611" y="2576"/>
                  <a:ext cx="725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AutoShape 109"/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1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" name="Freeform 11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Group 11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8" name="AutoShape 112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5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AutoShape 113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1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11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1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2 h 288"/>
                  <a:gd name="T4" fmla="*/ 2 w 304"/>
                  <a:gd name="T5" fmla="*/ 2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Oval 117"/>
              <p:cNvSpPr>
                <a:spLocks noChangeArrowheads="1"/>
              </p:cNvSpPr>
              <p:nvPr/>
            </p:nvSpPr>
            <p:spPr bwMode="auto">
              <a:xfrm>
                <a:off x="5516" y="2613"/>
                <a:ext cx="49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1" name="Freeform 11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AutoShape 119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7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AutoShape 120"/>
              <p:cNvSpPr>
                <a:spLocks noChangeArrowheads="1"/>
              </p:cNvSpPr>
              <p:nvPr/>
            </p:nvSpPr>
            <p:spPr bwMode="auto">
              <a:xfrm>
                <a:off x="4205" y="2710"/>
                <a:ext cx="1071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12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5" name="Oval 122"/>
              <p:cNvSpPr>
                <a:spLocks noChangeArrowheads="1"/>
              </p:cNvSpPr>
              <p:nvPr/>
            </p:nvSpPr>
            <p:spPr bwMode="auto">
              <a:xfrm>
                <a:off x="4488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Oval 123"/>
              <p:cNvSpPr>
                <a:spLocks noChangeArrowheads="1"/>
              </p:cNvSpPr>
              <p:nvPr/>
            </p:nvSpPr>
            <p:spPr bwMode="auto">
              <a:xfrm>
                <a:off x="4662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124"/>
              <p:cNvSpPr>
                <a:spLocks noChangeArrowheads="1"/>
              </p:cNvSpPr>
              <p:nvPr/>
            </p:nvSpPr>
            <p:spPr bwMode="auto">
              <a:xfrm>
                <a:off x="5065" y="1836"/>
                <a:ext cx="82" cy="758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50251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</TotalTime>
  <Words>5466</Words>
  <Application>Microsoft Office PowerPoint</Application>
  <PresentationFormat>宽屏</PresentationFormat>
  <Paragraphs>980</Paragraphs>
  <Slides>69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 Unicode MS</vt:lpstr>
      <vt:lpstr>MS PGothic</vt:lpstr>
      <vt:lpstr>ZapfDingbats</vt:lpstr>
      <vt:lpstr>宋体</vt:lpstr>
      <vt:lpstr>微软雅黑</vt:lpstr>
      <vt:lpstr>微软雅黑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VISIO</vt:lpstr>
      <vt:lpstr>Clip</vt:lpstr>
      <vt:lpstr>计算机网络-2024年秋  传输层（3）：连接管理、流量控制、拥塞控制</vt:lpstr>
      <vt:lpstr>回顾：TCP概述</vt:lpstr>
      <vt:lpstr>目录</vt:lpstr>
      <vt:lpstr>TCP报文段结构</vt:lpstr>
      <vt:lpstr>重要的TCP选项</vt:lpstr>
      <vt:lpstr>发送序号和确认序号的含义</vt:lpstr>
      <vt:lpstr>发送序号和确认序号：使用举例</vt:lpstr>
      <vt:lpstr>目录</vt:lpstr>
      <vt:lpstr>建立TCP连接</vt:lpstr>
      <vt:lpstr>两次握手建立连接</vt:lpstr>
      <vt:lpstr>两次握手失败的情形</vt:lpstr>
      <vt:lpstr>TCP三次握手建立连接</vt:lpstr>
      <vt:lpstr>TCP三次握手建立连接</vt:lpstr>
      <vt:lpstr>客户/服务器经历的TCP状态序列</vt:lpstr>
      <vt:lpstr>三次握手避免两次握手中的失败情形</vt:lpstr>
      <vt:lpstr>如何选择起始序号</vt:lpstr>
      <vt:lpstr>TCP起始序号的选择</vt:lpstr>
      <vt:lpstr>关闭TCP连接</vt:lpstr>
      <vt:lpstr>关闭TCP连接</vt:lpstr>
      <vt:lpstr>关闭TCP连接</vt:lpstr>
      <vt:lpstr>关闭连接时的异常状况</vt:lpstr>
      <vt:lpstr>客户/服务器经历的TCP状态序列</vt:lpstr>
      <vt:lpstr>TCP握手协议的安全隐患：SYN洪泛攻击</vt:lpstr>
      <vt:lpstr>TCP握手协议的安全隐患：TCP端口扫描</vt:lpstr>
      <vt:lpstr>目录</vt:lpstr>
      <vt:lpstr>TCP的接收端：接收缓存</vt:lpstr>
      <vt:lpstr>为什么UDP不需要流量控制</vt:lpstr>
      <vt:lpstr>TCP如何进行流量控制</vt:lpstr>
      <vt:lpstr>非零窗口通告</vt:lpstr>
      <vt:lpstr>非零窗口通告</vt:lpstr>
      <vt:lpstr>零窗口探测的实现</vt:lpstr>
      <vt:lpstr>糊涂窗口综合症</vt:lpstr>
      <vt:lpstr>接收方策略</vt:lpstr>
      <vt:lpstr>发送方策略</vt:lpstr>
      <vt:lpstr>发送方策略</vt:lpstr>
      <vt:lpstr>TCP流量控制小结</vt:lpstr>
      <vt:lpstr>目录</vt:lpstr>
      <vt:lpstr>网络拥塞的类比例子：交通拥堵</vt:lpstr>
      <vt:lpstr>网络拥塞的后果</vt:lpstr>
      <vt:lpstr>拥塞控制的常用方法</vt:lpstr>
      <vt:lpstr>TCP拥塞控制要解决的问题</vt:lpstr>
      <vt:lpstr>拥塞检测和速率限制</vt:lpstr>
      <vt:lpstr>TCP拥塞策略</vt:lpstr>
      <vt:lpstr>TCP拥塞策略</vt:lpstr>
      <vt:lpstr>慢启动：低cwnd时的策略</vt:lpstr>
      <vt:lpstr>慢启动：实现</vt:lpstr>
      <vt:lpstr>拥塞避免：高cwnd的策略</vt:lpstr>
      <vt:lpstr>当cwnd继续增大</vt:lpstr>
      <vt:lpstr>区分不同的丢包事件</vt:lpstr>
      <vt:lpstr>TCP Tahoe &amp; TCP Reno</vt:lpstr>
      <vt:lpstr>快速恢复阶段</vt:lpstr>
      <vt:lpstr>无快速恢复的例子 （TCP Tahoe）</vt:lpstr>
      <vt:lpstr>有快速恢复的例子 （TCP Reno）</vt:lpstr>
      <vt:lpstr>TCP Tahoe与TCP Reno对比</vt:lpstr>
      <vt:lpstr>TCP发送端的事件与动作</vt:lpstr>
      <vt:lpstr>TCP拥塞控制状态机</vt:lpstr>
      <vt:lpstr>TCP连接的吞吐量</vt:lpstr>
      <vt:lpstr>TCP的公平性</vt:lpstr>
      <vt:lpstr>AIMD公平性：2个连接情形</vt:lpstr>
      <vt:lpstr>AIMD公平性：2个连接情形</vt:lpstr>
      <vt:lpstr>AIMD公平性：2个连接情形</vt:lpstr>
      <vt:lpstr>AIMD公平性：2个连接情形</vt:lpstr>
      <vt:lpstr>Additive Increase/Decrease </vt:lpstr>
      <vt:lpstr>Multiplicative Increase/Decrease </vt:lpstr>
      <vt:lpstr>Additive Increase / Multiplicative Decrease </vt:lpstr>
      <vt:lpstr>为什么TCP是公平的</vt:lpstr>
      <vt:lpstr>TCP公平性更复杂的情形</vt:lpstr>
      <vt:lpstr>关于TCP和UDP的一些思考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Qun Huang</cp:lastModifiedBy>
  <cp:revision>2028</cp:revision>
  <dcterms:created xsi:type="dcterms:W3CDTF">2016-06-13T18:10:06Z</dcterms:created>
  <dcterms:modified xsi:type="dcterms:W3CDTF">2024-10-28T04:53:56Z</dcterms:modified>
</cp:coreProperties>
</file>