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9"/>
  </p:notesMasterIdLst>
  <p:sldIdLst>
    <p:sldId id="256" r:id="rId2"/>
    <p:sldId id="804" r:id="rId3"/>
    <p:sldId id="567" r:id="rId4"/>
    <p:sldId id="813" r:id="rId5"/>
    <p:sldId id="699" r:id="rId6"/>
    <p:sldId id="569" r:id="rId7"/>
    <p:sldId id="570" r:id="rId8"/>
    <p:sldId id="571" r:id="rId9"/>
    <p:sldId id="572" r:id="rId10"/>
    <p:sldId id="573" r:id="rId11"/>
    <p:sldId id="812" r:id="rId12"/>
    <p:sldId id="805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806" r:id="rId24"/>
    <p:sldId id="479" r:id="rId25"/>
    <p:sldId id="480" r:id="rId26"/>
    <p:sldId id="481" r:id="rId27"/>
    <p:sldId id="483" r:id="rId28"/>
    <p:sldId id="482" r:id="rId29"/>
    <p:sldId id="809" r:id="rId30"/>
    <p:sldId id="487" r:id="rId31"/>
    <p:sldId id="810" r:id="rId32"/>
    <p:sldId id="484" r:id="rId33"/>
    <p:sldId id="486" r:id="rId34"/>
    <p:sldId id="815" r:id="rId35"/>
    <p:sldId id="488" r:id="rId36"/>
    <p:sldId id="489" r:id="rId37"/>
    <p:sldId id="80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 autoAdjust="0"/>
    <p:restoredTop sz="87822" autoAdjust="0"/>
  </p:normalViewPr>
  <p:slideViewPr>
    <p:cSldViewPr>
      <p:cViewPr varScale="1">
        <p:scale>
          <a:sx n="145" d="100"/>
          <a:sy n="145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4887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6629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62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766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022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169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805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661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112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846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66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所有报文都要携带通用头部。通用头有两种类型，一种带</a:t>
            </a:r>
            <a:r>
              <a:rPr lang="en-US" altLang="zh-CN"/>
              <a:t>48bit</a:t>
            </a:r>
            <a:r>
              <a:rPr lang="zh-CN" altLang="en-US"/>
              <a:t>的常规序号，另一种带</a:t>
            </a:r>
            <a:r>
              <a:rPr lang="en-US" altLang="zh-CN"/>
              <a:t>24bit</a:t>
            </a:r>
            <a:r>
              <a:rPr lang="zh-CN" altLang="en-US"/>
              <a:t>的短序号，应用可以根据需要选择。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不同类型的报文需要不同的</a:t>
            </a:r>
            <a:r>
              <a:rPr lang="en-US" altLang="zh-CN"/>
              <a:t>Additional Fields</a:t>
            </a:r>
            <a:r>
              <a:rPr lang="zh-CN" altLang="en-US"/>
              <a:t>，但该字段的长度是固定的。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options</a:t>
            </a:r>
            <a:r>
              <a:rPr lang="zh-CN" altLang="en-US"/>
              <a:t>是一个变长列表。</a:t>
            </a:r>
            <a:endParaRPr lang="en-US" altLang="zh-CN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874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6197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561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900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605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946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303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880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28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77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03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3523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不同的应用有不同的需求，而且没有一个协议可以覆盖所有应用的需求，因此</a:t>
            </a:r>
            <a:r>
              <a:rPr lang="en-US" altLang="zh-CN" dirty="0"/>
              <a:t>DCCP</a:t>
            </a:r>
            <a:r>
              <a:rPr lang="zh-CN" altLang="en-US" dirty="0"/>
              <a:t>的目的并不是提供一个具体的、全面的解决方案，而是提供简洁且通用的</a:t>
            </a:r>
            <a:r>
              <a:rPr lang="en-US" altLang="zh-CN" dirty="0"/>
              <a:t>API</a:t>
            </a:r>
            <a:r>
              <a:rPr lang="zh-CN" altLang="en-US" dirty="0"/>
              <a:t>，从而程序员可以基于这些</a:t>
            </a:r>
            <a:r>
              <a:rPr lang="en-US" altLang="zh-CN" dirty="0"/>
              <a:t>API</a:t>
            </a:r>
            <a:r>
              <a:rPr lang="zh-CN" altLang="en-US" dirty="0"/>
              <a:t>进行开发。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185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166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524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45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80DFAE-88B7-49D3-8F2D-B101E877E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ltipath-tcp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support.apple.com/zh-cn/HT201373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tiff"/><Relationship Id="rId4" Type="http://schemas.openxmlformats.org/officeDocument/2006/relationships/image" Target="../media/image22.tif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iff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AEE2-6D1B-4B28-876F-25FD57B5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</a:t>
            </a:r>
            <a:r>
              <a:rPr lang="en-US" altLang="zh-CN"/>
              <a:t>-2024</a:t>
            </a:r>
            <a:r>
              <a:rPr lang="zh-CN" altLang="en-US"/>
              <a:t>年</a:t>
            </a:r>
            <a:r>
              <a:rPr lang="zh-CN" altLang="en-US" dirty="0"/>
              <a:t>秋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传输层（</a:t>
            </a:r>
            <a:r>
              <a:rPr lang="en-US" altLang="zh-CN" dirty="0"/>
              <a:t>5</a:t>
            </a:r>
            <a:r>
              <a:rPr lang="zh-CN" altLang="en-US" dirty="0"/>
              <a:t>）：新型传输层协议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E8012-4902-4069-95F3-543B3EE4D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黄群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huangqun@pku.edu.cn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C2E22-4D38-4B16-A6D1-8AF0CFEE5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0684C-75A5-4A38-802B-40D81828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DCCP</a:t>
            </a:r>
            <a:r>
              <a:rPr lang="zh-CN" altLang="en-US" dirty="0"/>
              <a:t>的拥塞控制机制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E73E9-4EC3-4188-9850-E9F22090A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TCP-like Congestion Control（CCID2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发送方维持一个</a:t>
            </a:r>
            <a:r>
              <a:rPr lang="zh-CN" altLang="en-US" dirty="0">
                <a:solidFill>
                  <a:srgbClr val="C00000"/>
                </a:solidFill>
              </a:rPr>
              <a:t>发送窗口，</a:t>
            </a:r>
            <a:r>
              <a:rPr lang="zh-CN" altLang="en-US" dirty="0"/>
              <a:t>并且不停地发包，直到没有可用的发送窗口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接收方对</a:t>
            </a:r>
            <a:r>
              <a:rPr lang="zh-CN" altLang="en-US" dirty="0">
                <a:solidFill>
                  <a:srgbClr val="C00000"/>
                </a:solidFill>
              </a:rPr>
              <a:t>收到的包回复</a:t>
            </a:r>
            <a:r>
              <a:rPr lang="en-US" altLang="zh-CN" dirty="0">
                <a:solidFill>
                  <a:srgbClr val="C00000"/>
                </a:solidFill>
              </a:rPr>
              <a:t>ACK</a:t>
            </a:r>
            <a:r>
              <a:rPr lang="zh-CN" altLang="en-US" dirty="0">
                <a:solidFill>
                  <a:srgbClr val="C00000"/>
                </a:solidFill>
              </a:rPr>
              <a:t>报文</a:t>
            </a:r>
            <a:r>
              <a:rPr lang="zh-CN" altLang="en-US" dirty="0"/>
              <a:t>，包括一段时间内收到的所有包的序号（用于支持</a:t>
            </a:r>
            <a:r>
              <a:rPr lang="en-US" altLang="zh-CN" dirty="0"/>
              <a:t>SACK</a:t>
            </a:r>
            <a:r>
              <a:rPr lang="zh-CN" altLang="en-US" dirty="0"/>
              <a:t>机制）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丢包或者</a:t>
            </a:r>
            <a:r>
              <a:rPr lang="en-US" altLang="zh-CN" dirty="0"/>
              <a:t>ECN</a:t>
            </a:r>
            <a:r>
              <a:rPr lang="zh-CN" altLang="en-US" dirty="0"/>
              <a:t>标记表示出现拥塞，此时发送端需要将发送窗口减半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TCP-Friendly Rate Control（CCID3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接收方</a:t>
            </a:r>
            <a:r>
              <a:rPr lang="zh-CN" altLang="en-US" dirty="0">
                <a:solidFill>
                  <a:srgbClr val="C00000"/>
                </a:solidFill>
              </a:rPr>
              <a:t>计算丢包率</a:t>
            </a:r>
            <a:r>
              <a:rPr lang="zh-CN" altLang="en-US" dirty="0"/>
              <a:t>，报告给发送方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发送方根据丢包率计算发送速率，并</a:t>
            </a:r>
            <a:r>
              <a:rPr lang="zh-CN" altLang="en-US" dirty="0">
                <a:solidFill>
                  <a:srgbClr val="C00000"/>
                </a:solidFill>
              </a:rPr>
              <a:t>根据发送速率发包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相比而言，</a:t>
            </a:r>
            <a:r>
              <a:rPr lang="en-US" altLang="zh-CN" dirty="0">
                <a:solidFill>
                  <a:srgbClr val="C00000"/>
                </a:solidFill>
              </a:rPr>
              <a:t>CCID3可以</a:t>
            </a:r>
            <a:r>
              <a:rPr lang="zh-CN" altLang="en-US" dirty="0">
                <a:solidFill>
                  <a:srgbClr val="C00000"/>
                </a:solidFill>
              </a:rPr>
              <a:t>更平滑地</a:t>
            </a:r>
            <a:r>
              <a:rPr lang="zh-CN" altLang="en-US" dirty="0"/>
              <a:t>调节发包速率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5C1BB-D6C6-430E-9243-B1B4556799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5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DC-3203-48AE-BDC2-9BEFC023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DCCP</a:t>
            </a:r>
            <a:r>
              <a:rPr lang="zh-CN" altLang="en-US" dirty="0"/>
              <a:t>可靠传输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FE5B-B252-4748-9DAE-40A31515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SeqNum</a:t>
            </a:r>
            <a:r>
              <a:rPr lang="zh-CN" altLang="en-US" dirty="0"/>
              <a:t>与</a:t>
            </a:r>
            <a:r>
              <a:rPr lang="en-US" altLang="zh-CN" dirty="0"/>
              <a:t>ACK</a:t>
            </a:r>
            <a:r>
              <a:rPr lang="zh-CN" altLang="en-US" dirty="0"/>
              <a:t>只是用来拥塞控制，不要求可靠传输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接收方：</a:t>
            </a:r>
            <a:r>
              <a:rPr lang="en-US" altLang="zh-CN" dirty="0"/>
              <a:t>ACK</a:t>
            </a:r>
            <a:r>
              <a:rPr lang="zh-CN" altLang="en-US" dirty="0"/>
              <a:t>可以不含序列号（如</a:t>
            </a:r>
            <a:r>
              <a:rPr lang="en-US" altLang="zh-CN" dirty="0"/>
              <a:t>CCID3</a:t>
            </a:r>
            <a:r>
              <a:rPr lang="zh-CN" altLang="en-US" dirty="0"/>
              <a:t>，只反馈丢包率）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发送方：发现丢包也没有义务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2EAA56-BBBE-489D-9B84-FB9EC6BBA1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4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DCCP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MPTCP</a:t>
            </a:r>
          </a:p>
          <a:p>
            <a:r>
              <a:rPr lang="en-US" altLang="zh-CN" dirty="0"/>
              <a:t>QUIC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0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54543" y="2640985"/>
            <a:ext cx="2143614" cy="20198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25B5E7D-8FD9-434B-BAC9-4A5D465A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协议的不足与改进方案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632E6-2D1A-4745-B0F4-BE23638BE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协议仅支持单路径传输，即只能利用终端主机上的一个网络接口传输数据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随着接入技术的发展，同时具备多个网络接口的网络设备已经越来越普及，多路径传输更适合当前的网络环境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318" y="2632193"/>
            <a:ext cx="2689860" cy="1774791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239768" y="4633840"/>
            <a:ext cx="188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移动网络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57873" y="4508685"/>
            <a:ext cx="21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数据中心移动网络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09600" y="5010027"/>
            <a:ext cx="10515600" cy="738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移动网络和数据中心网络中的网络设备天然拥有多个网络接口，已具备实现多路径传输的物理基础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930" y="2809013"/>
            <a:ext cx="3023309" cy="168313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75935" y="4495203"/>
            <a:ext cx="238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多路径传输示意图</a:t>
            </a: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F88661BC-59BB-406C-92E5-70C51746F2D4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4D1E41-7A09-AB4A-A4E1-09765ADA2698}" type="slidenum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D1A009-9684-45AB-990A-5BBDEB7D79F4}"/>
              </a:ext>
            </a:extLst>
          </p:cNvPr>
          <p:cNvSpPr/>
          <p:nvPr/>
        </p:nvSpPr>
        <p:spPr>
          <a:xfrm>
            <a:off x="609600" y="5883492"/>
            <a:ext cx="11125200" cy="42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多路径</a:t>
            </a:r>
            <a:r>
              <a:rPr kumimoji="1"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协议（</a:t>
            </a:r>
            <a:r>
              <a:rPr kumimoji="1"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MPTCP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：将单一数流切分为若干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子流，同时利用多条路径进行传输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26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的优势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51054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多径带宽聚合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终端设备可以聚合不同路径上的可用带宽，以获得更高的网络带宽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提升传输的可靠性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使用多条路径传输数据，可以有效避免因单条路径性能恶化或中断导致的应用连接中断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支持链路的平滑切换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多路径传输方式允许终端在不同接入网络间快速、平滑地切换，选取当前链路质量最好的路径传输数据</a:t>
            </a:r>
            <a:endParaRPr lang="en-US" altLang="zh-CN" sz="20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26" y="2365687"/>
            <a:ext cx="6054573" cy="291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在网络体系结构中的位置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6096000" cy="297582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MPTCP位于套接字和TCP之间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MPTCP可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源主机和目的主机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的多对网络接口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间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建立TCP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连接，并将数据流分配到多条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连接上传输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应用程序通过套接字调用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MPTCP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MPTCP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向应用程序提供单条连接的抽象，因而</a:t>
            </a:r>
            <a:r>
              <a:rPr lang="zh-CN" altLang="en-US" sz="2000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对应用层透明</a:t>
            </a:r>
            <a:endParaRPr lang="en-US" altLang="zh-CN" sz="2000" kern="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MPTCP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兼容并扩展了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协议：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TCP基本头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不变，只定义了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新的选项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，从而</a:t>
            </a:r>
            <a:r>
              <a:rPr lang="zh-CN" altLang="en-US" sz="2000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对网络层也是透明的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89" y="1771600"/>
            <a:ext cx="5177381" cy="2595468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09600" y="4576028"/>
            <a:ext cx="11380270" cy="1704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000" kern="100" dirty="0">
                <a:cs typeface="Times New Roman" panose="02020603050405020304" pitchFamily="18" charset="0"/>
              </a:rPr>
              <a:t>MPTCP</a:t>
            </a:r>
            <a:r>
              <a:rPr lang="zh-CN" altLang="en-US" sz="2000" kern="100" dirty="0">
                <a:cs typeface="Times New Roman" panose="02020603050405020304" pitchFamily="18" charset="0"/>
              </a:rPr>
              <a:t>连接是一个或多个子流的集合：</a:t>
            </a:r>
            <a:endParaRPr lang="en-US" altLang="zh-CN" sz="2000" kern="100" dirty="0"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0000"/>
              </a:lnSpc>
            </a:pPr>
            <a:r>
              <a:rPr lang="zh-CN" altLang="en-US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路径</a:t>
            </a:r>
            <a:r>
              <a:rPr lang="zh-CN" altLang="en-US" sz="2000" kern="100" dirty="0">
                <a:cs typeface="Times New Roman" panose="02020603050405020304" pitchFamily="18" charset="0"/>
              </a:rPr>
              <a:t>：本地主机与远程主机之间可用于建立连接的一个链路序列称为路径，使用四元组</a:t>
            </a:r>
            <a:r>
              <a:rPr lang="en-US" altLang="zh-CN" sz="2000" kern="100" dirty="0">
                <a:cs typeface="Times New Roman" panose="02020603050405020304" pitchFamily="18" charset="0"/>
              </a:rPr>
              <a:t>&lt;</a:t>
            </a:r>
            <a:r>
              <a:rPr lang="zh-CN" altLang="en-US" sz="2000" kern="100" dirty="0">
                <a:cs typeface="Times New Roman" panose="02020603050405020304" pitchFamily="18" charset="0"/>
              </a:rPr>
              <a:t>本地</a:t>
            </a:r>
            <a:r>
              <a:rPr lang="en-US" altLang="zh-CN" sz="2000" kern="100" dirty="0">
                <a:cs typeface="Times New Roman" panose="02020603050405020304" pitchFamily="18" charset="0"/>
              </a:rPr>
              <a:t>IP</a:t>
            </a:r>
            <a:r>
              <a:rPr lang="zh-CN" altLang="en-US" sz="2000" kern="100" dirty="0">
                <a:cs typeface="Times New Roman" panose="02020603050405020304" pitchFamily="18" charset="0"/>
              </a:rPr>
              <a:t>地址，本地端口，远程</a:t>
            </a:r>
            <a:r>
              <a:rPr lang="en-US" altLang="zh-CN" sz="2000" kern="100" dirty="0">
                <a:cs typeface="Times New Roman" panose="02020603050405020304" pitchFamily="18" charset="0"/>
              </a:rPr>
              <a:t>IP</a:t>
            </a:r>
            <a:r>
              <a:rPr lang="zh-CN" altLang="en-US" sz="2000" kern="100" dirty="0">
                <a:cs typeface="Times New Roman" panose="02020603050405020304" pitchFamily="18" charset="0"/>
              </a:rPr>
              <a:t>地址，远程端口</a:t>
            </a:r>
            <a:r>
              <a:rPr lang="en-US" altLang="zh-CN" sz="2000" kern="100" dirty="0">
                <a:cs typeface="Times New Roman" panose="02020603050405020304" pitchFamily="18" charset="0"/>
              </a:rPr>
              <a:t>&gt;</a:t>
            </a:r>
            <a:r>
              <a:rPr lang="zh-CN" altLang="en-US" sz="2000" kern="100" dirty="0">
                <a:cs typeface="Times New Roman" panose="02020603050405020304" pitchFamily="18" charset="0"/>
              </a:rPr>
              <a:t>表示</a:t>
            </a:r>
            <a:endParaRPr lang="en-US" altLang="zh-CN" sz="2000" kern="100" dirty="0"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0000"/>
              </a:lnSpc>
            </a:pPr>
            <a:r>
              <a:rPr lang="zh-CN" altLang="en-US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子流</a:t>
            </a:r>
            <a:r>
              <a:rPr lang="zh-CN" altLang="en-US" sz="2000" kern="100" dirty="0">
                <a:cs typeface="Times New Roman" panose="02020603050405020304" pitchFamily="18" charset="0"/>
              </a:rPr>
              <a:t>：在单个路径上运行的 </a:t>
            </a:r>
            <a:r>
              <a:rPr lang="en-US" altLang="zh-CN" sz="2000" kern="100" dirty="0">
                <a:cs typeface="Times New Roman" panose="02020603050405020304" pitchFamily="18" charset="0"/>
              </a:rPr>
              <a:t>TCP </a:t>
            </a:r>
            <a:r>
              <a:rPr lang="zh-CN" altLang="en-US" sz="2000" kern="100" dirty="0">
                <a:cs typeface="Times New Roman" panose="02020603050405020304" pitchFamily="18" charset="0"/>
              </a:rPr>
              <a:t>流称为子流，是</a:t>
            </a:r>
            <a:r>
              <a:rPr lang="en-US" altLang="zh-CN" sz="2000" kern="100" dirty="0">
                <a:cs typeface="Times New Roman" panose="02020603050405020304" pitchFamily="18" charset="0"/>
              </a:rPr>
              <a:t>MPTCP</a:t>
            </a:r>
            <a:r>
              <a:rPr lang="zh-CN" altLang="en-US" sz="2000" kern="100" dirty="0">
                <a:cs typeface="Times New Roman" panose="02020603050405020304" pitchFamily="18" charset="0"/>
              </a:rPr>
              <a:t>连接的组成部分</a:t>
            </a:r>
            <a:endParaRPr lang="en-US" altLang="zh-CN" sz="2000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5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连接管理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7831827" y="2264226"/>
            <a:ext cx="14525" cy="3479054"/>
          </a:xfrm>
          <a:prstGeom prst="line">
            <a:avLst/>
          </a:prstGeom>
          <a:ln w="19050">
            <a:solidFill>
              <a:srgbClr val="B34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0988495" y="2264225"/>
            <a:ext cx="11719" cy="3479055"/>
          </a:xfrm>
          <a:prstGeom prst="line">
            <a:avLst/>
          </a:prstGeom>
          <a:ln w="19050">
            <a:solidFill>
              <a:srgbClr val="B34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424986" y="1667872"/>
            <a:ext cx="739471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424986" y="2066763"/>
            <a:ext cx="739471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424986" y="1378065"/>
            <a:ext cx="136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393842" y="1747586"/>
            <a:ext cx="136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0622735" y="2066763"/>
            <a:ext cx="739471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647749" y="1769139"/>
            <a:ext cx="96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0610809" y="1667872"/>
            <a:ext cx="739471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678894" y="1365554"/>
            <a:ext cx="83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7822717" y="2656411"/>
            <a:ext cx="3197583" cy="32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 rot="335167">
            <a:off x="8993918" y="2560726"/>
            <a:ext cx="19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7831827" y="3004215"/>
            <a:ext cx="3156668" cy="35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7863632" y="3376329"/>
            <a:ext cx="3124863" cy="34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 rot="21248252">
            <a:off x="8536095" y="2909093"/>
            <a:ext cx="137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SYN/ACK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 rot="335167">
            <a:off x="9169278" y="3286950"/>
            <a:ext cx="78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EA9127-F423-0047-9AD5-B7C0D680FB0C}"/>
              </a:ext>
            </a:extLst>
          </p:cNvPr>
          <p:cNvSpPr txBox="1"/>
          <p:nvPr/>
        </p:nvSpPr>
        <p:spPr>
          <a:xfrm>
            <a:off x="7570648" y="5865149"/>
            <a:ext cx="37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连接的建立过程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三次握手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9EC7A6B-DA25-0A46-8A45-D71B97F98BF6}"/>
              </a:ext>
            </a:extLst>
          </p:cNvPr>
          <p:cNvSpPr/>
          <p:nvPr/>
        </p:nvSpPr>
        <p:spPr>
          <a:xfrm>
            <a:off x="452332" y="4191000"/>
            <a:ext cx="6967786" cy="1430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建立</a:t>
            </a:r>
            <a:r>
              <a:rPr lang="en-US" altLang="zh-CN" sz="20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MPTCP</a:t>
            </a:r>
            <a:r>
              <a:rPr lang="zh-CN" altLang="en-US" sz="20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连接：</a:t>
            </a:r>
          </a:p>
          <a:p>
            <a:pPr marL="8001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首先初始化一条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MPTCP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连接（与建立常规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连接的过程相似）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然后将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MPTCP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的其它子流附加到已经存在的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MPTCP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连接上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F9CF43-FF00-7840-8CD4-E62B917AFD78}"/>
              </a:ext>
            </a:extLst>
          </p:cNvPr>
          <p:cNvSpPr/>
          <p:nvPr/>
        </p:nvSpPr>
        <p:spPr>
          <a:xfrm>
            <a:off x="457200" y="1471560"/>
            <a:ext cx="5863859" cy="2095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en-US" altLang="zh-CN" sz="20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MPTCP</a:t>
            </a:r>
            <a:r>
              <a:rPr lang="zh-CN" altLang="en-US" sz="20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连接管理的操作（</a:t>
            </a:r>
            <a:r>
              <a:rPr lang="en-US" altLang="zh-CN" sz="20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选项字段）：</a:t>
            </a:r>
          </a:p>
          <a:p>
            <a:pPr marL="8001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MP_CAPABLE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：建立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MPTCP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连接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MP_JOIN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：附加新的子流到已有连接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ADD_ADDR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：新增可用路径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REMOVE_ADDR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：删除路径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MP_FASTCLOSE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：关闭所有子流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灯片编号占位符 3">
            <a:extLst>
              <a:ext uri="{FF2B5EF4-FFF2-40B4-BE49-F238E27FC236}">
                <a16:creationId xmlns:a16="http://schemas.microsoft.com/office/drawing/2014/main" id="{137A4405-1C29-45B6-8412-954812B07284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4D1E41-7A09-AB4A-A4E1-09765ADA2698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19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2" grpId="0"/>
      <p:bldP spid="44" grpId="0"/>
      <p:bldP spid="46" grpId="0"/>
      <p:bldP spid="54" grpId="0"/>
      <p:bldP spid="55" grpId="0"/>
      <p:bldP spid="5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MPTCP</a:t>
            </a:r>
            <a:r>
              <a:rPr lang="zh-CN" altLang="en-US" dirty="0"/>
              <a:t>连接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96278" y="2473947"/>
            <a:ext cx="4183" cy="3479054"/>
          </a:xfrm>
          <a:prstGeom prst="line">
            <a:avLst/>
          </a:prstGeom>
          <a:ln w="19050">
            <a:solidFill>
              <a:srgbClr val="B34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198250" y="2473946"/>
            <a:ext cx="27973" cy="3479055"/>
          </a:xfrm>
          <a:prstGeom prst="line">
            <a:avLst/>
          </a:prstGeom>
          <a:ln w="19050">
            <a:solidFill>
              <a:srgbClr val="B34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354918" y="2473945"/>
            <a:ext cx="7289" cy="3572896"/>
          </a:xfrm>
          <a:prstGeom prst="line">
            <a:avLst/>
          </a:prstGeom>
          <a:ln w="19050">
            <a:solidFill>
              <a:srgbClr val="B34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62323" y="1877592"/>
            <a:ext cx="1868557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62323" y="2276483"/>
            <a:ext cx="739471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791409" y="2276483"/>
            <a:ext cx="739471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225540" y="1553721"/>
            <a:ext cx="136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84851" y="1957306"/>
            <a:ext cx="136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60265" y="1957306"/>
            <a:ext cx="136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989158" y="2276483"/>
            <a:ext cx="739471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958014" y="1957306"/>
            <a:ext cx="805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9977232" y="1877592"/>
            <a:ext cx="1785097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545473" y="1510795"/>
            <a:ext cx="774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012180" y="2736664"/>
            <a:ext cx="4374543" cy="36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 rot="335167">
            <a:off x="7287577" y="2629201"/>
            <a:ext cx="1971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SYN+MP_CAPABLE</a:t>
            </a:r>
            <a:endParaRPr lang="zh-CN" altLang="en-US" dirty="0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6012180" y="3112434"/>
            <a:ext cx="4310933" cy="359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012180" y="3472004"/>
            <a:ext cx="4374543" cy="35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 rot="21327220">
            <a:off x="6319279" y="3011653"/>
            <a:ext cx="25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SYN/ACK+MP_CAPABLE(Key-B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 rot="273236">
            <a:off x="7883539" y="3396222"/>
            <a:ext cx="264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ACK+MP_CAPABLE(Key-A, Key-B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5ACE456-9471-1D4E-A64E-36D12AAA3076}"/>
              </a:ext>
            </a:extLst>
          </p:cNvPr>
          <p:cNvSpPr/>
          <p:nvPr/>
        </p:nvSpPr>
        <p:spPr>
          <a:xfrm>
            <a:off x="211756" y="1403821"/>
            <a:ext cx="51153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20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初始化一条</a:t>
            </a:r>
            <a:r>
              <a:rPr lang="en-US" altLang="zh-CN" sz="20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MPTCP</a:t>
            </a:r>
            <a:r>
              <a:rPr lang="zh-CN" altLang="en-US" sz="20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连接（</a:t>
            </a:r>
            <a:r>
              <a:rPr lang="en-US" altLang="zh-CN" sz="20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A1-&gt;B1)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9779A3A-A672-404A-8AE6-28DB8971DE74}"/>
              </a:ext>
            </a:extLst>
          </p:cNvPr>
          <p:cNvSpPr/>
          <p:nvPr/>
        </p:nvSpPr>
        <p:spPr>
          <a:xfrm>
            <a:off x="322903" y="3061816"/>
            <a:ext cx="48762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主机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发出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SYN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报文段，其中启用了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MP_CAPBLE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字段，用以询问主机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是否支持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MPTCP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991829C-32F6-874B-89AF-AF8399BF48D8}"/>
              </a:ext>
            </a:extLst>
          </p:cNvPr>
          <p:cNvSpPr/>
          <p:nvPr/>
        </p:nvSpPr>
        <p:spPr>
          <a:xfrm>
            <a:off x="303635" y="4031050"/>
            <a:ext cx="48954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若主机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MPTCP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，则响应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SYN/ACK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报文段，其中启用了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MP_CAPBLE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字段并附上自己的密钥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2E7265-90C3-6C47-B478-EC7F9E19EAF0}"/>
              </a:ext>
            </a:extLst>
          </p:cNvPr>
          <p:cNvSpPr/>
          <p:nvPr/>
        </p:nvSpPr>
        <p:spPr>
          <a:xfrm>
            <a:off x="318697" y="5000284"/>
            <a:ext cx="4880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主机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向主机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发送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ACK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报文段，并附上自己和主机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的密钥，至此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MPTCP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的连接初始化完成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连接符 7">
            <a:extLst>
              <a:ext uri="{FF2B5EF4-FFF2-40B4-BE49-F238E27FC236}">
                <a16:creationId xmlns:a16="http://schemas.microsoft.com/office/drawing/2014/main" id="{B3C804CB-C7FA-1848-9AEB-D315D3BFDB68}"/>
              </a:ext>
            </a:extLst>
          </p:cNvPr>
          <p:cNvCxnSpPr/>
          <p:nvPr/>
        </p:nvCxnSpPr>
        <p:spPr>
          <a:xfrm>
            <a:off x="11388618" y="2485345"/>
            <a:ext cx="7289" cy="3572896"/>
          </a:xfrm>
          <a:prstGeom prst="line">
            <a:avLst/>
          </a:prstGeom>
          <a:ln w="19050">
            <a:solidFill>
              <a:srgbClr val="B34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20">
            <a:extLst>
              <a:ext uri="{FF2B5EF4-FFF2-40B4-BE49-F238E27FC236}">
                <a16:creationId xmlns:a16="http://schemas.microsoft.com/office/drawing/2014/main" id="{DF4A3144-CB93-6946-8CBE-E8CE74D7837C}"/>
              </a:ext>
            </a:extLst>
          </p:cNvPr>
          <p:cNvCxnSpPr/>
          <p:nvPr/>
        </p:nvCxnSpPr>
        <p:spPr>
          <a:xfrm>
            <a:off x="11022858" y="2287883"/>
            <a:ext cx="739471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2F434A2-3A60-294F-89B1-016C4485F617}"/>
              </a:ext>
            </a:extLst>
          </p:cNvPr>
          <p:cNvSpPr txBox="1"/>
          <p:nvPr/>
        </p:nvSpPr>
        <p:spPr>
          <a:xfrm>
            <a:off x="10991714" y="1968706"/>
            <a:ext cx="805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779A3A-A672-404A-8AE6-28DB8971DE74}"/>
              </a:ext>
            </a:extLst>
          </p:cNvPr>
          <p:cNvSpPr/>
          <p:nvPr/>
        </p:nvSpPr>
        <p:spPr>
          <a:xfrm>
            <a:off x="322903" y="1815583"/>
            <a:ext cx="4876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建立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MPTCP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连接的过程与建立常规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连接相似，不同之处在于启用了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MP_CAPBLE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字段，并交换了用于身份认证和建立子流的密钥信息</a:t>
            </a:r>
          </a:p>
        </p:txBody>
      </p:sp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44F725CF-DF85-4EC3-A26C-F15FA8A8217B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77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3" grpId="0"/>
      <p:bldP spid="74" grpId="0"/>
      <p:bldP spid="48" grpId="0"/>
      <p:bldP spid="50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附加子流到</a:t>
            </a:r>
            <a:r>
              <a:rPr lang="en-US" altLang="zh-CN" dirty="0"/>
              <a:t>MPTCP</a:t>
            </a:r>
            <a:r>
              <a:rPr lang="zh-CN" altLang="en-US" dirty="0"/>
              <a:t>连接上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559370" y="2332956"/>
            <a:ext cx="4183" cy="3479054"/>
          </a:xfrm>
          <a:prstGeom prst="line">
            <a:avLst/>
          </a:prstGeom>
          <a:ln w="19050">
            <a:solidFill>
              <a:srgbClr val="B34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761342" y="2332955"/>
            <a:ext cx="27973" cy="3479055"/>
          </a:xfrm>
          <a:prstGeom prst="line">
            <a:avLst/>
          </a:prstGeom>
          <a:ln w="19050">
            <a:solidFill>
              <a:srgbClr val="B34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918010" y="2332954"/>
            <a:ext cx="7289" cy="3572896"/>
          </a:xfrm>
          <a:prstGeom prst="line">
            <a:avLst/>
          </a:prstGeom>
          <a:ln w="19050">
            <a:solidFill>
              <a:srgbClr val="B34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225415" y="1736601"/>
            <a:ext cx="1868557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225415" y="2135492"/>
            <a:ext cx="739471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354501" y="2135492"/>
            <a:ext cx="739471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788632" y="1412730"/>
            <a:ext cx="136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47943" y="1816315"/>
            <a:ext cx="136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23357" y="1816315"/>
            <a:ext cx="136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0552250" y="2135492"/>
            <a:ext cx="739471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521106" y="1816315"/>
            <a:ext cx="805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 flipV="1">
            <a:off x="10540324" y="1712206"/>
            <a:ext cx="1728993" cy="24395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100537" y="1334729"/>
            <a:ext cx="774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575272" y="2595673"/>
            <a:ext cx="4374543" cy="36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 rot="335167">
            <a:off x="7850669" y="2488210"/>
            <a:ext cx="1971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SYN+MP_CAPABLE</a:t>
            </a:r>
            <a:endParaRPr lang="zh-CN" altLang="en-US" dirty="0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6575272" y="2971443"/>
            <a:ext cx="4310933" cy="359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575272" y="3331013"/>
            <a:ext cx="4374543" cy="35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</p:cNvCxnSpPr>
          <p:nvPr/>
        </p:nvCxnSpPr>
        <p:spPr>
          <a:xfrm>
            <a:off x="7789902" y="3990830"/>
            <a:ext cx="4085481" cy="3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</p:cNvCxnSpPr>
          <p:nvPr/>
        </p:nvCxnSpPr>
        <p:spPr>
          <a:xfrm flipH="1">
            <a:off x="7793147" y="4403031"/>
            <a:ext cx="4034293" cy="32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cxnSpLocks/>
          </p:cNvCxnSpPr>
          <p:nvPr/>
        </p:nvCxnSpPr>
        <p:spPr>
          <a:xfrm>
            <a:off x="7761342" y="4729970"/>
            <a:ext cx="4086321" cy="43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cxnSpLocks/>
          </p:cNvCxnSpPr>
          <p:nvPr/>
        </p:nvCxnSpPr>
        <p:spPr>
          <a:xfrm flipH="1">
            <a:off x="7793147" y="5180470"/>
            <a:ext cx="4034293" cy="34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 rot="21327220">
            <a:off x="6882371" y="2870662"/>
            <a:ext cx="25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SYN/ACK+MP_CAPABLE(Key-B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 rot="273236">
            <a:off x="8446631" y="3255231"/>
            <a:ext cx="264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ACK+MP_CAPABLE(Key-A, Key-B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 rot="331823">
            <a:off x="8230323" y="3903548"/>
            <a:ext cx="2643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SYN+MP_JOIN(Token-B, R-A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A2-ID)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 rot="21353161">
            <a:off x="7741471" y="4269209"/>
            <a:ext cx="313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SYN/ACK+MP_JOIN(HMAC-B, R-B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B2-ID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 rot="331823">
            <a:off x="9307068" y="4778689"/>
            <a:ext cx="2643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ACK+MP_JOIN(HMAC-A)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 rot="21056340">
            <a:off x="9139033" y="5160407"/>
            <a:ext cx="535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AA18B7E-49ED-7B43-9D15-3C4F3CD45B9D}"/>
              </a:ext>
            </a:extLst>
          </p:cNvPr>
          <p:cNvSpPr/>
          <p:nvPr/>
        </p:nvSpPr>
        <p:spPr>
          <a:xfrm>
            <a:off x="87180" y="1408668"/>
            <a:ext cx="6488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创建新的子流（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A2-&gt;B2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）附加到已经存在的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MPTCP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连接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5802D12-16F0-2A40-A162-DFDA1C1DA7E0}"/>
              </a:ext>
            </a:extLst>
          </p:cNvPr>
          <p:cNvSpPr/>
          <p:nvPr/>
        </p:nvSpPr>
        <p:spPr>
          <a:xfrm>
            <a:off x="491677" y="2199843"/>
            <a:ext cx="5604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主机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Key-B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生成主机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的令牌（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Token-B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），该令牌指定当前子流需要附加到哪个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MPTCP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连接上，并将自身产生的随机数（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R-A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）和当前子流的地址编号（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A2-ID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）添加到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SYN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报文段中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FECC465-1BA7-814B-9410-78BBA390D426}"/>
              </a:ext>
            </a:extLst>
          </p:cNvPr>
          <p:cNvSpPr/>
          <p:nvPr/>
        </p:nvSpPr>
        <p:spPr>
          <a:xfrm>
            <a:off x="498121" y="3452683"/>
            <a:ext cx="5604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主机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根据前面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MP_CAPBLE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字段交换的密钥和随机数（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R-A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）产生认证信息（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HMAC-B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），与自身产生的随机数（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R-B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）和当前子流的地址编号（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B2-ID)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一同写入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SYN/ACK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报文段中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7">
            <a:extLst>
              <a:ext uri="{FF2B5EF4-FFF2-40B4-BE49-F238E27FC236}">
                <a16:creationId xmlns:a16="http://schemas.microsoft.com/office/drawing/2014/main" id="{49C8A368-0833-6847-816B-DF1F50769529}"/>
              </a:ext>
            </a:extLst>
          </p:cNvPr>
          <p:cNvCxnSpPr/>
          <p:nvPr/>
        </p:nvCxnSpPr>
        <p:spPr>
          <a:xfrm>
            <a:off x="11895606" y="2332954"/>
            <a:ext cx="7289" cy="3572896"/>
          </a:xfrm>
          <a:prstGeom prst="line">
            <a:avLst/>
          </a:prstGeom>
          <a:ln w="19050">
            <a:solidFill>
              <a:srgbClr val="B34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20">
            <a:extLst>
              <a:ext uri="{FF2B5EF4-FFF2-40B4-BE49-F238E27FC236}">
                <a16:creationId xmlns:a16="http://schemas.microsoft.com/office/drawing/2014/main" id="{1B5A9400-8185-0546-9323-B41F9BDC9B04}"/>
              </a:ext>
            </a:extLst>
          </p:cNvPr>
          <p:cNvCxnSpPr/>
          <p:nvPr/>
        </p:nvCxnSpPr>
        <p:spPr>
          <a:xfrm>
            <a:off x="11529846" y="2135492"/>
            <a:ext cx="739471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50842EF-42CA-5F41-977E-C6B3C7C6A19F}"/>
              </a:ext>
            </a:extLst>
          </p:cNvPr>
          <p:cNvSpPr txBox="1"/>
          <p:nvPr/>
        </p:nvSpPr>
        <p:spPr>
          <a:xfrm>
            <a:off x="11498702" y="1816315"/>
            <a:ext cx="805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5802D12-16F0-2A40-A162-DFDA1C1DA7E0}"/>
              </a:ext>
            </a:extLst>
          </p:cNvPr>
          <p:cNvSpPr/>
          <p:nvPr/>
        </p:nvSpPr>
        <p:spPr>
          <a:xfrm>
            <a:off x="492416" y="1778000"/>
            <a:ext cx="5122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附加子流需要启用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MP_JOIN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字段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FECC465-1BA7-814B-9410-78BBA390D426}"/>
              </a:ext>
            </a:extLst>
          </p:cNvPr>
          <p:cNvSpPr/>
          <p:nvPr/>
        </p:nvSpPr>
        <p:spPr>
          <a:xfrm>
            <a:off x="532345" y="4692538"/>
            <a:ext cx="5604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主机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验证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HMAC-B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，无误后向主机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发送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ACK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报文段，并附上自己的认证信息（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HMAC-A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FECC465-1BA7-814B-9410-78BBA390D426}"/>
              </a:ext>
            </a:extLst>
          </p:cNvPr>
          <p:cNvSpPr/>
          <p:nvPr/>
        </p:nvSpPr>
        <p:spPr>
          <a:xfrm>
            <a:off x="492416" y="5382392"/>
            <a:ext cx="5604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主机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验证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HMAC-A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，无误后向主机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发送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ACK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报文段，至此子流建立完毕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58" grpId="0"/>
      <p:bldP spid="60" grpId="0"/>
      <p:bldP spid="41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路径管理和关闭连接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1437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新增路径</a:t>
            </a:r>
            <a:endParaRPr lang="en-US" altLang="zh-CN" sz="1800" dirty="0"/>
          </a:p>
          <a:p>
            <a:pPr lvl="1"/>
            <a:r>
              <a:rPr lang="zh-CN" altLang="en-US" sz="1800" dirty="0"/>
              <a:t>隐式新增：使用</a:t>
            </a:r>
            <a:r>
              <a:rPr lang="en-US" altLang="zh-CN" sz="1800" dirty="0"/>
              <a:t>MP_JOIN</a:t>
            </a:r>
            <a:r>
              <a:rPr lang="zh-CN" altLang="en-US" sz="1800" dirty="0"/>
              <a:t>方式新增子流</a:t>
            </a:r>
            <a:endParaRPr lang="en-US" altLang="zh-CN" sz="1800" dirty="0"/>
          </a:p>
          <a:p>
            <a:pPr lvl="1"/>
            <a:r>
              <a:rPr lang="zh-CN" altLang="en-US" sz="1800" dirty="0"/>
              <a:t>显式新增：仅新增路径（并不启用新的子流），使用</a:t>
            </a:r>
            <a:r>
              <a:rPr lang="en-US" altLang="zh-CN" sz="1800" dirty="0"/>
              <a:t>ADD_ADDR</a:t>
            </a:r>
            <a:r>
              <a:rPr lang="zh-CN" altLang="en-US" sz="1800" dirty="0"/>
              <a:t>字段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506699" y="2796606"/>
            <a:ext cx="30551" cy="3706490"/>
          </a:xfrm>
          <a:prstGeom prst="line">
            <a:avLst/>
          </a:prstGeom>
          <a:ln w="19050">
            <a:solidFill>
              <a:srgbClr val="B34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099858" y="2599143"/>
            <a:ext cx="739471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100766" y="2274871"/>
            <a:ext cx="86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950938" y="2796607"/>
            <a:ext cx="41959" cy="3706489"/>
          </a:xfrm>
          <a:prstGeom prst="line">
            <a:avLst/>
          </a:prstGeom>
          <a:ln w="19050">
            <a:solidFill>
              <a:srgbClr val="B34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544097" y="2599144"/>
            <a:ext cx="739471" cy="0"/>
          </a:xfrm>
          <a:prstGeom prst="line">
            <a:avLst/>
          </a:prstGeom>
          <a:ln w="19050">
            <a:solidFill>
              <a:srgbClr val="D9A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599906" y="2274871"/>
            <a:ext cx="77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534671" y="3036073"/>
            <a:ext cx="3416267" cy="26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8520685" y="3327384"/>
            <a:ext cx="3430253" cy="36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 rot="248833">
            <a:off x="8508596" y="2920977"/>
            <a:ext cx="3964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ADD_ADDR(ECHO=0,IP#-A3,IP#-A3-ID,HMAC-A3)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 rot="21218745">
            <a:off x="8472036" y="3527521"/>
            <a:ext cx="3917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ADD_ADDR(ECHO=1,IP#-A3,IP#-A3-ID,HMAC-A3)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219200" y="2325772"/>
            <a:ext cx="6826665" cy="921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/>
              <a:t>主机</a:t>
            </a:r>
            <a:r>
              <a:rPr lang="en-US" altLang="zh-CN" sz="1800" dirty="0"/>
              <a:t>A</a:t>
            </a:r>
            <a:r>
              <a:rPr lang="zh-CN" altLang="en-US" sz="1800" dirty="0"/>
              <a:t>发送启用了</a:t>
            </a:r>
            <a:r>
              <a:rPr lang="en-US" altLang="zh-CN" sz="1800" dirty="0"/>
              <a:t>ADD_ADDR</a:t>
            </a:r>
            <a:r>
              <a:rPr lang="zh-CN" altLang="en-US" sz="1800" dirty="0"/>
              <a:t>字段的报文段，包含新的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</a:t>
            </a:r>
            <a:r>
              <a:rPr lang="en-US" altLang="zh-CN" sz="1800" dirty="0"/>
              <a:t>/</a:t>
            </a:r>
            <a:r>
              <a:rPr lang="zh-CN" altLang="en-US" sz="1800" dirty="0"/>
              <a:t>端口对（</a:t>
            </a:r>
            <a:r>
              <a:rPr lang="en-US" altLang="zh-CN" sz="1800" dirty="0"/>
              <a:t>IP#-A3)</a:t>
            </a:r>
            <a:r>
              <a:rPr lang="zh-CN" altLang="en-US" sz="1800" dirty="0"/>
              <a:t>和对应的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地址编号</a:t>
            </a:r>
            <a:r>
              <a:rPr lang="en-US" altLang="zh-CN" sz="1800" dirty="0"/>
              <a:t>(IP#A3-ID)</a:t>
            </a:r>
            <a:r>
              <a:rPr lang="zh-CN" altLang="en-US" sz="1800" dirty="0"/>
              <a:t>、认证信息（</a:t>
            </a:r>
            <a:r>
              <a:rPr lang="en-US" altLang="zh-CN" sz="1800" dirty="0"/>
              <a:t>HMAC-A3</a:t>
            </a:r>
            <a:r>
              <a:rPr lang="zh-CN" altLang="en-US" sz="1800" dirty="0"/>
              <a:t>），</a:t>
            </a:r>
            <a:r>
              <a:rPr lang="en-US" altLang="zh-CN" sz="1800" dirty="0"/>
              <a:t>ECHO</a:t>
            </a:r>
            <a:r>
              <a:rPr lang="zh-CN" altLang="en-US" sz="1800" dirty="0"/>
              <a:t>指示当前报文段是“发出”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219200" y="3189639"/>
            <a:ext cx="6849002" cy="759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/>
              <a:t>主机</a:t>
            </a:r>
            <a:r>
              <a:rPr lang="en-US" altLang="zh-CN" sz="1800" dirty="0"/>
              <a:t>B</a:t>
            </a:r>
            <a:r>
              <a:rPr lang="zh-CN" altLang="en-US" sz="1800" dirty="0"/>
              <a:t>验证</a:t>
            </a:r>
            <a:r>
              <a:rPr lang="en-US" altLang="zh-CN" sz="1800" dirty="0"/>
              <a:t>HMAC-A3</a:t>
            </a:r>
            <a:r>
              <a:rPr lang="zh-CN" altLang="en-US" sz="1800" dirty="0"/>
              <a:t>，无误后将路径信息记录下来，向主机</a:t>
            </a:r>
            <a:r>
              <a:rPr lang="en-US" altLang="zh-CN" sz="1800" dirty="0"/>
              <a:t>A</a:t>
            </a:r>
            <a:r>
              <a:rPr lang="zh-CN" altLang="en-US" sz="1800" dirty="0"/>
              <a:t>发送响应报文段，</a:t>
            </a:r>
            <a:r>
              <a:rPr lang="en-US" altLang="zh-CN" sz="1800" dirty="0"/>
              <a:t>ECHO</a:t>
            </a:r>
            <a:r>
              <a:rPr lang="zh-CN" altLang="en-US" sz="1800" dirty="0"/>
              <a:t>标注为“响应”，其它信息原样发回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605869" y="3776158"/>
            <a:ext cx="1898309" cy="514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删除路径</a:t>
            </a:r>
            <a:endParaRPr lang="en-US" altLang="zh-CN" sz="1800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091319" y="4168352"/>
            <a:ext cx="6826665" cy="6390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/>
              <a:t>主机</a:t>
            </a:r>
            <a:r>
              <a:rPr lang="en-US" altLang="zh-CN" sz="1800" dirty="0"/>
              <a:t>A</a:t>
            </a:r>
            <a:r>
              <a:rPr lang="zh-CN" altLang="en-US" sz="1800" dirty="0"/>
              <a:t>发送启用了</a:t>
            </a:r>
            <a:r>
              <a:rPr lang="en-US" altLang="zh-CN" sz="1800" dirty="0"/>
              <a:t>REMOVE_ADDR</a:t>
            </a:r>
            <a:r>
              <a:rPr lang="zh-CN" altLang="en-US" sz="1800" dirty="0"/>
              <a:t>字段的报文段，指定要删除的路径地址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520685" y="4899885"/>
            <a:ext cx="3458226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 rot="303145">
            <a:off x="9337203" y="4863487"/>
            <a:ext cx="3383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REMOVE_ADDR(A3-ID)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605869" y="4703770"/>
            <a:ext cx="7340617" cy="75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关闭单个子流：与关闭常规</a:t>
            </a:r>
            <a:r>
              <a:rPr lang="en-US" altLang="zh-CN" sz="1800" dirty="0"/>
              <a:t>TCP</a:t>
            </a:r>
            <a:r>
              <a:rPr lang="zh-CN" altLang="en-US" sz="1800" dirty="0"/>
              <a:t>连接一致</a:t>
            </a:r>
            <a:endParaRPr lang="en-US" altLang="zh-CN" sz="1800" dirty="0"/>
          </a:p>
          <a:p>
            <a:r>
              <a:rPr lang="zh-CN" altLang="en-US" sz="1800" dirty="0"/>
              <a:t>关闭所有子流：</a:t>
            </a: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077801" y="5405531"/>
            <a:ext cx="6826665" cy="765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/>
              <a:t>主机</a:t>
            </a:r>
            <a:r>
              <a:rPr lang="en-US" altLang="zh-CN" sz="1800" dirty="0"/>
              <a:t>A</a:t>
            </a:r>
            <a:r>
              <a:rPr lang="zh-CN" altLang="en-US" sz="1800" dirty="0"/>
              <a:t>发送启用了</a:t>
            </a:r>
            <a:r>
              <a:rPr lang="en-US" altLang="zh-CN" sz="1800" dirty="0"/>
              <a:t>MP_FASTCLOSE</a:t>
            </a:r>
            <a:r>
              <a:rPr lang="zh-CN" altLang="en-US" sz="1800" dirty="0"/>
              <a:t>字段的报文段，其中附加了主机</a:t>
            </a:r>
            <a:r>
              <a:rPr lang="en-US" altLang="zh-CN" sz="1800" dirty="0"/>
              <a:t>B</a:t>
            </a:r>
            <a:r>
              <a:rPr lang="zh-CN" altLang="en-US" sz="1800" dirty="0"/>
              <a:t>的密钥用以身份认证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8538402" y="5591082"/>
            <a:ext cx="3458226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303145">
            <a:off x="9434433" y="5577319"/>
            <a:ext cx="3383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RST(Key-B)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1114245" y="6006222"/>
            <a:ext cx="6826665" cy="407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/>
              <a:t>主机</a:t>
            </a:r>
            <a:r>
              <a:rPr lang="en-US" altLang="zh-CN" sz="1800" dirty="0"/>
              <a:t>B</a:t>
            </a:r>
            <a:r>
              <a:rPr lang="zh-CN" altLang="en-US" sz="1800" dirty="0"/>
              <a:t>收到后，选择恰当时机关闭所有连接，并向主机</a:t>
            </a:r>
            <a:r>
              <a:rPr lang="en-US" altLang="zh-CN" sz="1800" dirty="0"/>
              <a:t>A</a:t>
            </a:r>
            <a:r>
              <a:rPr lang="zh-CN" altLang="en-US" sz="1800" dirty="0"/>
              <a:t>发出确认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8553887" y="5910929"/>
            <a:ext cx="3430253" cy="36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 rot="21218745">
            <a:off x="9812732" y="5853341"/>
            <a:ext cx="48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RST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灯片编号占位符 3">
            <a:extLst>
              <a:ext uri="{FF2B5EF4-FFF2-40B4-BE49-F238E27FC236}">
                <a16:creationId xmlns:a16="http://schemas.microsoft.com/office/drawing/2014/main" id="{B253FA29-91D7-459F-8A27-26F36BD7619D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4D1E41-7A09-AB4A-A4E1-09765ADA2698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39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  <p:bldP spid="22" grpId="0"/>
      <p:bldP spid="24" grpId="0"/>
      <p:bldP spid="16" grpId="0"/>
      <p:bldP spid="18" grpId="0"/>
      <p:bldP spid="19" grpId="0"/>
      <p:bldP spid="23" grpId="0"/>
      <p:bldP spid="25" grpId="0"/>
      <p:bldP spid="28" grpId="0"/>
      <p:bldP spid="30" grpId="0"/>
      <p:bldP spid="31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DCCP</a:t>
            </a:r>
          </a:p>
          <a:p>
            <a:r>
              <a:rPr lang="en-US" altLang="zh-CN" dirty="0"/>
              <a:t>MPTCP</a:t>
            </a:r>
          </a:p>
          <a:p>
            <a:r>
              <a:rPr lang="en-US" altLang="zh-CN" dirty="0"/>
              <a:t>QUIC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4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468" y="2093166"/>
            <a:ext cx="5276022" cy="24063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的数据调度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在多路径传输中，发送端将属于同一个数据流的数据包调度到不同的路径上传输，由于不同路径的差异，这些数据包往往无法按照发送顺序到达接收端</a:t>
            </a:r>
            <a:endParaRPr lang="en-US" altLang="zh-CN" sz="1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404270" y="2671117"/>
            <a:ext cx="1383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低速链路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04270" y="4345621"/>
            <a:ext cx="1383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高速链路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04245" y="4996770"/>
            <a:ext cx="10515600" cy="720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乱序到达的数据包需暂存在接收缓存中，直到接收缓中的数据包能够按序交付给上层应用，这既影响了数据传输的实时性，又影响了网络的吞吐量</a:t>
            </a:r>
            <a:endParaRPr lang="en-US" altLang="zh-CN" sz="1800" dirty="0"/>
          </a:p>
          <a:p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8718504" y="2363340"/>
            <a:ext cx="161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应用层数据包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242" y="2763253"/>
            <a:ext cx="1070946" cy="2606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242" y="3069948"/>
            <a:ext cx="1070946" cy="747172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504245" y="5651026"/>
            <a:ext cx="10515600" cy="672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MPTCP</a:t>
            </a:r>
            <a:r>
              <a:rPr lang="zh-CN" altLang="en-US" sz="1800" dirty="0"/>
              <a:t>：根据拥塞窗口大小及路径延迟，将数据按比例分配给各个子流，尽力保证数据包按序到达接收端，降低数据乱序到达对网络性能产生的不利影响</a:t>
            </a:r>
            <a:endParaRPr lang="en-US" altLang="zh-CN" sz="1800" dirty="0"/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B8A3A37C-33FA-4572-9618-9AB3486731B3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4D1E41-7A09-AB4A-A4E1-09765ADA2698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6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023 L -0.11627 0.00301 L -0.19804 -0.08588 L -0.3871 -0.08495 L -0.46367 0.00671 L -0.62565 0.00671 " pathEditMode="relative" ptsTypes="AAAA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6 L -0.16093 0.00186 L -0.20885 0.06389 L -0.34375 0.06297 L -0.41458 7.40741E-6 L -0.62448 0.00093 " pathEditMode="relative" ptsTypes="AAAA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的拥塞控制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IETF MPTCP</a:t>
            </a:r>
            <a:r>
              <a:rPr lang="zh-CN" altLang="en-US" sz="1800" dirty="0"/>
              <a:t>工作组提出的拥塞控制的设计目标</a:t>
            </a:r>
            <a:endParaRPr lang="en-US" altLang="zh-CN" sz="1800" dirty="0"/>
          </a:p>
          <a:p>
            <a:pPr lvl="1"/>
            <a:r>
              <a:rPr lang="zh-CN" altLang="en-US" sz="1800" dirty="0"/>
              <a:t>提升吞吐量：多路径</a:t>
            </a:r>
            <a:r>
              <a:rPr lang="en-US" altLang="zh-CN" sz="1800" dirty="0"/>
              <a:t>TCP</a:t>
            </a:r>
            <a:r>
              <a:rPr lang="zh-CN" altLang="en-US" sz="1800" dirty="0"/>
              <a:t>连接的各个子流获得的总吞吐量，不应低于其最优路径上单路径</a:t>
            </a:r>
            <a:r>
              <a:rPr lang="en-US" altLang="zh-CN" sz="1800" dirty="0"/>
              <a:t>TCP</a:t>
            </a:r>
            <a:r>
              <a:rPr lang="zh-CN" altLang="en-US" sz="1800" dirty="0"/>
              <a:t>连接的吞吐量</a:t>
            </a:r>
          </a:p>
          <a:p>
            <a:pPr lvl="1"/>
            <a:r>
              <a:rPr lang="zh-CN" altLang="en-US" sz="1800" dirty="0"/>
              <a:t>公平性：多路径</a:t>
            </a:r>
            <a:r>
              <a:rPr lang="en-US" altLang="zh-CN" sz="1800" dirty="0"/>
              <a:t>TCP</a:t>
            </a:r>
            <a:r>
              <a:rPr lang="zh-CN" altLang="en-US" sz="1800" dirty="0"/>
              <a:t>连接在同一网络瓶颈处的多个子流，不能过多地侵占其它单路径</a:t>
            </a:r>
            <a:r>
              <a:rPr lang="en-US" altLang="zh-CN" sz="1800" dirty="0"/>
              <a:t>TCP</a:t>
            </a:r>
            <a:r>
              <a:rPr lang="zh-CN" altLang="en-US" sz="1800" dirty="0"/>
              <a:t>连接的带宽</a:t>
            </a:r>
          </a:p>
          <a:p>
            <a:pPr lvl="1"/>
            <a:r>
              <a:rPr lang="zh-CN" altLang="en-US" sz="1800" dirty="0"/>
              <a:t>均衡拥塞：多路径</a:t>
            </a:r>
            <a:r>
              <a:rPr lang="en-US" altLang="zh-CN" sz="1800" dirty="0"/>
              <a:t>TCP</a:t>
            </a:r>
            <a:r>
              <a:rPr lang="zh-CN" altLang="en-US" sz="1800" dirty="0"/>
              <a:t>连接应能在满足前两个准则的情况下，实现各个子流之间的负载均衡，尽可能将拥塞路径上的流量迁移到较好的路径上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FF0000"/>
                </a:solidFill>
              </a:rPr>
              <a:t>公平性</a:t>
            </a:r>
            <a:r>
              <a:rPr lang="zh-CN" altLang="en-US" sz="1800" dirty="0"/>
              <a:t>是关注的重点，</a:t>
            </a:r>
            <a:r>
              <a:rPr lang="en-US" altLang="zh-CN" sz="1800" dirty="0"/>
              <a:t>MPTCP</a:t>
            </a:r>
            <a:r>
              <a:rPr lang="zh-CN" altLang="en-US" sz="1800" dirty="0"/>
              <a:t>采用的是网络公平性原则</a:t>
            </a:r>
            <a:endParaRPr lang="en-US" altLang="zh-CN" sz="1800" dirty="0"/>
          </a:p>
          <a:p>
            <a:pPr lvl="1"/>
            <a:endParaRPr lang="en-US" altLang="zh-CN" sz="1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111" y="3433695"/>
            <a:ext cx="5794340" cy="24074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379366" y="3732485"/>
            <a:ext cx="1383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网络瓶颈</a:t>
            </a:r>
          </a:p>
        </p:txBody>
      </p:sp>
      <p:sp>
        <p:nvSpPr>
          <p:cNvPr id="11" name="下箭头 10"/>
          <p:cNvSpPr/>
          <p:nvPr/>
        </p:nvSpPr>
        <p:spPr>
          <a:xfrm>
            <a:off x="10771071" y="4112985"/>
            <a:ext cx="55270" cy="43712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 rot="1449326">
            <a:off x="8730601" y="3935421"/>
            <a:ext cx="1383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9691959">
            <a:off x="8822041" y="5129063"/>
            <a:ext cx="1383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600" y="4932495"/>
            <a:ext cx="57430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实现网络公平性准则的方法：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限制各个子流窗口增长速度的总和，不超过单路径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连接的窗口增长速度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连接通过各子流获得的总吞吐量和单路径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连接获得的吞吐量相当</a:t>
            </a:r>
          </a:p>
        </p:txBody>
      </p:sp>
      <p:sp>
        <p:nvSpPr>
          <p:cNvPr id="15" name="矩形 14"/>
          <p:cNvSpPr/>
          <p:nvPr/>
        </p:nvSpPr>
        <p:spPr>
          <a:xfrm>
            <a:off x="934118" y="3441545"/>
            <a:ext cx="49573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举例：假设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的两个子流与一个常规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流共享一个网络瓶颈，则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两个子流获得的带宽应为瓶颈带宽的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，这样才能保证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连接对常规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连接的友好性</a:t>
            </a:r>
          </a:p>
        </p:txBody>
      </p:sp>
    </p:spTree>
    <p:extLst>
      <p:ext uri="{BB962C8B-B14F-4D97-AF65-F5344CB8AC3E}">
        <p14:creationId xmlns:p14="http://schemas.microsoft.com/office/powerpoint/2010/main" val="23375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 animBg="1"/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的应用现状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Linux</a:t>
            </a:r>
            <a:r>
              <a:rPr lang="zh-CN" altLang="en-US" sz="1600" dirty="0"/>
              <a:t>内核已经支持</a:t>
            </a:r>
            <a:r>
              <a:rPr lang="en-US" altLang="zh-CN" sz="1600" dirty="0"/>
              <a:t>MPTCP</a:t>
            </a:r>
            <a:r>
              <a:rPr lang="zh-CN" altLang="en-US" sz="1600" dirty="0"/>
              <a:t>协议，当前最新版本为</a:t>
            </a:r>
            <a:r>
              <a:rPr lang="en-US" altLang="zh-CN" sz="1600" dirty="0"/>
              <a:t>v0.95</a:t>
            </a:r>
            <a:r>
              <a:rPr lang="zh-CN" altLang="en-US" sz="1600" dirty="0"/>
              <a:t>（</a:t>
            </a:r>
            <a:r>
              <a:rPr lang="en-US" altLang="zh-CN" sz="1600" dirty="0">
                <a:hlinkClick r:id="rId3"/>
              </a:rPr>
              <a:t> http://www.multipath-tcp.org/ 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iPhone</a:t>
            </a:r>
            <a:r>
              <a:rPr lang="zh-CN" altLang="en-US" sz="1600" dirty="0"/>
              <a:t>和</a:t>
            </a:r>
            <a:r>
              <a:rPr lang="en-US" altLang="zh-CN" sz="1600" dirty="0"/>
              <a:t>iPad</a:t>
            </a:r>
            <a:r>
              <a:rPr lang="zh-CN" altLang="en-US" sz="1600" dirty="0"/>
              <a:t>上的</a:t>
            </a:r>
            <a:r>
              <a:rPr lang="en-US" altLang="zh-CN" sz="1600" dirty="0"/>
              <a:t>Multipath TCP</a:t>
            </a:r>
            <a:r>
              <a:rPr lang="zh-CN" altLang="en-US" sz="1600" dirty="0"/>
              <a:t>（</a:t>
            </a:r>
            <a:r>
              <a:rPr lang="en-US" altLang="zh-CN" sz="1600" dirty="0">
                <a:hlinkClick r:id="rId4"/>
              </a:rPr>
              <a:t>https://support.apple.com/zh-cn/HT201373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/>
            <a:r>
              <a:rPr lang="zh-CN" altLang="en-US" sz="1600" dirty="0"/>
              <a:t>在同时支持蜂窝移动数据网络和</a:t>
            </a:r>
            <a:r>
              <a:rPr lang="en-US" altLang="zh-CN" sz="1600" dirty="0"/>
              <a:t>Wi-Fi</a:t>
            </a:r>
            <a:r>
              <a:rPr lang="zh-CN" altLang="en-US" sz="1600" dirty="0"/>
              <a:t>网络的</a:t>
            </a:r>
            <a:r>
              <a:rPr lang="en-US" altLang="zh-CN" sz="1600" dirty="0"/>
              <a:t>iOS</a:t>
            </a:r>
            <a:r>
              <a:rPr lang="zh-CN" altLang="en-US" sz="1600" dirty="0"/>
              <a:t>设备中，</a:t>
            </a:r>
            <a:r>
              <a:rPr lang="en-US" altLang="zh-CN" sz="1600" dirty="0"/>
              <a:t>Siri </a:t>
            </a:r>
            <a:r>
              <a:rPr lang="zh-CN" altLang="en-US" sz="1600" dirty="0"/>
              <a:t>尝试通过 </a:t>
            </a:r>
            <a:r>
              <a:rPr lang="en-US" altLang="zh-CN" sz="1600" dirty="0"/>
              <a:t>Wi-Fi </a:t>
            </a:r>
            <a:r>
              <a:rPr lang="zh-CN" altLang="en-US" sz="1600" dirty="0"/>
              <a:t>建立 </a:t>
            </a:r>
            <a:r>
              <a:rPr lang="en-US" altLang="zh-CN" sz="1600" dirty="0"/>
              <a:t>MPTCP </a:t>
            </a:r>
            <a:r>
              <a:rPr lang="zh-CN" altLang="en-US" sz="1600" dirty="0"/>
              <a:t>连接；如果连接成功，</a:t>
            </a:r>
            <a:r>
              <a:rPr lang="en-US" altLang="zh-CN" sz="1600" dirty="0"/>
              <a:t>Siri </a:t>
            </a:r>
            <a:r>
              <a:rPr lang="zh-CN" altLang="en-US" sz="1600" dirty="0"/>
              <a:t>通过蜂窝移动数据建立备用连接；如果 </a:t>
            </a:r>
            <a:r>
              <a:rPr lang="en-US" altLang="zh-CN" sz="1600" dirty="0"/>
              <a:t>Wi-Fi </a:t>
            </a:r>
            <a:r>
              <a:rPr lang="zh-CN" altLang="en-US" sz="1600" dirty="0"/>
              <a:t>不可用或不可靠，</a:t>
            </a:r>
            <a:r>
              <a:rPr lang="en-US" altLang="zh-CN" sz="1600" dirty="0"/>
              <a:t>MPTCP </a:t>
            </a:r>
            <a:r>
              <a:rPr lang="zh-CN" altLang="en-US" sz="1600" dirty="0"/>
              <a:t>立即在后台切换到蜂窝移动数据网络</a:t>
            </a:r>
            <a:endParaRPr lang="en-US" altLang="zh-CN" sz="1600" dirty="0"/>
          </a:p>
          <a:p>
            <a:r>
              <a:rPr lang="zh-CN" altLang="en-US" sz="1600" dirty="0"/>
              <a:t>三星的手机设备</a:t>
            </a:r>
            <a:r>
              <a:rPr lang="en-US" altLang="zh-CN" sz="1600" dirty="0"/>
              <a:t> Galaxy S6 </a:t>
            </a:r>
            <a:r>
              <a:rPr lang="zh-CN" altLang="en-US" sz="1600" dirty="0"/>
              <a:t>和</a:t>
            </a:r>
            <a:r>
              <a:rPr lang="en-US" altLang="zh-CN" sz="1600" dirty="0"/>
              <a:t> S6 Edge </a:t>
            </a:r>
            <a:r>
              <a:rPr lang="zh-CN" altLang="en-US" sz="1600" dirty="0"/>
              <a:t>已经在韩国</a:t>
            </a:r>
            <a:r>
              <a:rPr lang="en-US" altLang="zh-CN" sz="1600" dirty="0"/>
              <a:t>KT</a:t>
            </a:r>
            <a:r>
              <a:rPr lang="zh-CN" altLang="en-US" sz="1600" dirty="0"/>
              <a:t>运营网络中支持</a:t>
            </a:r>
            <a:r>
              <a:rPr lang="en-US" altLang="zh-CN" sz="1600" dirty="0"/>
              <a:t>MPTCP</a:t>
            </a:r>
            <a:r>
              <a:rPr lang="zh-CN" altLang="en-US" sz="1600" dirty="0"/>
              <a:t>协议</a:t>
            </a:r>
            <a:endParaRPr lang="en-US" altLang="zh-CN" sz="1600" dirty="0"/>
          </a:p>
          <a:p>
            <a:r>
              <a:rPr lang="en-US" altLang="zh-CN" sz="1600" dirty="0"/>
              <a:t>Citrix</a:t>
            </a:r>
            <a:r>
              <a:rPr lang="zh-CN" altLang="en-US" sz="1600" dirty="0"/>
              <a:t>公司的</a:t>
            </a:r>
            <a:r>
              <a:rPr lang="en-US" altLang="zh-CN" sz="1600" dirty="0"/>
              <a:t>Web</a:t>
            </a:r>
            <a:r>
              <a:rPr lang="zh-CN" altLang="en-US" sz="1600" dirty="0"/>
              <a:t>应用交付方案</a:t>
            </a:r>
            <a:r>
              <a:rPr lang="en-US" altLang="zh-CN" sz="1600" dirty="0" err="1"/>
              <a:t>Netscaler</a:t>
            </a:r>
            <a:r>
              <a:rPr lang="en-US" altLang="zh-CN" sz="1600" dirty="0"/>
              <a:t> </a:t>
            </a:r>
            <a:r>
              <a:rPr lang="zh-CN" altLang="en-US" sz="1600" dirty="0"/>
              <a:t>和</a:t>
            </a:r>
            <a:r>
              <a:rPr lang="en-US" altLang="zh-CN" sz="1600" dirty="0"/>
              <a:t>F5</a:t>
            </a:r>
            <a:r>
              <a:rPr lang="zh-CN" altLang="en-US" sz="1600" dirty="0"/>
              <a:t>公司的</a:t>
            </a:r>
            <a:r>
              <a:rPr lang="en-US" altLang="zh-CN" sz="1600" dirty="0"/>
              <a:t> BIG-IP </a:t>
            </a:r>
            <a:r>
              <a:rPr lang="zh-CN" altLang="en-US" sz="1600" dirty="0"/>
              <a:t>目前也同样支持使用</a:t>
            </a:r>
            <a:r>
              <a:rPr lang="en-US" altLang="zh-CN" sz="1600" dirty="0"/>
              <a:t>MPTCP</a:t>
            </a:r>
            <a:r>
              <a:rPr lang="zh-CN" altLang="en-US" sz="1600" dirty="0"/>
              <a:t>协议提升网络性能</a:t>
            </a:r>
            <a:endParaRPr lang="en-US" altLang="zh-CN" sz="1600" dirty="0"/>
          </a:p>
          <a:p>
            <a:r>
              <a:rPr lang="en-US" altLang="zh-CN" sz="1600" dirty="0" err="1"/>
              <a:t>Tessares</a:t>
            </a:r>
            <a:r>
              <a:rPr lang="zh-CN" altLang="en-US" sz="1600" dirty="0"/>
              <a:t>公司推出的商业化</a:t>
            </a:r>
            <a:r>
              <a:rPr lang="en-US" altLang="zh-CN" sz="1600" dirty="0"/>
              <a:t>MPTCP</a:t>
            </a:r>
            <a:r>
              <a:rPr lang="zh-CN" altLang="en-US" sz="1600" dirty="0"/>
              <a:t>解决方案可以在用户端和服务器端快速部署</a:t>
            </a:r>
            <a:r>
              <a:rPr lang="en-US" altLang="zh-CN" sz="1600" dirty="0"/>
              <a:t>MPTCP</a:t>
            </a:r>
            <a:r>
              <a:rPr lang="zh-CN" altLang="en-US" sz="1600" dirty="0"/>
              <a:t>服务</a:t>
            </a:r>
            <a:endParaRPr lang="en-US" altLang="zh-CN" sz="1600" dirty="0"/>
          </a:p>
          <a:p>
            <a:r>
              <a:rPr lang="zh-CN" altLang="en-US" sz="1600" dirty="0"/>
              <a:t>华为</a:t>
            </a:r>
            <a:r>
              <a:rPr lang="en-US" altLang="zh-CN" sz="1600" dirty="0"/>
              <a:t>Link Turbo</a:t>
            </a:r>
            <a:r>
              <a:rPr lang="zh-CN" altLang="en-US" sz="1600" dirty="0"/>
              <a:t>技术？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3962400"/>
            <a:ext cx="5602411" cy="2240965"/>
          </a:xfrm>
          <a:prstGeom prst="rect">
            <a:avLst/>
          </a:prstGeom>
        </p:spPr>
      </p:pic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EA5C66B6-6F47-43C3-AB5A-F7488127CD76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5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DCCP</a:t>
            </a:r>
          </a:p>
          <a:p>
            <a:r>
              <a:rPr lang="en-US" altLang="zh-CN" dirty="0"/>
              <a:t>MPTCP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QUIC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53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56004-0B81-4323-9536-DB023C0C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9381D-70C5-45BD-8235-62FFD8B1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0363" indent="-360363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实现在操作系统内核中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作为传输优化的最终受益者，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应用无法对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操作系统的更新往往跟不上应用的需求和节奏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360363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体系握手时延大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互联网上的大趋势：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低时延需求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越来越强烈；加密流量占比越来越大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TLS(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传输层安全性协议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的体系握手时延很大，传输前需要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进行握手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1BADCFC-EF52-45E0-9754-925399D04086}"/>
              </a:ext>
            </a:extLst>
          </p:cNvPr>
          <p:cNvGrpSpPr/>
          <p:nvPr/>
        </p:nvGrpSpPr>
        <p:grpSpPr>
          <a:xfrm>
            <a:off x="3950137" y="4267200"/>
            <a:ext cx="4291726" cy="2188752"/>
            <a:chOff x="7813189" y="3639948"/>
            <a:chExt cx="4291726" cy="218875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7D337B3-6567-411E-B067-130900105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3189" y="3639948"/>
              <a:ext cx="4291726" cy="1847089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FDEC447-FB69-4115-8600-D9FD219BEDF3}"/>
                </a:ext>
              </a:extLst>
            </p:cNvPr>
            <p:cNvSpPr txBox="1"/>
            <p:nvPr/>
          </p:nvSpPr>
          <p:spPr>
            <a:xfrm>
              <a:off x="8690852" y="5459368"/>
              <a:ext cx="3196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近年来加密流量占比迅速上升</a:t>
              </a:r>
            </a:p>
          </p:txBody>
        </p:sp>
      </p:grp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6301A163-9DE5-4507-9952-7CD03B9B541C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4D1E41-7A09-AB4A-A4E1-09765ADA2698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737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56004-0B81-4323-9536-DB023C0C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9381D-70C5-45BD-8235-62FFD8B1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7005685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TCP</a:t>
            </a:r>
            <a:r>
              <a:rPr lang="zh-CN" altLang="en-US" dirty="0"/>
              <a:t>多流复用存在</a:t>
            </a:r>
            <a:r>
              <a:rPr lang="zh-CN" altLang="en-US" dirty="0">
                <a:solidFill>
                  <a:srgbClr val="0070C0"/>
                </a:solidFill>
              </a:rPr>
              <a:t>队头阻塞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当前的应用普遍比较复杂，常需要同时传输多个元素</a:t>
            </a:r>
            <a:endParaRPr lang="en-US" altLang="zh-CN" sz="2000" dirty="0"/>
          </a:p>
          <a:p>
            <a:pPr lvl="2">
              <a:lnSpc>
                <a:spcPct val="120000"/>
              </a:lnSpc>
            </a:pPr>
            <a:r>
              <a:rPr lang="zh-CN" altLang="en-US" sz="2200" dirty="0"/>
              <a:t>例如：网页传输中，每个单独的图片即为一个数据流，不同数据流之间相互独立。为每个数据建立一个</a:t>
            </a:r>
            <a:r>
              <a:rPr lang="en-US" altLang="zh-CN" sz="2200" dirty="0"/>
              <a:t>TCP</a:t>
            </a:r>
            <a:r>
              <a:rPr lang="zh-CN" altLang="en-US" sz="2200" dirty="0"/>
              <a:t>连接很低效（尤其对于小流，单独建立连接成本高昂），因此出现了</a:t>
            </a:r>
            <a:r>
              <a:rPr lang="zh-CN" altLang="en-US" sz="2200" dirty="0">
                <a:solidFill>
                  <a:srgbClr val="C00000"/>
                </a:solidFill>
              </a:rPr>
              <a:t>多流复用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TCP</a:t>
            </a:r>
            <a:r>
              <a:rPr lang="zh-CN" altLang="en-US" sz="2000" dirty="0"/>
              <a:t>传输需要保持</a:t>
            </a:r>
            <a:r>
              <a:rPr lang="zh-CN" altLang="en-US" sz="2000" dirty="0">
                <a:solidFill>
                  <a:srgbClr val="C00000"/>
                </a:solidFill>
              </a:rPr>
              <a:t>有序性</a:t>
            </a:r>
            <a:endParaRPr lang="en-US" altLang="zh-CN" sz="2000" dirty="0"/>
          </a:p>
          <a:p>
            <a:pPr lvl="2">
              <a:lnSpc>
                <a:spcPct val="120000"/>
              </a:lnSpc>
            </a:pPr>
            <a:r>
              <a:rPr lang="zh-CN" altLang="en-US" sz="2200" dirty="0"/>
              <a:t>出现丢包时，后面的数据需要等丢失的包重传完成才能使用，这就导致了队头阻塞</a:t>
            </a:r>
            <a:endParaRPr lang="en-US" altLang="zh-CN" sz="22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1C29E4A-8A6A-4B43-AB8A-CF2E4DA8BEE7}"/>
              </a:ext>
            </a:extLst>
          </p:cNvPr>
          <p:cNvGrpSpPr/>
          <p:nvPr/>
        </p:nvGrpSpPr>
        <p:grpSpPr>
          <a:xfrm>
            <a:off x="7800711" y="3547281"/>
            <a:ext cx="4357872" cy="2854077"/>
            <a:chOff x="7619004" y="2551291"/>
            <a:chExt cx="4581179" cy="285407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987BDD5-B504-4247-90D2-8F74BC1965D9}"/>
                </a:ext>
              </a:extLst>
            </p:cNvPr>
            <p:cNvGrpSpPr/>
            <p:nvPr/>
          </p:nvGrpSpPr>
          <p:grpSpPr>
            <a:xfrm>
              <a:off x="7621066" y="2551291"/>
              <a:ext cx="4417756" cy="1199012"/>
              <a:chOff x="7784958" y="4022527"/>
              <a:chExt cx="4417756" cy="1199012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F1F7841-0CF0-4D49-9853-34EECE044B28}"/>
                  </a:ext>
                </a:extLst>
              </p:cNvPr>
              <p:cNvGrpSpPr/>
              <p:nvPr/>
            </p:nvGrpSpPr>
            <p:grpSpPr>
              <a:xfrm>
                <a:off x="7784958" y="4022527"/>
                <a:ext cx="4417756" cy="1108852"/>
                <a:chOff x="7784958" y="4022527"/>
                <a:chExt cx="4417756" cy="1108852"/>
              </a:xfrm>
            </p:grpSpPr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441A623-371F-4806-8796-A19A55C3B5ED}"/>
                    </a:ext>
                  </a:extLst>
                </p:cNvPr>
                <p:cNvSpPr/>
                <p:nvPr/>
              </p:nvSpPr>
              <p:spPr>
                <a:xfrm>
                  <a:off x="10376677" y="4022527"/>
                  <a:ext cx="796379" cy="32167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5D43C4DC-2DF5-4820-9E72-F6DEEAEB9743}"/>
                    </a:ext>
                  </a:extLst>
                </p:cNvPr>
                <p:cNvSpPr/>
                <p:nvPr/>
              </p:nvSpPr>
              <p:spPr>
                <a:xfrm>
                  <a:off x="10380938" y="4363950"/>
                  <a:ext cx="796379" cy="32167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5A128ECC-A4B7-4986-AE15-FD7759034AF7}"/>
                    </a:ext>
                  </a:extLst>
                </p:cNvPr>
                <p:cNvSpPr/>
                <p:nvPr/>
              </p:nvSpPr>
              <p:spPr>
                <a:xfrm>
                  <a:off x="10383426" y="4707102"/>
                  <a:ext cx="796379" cy="32167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DE5073A9-5FE4-475E-872F-41D44A7BABDE}"/>
                    </a:ext>
                  </a:extLst>
                </p:cNvPr>
                <p:cNvGrpSpPr/>
                <p:nvPr/>
              </p:nvGrpSpPr>
              <p:grpSpPr>
                <a:xfrm>
                  <a:off x="7784958" y="4126999"/>
                  <a:ext cx="4417756" cy="1004380"/>
                  <a:chOff x="7755552" y="4227412"/>
                  <a:chExt cx="4417756" cy="1004380"/>
                </a:xfrm>
              </p:grpSpPr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6CF9D765-FBFA-497A-AB07-7A2DB4685684}"/>
                      </a:ext>
                    </a:extLst>
                  </p:cNvPr>
                  <p:cNvGrpSpPr/>
                  <p:nvPr/>
                </p:nvGrpSpPr>
                <p:grpSpPr>
                  <a:xfrm>
                    <a:off x="8018836" y="4227412"/>
                    <a:ext cx="3988518" cy="629788"/>
                    <a:chOff x="8536308" y="4604893"/>
                    <a:chExt cx="3548703" cy="453759"/>
                  </a:xfrm>
                </p:grpSpPr>
                <p:sp>
                  <p:nvSpPr>
                    <p:cNvPr id="14" name="iconfont-11899-5650918">
                      <a:extLst>
                        <a:ext uri="{FF2B5EF4-FFF2-40B4-BE49-F238E27FC236}">
                          <a16:creationId xmlns:a16="http://schemas.microsoft.com/office/drawing/2014/main" id="{38328C62-E5A5-4FEE-B1E6-637D75D55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75326" y="4640497"/>
                      <a:ext cx="609685" cy="377677"/>
                    </a:xfrm>
                    <a:custGeom>
                      <a:avLst/>
                      <a:gdLst>
                        <a:gd name="connsiteX0" fmla="*/ 325000 h 606722"/>
                        <a:gd name="connsiteY0" fmla="*/ 325000 h 606722"/>
                        <a:gd name="connsiteX1" fmla="*/ 325000 h 606722"/>
                        <a:gd name="connsiteY1" fmla="*/ 325000 h 606722"/>
                        <a:gd name="connsiteX2" fmla="*/ 325000 h 606722"/>
                        <a:gd name="connsiteY2" fmla="*/ 325000 h 606722"/>
                        <a:gd name="connsiteX3" fmla="*/ 325000 h 606722"/>
                        <a:gd name="connsiteY3" fmla="*/ 325000 h 606722"/>
                        <a:gd name="connsiteX4" fmla="*/ 325000 h 606722"/>
                        <a:gd name="connsiteY4" fmla="*/ 325000 h 606722"/>
                        <a:gd name="connsiteX5" fmla="*/ 325000 h 606722"/>
                        <a:gd name="connsiteY5" fmla="*/ 325000 h 606722"/>
                        <a:gd name="connsiteX6" fmla="*/ 325000 h 606722"/>
                        <a:gd name="connsiteY6" fmla="*/ 325000 h 606722"/>
                        <a:gd name="connsiteX7" fmla="*/ 325000 h 606722"/>
                        <a:gd name="connsiteY7" fmla="*/ 325000 h 606722"/>
                        <a:gd name="connsiteX8" fmla="*/ 325000 h 606722"/>
                        <a:gd name="connsiteY8" fmla="*/ 325000 h 606722"/>
                        <a:gd name="connsiteX9" fmla="*/ 325000 h 606722"/>
                        <a:gd name="connsiteY9" fmla="*/ 325000 h 606722"/>
                        <a:gd name="connsiteX10" fmla="*/ 325000 h 606722"/>
                        <a:gd name="connsiteY10" fmla="*/ 325000 h 606722"/>
                        <a:gd name="connsiteX11" fmla="*/ 325000 h 606722"/>
                        <a:gd name="connsiteY11" fmla="*/ 325000 h 606722"/>
                        <a:gd name="connsiteX12" fmla="*/ 325000 h 606722"/>
                        <a:gd name="connsiteY12" fmla="*/ 325000 h 606722"/>
                        <a:gd name="connsiteX13" fmla="*/ 325000 h 606722"/>
                        <a:gd name="connsiteY13" fmla="*/ 325000 h 606722"/>
                        <a:gd name="connsiteX14" fmla="*/ 325000 h 606722"/>
                        <a:gd name="connsiteY14" fmla="*/ 325000 h 606722"/>
                        <a:gd name="connsiteX15" fmla="*/ 325000 h 606722"/>
                        <a:gd name="connsiteY15" fmla="*/ 325000 h 606722"/>
                        <a:gd name="connsiteX16" fmla="*/ 325000 h 606722"/>
                        <a:gd name="connsiteY16" fmla="*/ 325000 h 606722"/>
                        <a:gd name="connsiteX17" fmla="*/ 325000 h 606722"/>
                        <a:gd name="connsiteY17" fmla="*/ 325000 h 606722"/>
                        <a:gd name="connsiteX18" fmla="*/ 325000 h 606722"/>
                        <a:gd name="connsiteY18" fmla="*/ 325000 h 606722"/>
                        <a:gd name="connsiteX19" fmla="*/ 325000 h 606722"/>
                        <a:gd name="connsiteY19" fmla="*/ 325000 h 606722"/>
                        <a:gd name="connsiteX20" fmla="*/ 325000 h 606722"/>
                        <a:gd name="connsiteY20" fmla="*/ 325000 h 606722"/>
                        <a:gd name="connsiteX21" fmla="*/ 325000 h 606722"/>
                        <a:gd name="connsiteY21" fmla="*/ 325000 h 606722"/>
                        <a:gd name="connsiteX22" fmla="*/ 325000 h 606722"/>
                        <a:gd name="connsiteY22" fmla="*/ 325000 h 606722"/>
                        <a:gd name="connsiteX23" fmla="*/ 325000 h 606722"/>
                        <a:gd name="connsiteY23" fmla="*/ 325000 h 606722"/>
                        <a:gd name="connsiteX24" fmla="*/ 325000 h 606722"/>
                        <a:gd name="connsiteY24" fmla="*/ 325000 h 606722"/>
                        <a:gd name="connsiteX25" fmla="*/ 325000 h 606722"/>
                        <a:gd name="connsiteY25" fmla="*/ 325000 h 606722"/>
                        <a:gd name="connsiteX26" fmla="*/ 325000 h 606722"/>
                        <a:gd name="connsiteY26" fmla="*/ 325000 h 606722"/>
                        <a:gd name="connsiteX27" fmla="*/ 325000 h 606722"/>
                        <a:gd name="connsiteY27" fmla="*/ 325000 h 606722"/>
                        <a:gd name="connsiteX28" fmla="*/ 325000 h 606722"/>
                        <a:gd name="connsiteY28" fmla="*/ 325000 h 606722"/>
                        <a:gd name="connsiteX29" fmla="*/ 325000 h 606722"/>
                        <a:gd name="connsiteY29" fmla="*/ 325000 h 606722"/>
                        <a:gd name="connsiteX30" fmla="*/ 325000 h 606722"/>
                        <a:gd name="connsiteY30" fmla="*/ 325000 h 606722"/>
                        <a:gd name="connsiteX31" fmla="*/ 325000 h 606722"/>
                        <a:gd name="connsiteY31" fmla="*/ 325000 h 606722"/>
                        <a:gd name="connsiteX32" fmla="*/ 325000 h 606722"/>
                        <a:gd name="connsiteY32" fmla="*/ 325000 h 606722"/>
                        <a:gd name="connsiteX33" fmla="*/ 325000 h 606722"/>
                        <a:gd name="connsiteY33" fmla="*/ 325000 h 606722"/>
                        <a:gd name="connsiteX34" fmla="*/ 325000 h 606722"/>
                        <a:gd name="connsiteY34" fmla="*/ 325000 h 606722"/>
                        <a:gd name="connsiteX35" fmla="*/ 325000 h 606722"/>
                        <a:gd name="connsiteY35" fmla="*/ 325000 h 606722"/>
                        <a:gd name="connsiteX36" fmla="*/ 325000 h 606722"/>
                        <a:gd name="connsiteY36" fmla="*/ 325000 h 606722"/>
                        <a:gd name="connsiteX37" fmla="*/ 325000 h 606722"/>
                        <a:gd name="connsiteY37" fmla="*/ 325000 h 606722"/>
                        <a:gd name="connsiteX38" fmla="*/ 325000 h 606722"/>
                        <a:gd name="connsiteY38" fmla="*/ 325000 h 606722"/>
                        <a:gd name="connsiteX39" fmla="*/ 325000 h 606722"/>
                        <a:gd name="connsiteY39" fmla="*/ 325000 h 606722"/>
                        <a:gd name="connsiteX40" fmla="*/ 325000 h 606722"/>
                        <a:gd name="connsiteY40" fmla="*/ 325000 h 606722"/>
                        <a:gd name="connsiteX41" fmla="*/ 325000 h 606722"/>
                        <a:gd name="connsiteY41" fmla="*/ 325000 h 606722"/>
                        <a:gd name="connsiteX42" fmla="*/ 325000 h 606722"/>
                        <a:gd name="connsiteY42" fmla="*/ 325000 h 606722"/>
                        <a:gd name="connsiteX43" fmla="*/ 325000 h 606722"/>
                        <a:gd name="connsiteY43" fmla="*/ 325000 h 6067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</a:cxnLst>
                      <a:rect l="l" t="t" r="r" b="b"/>
                      <a:pathLst>
                        <a:path w="579977" h="431649">
                          <a:moveTo>
                            <a:pt x="284159" y="321285"/>
                          </a:moveTo>
                          <a:lnTo>
                            <a:pt x="449017" y="321285"/>
                          </a:lnTo>
                          <a:cubicBezTo>
                            <a:pt x="457117" y="321285"/>
                            <a:pt x="463615" y="327771"/>
                            <a:pt x="463615" y="335857"/>
                          </a:cubicBezTo>
                          <a:cubicBezTo>
                            <a:pt x="463615" y="343854"/>
                            <a:pt x="457117" y="350429"/>
                            <a:pt x="449017" y="350429"/>
                          </a:cubicBezTo>
                          <a:lnTo>
                            <a:pt x="284159" y="350429"/>
                          </a:lnTo>
                          <a:cubicBezTo>
                            <a:pt x="276058" y="350429"/>
                            <a:pt x="269560" y="343854"/>
                            <a:pt x="269560" y="335857"/>
                          </a:cubicBezTo>
                          <a:cubicBezTo>
                            <a:pt x="269560" y="327771"/>
                            <a:pt x="276058" y="321285"/>
                            <a:pt x="284159" y="321285"/>
                          </a:cubicBezTo>
                          <a:close/>
                          <a:moveTo>
                            <a:pt x="149563" y="317121"/>
                          </a:moveTo>
                          <a:cubicBezTo>
                            <a:pt x="159832" y="317121"/>
                            <a:pt x="168157" y="325462"/>
                            <a:pt x="168157" y="335751"/>
                          </a:cubicBezTo>
                          <a:cubicBezTo>
                            <a:pt x="168157" y="346040"/>
                            <a:pt x="159832" y="354381"/>
                            <a:pt x="149563" y="354381"/>
                          </a:cubicBezTo>
                          <a:cubicBezTo>
                            <a:pt x="139294" y="354381"/>
                            <a:pt x="130969" y="346040"/>
                            <a:pt x="130969" y="335751"/>
                          </a:cubicBezTo>
                          <a:cubicBezTo>
                            <a:pt x="130969" y="325462"/>
                            <a:pt x="139294" y="317121"/>
                            <a:pt x="149563" y="317121"/>
                          </a:cubicBezTo>
                          <a:close/>
                          <a:moveTo>
                            <a:pt x="84367" y="268658"/>
                          </a:moveTo>
                          <a:cubicBezTo>
                            <a:pt x="53841" y="268658"/>
                            <a:pt x="29012" y="293365"/>
                            <a:pt x="29012" y="323848"/>
                          </a:cubicBezTo>
                          <a:lnTo>
                            <a:pt x="29012" y="347577"/>
                          </a:lnTo>
                          <a:cubicBezTo>
                            <a:pt x="29012" y="377882"/>
                            <a:pt x="53841" y="402677"/>
                            <a:pt x="84367" y="402677"/>
                          </a:cubicBezTo>
                          <a:lnTo>
                            <a:pt x="495699" y="402677"/>
                          </a:lnTo>
                          <a:cubicBezTo>
                            <a:pt x="526136" y="402677"/>
                            <a:pt x="550876" y="377971"/>
                            <a:pt x="550876" y="347577"/>
                          </a:cubicBezTo>
                          <a:lnTo>
                            <a:pt x="550876" y="323759"/>
                          </a:lnTo>
                          <a:cubicBezTo>
                            <a:pt x="550876" y="320293"/>
                            <a:pt x="550520" y="317005"/>
                            <a:pt x="549986" y="313627"/>
                          </a:cubicBezTo>
                          <a:lnTo>
                            <a:pt x="548206" y="306695"/>
                          </a:lnTo>
                          <a:cubicBezTo>
                            <a:pt x="540909" y="284655"/>
                            <a:pt x="520173" y="268658"/>
                            <a:pt x="495699" y="268658"/>
                          </a:cubicBezTo>
                          <a:close/>
                          <a:moveTo>
                            <a:pt x="140345" y="29150"/>
                          </a:moveTo>
                          <a:cubicBezTo>
                            <a:pt x="118896" y="29150"/>
                            <a:pt x="100208" y="43636"/>
                            <a:pt x="95046" y="64432"/>
                          </a:cubicBezTo>
                          <a:lnTo>
                            <a:pt x="46989" y="248485"/>
                          </a:lnTo>
                          <a:cubicBezTo>
                            <a:pt x="58202" y="242797"/>
                            <a:pt x="70928" y="239598"/>
                            <a:pt x="84367" y="239598"/>
                          </a:cubicBezTo>
                          <a:lnTo>
                            <a:pt x="495610" y="239598"/>
                          </a:lnTo>
                          <a:cubicBezTo>
                            <a:pt x="509138" y="239598"/>
                            <a:pt x="521864" y="242886"/>
                            <a:pt x="533255" y="248574"/>
                          </a:cubicBezTo>
                          <a:lnTo>
                            <a:pt x="486444" y="65320"/>
                          </a:lnTo>
                          <a:cubicBezTo>
                            <a:pt x="481371" y="43991"/>
                            <a:pt x="462594" y="29150"/>
                            <a:pt x="440879" y="29150"/>
                          </a:cubicBezTo>
                          <a:close/>
                          <a:moveTo>
                            <a:pt x="140345" y="0"/>
                          </a:moveTo>
                          <a:lnTo>
                            <a:pt x="440790" y="0"/>
                          </a:lnTo>
                          <a:cubicBezTo>
                            <a:pt x="476121" y="0"/>
                            <a:pt x="506379" y="23906"/>
                            <a:pt x="514566" y="58300"/>
                          </a:cubicBezTo>
                          <a:lnTo>
                            <a:pt x="576061" y="298342"/>
                          </a:lnTo>
                          <a:cubicBezTo>
                            <a:pt x="578553" y="306429"/>
                            <a:pt x="579977" y="314961"/>
                            <a:pt x="579977" y="323848"/>
                          </a:cubicBezTo>
                          <a:lnTo>
                            <a:pt x="579977" y="347577"/>
                          </a:lnTo>
                          <a:cubicBezTo>
                            <a:pt x="579977" y="393879"/>
                            <a:pt x="542244" y="431649"/>
                            <a:pt x="495699" y="431649"/>
                          </a:cubicBezTo>
                          <a:lnTo>
                            <a:pt x="84367" y="431649"/>
                          </a:lnTo>
                          <a:cubicBezTo>
                            <a:pt x="37822" y="431649"/>
                            <a:pt x="0" y="393968"/>
                            <a:pt x="0" y="347577"/>
                          </a:cubicBezTo>
                          <a:lnTo>
                            <a:pt x="0" y="323848"/>
                          </a:lnTo>
                          <a:cubicBezTo>
                            <a:pt x="0" y="317360"/>
                            <a:pt x="801" y="310961"/>
                            <a:pt x="2225" y="304740"/>
                          </a:cubicBezTo>
                          <a:cubicBezTo>
                            <a:pt x="2225" y="304563"/>
                            <a:pt x="2225" y="304296"/>
                            <a:pt x="2314" y="304029"/>
                          </a:cubicBezTo>
                          <a:lnTo>
                            <a:pt x="66746" y="57233"/>
                          </a:lnTo>
                          <a:cubicBezTo>
                            <a:pt x="75289" y="23551"/>
                            <a:pt x="105458" y="0"/>
                            <a:pt x="140345" y="0"/>
                          </a:cubicBezTo>
                          <a:close/>
                        </a:path>
                      </a:pathLst>
                    </a:custGeom>
                    <a:solidFill>
                      <a:srgbClr val="5C307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" name="iconfont-11899-5650918">
                      <a:extLst>
                        <a:ext uri="{FF2B5EF4-FFF2-40B4-BE49-F238E27FC236}">
                          <a16:creationId xmlns:a16="http://schemas.microsoft.com/office/drawing/2014/main" id="{58A15555-5CA4-4819-9990-579B8D0E9D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6308" y="4604893"/>
                      <a:ext cx="322531" cy="453759"/>
                    </a:xfrm>
                    <a:custGeom>
                      <a:avLst/>
                      <a:gdLst>
                        <a:gd name="T0" fmla="*/ 649 w 7781"/>
                        <a:gd name="T1" fmla="*/ 0 h 10375"/>
                        <a:gd name="T2" fmla="*/ 7132 w 7781"/>
                        <a:gd name="T3" fmla="*/ 0 h 10375"/>
                        <a:gd name="T4" fmla="*/ 7781 w 7781"/>
                        <a:gd name="T5" fmla="*/ 649 h 10375"/>
                        <a:gd name="T6" fmla="*/ 7781 w 7781"/>
                        <a:gd name="T7" fmla="*/ 9726 h 10375"/>
                        <a:gd name="T8" fmla="*/ 7132 w 7781"/>
                        <a:gd name="T9" fmla="*/ 10375 h 10375"/>
                        <a:gd name="T10" fmla="*/ 649 w 7781"/>
                        <a:gd name="T11" fmla="*/ 10375 h 10375"/>
                        <a:gd name="T12" fmla="*/ 0 w 7781"/>
                        <a:gd name="T13" fmla="*/ 9726 h 10375"/>
                        <a:gd name="T14" fmla="*/ 0 w 7781"/>
                        <a:gd name="T15" fmla="*/ 649 h 10375"/>
                        <a:gd name="T16" fmla="*/ 649 w 7781"/>
                        <a:gd name="T17" fmla="*/ 0 h 10375"/>
                        <a:gd name="T18" fmla="*/ 1297 w 7781"/>
                        <a:gd name="T19" fmla="*/ 1296 h 10375"/>
                        <a:gd name="T20" fmla="*/ 1297 w 7781"/>
                        <a:gd name="T21" fmla="*/ 8429 h 10375"/>
                        <a:gd name="T22" fmla="*/ 6485 w 7781"/>
                        <a:gd name="T23" fmla="*/ 8429 h 10375"/>
                        <a:gd name="T24" fmla="*/ 6485 w 7781"/>
                        <a:gd name="T25" fmla="*/ 1296 h 10375"/>
                        <a:gd name="T26" fmla="*/ 1297 w 7781"/>
                        <a:gd name="T27" fmla="*/ 1296 h 10375"/>
                        <a:gd name="T28" fmla="*/ 3891 w 7781"/>
                        <a:gd name="T29" fmla="*/ 8915 h 10375"/>
                        <a:gd name="T30" fmla="*/ 3405 w 7781"/>
                        <a:gd name="T31" fmla="*/ 9401 h 10375"/>
                        <a:gd name="T32" fmla="*/ 3891 w 7781"/>
                        <a:gd name="T33" fmla="*/ 9888 h 10375"/>
                        <a:gd name="T34" fmla="*/ 4377 w 7781"/>
                        <a:gd name="T35" fmla="*/ 9401 h 10375"/>
                        <a:gd name="T36" fmla="*/ 3891 w 7781"/>
                        <a:gd name="T37" fmla="*/ 8915 h 103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7781" h="10375">
                          <a:moveTo>
                            <a:pt x="649" y="0"/>
                          </a:moveTo>
                          <a:lnTo>
                            <a:pt x="7132" y="0"/>
                          </a:lnTo>
                          <a:cubicBezTo>
                            <a:pt x="7490" y="0"/>
                            <a:pt x="7781" y="290"/>
                            <a:pt x="7781" y="649"/>
                          </a:cubicBezTo>
                          <a:lnTo>
                            <a:pt x="7781" y="9726"/>
                          </a:lnTo>
                          <a:cubicBezTo>
                            <a:pt x="7781" y="10084"/>
                            <a:pt x="7491" y="10375"/>
                            <a:pt x="7132" y="10375"/>
                          </a:cubicBezTo>
                          <a:lnTo>
                            <a:pt x="649" y="10375"/>
                          </a:lnTo>
                          <a:cubicBezTo>
                            <a:pt x="291" y="10375"/>
                            <a:pt x="0" y="10085"/>
                            <a:pt x="0" y="9726"/>
                          </a:cubicBezTo>
                          <a:lnTo>
                            <a:pt x="0" y="649"/>
                          </a:lnTo>
                          <a:cubicBezTo>
                            <a:pt x="1" y="290"/>
                            <a:pt x="291" y="0"/>
                            <a:pt x="649" y="0"/>
                          </a:cubicBezTo>
                          <a:close/>
                          <a:moveTo>
                            <a:pt x="1297" y="1296"/>
                          </a:moveTo>
                          <a:lnTo>
                            <a:pt x="1297" y="8429"/>
                          </a:lnTo>
                          <a:lnTo>
                            <a:pt x="6485" y="8429"/>
                          </a:lnTo>
                          <a:lnTo>
                            <a:pt x="6485" y="1296"/>
                          </a:lnTo>
                          <a:lnTo>
                            <a:pt x="1297" y="1296"/>
                          </a:lnTo>
                          <a:close/>
                          <a:moveTo>
                            <a:pt x="3891" y="8915"/>
                          </a:moveTo>
                          <a:cubicBezTo>
                            <a:pt x="3622" y="8915"/>
                            <a:pt x="3405" y="9133"/>
                            <a:pt x="3405" y="9401"/>
                          </a:cubicBezTo>
                          <a:cubicBezTo>
                            <a:pt x="3405" y="9670"/>
                            <a:pt x="3622" y="9888"/>
                            <a:pt x="3891" y="9888"/>
                          </a:cubicBezTo>
                          <a:cubicBezTo>
                            <a:pt x="4160" y="9888"/>
                            <a:pt x="4377" y="9670"/>
                            <a:pt x="4377" y="9401"/>
                          </a:cubicBezTo>
                          <a:cubicBezTo>
                            <a:pt x="4377" y="9133"/>
                            <a:pt x="4160" y="8915"/>
                            <a:pt x="3891" y="8915"/>
                          </a:cubicBezTo>
                          <a:close/>
                        </a:path>
                      </a:pathLst>
                    </a:custGeom>
                    <a:solidFill>
                      <a:srgbClr val="5C307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E87F988-E89F-45C8-82EF-8B028952319E}"/>
                      </a:ext>
                    </a:extLst>
                  </p:cNvPr>
                  <p:cNvSpPr txBox="1"/>
                  <p:nvPr/>
                </p:nvSpPr>
                <p:spPr>
                  <a:xfrm>
                    <a:off x="7755552" y="4862460"/>
                    <a:ext cx="9383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客户端</a:t>
                    </a: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F4AFECF2-49F6-4E23-82CA-E420B5259492}"/>
                      </a:ext>
                    </a:extLst>
                  </p:cNvPr>
                  <p:cNvSpPr txBox="1"/>
                  <p:nvPr/>
                </p:nvSpPr>
                <p:spPr>
                  <a:xfrm>
                    <a:off x="11234921" y="4777491"/>
                    <a:ext cx="9383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服务器</a:t>
                    </a:r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BFCA5222-3C04-40FE-8248-C63805BEAB80}"/>
                    </a:ext>
                  </a:extLst>
                </p:cNvPr>
                <p:cNvGrpSpPr/>
                <p:nvPr/>
              </p:nvGrpSpPr>
              <p:grpSpPr>
                <a:xfrm>
                  <a:off x="8563873" y="4022527"/>
                  <a:ext cx="2807808" cy="1031879"/>
                  <a:chOff x="8563873" y="4022527"/>
                  <a:chExt cx="2807808" cy="1031879"/>
                </a:xfrm>
              </p:grpSpPr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4DC8B7F9-E06D-45D4-B3D7-3B47232AE522}"/>
                      </a:ext>
                    </a:extLst>
                  </p:cNvPr>
                  <p:cNvGrpSpPr/>
                  <p:nvPr/>
                </p:nvGrpSpPr>
                <p:grpSpPr>
                  <a:xfrm>
                    <a:off x="10376677" y="4022527"/>
                    <a:ext cx="991307" cy="307777"/>
                    <a:chOff x="10376677" y="4022527"/>
                    <a:chExt cx="991307" cy="307777"/>
                  </a:xfrm>
                </p:grpSpPr>
                <p:sp>
                  <p:nvSpPr>
                    <p:cNvPr id="27" name="iconfont-11899-5651503">
                      <a:extLst>
                        <a:ext uri="{FF2B5EF4-FFF2-40B4-BE49-F238E27FC236}">
                          <a16:creationId xmlns:a16="http://schemas.microsoft.com/office/drawing/2014/main" id="{5D864797-5A86-4B34-B0C3-33751C3623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677" y="4056455"/>
                      <a:ext cx="239602" cy="270697"/>
                    </a:xfrm>
                    <a:custGeom>
                      <a:avLst/>
                      <a:gdLst>
                        <a:gd name="T0" fmla="*/ 5906 w 10377"/>
                        <a:gd name="T1" fmla="*/ 7938 h 10377"/>
                        <a:gd name="T2" fmla="*/ 4285 w 10377"/>
                        <a:gd name="T3" fmla="*/ 5912 h 10377"/>
                        <a:gd name="T4" fmla="*/ 3243 w 10377"/>
                        <a:gd name="T5" fmla="*/ 5796 h 10377"/>
                        <a:gd name="T6" fmla="*/ 3127 w 10377"/>
                        <a:gd name="T7" fmla="*/ 5912 h 10377"/>
                        <a:gd name="T8" fmla="*/ 741 w 10377"/>
                        <a:gd name="T9" fmla="*/ 8895 h 10377"/>
                        <a:gd name="T10" fmla="*/ 9636 w 10377"/>
                        <a:gd name="T11" fmla="*/ 8895 h 10377"/>
                        <a:gd name="T12" fmla="*/ 8005 w 10377"/>
                        <a:gd name="T13" fmla="*/ 6721 h 10377"/>
                        <a:gd name="T14" fmla="*/ 6967 w 10377"/>
                        <a:gd name="T15" fmla="*/ 6572 h 10377"/>
                        <a:gd name="T16" fmla="*/ 6818 w 10377"/>
                        <a:gd name="T17" fmla="*/ 6721 h 10377"/>
                        <a:gd name="T18" fmla="*/ 5906 w 10377"/>
                        <a:gd name="T19" fmla="*/ 7938 h 10377"/>
                        <a:gd name="T20" fmla="*/ 741 w 10377"/>
                        <a:gd name="T21" fmla="*/ 0 h 10377"/>
                        <a:gd name="T22" fmla="*/ 9636 w 10377"/>
                        <a:gd name="T23" fmla="*/ 0 h 10377"/>
                        <a:gd name="T24" fmla="*/ 10377 w 10377"/>
                        <a:gd name="T25" fmla="*/ 741 h 10377"/>
                        <a:gd name="T26" fmla="*/ 10377 w 10377"/>
                        <a:gd name="T27" fmla="*/ 9636 h 10377"/>
                        <a:gd name="T28" fmla="*/ 9636 w 10377"/>
                        <a:gd name="T29" fmla="*/ 10377 h 10377"/>
                        <a:gd name="T30" fmla="*/ 741 w 10377"/>
                        <a:gd name="T31" fmla="*/ 10377 h 10377"/>
                        <a:gd name="T32" fmla="*/ 0 w 10377"/>
                        <a:gd name="T33" fmla="*/ 9636 h 10377"/>
                        <a:gd name="T34" fmla="*/ 0 w 10377"/>
                        <a:gd name="T35" fmla="*/ 741 h 10377"/>
                        <a:gd name="T36" fmla="*/ 741 w 10377"/>
                        <a:gd name="T37" fmla="*/ 0 h 10377"/>
                        <a:gd name="T38" fmla="*/ 7412 w 10377"/>
                        <a:gd name="T39" fmla="*/ 4447 h 10377"/>
                        <a:gd name="T40" fmla="*/ 8895 w 10377"/>
                        <a:gd name="T41" fmla="*/ 2965 h 10377"/>
                        <a:gd name="T42" fmla="*/ 7412 w 10377"/>
                        <a:gd name="T43" fmla="*/ 1482 h 10377"/>
                        <a:gd name="T44" fmla="*/ 5930 w 10377"/>
                        <a:gd name="T45" fmla="*/ 2965 h 10377"/>
                        <a:gd name="T46" fmla="*/ 7412 w 10377"/>
                        <a:gd name="T47" fmla="*/ 4447 h 103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0377" h="10377">
                          <a:moveTo>
                            <a:pt x="5906" y="7938"/>
                          </a:moveTo>
                          <a:lnTo>
                            <a:pt x="4285" y="5912"/>
                          </a:lnTo>
                          <a:cubicBezTo>
                            <a:pt x="4028" y="5592"/>
                            <a:pt x="3562" y="5541"/>
                            <a:pt x="3243" y="5796"/>
                          </a:cubicBezTo>
                          <a:cubicBezTo>
                            <a:pt x="3201" y="5830"/>
                            <a:pt x="3162" y="5870"/>
                            <a:pt x="3127" y="5912"/>
                          </a:cubicBezTo>
                          <a:lnTo>
                            <a:pt x="741" y="8895"/>
                          </a:lnTo>
                          <a:lnTo>
                            <a:pt x="9636" y="8895"/>
                          </a:lnTo>
                          <a:lnTo>
                            <a:pt x="8005" y="6721"/>
                          </a:lnTo>
                          <a:cubicBezTo>
                            <a:pt x="7760" y="6393"/>
                            <a:pt x="7295" y="6327"/>
                            <a:pt x="6967" y="6572"/>
                          </a:cubicBezTo>
                          <a:cubicBezTo>
                            <a:pt x="6911" y="6615"/>
                            <a:pt x="6861" y="6665"/>
                            <a:pt x="6818" y="6721"/>
                          </a:cubicBezTo>
                          <a:lnTo>
                            <a:pt x="5906" y="7938"/>
                          </a:lnTo>
                          <a:close/>
                          <a:moveTo>
                            <a:pt x="741" y="0"/>
                          </a:moveTo>
                          <a:lnTo>
                            <a:pt x="9636" y="0"/>
                          </a:lnTo>
                          <a:cubicBezTo>
                            <a:pt x="10045" y="0"/>
                            <a:pt x="10377" y="331"/>
                            <a:pt x="10377" y="741"/>
                          </a:cubicBezTo>
                          <a:lnTo>
                            <a:pt x="10377" y="9636"/>
                          </a:lnTo>
                          <a:cubicBezTo>
                            <a:pt x="10377" y="10045"/>
                            <a:pt x="10046" y="10377"/>
                            <a:pt x="9636" y="10377"/>
                          </a:cubicBezTo>
                          <a:lnTo>
                            <a:pt x="741" y="10377"/>
                          </a:lnTo>
                          <a:cubicBezTo>
                            <a:pt x="332" y="10377"/>
                            <a:pt x="0" y="10046"/>
                            <a:pt x="0" y="9636"/>
                          </a:cubicBezTo>
                          <a:lnTo>
                            <a:pt x="0" y="741"/>
                          </a:lnTo>
                          <a:cubicBezTo>
                            <a:pt x="0" y="332"/>
                            <a:pt x="332" y="0"/>
                            <a:pt x="741" y="0"/>
                          </a:cubicBezTo>
                          <a:close/>
                          <a:moveTo>
                            <a:pt x="7412" y="4447"/>
                          </a:moveTo>
                          <a:cubicBezTo>
                            <a:pt x="8231" y="4447"/>
                            <a:pt x="8895" y="3783"/>
                            <a:pt x="8895" y="2965"/>
                          </a:cubicBezTo>
                          <a:cubicBezTo>
                            <a:pt x="8895" y="2146"/>
                            <a:pt x="8231" y="1482"/>
                            <a:pt x="7412" y="1482"/>
                          </a:cubicBezTo>
                          <a:cubicBezTo>
                            <a:pt x="6593" y="1482"/>
                            <a:pt x="5930" y="2146"/>
                            <a:pt x="5930" y="2965"/>
                          </a:cubicBezTo>
                          <a:cubicBezTo>
                            <a:pt x="5930" y="3783"/>
                            <a:pt x="6593" y="4447"/>
                            <a:pt x="7412" y="4447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06A81781-8BA6-49E0-939A-FE4FC8DA34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71605" y="4022527"/>
                      <a:ext cx="79637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30" name="组合 29">
                    <a:extLst>
                      <a:ext uri="{FF2B5EF4-FFF2-40B4-BE49-F238E27FC236}">
                        <a16:creationId xmlns:a16="http://schemas.microsoft.com/office/drawing/2014/main" id="{79EB7A10-4B61-4CBE-98B8-1CEBE8C50732}"/>
                      </a:ext>
                    </a:extLst>
                  </p:cNvPr>
                  <p:cNvGrpSpPr/>
                  <p:nvPr/>
                </p:nvGrpSpPr>
                <p:grpSpPr>
                  <a:xfrm>
                    <a:off x="10376677" y="4364986"/>
                    <a:ext cx="991307" cy="307777"/>
                    <a:chOff x="10376677" y="4043309"/>
                    <a:chExt cx="991307" cy="307777"/>
                  </a:xfrm>
                </p:grpSpPr>
                <p:sp>
                  <p:nvSpPr>
                    <p:cNvPr id="31" name="iconfont-11899-5651503">
                      <a:extLst>
                        <a:ext uri="{FF2B5EF4-FFF2-40B4-BE49-F238E27FC236}">
                          <a16:creationId xmlns:a16="http://schemas.microsoft.com/office/drawing/2014/main" id="{828178CE-BE5B-4A87-BF34-298BE608D9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677" y="4075929"/>
                      <a:ext cx="239602" cy="270697"/>
                    </a:xfrm>
                    <a:custGeom>
                      <a:avLst/>
                      <a:gdLst>
                        <a:gd name="T0" fmla="*/ 5906 w 10377"/>
                        <a:gd name="T1" fmla="*/ 7938 h 10377"/>
                        <a:gd name="T2" fmla="*/ 4285 w 10377"/>
                        <a:gd name="T3" fmla="*/ 5912 h 10377"/>
                        <a:gd name="T4" fmla="*/ 3243 w 10377"/>
                        <a:gd name="T5" fmla="*/ 5796 h 10377"/>
                        <a:gd name="T6" fmla="*/ 3127 w 10377"/>
                        <a:gd name="T7" fmla="*/ 5912 h 10377"/>
                        <a:gd name="T8" fmla="*/ 741 w 10377"/>
                        <a:gd name="T9" fmla="*/ 8895 h 10377"/>
                        <a:gd name="T10" fmla="*/ 9636 w 10377"/>
                        <a:gd name="T11" fmla="*/ 8895 h 10377"/>
                        <a:gd name="T12" fmla="*/ 8005 w 10377"/>
                        <a:gd name="T13" fmla="*/ 6721 h 10377"/>
                        <a:gd name="T14" fmla="*/ 6967 w 10377"/>
                        <a:gd name="T15" fmla="*/ 6572 h 10377"/>
                        <a:gd name="T16" fmla="*/ 6818 w 10377"/>
                        <a:gd name="T17" fmla="*/ 6721 h 10377"/>
                        <a:gd name="T18" fmla="*/ 5906 w 10377"/>
                        <a:gd name="T19" fmla="*/ 7938 h 10377"/>
                        <a:gd name="T20" fmla="*/ 741 w 10377"/>
                        <a:gd name="T21" fmla="*/ 0 h 10377"/>
                        <a:gd name="T22" fmla="*/ 9636 w 10377"/>
                        <a:gd name="T23" fmla="*/ 0 h 10377"/>
                        <a:gd name="T24" fmla="*/ 10377 w 10377"/>
                        <a:gd name="T25" fmla="*/ 741 h 10377"/>
                        <a:gd name="T26" fmla="*/ 10377 w 10377"/>
                        <a:gd name="T27" fmla="*/ 9636 h 10377"/>
                        <a:gd name="T28" fmla="*/ 9636 w 10377"/>
                        <a:gd name="T29" fmla="*/ 10377 h 10377"/>
                        <a:gd name="T30" fmla="*/ 741 w 10377"/>
                        <a:gd name="T31" fmla="*/ 10377 h 10377"/>
                        <a:gd name="T32" fmla="*/ 0 w 10377"/>
                        <a:gd name="T33" fmla="*/ 9636 h 10377"/>
                        <a:gd name="T34" fmla="*/ 0 w 10377"/>
                        <a:gd name="T35" fmla="*/ 741 h 10377"/>
                        <a:gd name="T36" fmla="*/ 741 w 10377"/>
                        <a:gd name="T37" fmla="*/ 0 h 10377"/>
                        <a:gd name="T38" fmla="*/ 7412 w 10377"/>
                        <a:gd name="T39" fmla="*/ 4447 h 10377"/>
                        <a:gd name="T40" fmla="*/ 8895 w 10377"/>
                        <a:gd name="T41" fmla="*/ 2965 h 10377"/>
                        <a:gd name="T42" fmla="*/ 7412 w 10377"/>
                        <a:gd name="T43" fmla="*/ 1482 h 10377"/>
                        <a:gd name="T44" fmla="*/ 5930 w 10377"/>
                        <a:gd name="T45" fmla="*/ 2965 h 10377"/>
                        <a:gd name="T46" fmla="*/ 7412 w 10377"/>
                        <a:gd name="T47" fmla="*/ 4447 h 103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0377" h="10377">
                          <a:moveTo>
                            <a:pt x="5906" y="7938"/>
                          </a:moveTo>
                          <a:lnTo>
                            <a:pt x="4285" y="5912"/>
                          </a:lnTo>
                          <a:cubicBezTo>
                            <a:pt x="4028" y="5592"/>
                            <a:pt x="3562" y="5541"/>
                            <a:pt x="3243" y="5796"/>
                          </a:cubicBezTo>
                          <a:cubicBezTo>
                            <a:pt x="3201" y="5830"/>
                            <a:pt x="3162" y="5870"/>
                            <a:pt x="3127" y="5912"/>
                          </a:cubicBezTo>
                          <a:lnTo>
                            <a:pt x="741" y="8895"/>
                          </a:lnTo>
                          <a:lnTo>
                            <a:pt x="9636" y="8895"/>
                          </a:lnTo>
                          <a:lnTo>
                            <a:pt x="8005" y="6721"/>
                          </a:lnTo>
                          <a:cubicBezTo>
                            <a:pt x="7760" y="6393"/>
                            <a:pt x="7295" y="6327"/>
                            <a:pt x="6967" y="6572"/>
                          </a:cubicBezTo>
                          <a:cubicBezTo>
                            <a:pt x="6911" y="6615"/>
                            <a:pt x="6861" y="6665"/>
                            <a:pt x="6818" y="6721"/>
                          </a:cubicBezTo>
                          <a:lnTo>
                            <a:pt x="5906" y="7938"/>
                          </a:lnTo>
                          <a:close/>
                          <a:moveTo>
                            <a:pt x="741" y="0"/>
                          </a:moveTo>
                          <a:lnTo>
                            <a:pt x="9636" y="0"/>
                          </a:lnTo>
                          <a:cubicBezTo>
                            <a:pt x="10045" y="0"/>
                            <a:pt x="10377" y="331"/>
                            <a:pt x="10377" y="741"/>
                          </a:cubicBezTo>
                          <a:lnTo>
                            <a:pt x="10377" y="9636"/>
                          </a:lnTo>
                          <a:cubicBezTo>
                            <a:pt x="10377" y="10045"/>
                            <a:pt x="10046" y="10377"/>
                            <a:pt x="9636" y="10377"/>
                          </a:cubicBezTo>
                          <a:lnTo>
                            <a:pt x="741" y="10377"/>
                          </a:lnTo>
                          <a:cubicBezTo>
                            <a:pt x="332" y="10377"/>
                            <a:pt x="0" y="10046"/>
                            <a:pt x="0" y="9636"/>
                          </a:cubicBezTo>
                          <a:lnTo>
                            <a:pt x="0" y="741"/>
                          </a:lnTo>
                          <a:cubicBezTo>
                            <a:pt x="0" y="332"/>
                            <a:pt x="332" y="0"/>
                            <a:pt x="741" y="0"/>
                          </a:cubicBezTo>
                          <a:close/>
                          <a:moveTo>
                            <a:pt x="7412" y="4447"/>
                          </a:moveTo>
                          <a:cubicBezTo>
                            <a:pt x="8231" y="4447"/>
                            <a:pt x="8895" y="3783"/>
                            <a:pt x="8895" y="2965"/>
                          </a:cubicBezTo>
                          <a:cubicBezTo>
                            <a:pt x="8895" y="2146"/>
                            <a:pt x="8231" y="1482"/>
                            <a:pt x="7412" y="1482"/>
                          </a:cubicBezTo>
                          <a:cubicBezTo>
                            <a:pt x="6593" y="1482"/>
                            <a:pt x="5930" y="2146"/>
                            <a:pt x="5930" y="2965"/>
                          </a:cubicBezTo>
                          <a:cubicBezTo>
                            <a:pt x="5930" y="3783"/>
                            <a:pt x="6593" y="4447"/>
                            <a:pt x="7412" y="4447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9F18EC81-7AEA-425C-B164-2F526A20BD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71605" y="4043309"/>
                      <a:ext cx="79637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33" name="组合 32">
                    <a:extLst>
                      <a:ext uri="{FF2B5EF4-FFF2-40B4-BE49-F238E27FC236}">
                        <a16:creationId xmlns:a16="http://schemas.microsoft.com/office/drawing/2014/main" id="{FF2A95A1-3767-4CC4-8D34-1FC3F412CCA9}"/>
                      </a:ext>
                    </a:extLst>
                  </p:cNvPr>
                  <p:cNvGrpSpPr/>
                  <p:nvPr/>
                </p:nvGrpSpPr>
                <p:grpSpPr>
                  <a:xfrm>
                    <a:off x="10380374" y="4746629"/>
                    <a:ext cx="991307" cy="307777"/>
                    <a:chOff x="10376677" y="4097840"/>
                    <a:chExt cx="991307" cy="307777"/>
                  </a:xfrm>
                </p:grpSpPr>
                <p:sp>
                  <p:nvSpPr>
                    <p:cNvPr id="34" name="iconfont-11899-5651503">
                      <a:extLst>
                        <a:ext uri="{FF2B5EF4-FFF2-40B4-BE49-F238E27FC236}">
                          <a16:creationId xmlns:a16="http://schemas.microsoft.com/office/drawing/2014/main" id="{688BA75E-59C5-4F5F-AB45-BA0D3D8D24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677" y="4098848"/>
                      <a:ext cx="239602" cy="270697"/>
                    </a:xfrm>
                    <a:custGeom>
                      <a:avLst/>
                      <a:gdLst>
                        <a:gd name="T0" fmla="*/ 5906 w 10377"/>
                        <a:gd name="T1" fmla="*/ 7938 h 10377"/>
                        <a:gd name="T2" fmla="*/ 4285 w 10377"/>
                        <a:gd name="T3" fmla="*/ 5912 h 10377"/>
                        <a:gd name="T4" fmla="*/ 3243 w 10377"/>
                        <a:gd name="T5" fmla="*/ 5796 h 10377"/>
                        <a:gd name="T6" fmla="*/ 3127 w 10377"/>
                        <a:gd name="T7" fmla="*/ 5912 h 10377"/>
                        <a:gd name="T8" fmla="*/ 741 w 10377"/>
                        <a:gd name="T9" fmla="*/ 8895 h 10377"/>
                        <a:gd name="T10" fmla="*/ 9636 w 10377"/>
                        <a:gd name="T11" fmla="*/ 8895 h 10377"/>
                        <a:gd name="T12" fmla="*/ 8005 w 10377"/>
                        <a:gd name="T13" fmla="*/ 6721 h 10377"/>
                        <a:gd name="T14" fmla="*/ 6967 w 10377"/>
                        <a:gd name="T15" fmla="*/ 6572 h 10377"/>
                        <a:gd name="T16" fmla="*/ 6818 w 10377"/>
                        <a:gd name="T17" fmla="*/ 6721 h 10377"/>
                        <a:gd name="T18" fmla="*/ 5906 w 10377"/>
                        <a:gd name="T19" fmla="*/ 7938 h 10377"/>
                        <a:gd name="T20" fmla="*/ 741 w 10377"/>
                        <a:gd name="T21" fmla="*/ 0 h 10377"/>
                        <a:gd name="T22" fmla="*/ 9636 w 10377"/>
                        <a:gd name="T23" fmla="*/ 0 h 10377"/>
                        <a:gd name="T24" fmla="*/ 10377 w 10377"/>
                        <a:gd name="T25" fmla="*/ 741 h 10377"/>
                        <a:gd name="T26" fmla="*/ 10377 w 10377"/>
                        <a:gd name="T27" fmla="*/ 9636 h 10377"/>
                        <a:gd name="T28" fmla="*/ 9636 w 10377"/>
                        <a:gd name="T29" fmla="*/ 10377 h 10377"/>
                        <a:gd name="T30" fmla="*/ 741 w 10377"/>
                        <a:gd name="T31" fmla="*/ 10377 h 10377"/>
                        <a:gd name="T32" fmla="*/ 0 w 10377"/>
                        <a:gd name="T33" fmla="*/ 9636 h 10377"/>
                        <a:gd name="T34" fmla="*/ 0 w 10377"/>
                        <a:gd name="T35" fmla="*/ 741 h 10377"/>
                        <a:gd name="T36" fmla="*/ 741 w 10377"/>
                        <a:gd name="T37" fmla="*/ 0 h 10377"/>
                        <a:gd name="T38" fmla="*/ 7412 w 10377"/>
                        <a:gd name="T39" fmla="*/ 4447 h 10377"/>
                        <a:gd name="T40" fmla="*/ 8895 w 10377"/>
                        <a:gd name="T41" fmla="*/ 2965 h 10377"/>
                        <a:gd name="T42" fmla="*/ 7412 w 10377"/>
                        <a:gd name="T43" fmla="*/ 1482 h 10377"/>
                        <a:gd name="T44" fmla="*/ 5930 w 10377"/>
                        <a:gd name="T45" fmla="*/ 2965 h 10377"/>
                        <a:gd name="T46" fmla="*/ 7412 w 10377"/>
                        <a:gd name="T47" fmla="*/ 4447 h 103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0377" h="10377">
                          <a:moveTo>
                            <a:pt x="5906" y="7938"/>
                          </a:moveTo>
                          <a:lnTo>
                            <a:pt x="4285" y="5912"/>
                          </a:lnTo>
                          <a:cubicBezTo>
                            <a:pt x="4028" y="5592"/>
                            <a:pt x="3562" y="5541"/>
                            <a:pt x="3243" y="5796"/>
                          </a:cubicBezTo>
                          <a:cubicBezTo>
                            <a:pt x="3201" y="5830"/>
                            <a:pt x="3162" y="5870"/>
                            <a:pt x="3127" y="5912"/>
                          </a:cubicBezTo>
                          <a:lnTo>
                            <a:pt x="741" y="8895"/>
                          </a:lnTo>
                          <a:lnTo>
                            <a:pt x="9636" y="8895"/>
                          </a:lnTo>
                          <a:lnTo>
                            <a:pt x="8005" y="6721"/>
                          </a:lnTo>
                          <a:cubicBezTo>
                            <a:pt x="7760" y="6393"/>
                            <a:pt x="7295" y="6327"/>
                            <a:pt x="6967" y="6572"/>
                          </a:cubicBezTo>
                          <a:cubicBezTo>
                            <a:pt x="6911" y="6615"/>
                            <a:pt x="6861" y="6665"/>
                            <a:pt x="6818" y="6721"/>
                          </a:cubicBezTo>
                          <a:lnTo>
                            <a:pt x="5906" y="7938"/>
                          </a:lnTo>
                          <a:close/>
                          <a:moveTo>
                            <a:pt x="741" y="0"/>
                          </a:moveTo>
                          <a:lnTo>
                            <a:pt x="9636" y="0"/>
                          </a:lnTo>
                          <a:cubicBezTo>
                            <a:pt x="10045" y="0"/>
                            <a:pt x="10377" y="331"/>
                            <a:pt x="10377" y="741"/>
                          </a:cubicBezTo>
                          <a:lnTo>
                            <a:pt x="10377" y="9636"/>
                          </a:lnTo>
                          <a:cubicBezTo>
                            <a:pt x="10377" y="10045"/>
                            <a:pt x="10046" y="10377"/>
                            <a:pt x="9636" y="10377"/>
                          </a:cubicBezTo>
                          <a:lnTo>
                            <a:pt x="741" y="10377"/>
                          </a:lnTo>
                          <a:cubicBezTo>
                            <a:pt x="332" y="10377"/>
                            <a:pt x="0" y="10046"/>
                            <a:pt x="0" y="9636"/>
                          </a:cubicBezTo>
                          <a:lnTo>
                            <a:pt x="0" y="741"/>
                          </a:lnTo>
                          <a:cubicBezTo>
                            <a:pt x="0" y="332"/>
                            <a:pt x="332" y="0"/>
                            <a:pt x="741" y="0"/>
                          </a:cubicBezTo>
                          <a:close/>
                          <a:moveTo>
                            <a:pt x="7412" y="4447"/>
                          </a:moveTo>
                          <a:cubicBezTo>
                            <a:pt x="8231" y="4447"/>
                            <a:pt x="8895" y="3783"/>
                            <a:pt x="8895" y="2965"/>
                          </a:cubicBezTo>
                          <a:cubicBezTo>
                            <a:pt x="8895" y="2146"/>
                            <a:pt x="8231" y="1482"/>
                            <a:pt x="7412" y="1482"/>
                          </a:cubicBezTo>
                          <a:cubicBezTo>
                            <a:pt x="6593" y="1482"/>
                            <a:pt x="5930" y="2146"/>
                            <a:pt x="5930" y="2965"/>
                          </a:cubicBezTo>
                          <a:cubicBezTo>
                            <a:pt x="5930" y="3783"/>
                            <a:pt x="6593" y="4447"/>
                            <a:pt x="7412" y="4447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" name="文本框 34">
                      <a:extLst>
                        <a:ext uri="{FF2B5EF4-FFF2-40B4-BE49-F238E27FC236}">
                          <a16:creationId xmlns:a16="http://schemas.microsoft.com/office/drawing/2014/main" id="{1E1B0820-7BDD-460C-8972-B3043E6AF3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71605" y="4097840"/>
                      <a:ext cx="79637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cxnSp>
                <p:nvCxnSpPr>
                  <p:cNvPr id="37" name="直接箭头连接符 36">
                    <a:extLst>
                      <a:ext uri="{FF2B5EF4-FFF2-40B4-BE49-F238E27FC236}">
                        <a16:creationId xmlns:a16="http://schemas.microsoft.com/office/drawing/2014/main" id="{EACE9E85-AF72-4F41-8669-9A32521993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567570" y="4191803"/>
                    <a:ext cx="1812804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箭头连接符 37">
                    <a:extLst>
                      <a:ext uri="{FF2B5EF4-FFF2-40B4-BE49-F238E27FC236}">
                        <a16:creationId xmlns:a16="http://schemas.microsoft.com/office/drawing/2014/main" id="{76EE2C74-FBBD-4D50-8D01-104C87E506F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563873" y="4510376"/>
                    <a:ext cx="1812804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箭头连接符 40">
                    <a:extLst>
                      <a:ext uri="{FF2B5EF4-FFF2-40B4-BE49-F238E27FC236}">
                        <a16:creationId xmlns:a16="http://schemas.microsoft.com/office/drawing/2014/main" id="{10CB11F6-7533-4DD1-AC36-5427FD54D7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567570" y="4882985"/>
                    <a:ext cx="1812804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F145AB0-1F3F-4294-A3D1-4D0D195E9FBD}"/>
                  </a:ext>
                </a:extLst>
              </p:cNvPr>
              <p:cNvSpPr txBox="1"/>
              <p:nvPr/>
            </p:nvSpPr>
            <p:spPr>
              <a:xfrm>
                <a:off x="8822335" y="4882985"/>
                <a:ext cx="1450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TCP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连接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BB440C5-CE51-4290-8A0B-03CFA230A449}"/>
                </a:ext>
              </a:extLst>
            </p:cNvPr>
            <p:cNvGrpSpPr/>
            <p:nvPr/>
          </p:nvGrpSpPr>
          <p:grpSpPr>
            <a:xfrm>
              <a:off x="7619004" y="3709311"/>
              <a:ext cx="4581179" cy="1696057"/>
              <a:chOff x="7784958" y="5162255"/>
              <a:chExt cx="4581179" cy="1696057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E6FD2B1-050F-4CB5-972F-A2BD3CCF045B}"/>
                  </a:ext>
                </a:extLst>
              </p:cNvPr>
              <p:cNvSpPr/>
              <p:nvPr/>
            </p:nvSpPr>
            <p:spPr>
              <a:xfrm>
                <a:off x="10376677" y="5162255"/>
                <a:ext cx="796379" cy="9958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B97835B-787D-45B8-B236-B1DD7F801CB6}"/>
                  </a:ext>
                </a:extLst>
              </p:cNvPr>
              <p:cNvGrpSpPr/>
              <p:nvPr/>
            </p:nvGrpSpPr>
            <p:grpSpPr>
              <a:xfrm>
                <a:off x="7784958" y="5162255"/>
                <a:ext cx="4581179" cy="1696057"/>
                <a:chOff x="7784958" y="5162255"/>
                <a:chExt cx="4581179" cy="1696057"/>
              </a:xfrm>
            </p:grpSpPr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E61617A-E25B-4EEC-8B5C-F634923FAC09}"/>
                    </a:ext>
                  </a:extLst>
                </p:cNvPr>
                <p:cNvSpPr txBox="1"/>
                <p:nvPr/>
              </p:nvSpPr>
              <p:spPr>
                <a:xfrm>
                  <a:off x="8048242" y="6211981"/>
                  <a:ext cx="43178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上图：每个数据流使用单独的</a:t>
                  </a: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TCP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连接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下图：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多个数据流复用一个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TCP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连接</a:t>
                  </a:r>
                </a:p>
              </p:txBody>
            </p: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71200F47-16C2-47ED-95EF-FB831DD126A0}"/>
                    </a:ext>
                  </a:extLst>
                </p:cNvPr>
                <p:cNvGrpSpPr/>
                <p:nvPr/>
              </p:nvGrpSpPr>
              <p:grpSpPr>
                <a:xfrm>
                  <a:off x="7784958" y="5162255"/>
                  <a:ext cx="4417756" cy="1108852"/>
                  <a:chOff x="7784958" y="5162255"/>
                  <a:chExt cx="4417756" cy="1108852"/>
                </a:xfrm>
              </p:grpSpPr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105F8444-2815-419A-8D1B-DB536A05734F}"/>
                      </a:ext>
                    </a:extLst>
                  </p:cNvPr>
                  <p:cNvGrpSpPr/>
                  <p:nvPr/>
                </p:nvGrpSpPr>
                <p:grpSpPr>
                  <a:xfrm>
                    <a:off x="7784958" y="5266722"/>
                    <a:ext cx="4417756" cy="1004385"/>
                    <a:chOff x="7755552" y="4227407"/>
                    <a:chExt cx="4417756" cy="1004385"/>
                  </a:xfrm>
                </p:grpSpPr>
                <p:grpSp>
                  <p:nvGrpSpPr>
                    <p:cNvPr id="50" name="组合 49">
                      <a:extLst>
                        <a:ext uri="{FF2B5EF4-FFF2-40B4-BE49-F238E27FC236}">
                          <a16:creationId xmlns:a16="http://schemas.microsoft.com/office/drawing/2014/main" id="{E7F99B8E-F618-467C-8E94-41854E91B9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18835" y="4227407"/>
                      <a:ext cx="3988518" cy="629787"/>
                      <a:chOff x="8536308" y="4604897"/>
                      <a:chExt cx="3548703" cy="453759"/>
                    </a:xfrm>
                  </p:grpSpPr>
                  <p:sp>
                    <p:nvSpPr>
                      <p:cNvPr id="53" name="iconfont-11899-5650918">
                        <a:extLst>
                          <a:ext uri="{FF2B5EF4-FFF2-40B4-BE49-F238E27FC236}">
                            <a16:creationId xmlns:a16="http://schemas.microsoft.com/office/drawing/2014/main" id="{9DE0FCF7-EAC6-43E0-9B65-7EF03155FA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75326" y="4640497"/>
                        <a:ext cx="609685" cy="377677"/>
                      </a:xfrm>
                      <a:custGeom>
                        <a:avLst/>
                        <a:gdLst>
                          <a:gd name="connsiteX0" fmla="*/ 325000 h 606722"/>
                          <a:gd name="connsiteY0" fmla="*/ 325000 h 606722"/>
                          <a:gd name="connsiteX1" fmla="*/ 325000 h 606722"/>
                          <a:gd name="connsiteY1" fmla="*/ 325000 h 606722"/>
                          <a:gd name="connsiteX2" fmla="*/ 325000 h 606722"/>
                          <a:gd name="connsiteY2" fmla="*/ 325000 h 606722"/>
                          <a:gd name="connsiteX3" fmla="*/ 325000 h 606722"/>
                          <a:gd name="connsiteY3" fmla="*/ 325000 h 606722"/>
                          <a:gd name="connsiteX4" fmla="*/ 325000 h 606722"/>
                          <a:gd name="connsiteY4" fmla="*/ 325000 h 606722"/>
                          <a:gd name="connsiteX5" fmla="*/ 325000 h 606722"/>
                          <a:gd name="connsiteY5" fmla="*/ 325000 h 606722"/>
                          <a:gd name="connsiteX6" fmla="*/ 325000 h 606722"/>
                          <a:gd name="connsiteY6" fmla="*/ 325000 h 606722"/>
                          <a:gd name="connsiteX7" fmla="*/ 325000 h 606722"/>
                          <a:gd name="connsiteY7" fmla="*/ 325000 h 606722"/>
                          <a:gd name="connsiteX8" fmla="*/ 325000 h 606722"/>
                          <a:gd name="connsiteY8" fmla="*/ 325000 h 606722"/>
                          <a:gd name="connsiteX9" fmla="*/ 325000 h 606722"/>
                          <a:gd name="connsiteY9" fmla="*/ 325000 h 606722"/>
                          <a:gd name="connsiteX10" fmla="*/ 325000 h 606722"/>
                          <a:gd name="connsiteY10" fmla="*/ 325000 h 606722"/>
                          <a:gd name="connsiteX11" fmla="*/ 325000 h 606722"/>
                          <a:gd name="connsiteY11" fmla="*/ 325000 h 606722"/>
                          <a:gd name="connsiteX12" fmla="*/ 325000 h 606722"/>
                          <a:gd name="connsiteY12" fmla="*/ 325000 h 606722"/>
                          <a:gd name="connsiteX13" fmla="*/ 325000 h 606722"/>
                          <a:gd name="connsiteY13" fmla="*/ 325000 h 606722"/>
                          <a:gd name="connsiteX14" fmla="*/ 325000 h 606722"/>
                          <a:gd name="connsiteY14" fmla="*/ 325000 h 606722"/>
                          <a:gd name="connsiteX15" fmla="*/ 325000 h 606722"/>
                          <a:gd name="connsiteY15" fmla="*/ 325000 h 606722"/>
                          <a:gd name="connsiteX16" fmla="*/ 325000 h 606722"/>
                          <a:gd name="connsiteY16" fmla="*/ 325000 h 606722"/>
                          <a:gd name="connsiteX17" fmla="*/ 325000 h 606722"/>
                          <a:gd name="connsiteY17" fmla="*/ 325000 h 606722"/>
                          <a:gd name="connsiteX18" fmla="*/ 325000 h 606722"/>
                          <a:gd name="connsiteY18" fmla="*/ 325000 h 606722"/>
                          <a:gd name="connsiteX19" fmla="*/ 325000 h 606722"/>
                          <a:gd name="connsiteY19" fmla="*/ 325000 h 606722"/>
                          <a:gd name="connsiteX20" fmla="*/ 325000 h 606722"/>
                          <a:gd name="connsiteY20" fmla="*/ 325000 h 606722"/>
                          <a:gd name="connsiteX21" fmla="*/ 325000 h 606722"/>
                          <a:gd name="connsiteY21" fmla="*/ 325000 h 606722"/>
                          <a:gd name="connsiteX22" fmla="*/ 325000 h 606722"/>
                          <a:gd name="connsiteY22" fmla="*/ 325000 h 606722"/>
                          <a:gd name="connsiteX23" fmla="*/ 325000 h 606722"/>
                          <a:gd name="connsiteY23" fmla="*/ 325000 h 606722"/>
                          <a:gd name="connsiteX24" fmla="*/ 325000 h 606722"/>
                          <a:gd name="connsiteY24" fmla="*/ 325000 h 606722"/>
                          <a:gd name="connsiteX25" fmla="*/ 325000 h 606722"/>
                          <a:gd name="connsiteY25" fmla="*/ 325000 h 606722"/>
                          <a:gd name="connsiteX26" fmla="*/ 325000 h 606722"/>
                          <a:gd name="connsiteY26" fmla="*/ 325000 h 606722"/>
                          <a:gd name="connsiteX27" fmla="*/ 325000 h 606722"/>
                          <a:gd name="connsiteY27" fmla="*/ 325000 h 606722"/>
                          <a:gd name="connsiteX28" fmla="*/ 325000 h 606722"/>
                          <a:gd name="connsiteY28" fmla="*/ 325000 h 606722"/>
                          <a:gd name="connsiteX29" fmla="*/ 325000 h 606722"/>
                          <a:gd name="connsiteY29" fmla="*/ 325000 h 606722"/>
                          <a:gd name="connsiteX30" fmla="*/ 325000 h 606722"/>
                          <a:gd name="connsiteY30" fmla="*/ 325000 h 606722"/>
                          <a:gd name="connsiteX31" fmla="*/ 325000 h 606722"/>
                          <a:gd name="connsiteY31" fmla="*/ 325000 h 606722"/>
                          <a:gd name="connsiteX32" fmla="*/ 325000 h 606722"/>
                          <a:gd name="connsiteY32" fmla="*/ 325000 h 606722"/>
                          <a:gd name="connsiteX33" fmla="*/ 325000 h 606722"/>
                          <a:gd name="connsiteY33" fmla="*/ 325000 h 606722"/>
                          <a:gd name="connsiteX34" fmla="*/ 325000 h 606722"/>
                          <a:gd name="connsiteY34" fmla="*/ 325000 h 606722"/>
                          <a:gd name="connsiteX35" fmla="*/ 325000 h 606722"/>
                          <a:gd name="connsiteY35" fmla="*/ 325000 h 606722"/>
                          <a:gd name="connsiteX36" fmla="*/ 325000 h 606722"/>
                          <a:gd name="connsiteY36" fmla="*/ 325000 h 606722"/>
                          <a:gd name="connsiteX37" fmla="*/ 325000 h 606722"/>
                          <a:gd name="connsiteY37" fmla="*/ 325000 h 606722"/>
                          <a:gd name="connsiteX38" fmla="*/ 325000 h 606722"/>
                          <a:gd name="connsiteY38" fmla="*/ 325000 h 606722"/>
                          <a:gd name="connsiteX39" fmla="*/ 325000 h 606722"/>
                          <a:gd name="connsiteY39" fmla="*/ 325000 h 606722"/>
                          <a:gd name="connsiteX40" fmla="*/ 325000 h 606722"/>
                          <a:gd name="connsiteY40" fmla="*/ 325000 h 606722"/>
                          <a:gd name="connsiteX41" fmla="*/ 325000 h 606722"/>
                          <a:gd name="connsiteY41" fmla="*/ 325000 h 606722"/>
                          <a:gd name="connsiteX42" fmla="*/ 325000 h 606722"/>
                          <a:gd name="connsiteY42" fmla="*/ 325000 h 606722"/>
                          <a:gd name="connsiteX43" fmla="*/ 325000 h 606722"/>
                          <a:gd name="connsiteY43" fmla="*/ 325000 h 606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579977" h="431649">
                            <a:moveTo>
                              <a:pt x="284159" y="321285"/>
                            </a:moveTo>
                            <a:lnTo>
                              <a:pt x="449017" y="321285"/>
                            </a:lnTo>
                            <a:cubicBezTo>
                              <a:pt x="457117" y="321285"/>
                              <a:pt x="463615" y="327771"/>
                              <a:pt x="463615" y="335857"/>
                            </a:cubicBezTo>
                            <a:cubicBezTo>
                              <a:pt x="463615" y="343854"/>
                              <a:pt x="457117" y="350429"/>
                              <a:pt x="449017" y="350429"/>
                            </a:cubicBezTo>
                            <a:lnTo>
                              <a:pt x="284159" y="350429"/>
                            </a:lnTo>
                            <a:cubicBezTo>
                              <a:pt x="276058" y="350429"/>
                              <a:pt x="269560" y="343854"/>
                              <a:pt x="269560" y="335857"/>
                            </a:cubicBezTo>
                            <a:cubicBezTo>
                              <a:pt x="269560" y="327771"/>
                              <a:pt x="276058" y="321285"/>
                              <a:pt x="284159" y="321285"/>
                            </a:cubicBezTo>
                            <a:close/>
                            <a:moveTo>
                              <a:pt x="149563" y="317121"/>
                            </a:moveTo>
                            <a:cubicBezTo>
                              <a:pt x="159832" y="317121"/>
                              <a:pt x="168157" y="325462"/>
                              <a:pt x="168157" y="335751"/>
                            </a:cubicBezTo>
                            <a:cubicBezTo>
                              <a:pt x="168157" y="346040"/>
                              <a:pt x="159832" y="354381"/>
                              <a:pt x="149563" y="354381"/>
                            </a:cubicBezTo>
                            <a:cubicBezTo>
                              <a:pt x="139294" y="354381"/>
                              <a:pt x="130969" y="346040"/>
                              <a:pt x="130969" y="335751"/>
                            </a:cubicBezTo>
                            <a:cubicBezTo>
                              <a:pt x="130969" y="325462"/>
                              <a:pt x="139294" y="317121"/>
                              <a:pt x="149563" y="317121"/>
                            </a:cubicBezTo>
                            <a:close/>
                            <a:moveTo>
                              <a:pt x="84367" y="268658"/>
                            </a:moveTo>
                            <a:cubicBezTo>
                              <a:pt x="53841" y="268658"/>
                              <a:pt x="29012" y="293365"/>
                              <a:pt x="29012" y="323848"/>
                            </a:cubicBezTo>
                            <a:lnTo>
                              <a:pt x="29012" y="347577"/>
                            </a:lnTo>
                            <a:cubicBezTo>
                              <a:pt x="29012" y="377882"/>
                              <a:pt x="53841" y="402677"/>
                              <a:pt x="84367" y="402677"/>
                            </a:cubicBezTo>
                            <a:lnTo>
                              <a:pt x="495699" y="402677"/>
                            </a:lnTo>
                            <a:cubicBezTo>
                              <a:pt x="526136" y="402677"/>
                              <a:pt x="550876" y="377971"/>
                              <a:pt x="550876" y="347577"/>
                            </a:cubicBezTo>
                            <a:lnTo>
                              <a:pt x="550876" y="323759"/>
                            </a:lnTo>
                            <a:cubicBezTo>
                              <a:pt x="550876" y="320293"/>
                              <a:pt x="550520" y="317005"/>
                              <a:pt x="549986" y="313627"/>
                            </a:cubicBezTo>
                            <a:lnTo>
                              <a:pt x="548206" y="306695"/>
                            </a:lnTo>
                            <a:cubicBezTo>
                              <a:pt x="540909" y="284655"/>
                              <a:pt x="520173" y="268658"/>
                              <a:pt x="495699" y="268658"/>
                            </a:cubicBezTo>
                            <a:close/>
                            <a:moveTo>
                              <a:pt x="140345" y="29150"/>
                            </a:moveTo>
                            <a:cubicBezTo>
                              <a:pt x="118896" y="29150"/>
                              <a:pt x="100208" y="43636"/>
                              <a:pt x="95046" y="64432"/>
                            </a:cubicBezTo>
                            <a:lnTo>
                              <a:pt x="46989" y="248485"/>
                            </a:lnTo>
                            <a:cubicBezTo>
                              <a:pt x="58202" y="242797"/>
                              <a:pt x="70928" y="239598"/>
                              <a:pt x="84367" y="239598"/>
                            </a:cubicBezTo>
                            <a:lnTo>
                              <a:pt x="495610" y="239598"/>
                            </a:lnTo>
                            <a:cubicBezTo>
                              <a:pt x="509138" y="239598"/>
                              <a:pt x="521864" y="242886"/>
                              <a:pt x="533255" y="248574"/>
                            </a:cubicBezTo>
                            <a:lnTo>
                              <a:pt x="486444" y="65320"/>
                            </a:lnTo>
                            <a:cubicBezTo>
                              <a:pt x="481371" y="43991"/>
                              <a:pt x="462594" y="29150"/>
                              <a:pt x="440879" y="29150"/>
                            </a:cubicBezTo>
                            <a:close/>
                            <a:moveTo>
                              <a:pt x="140345" y="0"/>
                            </a:moveTo>
                            <a:lnTo>
                              <a:pt x="440790" y="0"/>
                            </a:lnTo>
                            <a:cubicBezTo>
                              <a:pt x="476121" y="0"/>
                              <a:pt x="506379" y="23906"/>
                              <a:pt x="514566" y="58300"/>
                            </a:cubicBezTo>
                            <a:lnTo>
                              <a:pt x="576061" y="298342"/>
                            </a:lnTo>
                            <a:cubicBezTo>
                              <a:pt x="578553" y="306429"/>
                              <a:pt x="579977" y="314961"/>
                              <a:pt x="579977" y="323848"/>
                            </a:cubicBezTo>
                            <a:lnTo>
                              <a:pt x="579977" y="347577"/>
                            </a:lnTo>
                            <a:cubicBezTo>
                              <a:pt x="579977" y="393879"/>
                              <a:pt x="542244" y="431649"/>
                              <a:pt x="495699" y="431649"/>
                            </a:cubicBezTo>
                            <a:lnTo>
                              <a:pt x="84367" y="431649"/>
                            </a:lnTo>
                            <a:cubicBezTo>
                              <a:pt x="37822" y="431649"/>
                              <a:pt x="0" y="393968"/>
                              <a:pt x="0" y="347577"/>
                            </a:cubicBezTo>
                            <a:lnTo>
                              <a:pt x="0" y="323848"/>
                            </a:lnTo>
                            <a:cubicBezTo>
                              <a:pt x="0" y="317360"/>
                              <a:pt x="801" y="310961"/>
                              <a:pt x="2225" y="304740"/>
                            </a:cubicBezTo>
                            <a:cubicBezTo>
                              <a:pt x="2225" y="304563"/>
                              <a:pt x="2225" y="304296"/>
                              <a:pt x="2314" y="304029"/>
                            </a:cubicBezTo>
                            <a:lnTo>
                              <a:pt x="66746" y="57233"/>
                            </a:lnTo>
                            <a:cubicBezTo>
                              <a:pt x="75289" y="23551"/>
                              <a:pt x="105458" y="0"/>
                              <a:pt x="140345" y="0"/>
                            </a:cubicBezTo>
                            <a:close/>
                          </a:path>
                        </a:pathLst>
                      </a:custGeom>
                      <a:solidFill>
                        <a:srgbClr val="5C307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4" name="iconfont-11899-5650918">
                        <a:extLst>
                          <a:ext uri="{FF2B5EF4-FFF2-40B4-BE49-F238E27FC236}">
                            <a16:creationId xmlns:a16="http://schemas.microsoft.com/office/drawing/2014/main" id="{8582DC0C-D73A-4FB1-B6FF-A456D82A02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6308" y="4604897"/>
                        <a:ext cx="322531" cy="453759"/>
                      </a:xfrm>
                      <a:custGeom>
                        <a:avLst/>
                        <a:gdLst>
                          <a:gd name="T0" fmla="*/ 649 w 7781"/>
                          <a:gd name="T1" fmla="*/ 0 h 10375"/>
                          <a:gd name="T2" fmla="*/ 7132 w 7781"/>
                          <a:gd name="T3" fmla="*/ 0 h 10375"/>
                          <a:gd name="T4" fmla="*/ 7781 w 7781"/>
                          <a:gd name="T5" fmla="*/ 649 h 10375"/>
                          <a:gd name="T6" fmla="*/ 7781 w 7781"/>
                          <a:gd name="T7" fmla="*/ 9726 h 10375"/>
                          <a:gd name="T8" fmla="*/ 7132 w 7781"/>
                          <a:gd name="T9" fmla="*/ 10375 h 10375"/>
                          <a:gd name="T10" fmla="*/ 649 w 7781"/>
                          <a:gd name="T11" fmla="*/ 10375 h 10375"/>
                          <a:gd name="T12" fmla="*/ 0 w 7781"/>
                          <a:gd name="T13" fmla="*/ 9726 h 10375"/>
                          <a:gd name="T14" fmla="*/ 0 w 7781"/>
                          <a:gd name="T15" fmla="*/ 649 h 10375"/>
                          <a:gd name="T16" fmla="*/ 649 w 7781"/>
                          <a:gd name="T17" fmla="*/ 0 h 10375"/>
                          <a:gd name="T18" fmla="*/ 1297 w 7781"/>
                          <a:gd name="T19" fmla="*/ 1296 h 10375"/>
                          <a:gd name="T20" fmla="*/ 1297 w 7781"/>
                          <a:gd name="T21" fmla="*/ 8429 h 10375"/>
                          <a:gd name="T22" fmla="*/ 6485 w 7781"/>
                          <a:gd name="T23" fmla="*/ 8429 h 10375"/>
                          <a:gd name="T24" fmla="*/ 6485 w 7781"/>
                          <a:gd name="T25" fmla="*/ 1296 h 10375"/>
                          <a:gd name="T26" fmla="*/ 1297 w 7781"/>
                          <a:gd name="T27" fmla="*/ 1296 h 10375"/>
                          <a:gd name="T28" fmla="*/ 3891 w 7781"/>
                          <a:gd name="T29" fmla="*/ 8915 h 10375"/>
                          <a:gd name="T30" fmla="*/ 3405 w 7781"/>
                          <a:gd name="T31" fmla="*/ 9401 h 10375"/>
                          <a:gd name="T32" fmla="*/ 3891 w 7781"/>
                          <a:gd name="T33" fmla="*/ 9888 h 10375"/>
                          <a:gd name="T34" fmla="*/ 4377 w 7781"/>
                          <a:gd name="T35" fmla="*/ 9401 h 10375"/>
                          <a:gd name="T36" fmla="*/ 3891 w 7781"/>
                          <a:gd name="T37" fmla="*/ 8915 h 103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7781" h="10375">
                            <a:moveTo>
                              <a:pt x="649" y="0"/>
                            </a:moveTo>
                            <a:lnTo>
                              <a:pt x="7132" y="0"/>
                            </a:lnTo>
                            <a:cubicBezTo>
                              <a:pt x="7490" y="0"/>
                              <a:pt x="7781" y="290"/>
                              <a:pt x="7781" y="649"/>
                            </a:cubicBezTo>
                            <a:lnTo>
                              <a:pt x="7781" y="9726"/>
                            </a:lnTo>
                            <a:cubicBezTo>
                              <a:pt x="7781" y="10084"/>
                              <a:pt x="7491" y="10375"/>
                              <a:pt x="7132" y="10375"/>
                            </a:cubicBezTo>
                            <a:lnTo>
                              <a:pt x="649" y="10375"/>
                            </a:lnTo>
                            <a:cubicBezTo>
                              <a:pt x="291" y="10375"/>
                              <a:pt x="0" y="10085"/>
                              <a:pt x="0" y="9726"/>
                            </a:cubicBezTo>
                            <a:lnTo>
                              <a:pt x="0" y="649"/>
                            </a:lnTo>
                            <a:cubicBezTo>
                              <a:pt x="1" y="290"/>
                              <a:pt x="291" y="0"/>
                              <a:pt x="649" y="0"/>
                            </a:cubicBezTo>
                            <a:close/>
                            <a:moveTo>
                              <a:pt x="1297" y="1296"/>
                            </a:moveTo>
                            <a:lnTo>
                              <a:pt x="1297" y="8429"/>
                            </a:lnTo>
                            <a:lnTo>
                              <a:pt x="6485" y="8429"/>
                            </a:lnTo>
                            <a:lnTo>
                              <a:pt x="6485" y="1296"/>
                            </a:lnTo>
                            <a:lnTo>
                              <a:pt x="1297" y="1296"/>
                            </a:lnTo>
                            <a:close/>
                            <a:moveTo>
                              <a:pt x="3891" y="8915"/>
                            </a:moveTo>
                            <a:cubicBezTo>
                              <a:pt x="3622" y="8915"/>
                              <a:pt x="3405" y="9133"/>
                              <a:pt x="3405" y="9401"/>
                            </a:cubicBezTo>
                            <a:cubicBezTo>
                              <a:pt x="3405" y="9670"/>
                              <a:pt x="3622" y="9888"/>
                              <a:pt x="3891" y="9888"/>
                            </a:cubicBezTo>
                            <a:cubicBezTo>
                              <a:pt x="4160" y="9888"/>
                              <a:pt x="4377" y="9670"/>
                              <a:pt x="4377" y="9401"/>
                            </a:cubicBezTo>
                            <a:cubicBezTo>
                              <a:pt x="4377" y="9133"/>
                              <a:pt x="4160" y="8915"/>
                              <a:pt x="3891" y="8915"/>
                            </a:cubicBezTo>
                            <a:close/>
                          </a:path>
                        </a:pathLst>
                      </a:custGeom>
                      <a:solidFill>
                        <a:srgbClr val="5C307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CA29AC13-1513-481E-BC95-E33F7517B0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55552" y="4862460"/>
                      <a:ext cx="9383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</a:t>
                      </a:r>
                    </a:p>
                  </p:txBody>
                </p:sp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05668A78-32F1-4FAB-B80E-5B99102D15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34921" y="4777491"/>
                      <a:ext cx="9383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</a:t>
                      </a:r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9D8E6B1E-BC9D-407C-A624-8E86DB21108C}"/>
                      </a:ext>
                    </a:extLst>
                  </p:cNvPr>
                  <p:cNvGrpSpPr/>
                  <p:nvPr/>
                </p:nvGrpSpPr>
                <p:grpSpPr>
                  <a:xfrm>
                    <a:off x="8563873" y="5162255"/>
                    <a:ext cx="2807808" cy="1031879"/>
                    <a:chOff x="8563873" y="4022527"/>
                    <a:chExt cx="2807808" cy="1031879"/>
                  </a:xfrm>
                </p:grpSpPr>
                <p:grpSp>
                  <p:nvGrpSpPr>
                    <p:cNvPr id="56" name="组合 55">
                      <a:extLst>
                        <a:ext uri="{FF2B5EF4-FFF2-40B4-BE49-F238E27FC236}">
                          <a16:creationId xmlns:a16="http://schemas.microsoft.com/office/drawing/2014/main" id="{8F14D020-9591-4BD3-AA04-EBBED31646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76677" y="4022527"/>
                      <a:ext cx="991307" cy="307777"/>
                      <a:chOff x="10376677" y="4022527"/>
                      <a:chExt cx="991307" cy="307777"/>
                    </a:xfrm>
                  </p:grpSpPr>
                  <p:sp>
                    <p:nvSpPr>
                      <p:cNvPr id="66" name="iconfont-11899-5651503">
                        <a:extLst>
                          <a:ext uri="{FF2B5EF4-FFF2-40B4-BE49-F238E27FC236}">
                            <a16:creationId xmlns:a16="http://schemas.microsoft.com/office/drawing/2014/main" id="{3C445B88-06C3-4DFA-A1EB-30C5D7B55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76677" y="4056455"/>
                        <a:ext cx="239602" cy="270697"/>
                      </a:xfrm>
                      <a:custGeom>
                        <a:avLst/>
                        <a:gdLst>
                          <a:gd name="T0" fmla="*/ 5906 w 10377"/>
                          <a:gd name="T1" fmla="*/ 7938 h 10377"/>
                          <a:gd name="T2" fmla="*/ 4285 w 10377"/>
                          <a:gd name="T3" fmla="*/ 5912 h 10377"/>
                          <a:gd name="T4" fmla="*/ 3243 w 10377"/>
                          <a:gd name="T5" fmla="*/ 5796 h 10377"/>
                          <a:gd name="T6" fmla="*/ 3127 w 10377"/>
                          <a:gd name="T7" fmla="*/ 5912 h 10377"/>
                          <a:gd name="T8" fmla="*/ 741 w 10377"/>
                          <a:gd name="T9" fmla="*/ 8895 h 10377"/>
                          <a:gd name="T10" fmla="*/ 9636 w 10377"/>
                          <a:gd name="T11" fmla="*/ 8895 h 10377"/>
                          <a:gd name="T12" fmla="*/ 8005 w 10377"/>
                          <a:gd name="T13" fmla="*/ 6721 h 10377"/>
                          <a:gd name="T14" fmla="*/ 6967 w 10377"/>
                          <a:gd name="T15" fmla="*/ 6572 h 10377"/>
                          <a:gd name="T16" fmla="*/ 6818 w 10377"/>
                          <a:gd name="T17" fmla="*/ 6721 h 10377"/>
                          <a:gd name="T18" fmla="*/ 5906 w 10377"/>
                          <a:gd name="T19" fmla="*/ 7938 h 10377"/>
                          <a:gd name="T20" fmla="*/ 741 w 10377"/>
                          <a:gd name="T21" fmla="*/ 0 h 10377"/>
                          <a:gd name="T22" fmla="*/ 9636 w 10377"/>
                          <a:gd name="T23" fmla="*/ 0 h 10377"/>
                          <a:gd name="T24" fmla="*/ 10377 w 10377"/>
                          <a:gd name="T25" fmla="*/ 741 h 10377"/>
                          <a:gd name="T26" fmla="*/ 10377 w 10377"/>
                          <a:gd name="T27" fmla="*/ 9636 h 10377"/>
                          <a:gd name="T28" fmla="*/ 9636 w 10377"/>
                          <a:gd name="T29" fmla="*/ 10377 h 10377"/>
                          <a:gd name="T30" fmla="*/ 741 w 10377"/>
                          <a:gd name="T31" fmla="*/ 10377 h 10377"/>
                          <a:gd name="T32" fmla="*/ 0 w 10377"/>
                          <a:gd name="T33" fmla="*/ 9636 h 10377"/>
                          <a:gd name="T34" fmla="*/ 0 w 10377"/>
                          <a:gd name="T35" fmla="*/ 741 h 10377"/>
                          <a:gd name="T36" fmla="*/ 741 w 10377"/>
                          <a:gd name="T37" fmla="*/ 0 h 10377"/>
                          <a:gd name="T38" fmla="*/ 7412 w 10377"/>
                          <a:gd name="T39" fmla="*/ 4447 h 10377"/>
                          <a:gd name="T40" fmla="*/ 8895 w 10377"/>
                          <a:gd name="T41" fmla="*/ 2965 h 10377"/>
                          <a:gd name="T42" fmla="*/ 7412 w 10377"/>
                          <a:gd name="T43" fmla="*/ 1482 h 10377"/>
                          <a:gd name="T44" fmla="*/ 5930 w 10377"/>
                          <a:gd name="T45" fmla="*/ 2965 h 10377"/>
                          <a:gd name="T46" fmla="*/ 7412 w 10377"/>
                          <a:gd name="T47" fmla="*/ 4447 h 1037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10377" h="10377">
                            <a:moveTo>
                              <a:pt x="5906" y="7938"/>
                            </a:moveTo>
                            <a:lnTo>
                              <a:pt x="4285" y="5912"/>
                            </a:lnTo>
                            <a:cubicBezTo>
                              <a:pt x="4028" y="5592"/>
                              <a:pt x="3562" y="5541"/>
                              <a:pt x="3243" y="5796"/>
                            </a:cubicBezTo>
                            <a:cubicBezTo>
                              <a:pt x="3201" y="5830"/>
                              <a:pt x="3162" y="5870"/>
                              <a:pt x="3127" y="5912"/>
                            </a:cubicBezTo>
                            <a:lnTo>
                              <a:pt x="741" y="8895"/>
                            </a:lnTo>
                            <a:lnTo>
                              <a:pt x="9636" y="8895"/>
                            </a:lnTo>
                            <a:lnTo>
                              <a:pt x="8005" y="6721"/>
                            </a:lnTo>
                            <a:cubicBezTo>
                              <a:pt x="7760" y="6393"/>
                              <a:pt x="7295" y="6327"/>
                              <a:pt x="6967" y="6572"/>
                            </a:cubicBezTo>
                            <a:cubicBezTo>
                              <a:pt x="6911" y="6615"/>
                              <a:pt x="6861" y="6665"/>
                              <a:pt x="6818" y="6721"/>
                            </a:cubicBezTo>
                            <a:lnTo>
                              <a:pt x="5906" y="7938"/>
                            </a:lnTo>
                            <a:close/>
                            <a:moveTo>
                              <a:pt x="741" y="0"/>
                            </a:moveTo>
                            <a:lnTo>
                              <a:pt x="9636" y="0"/>
                            </a:lnTo>
                            <a:cubicBezTo>
                              <a:pt x="10045" y="0"/>
                              <a:pt x="10377" y="331"/>
                              <a:pt x="10377" y="741"/>
                            </a:cubicBezTo>
                            <a:lnTo>
                              <a:pt x="10377" y="9636"/>
                            </a:lnTo>
                            <a:cubicBezTo>
                              <a:pt x="10377" y="10045"/>
                              <a:pt x="10046" y="10377"/>
                              <a:pt x="9636" y="10377"/>
                            </a:cubicBezTo>
                            <a:lnTo>
                              <a:pt x="741" y="10377"/>
                            </a:lnTo>
                            <a:cubicBezTo>
                              <a:pt x="332" y="10377"/>
                              <a:pt x="0" y="10046"/>
                              <a:pt x="0" y="9636"/>
                            </a:cubicBezTo>
                            <a:lnTo>
                              <a:pt x="0" y="741"/>
                            </a:lnTo>
                            <a:cubicBezTo>
                              <a:pt x="0" y="332"/>
                              <a:pt x="332" y="0"/>
                              <a:pt x="741" y="0"/>
                            </a:cubicBezTo>
                            <a:close/>
                            <a:moveTo>
                              <a:pt x="7412" y="4447"/>
                            </a:moveTo>
                            <a:cubicBezTo>
                              <a:pt x="8231" y="4447"/>
                              <a:pt x="8895" y="3783"/>
                              <a:pt x="8895" y="2965"/>
                            </a:cubicBezTo>
                            <a:cubicBezTo>
                              <a:pt x="8895" y="2146"/>
                              <a:pt x="8231" y="1482"/>
                              <a:pt x="7412" y="1482"/>
                            </a:cubicBezTo>
                            <a:cubicBezTo>
                              <a:pt x="6593" y="1482"/>
                              <a:pt x="5930" y="2146"/>
                              <a:pt x="5930" y="2965"/>
                            </a:cubicBezTo>
                            <a:cubicBezTo>
                              <a:pt x="5930" y="3783"/>
                              <a:pt x="6593" y="4447"/>
                              <a:pt x="7412" y="444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7" name="文本框 66">
                        <a:extLst>
                          <a:ext uri="{FF2B5EF4-FFF2-40B4-BE49-F238E27FC236}">
                            <a16:creationId xmlns:a16="http://schemas.microsoft.com/office/drawing/2014/main" id="{417C7D37-0828-48EB-8687-E7DDD025BF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571605" y="4022527"/>
                        <a:ext cx="79637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图片</a:t>
                        </a:r>
                        <a:r>
                          <a:rPr lang="en-US" altLang="zh-CN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</a:t>
                        </a:r>
                        <a:endPara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grpSp>
                  <p:nvGrpSpPr>
                    <p:cNvPr id="57" name="组合 56">
                      <a:extLst>
                        <a:ext uri="{FF2B5EF4-FFF2-40B4-BE49-F238E27FC236}">
                          <a16:creationId xmlns:a16="http://schemas.microsoft.com/office/drawing/2014/main" id="{64824A3C-FB40-4FC6-A279-71F5C71B41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76677" y="4364986"/>
                      <a:ext cx="991307" cy="307777"/>
                      <a:chOff x="10376677" y="4043309"/>
                      <a:chExt cx="991307" cy="307777"/>
                    </a:xfrm>
                  </p:grpSpPr>
                  <p:sp>
                    <p:nvSpPr>
                      <p:cNvPr id="64" name="iconfont-11899-5651503">
                        <a:extLst>
                          <a:ext uri="{FF2B5EF4-FFF2-40B4-BE49-F238E27FC236}">
                            <a16:creationId xmlns:a16="http://schemas.microsoft.com/office/drawing/2014/main" id="{A63DD20F-8BAF-4A93-AB5F-4BD71E566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76677" y="4075929"/>
                        <a:ext cx="239602" cy="270697"/>
                      </a:xfrm>
                      <a:custGeom>
                        <a:avLst/>
                        <a:gdLst>
                          <a:gd name="T0" fmla="*/ 5906 w 10377"/>
                          <a:gd name="T1" fmla="*/ 7938 h 10377"/>
                          <a:gd name="T2" fmla="*/ 4285 w 10377"/>
                          <a:gd name="T3" fmla="*/ 5912 h 10377"/>
                          <a:gd name="T4" fmla="*/ 3243 w 10377"/>
                          <a:gd name="T5" fmla="*/ 5796 h 10377"/>
                          <a:gd name="T6" fmla="*/ 3127 w 10377"/>
                          <a:gd name="T7" fmla="*/ 5912 h 10377"/>
                          <a:gd name="T8" fmla="*/ 741 w 10377"/>
                          <a:gd name="T9" fmla="*/ 8895 h 10377"/>
                          <a:gd name="T10" fmla="*/ 9636 w 10377"/>
                          <a:gd name="T11" fmla="*/ 8895 h 10377"/>
                          <a:gd name="T12" fmla="*/ 8005 w 10377"/>
                          <a:gd name="T13" fmla="*/ 6721 h 10377"/>
                          <a:gd name="T14" fmla="*/ 6967 w 10377"/>
                          <a:gd name="T15" fmla="*/ 6572 h 10377"/>
                          <a:gd name="T16" fmla="*/ 6818 w 10377"/>
                          <a:gd name="T17" fmla="*/ 6721 h 10377"/>
                          <a:gd name="T18" fmla="*/ 5906 w 10377"/>
                          <a:gd name="T19" fmla="*/ 7938 h 10377"/>
                          <a:gd name="T20" fmla="*/ 741 w 10377"/>
                          <a:gd name="T21" fmla="*/ 0 h 10377"/>
                          <a:gd name="T22" fmla="*/ 9636 w 10377"/>
                          <a:gd name="T23" fmla="*/ 0 h 10377"/>
                          <a:gd name="T24" fmla="*/ 10377 w 10377"/>
                          <a:gd name="T25" fmla="*/ 741 h 10377"/>
                          <a:gd name="T26" fmla="*/ 10377 w 10377"/>
                          <a:gd name="T27" fmla="*/ 9636 h 10377"/>
                          <a:gd name="T28" fmla="*/ 9636 w 10377"/>
                          <a:gd name="T29" fmla="*/ 10377 h 10377"/>
                          <a:gd name="T30" fmla="*/ 741 w 10377"/>
                          <a:gd name="T31" fmla="*/ 10377 h 10377"/>
                          <a:gd name="T32" fmla="*/ 0 w 10377"/>
                          <a:gd name="T33" fmla="*/ 9636 h 10377"/>
                          <a:gd name="T34" fmla="*/ 0 w 10377"/>
                          <a:gd name="T35" fmla="*/ 741 h 10377"/>
                          <a:gd name="T36" fmla="*/ 741 w 10377"/>
                          <a:gd name="T37" fmla="*/ 0 h 10377"/>
                          <a:gd name="T38" fmla="*/ 7412 w 10377"/>
                          <a:gd name="T39" fmla="*/ 4447 h 10377"/>
                          <a:gd name="T40" fmla="*/ 8895 w 10377"/>
                          <a:gd name="T41" fmla="*/ 2965 h 10377"/>
                          <a:gd name="T42" fmla="*/ 7412 w 10377"/>
                          <a:gd name="T43" fmla="*/ 1482 h 10377"/>
                          <a:gd name="T44" fmla="*/ 5930 w 10377"/>
                          <a:gd name="T45" fmla="*/ 2965 h 10377"/>
                          <a:gd name="T46" fmla="*/ 7412 w 10377"/>
                          <a:gd name="T47" fmla="*/ 4447 h 1037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10377" h="10377">
                            <a:moveTo>
                              <a:pt x="5906" y="7938"/>
                            </a:moveTo>
                            <a:lnTo>
                              <a:pt x="4285" y="5912"/>
                            </a:lnTo>
                            <a:cubicBezTo>
                              <a:pt x="4028" y="5592"/>
                              <a:pt x="3562" y="5541"/>
                              <a:pt x="3243" y="5796"/>
                            </a:cubicBezTo>
                            <a:cubicBezTo>
                              <a:pt x="3201" y="5830"/>
                              <a:pt x="3162" y="5870"/>
                              <a:pt x="3127" y="5912"/>
                            </a:cubicBezTo>
                            <a:lnTo>
                              <a:pt x="741" y="8895"/>
                            </a:lnTo>
                            <a:lnTo>
                              <a:pt x="9636" y="8895"/>
                            </a:lnTo>
                            <a:lnTo>
                              <a:pt x="8005" y="6721"/>
                            </a:lnTo>
                            <a:cubicBezTo>
                              <a:pt x="7760" y="6393"/>
                              <a:pt x="7295" y="6327"/>
                              <a:pt x="6967" y="6572"/>
                            </a:cubicBezTo>
                            <a:cubicBezTo>
                              <a:pt x="6911" y="6615"/>
                              <a:pt x="6861" y="6665"/>
                              <a:pt x="6818" y="6721"/>
                            </a:cubicBezTo>
                            <a:lnTo>
                              <a:pt x="5906" y="7938"/>
                            </a:lnTo>
                            <a:close/>
                            <a:moveTo>
                              <a:pt x="741" y="0"/>
                            </a:moveTo>
                            <a:lnTo>
                              <a:pt x="9636" y="0"/>
                            </a:lnTo>
                            <a:cubicBezTo>
                              <a:pt x="10045" y="0"/>
                              <a:pt x="10377" y="331"/>
                              <a:pt x="10377" y="741"/>
                            </a:cubicBezTo>
                            <a:lnTo>
                              <a:pt x="10377" y="9636"/>
                            </a:lnTo>
                            <a:cubicBezTo>
                              <a:pt x="10377" y="10045"/>
                              <a:pt x="10046" y="10377"/>
                              <a:pt x="9636" y="10377"/>
                            </a:cubicBezTo>
                            <a:lnTo>
                              <a:pt x="741" y="10377"/>
                            </a:lnTo>
                            <a:cubicBezTo>
                              <a:pt x="332" y="10377"/>
                              <a:pt x="0" y="10046"/>
                              <a:pt x="0" y="9636"/>
                            </a:cubicBezTo>
                            <a:lnTo>
                              <a:pt x="0" y="741"/>
                            </a:lnTo>
                            <a:cubicBezTo>
                              <a:pt x="0" y="332"/>
                              <a:pt x="332" y="0"/>
                              <a:pt x="741" y="0"/>
                            </a:cubicBezTo>
                            <a:close/>
                            <a:moveTo>
                              <a:pt x="7412" y="4447"/>
                            </a:moveTo>
                            <a:cubicBezTo>
                              <a:pt x="8231" y="4447"/>
                              <a:pt x="8895" y="3783"/>
                              <a:pt x="8895" y="2965"/>
                            </a:cubicBezTo>
                            <a:cubicBezTo>
                              <a:pt x="8895" y="2146"/>
                              <a:pt x="8231" y="1482"/>
                              <a:pt x="7412" y="1482"/>
                            </a:cubicBezTo>
                            <a:cubicBezTo>
                              <a:pt x="6593" y="1482"/>
                              <a:pt x="5930" y="2146"/>
                              <a:pt x="5930" y="2965"/>
                            </a:cubicBezTo>
                            <a:cubicBezTo>
                              <a:pt x="5930" y="3783"/>
                              <a:pt x="6593" y="4447"/>
                              <a:pt x="7412" y="444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5" name="文本框 64">
                        <a:extLst>
                          <a:ext uri="{FF2B5EF4-FFF2-40B4-BE49-F238E27FC236}">
                            <a16:creationId xmlns:a16="http://schemas.microsoft.com/office/drawing/2014/main" id="{4BBE83E7-0D0F-453A-9F4D-36C5F98E1A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571605" y="4043309"/>
                        <a:ext cx="79637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图片</a:t>
                        </a:r>
                        <a:r>
                          <a:rPr lang="en-US" altLang="zh-CN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2</a:t>
                        </a:r>
                        <a:endPara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grpSp>
                  <p:nvGrpSpPr>
                    <p:cNvPr id="58" name="组合 57">
                      <a:extLst>
                        <a:ext uri="{FF2B5EF4-FFF2-40B4-BE49-F238E27FC236}">
                          <a16:creationId xmlns:a16="http://schemas.microsoft.com/office/drawing/2014/main" id="{2ABD4967-278B-49DC-BE78-EB6A4D3B3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80374" y="4746629"/>
                      <a:ext cx="991307" cy="307777"/>
                      <a:chOff x="10376677" y="4097840"/>
                      <a:chExt cx="991307" cy="307777"/>
                    </a:xfrm>
                  </p:grpSpPr>
                  <p:sp>
                    <p:nvSpPr>
                      <p:cNvPr id="62" name="iconfont-11899-5651503">
                        <a:extLst>
                          <a:ext uri="{FF2B5EF4-FFF2-40B4-BE49-F238E27FC236}">
                            <a16:creationId xmlns:a16="http://schemas.microsoft.com/office/drawing/2014/main" id="{BC9DB3EB-60BE-4611-9656-C3FB928E93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76677" y="4098848"/>
                        <a:ext cx="239602" cy="270697"/>
                      </a:xfrm>
                      <a:custGeom>
                        <a:avLst/>
                        <a:gdLst>
                          <a:gd name="T0" fmla="*/ 5906 w 10377"/>
                          <a:gd name="T1" fmla="*/ 7938 h 10377"/>
                          <a:gd name="T2" fmla="*/ 4285 w 10377"/>
                          <a:gd name="T3" fmla="*/ 5912 h 10377"/>
                          <a:gd name="T4" fmla="*/ 3243 w 10377"/>
                          <a:gd name="T5" fmla="*/ 5796 h 10377"/>
                          <a:gd name="T6" fmla="*/ 3127 w 10377"/>
                          <a:gd name="T7" fmla="*/ 5912 h 10377"/>
                          <a:gd name="T8" fmla="*/ 741 w 10377"/>
                          <a:gd name="T9" fmla="*/ 8895 h 10377"/>
                          <a:gd name="T10" fmla="*/ 9636 w 10377"/>
                          <a:gd name="T11" fmla="*/ 8895 h 10377"/>
                          <a:gd name="T12" fmla="*/ 8005 w 10377"/>
                          <a:gd name="T13" fmla="*/ 6721 h 10377"/>
                          <a:gd name="T14" fmla="*/ 6967 w 10377"/>
                          <a:gd name="T15" fmla="*/ 6572 h 10377"/>
                          <a:gd name="T16" fmla="*/ 6818 w 10377"/>
                          <a:gd name="T17" fmla="*/ 6721 h 10377"/>
                          <a:gd name="T18" fmla="*/ 5906 w 10377"/>
                          <a:gd name="T19" fmla="*/ 7938 h 10377"/>
                          <a:gd name="T20" fmla="*/ 741 w 10377"/>
                          <a:gd name="T21" fmla="*/ 0 h 10377"/>
                          <a:gd name="T22" fmla="*/ 9636 w 10377"/>
                          <a:gd name="T23" fmla="*/ 0 h 10377"/>
                          <a:gd name="T24" fmla="*/ 10377 w 10377"/>
                          <a:gd name="T25" fmla="*/ 741 h 10377"/>
                          <a:gd name="T26" fmla="*/ 10377 w 10377"/>
                          <a:gd name="T27" fmla="*/ 9636 h 10377"/>
                          <a:gd name="T28" fmla="*/ 9636 w 10377"/>
                          <a:gd name="T29" fmla="*/ 10377 h 10377"/>
                          <a:gd name="T30" fmla="*/ 741 w 10377"/>
                          <a:gd name="T31" fmla="*/ 10377 h 10377"/>
                          <a:gd name="T32" fmla="*/ 0 w 10377"/>
                          <a:gd name="T33" fmla="*/ 9636 h 10377"/>
                          <a:gd name="T34" fmla="*/ 0 w 10377"/>
                          <a:gd name="T35" fmla="*/ 741 h 10377"/>
                          <a:gd name="T36" fmla="*/ 741 w 10377"/>
                          <a:gd name="T37" fmla="*/ 0 h 10377"/>
                          <a:gd name="T38" fmla="*/ 7412 w 10377"/>
                          <a:gd name="T39" fmla="*/ 4447 h 10377"/>
                          <a:gd name="T40" fmla="*/ 8895 w 10377"/>
                          <a:gd name="T41" fmla="*/ 2965 h 10377"/>
                          <a:gd name="T42" fmla="*/ 7412 w 10377"/>
                          <a:gd name="T43" fmla="*/ 1482 h 10377"/>
                          <a:gd name="T44" fmla="*/ 5930 w 10377"/>
                          <a:gd name="T45" fmla="*/ 2965 h 10377"/>
                          <a:gd name="T46" fmla="*/ 7412 w 10377"/>
                          <a:gd name="T47" fmla="*/ 4447 h 1037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10377" h="10377">
                            <a:moveTo>
                              <a:pt x="5906" y="7938"/>
                            </a:moveTo>
                            <a:lnTo>
                              <a:pt x="4285" y="5912"/>
                            </a:lnTo>
                            <a:cubicBezTo>
                              <a:pt x="4028" y="5592"/>
                              <a:pt x="3562" y="5541"/>
                              <a:pt x="3243" y="5796"/>
                            </a:cubicBezTo>
                            <a:cubicBezTo>
                              <a:pt x="3201" y="5830"/>
                              <a:pt x="3162" y="5870"/>
                              <a:pt x="3127" y="5912"/>
                            </a:cubicBezTo>
                            <a:lnTo>
                              <a:pt x="741" y="8895"/>
                            </a:lnTo>
                            <a:lnTo>
                              <a:pt x="9636" y="8895"/>
                            </a:lnTo>
                            <a:lnTo>
                              <a:pt x="8005" y="6721"/>
                            </a:lnTo>
                            <a:cubicBezTo>
                              <a:pt x="7760" y="6393"/>
                              <a:pt x="7295" y="6327"/>
                              <a:pt x="6967" y="6572"/>
                            </a:cubicBezTo>
                            <a:cubicBezTo>
                              <a:pt x="6911" y="6615"/>
                              <a:pt x="6861" y="6665"/>
                              <a:pt x="6818" y="6721"/>
                            </a:cubicBezTo>
                            <a:lnTo>
                              <a:pt x="5906" y="7938"/>
                            </a:lnTo>
                            <a:close/>
                            <a:moveTo>
                              <a:pt x="741" y="0"/>
                            </a:moveTo>
                            <a:lnTo>
                              <a:pt x="9636" y="0"/>
                            </a:lnTo>
                            <a:cubicBezTo>
                              <a:pt x="10045" y="0"/>
                              <a:pt x="10377" y="331"/>
                              <a:pt x="10377" y="741"/>
                            </a:cubicBezTo>
                            <a:lnTo>
                              <a:pt x="10377" y="9636"/>
                            </a:lnTo>
                            <a:cubicBezTo>
                              <a:pt x="10377" y="10045"/>
                              <a:pt x="10046" y="10377"/>
                              <a:pt x="9636" y="10377"/>
                            </a:cubicBezTo>
                            <a:lnTo>
                              <a:pt x="741" y="10377"/>
                            </a:lnTo>
                            <a:cubicBezTo>
                              <a:pt x="332" y="10377"/>
                              <a:pt x="0" y="10046"/>
                              <a:pt x="0" y="9636"/>
                            </a:cubicBezTo>
                            <a:lnTo>
                              <a:pt x="0" y="741"/>
                            </a:lnTo>
                            <a:cubicBezTo>
                              <a:pt x="0" y="332"/>
                              <a:pt x="332" y="0"/>
                              <a:pt x="741" y="0"/>
                            </a:cubicBezTo>
                            <a:close/>
                            <a:moveTo>
                              <a:pt x="7412" y="4447"/>
                            </a:moveTo>
                            <a:cubicBezTo>
                              <a:pt x="8231" y="4447"/>
                              <a:pt x="8895" y="3783"/>
                              <a:pt x="8895" y="2965"/>
                            </a:cubicBezTo>
                            <a:cubicBezTo>
                              <a:pt x="8895" y="2146"/>
                              <a:pt x="8231" y="1482"/>
                              <a:pt x="7412" y="1482"/>
                            </a:cubicBezTo>
                            <a:cubicBezTo>
                              <a:pt x="6593" y="1482"/>
                              <a:pt x="5930" y="2146"/>
                              <a:pt x="5930" y="2965"/>
                            </a:cubicBezTo>
                            <a:cubicBezTo>
                              <a:pt x="5930" y="3783"/>
                              <a:pt x="6593" y="4447"/>
                              <a:pt x="7412" y="444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3" name="文本框 62">
                        <a:extLst>
                          <a:ext uri="{FF2B5EF4-FFF2-40B4-BE49-F238E27FC236}">
                            <a16:creationId xmlns:a16="http://schemas.microsoft.com/office/drawing/2014/main" id="{E0290729-AE57-4ABF-B49F-D3B386F0EF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571605" y="4097840"/>
                        <a:ext cx="79637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图片</a:t>
                        </a:r>
                        <a:r>
                          <a:rPr lang="en-US" altLang="zh-CN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3</a:t>
                        </a:r>
                        <a:endPara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cxnSp>
                  <p:nvCxnSpPr>
                    <p:cNvPr id="60" name="直接箭头连接符 59">
                      <a:extLst>
                        <a:ext uri="{FF2B5EF4-FFF2-40B4-BE49-F238E27FC236}">
                          <a16:creationId xmlns:a16="http://schemas.microsoft.com/office/drawing/2014/main" id="{88ABDCB0-9650-4545-A8FF-E518B4A2467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563873" y="4510376"/>
                      <a:ext cx="1812804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23769B1F-951A-4B6D-8B5C-96E114F2FF0B}"/>
                      </a:ext>
                    </a:extLst>
                  </p:cNvPr>
                  <p:cNvSpPr txBox="1"/>
                  <p:nvPr/>
                </p:nvSpPr>
                <p:spPr>
                  <a:xfrm>
                    <a:off x="8836884" y="5657107"/>
                    <a:ext cx="145088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1</a:t>
                    </a:r>
                    <a:r>
                      <a:rPr lang="zh-CN" altLang="en-US" sz="16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个</a:t>
                    </a:r>
                    <a:r>
                      <a:rPr lang="en-US" altLang="zh-CN" sz="16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TCP</a:t>
                    </a:r>
                    <a:r>
                      <a:rPr lang="zh-CN" altLang="en-US" sz="16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连接</a:t>
                    </a:r>
                  </a:p>
                </p:txBody>
              </p:sp>
            </p:grpSp>
          </p:grp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EB8CAD-6263-4543-A0D9-0AB268251B0B}"/>
              </a:ext>
            </a:extLst>
          </p:cNvPr>
          <p:cNvGrpSpPr/>
          <p:nvPr/>
        </p:nvGrpSpPr>
        <p:grpSpPr>
          <a:xfrm>
            <a:off x="8053437" y="1466657"/>
            <a:ext cx="3617622" cy="1975333"/>
            <a:chOff x="7954577" y="1326199"/>
            <a:chExt cx="3617622" cy="1975333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ECCF49D-9C45-4EE8-BC12-2F3FD5F44A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116"/>
            <a:stretch/>
          </p:blipFill>
          <p:spPr>
            <a:xfrm>
              <a:off x="7954577" y="1326199"/>
              <a:ext cx="3617622" cy="163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4D35C44-9047-48BF-8873-3D46B6BBE794}"/>
                </a:ext>
              </a:extLst>
            </p:cNvPr>
            <p:cNvSpPr txBox="1"/>
            <p:nvPr/>
          </p:nvSpPr>
          <p:spPr>
            <a:xfrm>
              <a:off x="8124717" y="2932200"/>
              <a:ext cx="344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网页中的多个图片可以同时传输</a:t>
              </a:r>
              <a:endPara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灯片编号占位符 3">
            <a:extLst>
              <a:ext uri="{FF2B5EF4-FFF2-40B4-BE49-F238E27FC236}">
                <a16:creationId xmlns:a16="http://schemas.microsoft.com/office/drawing/2014/main" id="{FE0D7230-891A-43F4-93D4-876F592D2738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4D1E41-7A09-AB4A-A4E1-09765ADA2698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8185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05B82-4842-4DD4-9334-E2C2DEE2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/>
              <a:t>QUIC</a:t>
            </a:r>
            <a:r>
              <a:rPr kumimoji="1" lang="zh-CN" altLang="en-US" dirty="0"/>
              <a:t>：</a:t>
            </a:r>
            <a:r>
              <a:rPr kumimoji="1" lang="en-US" altLang="zh-CN" dirty="0"/>
              <a:t>UDP</a:t>
            </a:r>
            <a:r>
              <a:rPr kumimoji="1" lang="zh-CN" altLang="en-US" dirty="0"/>
              <a:t>基础</a:t>
            </a:r>
            <a:r>
              <a:rPr kumimoji="1" lang="en-US" altLang="zh-CN" dirty="0"/>
              <a:t> </a:t>
            </a:r>
            <a:r>
              <a:rPr kumimoji="1" lang="en-US" altLang="zh-CN"/>
              <a:t>+ TCP/TLS/HTTP</a:t>
            </a:r>
            <a:r>
              <a:rPr kumimoji="1" lang="zh-CN" altLang="en-US"/>
              <a:t>特性</a:t>
            </a:r>
            <a:endParaRPr kumimoji="1" lang="en-US" altLang="zh-CN" dirty="0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52D72AE6-8487-4C08-AC7B-1937592DD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60363" indent="-360363">
              <a:lnSpc>
                <a:spcPct val="140000"/>
              </a:lnSpc>
            </a:pP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传统的传输架构</a:t>
            </a:r>
            <a:endParaRPr lang="en-US" altLang="zh-CN" sz="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4213" lvl="1" indent="-360363">
              <a:lnSpc>
                <a:spcPct val="140000"/>
              </a:lnSpc>
            </a:pPr>
            <a:r>
              <a:rPr lang="en-US" altLang="zh-CN" sz="3200" dirty="0"/>
              <a:t>TCP</a:t>
            </a:r>
            <a:r>
              <a:rPr lang="zh-CN" altLang="en-US" sz="3200" dirty="0"/>
              <a:t>提供数据传输服务</a:t>
            </a:r>
            <a:endParaRPr lang="en-US" altLang="zh-CN" sz="3200" dirty="0"/>
          </a:p>
          <a:p>
            <a:pPr marL="684213" lvl="1" indent="-360363">
              <a:lnSpc>
                <a:spcPct val="140000"/>
              </a:lnSpc>
            </a:pPr>
            <a:r>
              <a:rPr lang="en-US" altLang="zh-CN" sz="3200" dirty="0"/>
              <a:t>TLS</a:t>
            </a:r>
            <a:r>
              <a:rPr lang="zh-CN" altLang="en-US" sz="3200" dirty="0"/>
              <a:t>（传输层安全性协议）对数据进行加密</a:t>
            </a:r>
            <a:endParaRPr lang="en-US" altLang="zh-CN" sz="3200" dirty="0"/>
          </a:p>
          <a:p>
            <a:pPr marL="684213" lvl="1" indent="-360363">
              <a:lnSpc>
                <a:spcPct val="140000"/>
              </a:lnSpc>
            </a:pPr>
            <a:r>
              <a:rPr lang="en-US" altLang="zh-CN" sz="3200" dirty="0"/>
              <a:t>HTTP</a:t>
            </a:r>
            <a:r>
              <a:rPr lang="zh-CN" altLang="en-US" sz="3200" dirty="0"/>
              <a:t>协议定义如何发起请求</a:t>
            </a:r>
            <a:r>
              <a:rPr lang="en-US" altLang="zh-CN" sz="3200" dirty="0"/>
              <a:t>-</a:t>
            </a:r>
            <a:r>
              <a:rPr lang="zh-CN" altLang="en-US" sz="3200" dirty="0"/>
              <a:t>响应请求</a:t>
            </a:r>
            <a:endParaRPr lang="en-US" altLang="zh-CN" sz="3200" dirty="0"/>
          </a:p>
          <a:p>
            <a:pPr marL="684213" lvl="1" indent="-360363">
              <a:lnSpc>
                <a:spcPct val="140000"/>
              </a:lnSpc>
            </a:pPr>
            <a:r>
              <a:rPr lang="zh-CN" altLang="en-US" sz="3200" dirty="0"/>
              <a:t>应用在</a:t>
            </a:r>
            <a:r>
              <a:rPr lang="en-US" altLang="zh-CN" sz="3200" dirty="0"/>
              <a:t>HTTP</a:t>
            </a:r>
            <a:r>
              <a:rPr lang="zh-CN" altLang="en-US" sz="3200" dirty="0"/>
              <a:t>之上实现</a:t>
            </a:r>
            <a:endParaRPr lang="en-US" altLang="zh-CN" sz="3200" dirty="0"/>
          </a:p>
          <a:p>
            <a:pPr marL="360363" indent="-360363">
              <a:lnSpc>
                <a:spcPct val="140000"/>
              </a:lnSpc>
            </a:pP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的传输架构</a:t>
            </a:r>
            <a:endParaRPr lang="en-US" altLang="zh-CN" sz="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4213" lvl="1" indent="-360363">
              <a:lnSpc>
                <a:spcPct val="14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和部分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360363">
              <a:lnSpc>
                <a:spcPct val="140000"/>
              </a:lnSpc>
            </a:pP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实现在用户态中</a:t>
            </a:r>
            <a:endParaRPr lang="en-US" altLang="zh-CN" sz="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4213" lvl="1" indent="-360363">
              <a:lnSpc>
                <a:spcPct val="14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底层基于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4213" lvl="1" indent="-360363">
              <a:lnSpc>
                <a:spcPct val="13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拥塞控制是模块化的，可以方便地使用各种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拥塞控制算法，如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CUBIC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E3FE55-E46E-4D11-965B-64C6524015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D5AD0C2-64A6-4476-8218-B908E3BAE929}"/>
              </a:ext>
            </a:extLst>
          </p:cNvPr>
          <p:cNvGrpSpPr/>
          <p:nvPr/>
        </p:nvGrpSpPr>
        <p:grpSpPr>
          <a:xfrm>
            <a:off x="6239435" y="1765599"/>
            <a:ext cx="5517208" cy="3567415"/>
            <a:chOff x="1307508" y="1817911"/>
            <a:chExt cx="9360491" cy="397681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8514411-16BF-4362-99B3-8E99A29E6B00}"/>
                </a:ext>
              </a:extLst>
            </p:cNvPr>
            <p:cNvGrpSpPr/>
            <p:nvPr/>
          </p:nvGrpSpPr>
          <p:grpSpPr>
            <a:xfrm>
              <a:off x="1307508" y="1817911"/>
              <a:ext cx="3918858" cy="3385459"/>
              <a:chOff x="576941" y="1752599"/>
              <a:chExt cx="3918858" cy="2873810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1B475F22-A06B-4305-B2DA-5777B3CFEEDE}"/>
                  </a:ext>
                </a:extLst>
              </p:cNvPr>
              <p:cNvGrpSpPr/>
              <p:nvPr/>
            </p:nvGrpSpPr>
            <p:grpSpPr>
              <a:xfrm>
                <a:off x="576941" y="1752599"/>
                <a:ext cx="3918858" cy="1153883"/>
                <a:chOff x="685798" y="1349829"/>
                <a:chExt cx="3918858" cy="1153883"/>
              </a:xfrm>
            </p:grpSpPr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37355D35-B959-440B-BA95-304022A5D587}"/>
                    </a:ext>
                  </a:extLst>
                </p:cNvPr>
                <p:cNvSpPr/>
                <p:nvPr/>
              </p:nvSpPr>
              <p:spPr>
                <a:xfrm>
                  <a:off x="685799" y="1349829"/>
                  <a:ext cx="3918857" cy="576942"/>
                </a:xfrm>
                <a:prstGeom prst="roundRect">
                  <a:avLst/>
                </a:prstGeom>
                <a:solidFill>
                  <a:srgbClr val="FFE599"/>
                </a:solidFill>
                <a:ln w="28575">
                  <a:solidFill>
                    <a:srgbClr val="7D7D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应用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: </a:t>
                  </a:r>
                  <a:r>
                    <a:rPr lang="zh-CN" altLang="en-US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浏览器；</a:t>
                  </a:r>
                  <a:endParaRPr lang="en-US" altLang="zh-CN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短视频；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……</a:t>
                  </a:r>
                  <a:endParaRPr lang="zh-CN" altLang="en-US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28440419-014D-4080-A60C-C00888C1B3D7}"/>
                    </a:ext>
                  </a:extLst>
                </p:cNvPr>
                <p:cNvSpPr/>
                <p:nvPr/>
              </p:nvSpPr>
              <p:spPr>
                <a:xfrm>
                  <a:off x="685798" y="1926770"/>
                  <a:ext cx="3918857" cy="576942"/>
                </a:xfrm>
                <a:prstGeom prst="roundRect">
                  <a:avLst/>
                </a:prstGeom>
                <a:solidFill>
                  <a:srgbClr val="FFE599"/>
                </a:solidFill>
                <a:ln w="28575">
                  <a:solidFill>
                    <a:srgbClr val="7D7D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HTTP/2</a:t>
                  </a:r>
                  <a:endParaRPr lang="zh-CN" altLang="en-US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5F6B28D7-F8CD-4BEB-B582-B33B54A6EB1F}"/>
                  </a:ext>
                </a:extLst>
              </p:cNvPr>
              <p:cNvSpPr/>
              <p:nvPr/>
            </p:nvSpPr>
            <p:spPr>
              <a:xfrm>
                <a:off x="576942" y="2906476"/>
                <a:ext cx="3918857" cy="576942"/>
              </a:xfrm>
              <a:prstGeom prst="roundRect">
                <a:avLst/>
              </a:prstGeom>
              <a:solidFill>
                <a:srgbClr val="FFE599"/>
              </a:solidFill>
              <a:ln w="28575">
                <a:solidFill>
                  <a:srgbClr val="7D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TLS(</a:t>
                </a: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传输层安全性协议</a:t>
                </a:r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CF36686D-FA0E-4C87-9D65-D58EB897ED32}"/>
                  </a:ext>
                </a:extLst>
              </p:cNvPr>
              <p:cNvSpPr/>
              <p:nvPr/>
            </p:nvSpPr>
            <p:spPr>
              <a:xfrm>
                <a:off x="576942" y="3472544"/>
                <a:ext cx="3918857" cy="576942"/>
              </a:xfrm>
              <a:prstGeom prst="roundRect">
                <a:avLst/>
              </a:prstGeom>
              <a:solidFill>
                <a:srgbClr val="FFE599"/>
              </a:solidFill>
              <a:ln w="28575">
                <a:solidFill>
                  <a:srgbClr val="7D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TCP</a:t>
                </a:r>
                <a:endPara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F753E179-62F2-4D42-BB94-2824EC60B25A}"/>
                  </a:ext>
                </a:extLst>
              </p:cNvPr>
              <p:cNvSpPr/>
              <p:nvPr/>
            </p:nvSpPr>
            <p:spPr>
              <a:xfrm>
                <a:off x="576943" y="4049467"/>
                <a:ext cx="3918856" cy="576942"/>
              </a:xfrm>
              <a:prstGeom prst="roundRect">
                <a:avLst/>
              </a:prstGeom>
              <a:solidFill>
                <a:srgbClr val="FFE599"/>
              </a:solidFill>
              <a:ln w="28575">
                <a:solidFill>
                  <a:srgbClr val="7D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  <a:endPara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C378940-B23F-4537-8B26-57E63F0D316F}"/>
                </a:ext>
              </a:extLst>
            </p:cNvPr>
            <p:cNvGrpSpPr/>
            <p:nvPr/>
          </p:nvGrpSpPr>
          <p:grpSpPr>
            <a:xfrm>
              <a:off x="6749141" y="1817911"/>
              <a:ext cx="3918858" cy="3385458"/>
              <a:chOff x="576941" y="1752599"/>
              <a:chExt cx="3918858" cy="2873810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7A8CD310-FB22-46BD-8EA0-88BB03BCEE03}"/>
                  </a:ext>
                </a:extLst>
              </p:cNvPr>
              <p:cNvGrpSpPr/>
              <p:nvPr/>
            </p:nvGrpSpPr>
            <p:grpSpPr>
              <a:xfrm>
                <a:off x="576941" y="1752599"/>
                <a:ext cx="3918858" cy="947040"/>
                <a:chOff x="685798" y="1349829"/>
                <a:chExt cx="3918858" cy="947040"/>
              </a:xfrm>
            </p:grpSpPr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6BACB89F-AB57-4587-81F1-3520F0898799}"/>
                    </a:ext>
                  </a:extLst>
                </p:cNvPr>
                <p:cNvSpPr/>
                <p:nvPr/>
              </p:nvSpPr>
              <p:spPr>
                <a:xfrm>
                  <a:off x="685799" y="1349829"/>
                  <a:ext cx="3918857" cy="576942"/>
                </a:xfrm>
                <a:prstGeom prst="roundRect">
                  <a:avLst/>
                </a:prstGeom>
                <a:solidFill>
                  <a:srgbClr val="FFE599"/>
                </a:solidFill>
                <a:ln w="28575">
                  <a:solidFill>
                    <a:srgbClr val="7D7D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应用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: </a:t>
                  </a:r>
                  <a:r>
                    <a:rPr lang="zh-CN" altLang="en-US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浏览器；</a:t>
                  </a:r>
                  <a:endParaRPr lang="en-US" altLang="zh-CN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短视频；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……</a:t>
                  </a:r>
                  <a:endParaRPr lang="zh-CN" altLang="en-US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9158A2A9-DA31-4A11-A742-3D5CBB447964}"/>
                    </a:ext>
                  </a:extLst>
                </p:cNvPr>
                <p:cNvSpPr/>
                <p:nvPr/>
              </p:nvSpPr>
              <p:spPr>
                <a:xfrm>
                  <a:off x="685798" y="1926771"/>
                  <a:ext cx="3918857" cy="370098"/>
                </a:xfrm>
                <a:prstGeom prst="roundRect">
                  <a:avLst/>
                </a:prstGeom>
                <a:solidFill>
                  <a:srgbClr val="FFE599"/>
                </a:solidFill>
                <a:ln w="28575">
                  <a:solidFill>
                    <a:srgbClr val="7D7D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HTTP over QUIC</a:t>
                  </a:r>
                  <a:endParaRPr lang="zh-CN" altLang="en-US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5D36CF9-30E4-40B0-BDE9-863130075E4E}"/>
                  </a:ext>
                </a:extLst>
              </p:cNvPr>
              <p:cNvSpPr/>
              <p:nvPr/>
            </p:nvSpPr>
            <p:spPr>
              <a:xfrm>
                <a:off x="576942" y="2699639"/>
                <a:ext cx="3918857" cy="979731"/>
              </a:xfrm>
              <a:prstGeom prst="roundRect">
                <a:avLst/>
              </a:prstGeom>
              <a:solidFill>
                <a:srgbClr val="E06666"/>
              </a:solidFill>
              <a:ln w="28575">
                <a:solidFill>
                  <a:srgbClr val="7D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QUIC</a:t>
                </a:r>
                <a:endPara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C4D5F5EC-EDB5-409C-965A-AE1B1C7B61B5}"/>
                  </a:ext>
                </a:extLst>
              </p:cNvPr>
              <p:cNvSpPr/>
              <p:nvPr/>
            </p:nvSpPr>
            <p:spPr>
              <a:xfrm>
                <a:off x="576942" y="3679370"/>
                <a:ext cx="3918857" cy="370115"/>
              </a:xfrm>
              <a:prstGeom prst="roundRect">
                <a:avLst/>
              </a:prstGeom>
              <a:solidFill>
                <a:srgbClr val="FFE599"/>
              </a:solidFill>
              <a:ln w="28575">
                <a:solidFill>
                  <a:srgbClr val="7D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UDP</a:t>
                </a:r>
                <a:endPara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AD6E9CDE-6B92-4BC1-A3DF-8140511F98FE}"/>
                  </a:ext>
                </a:extLst>
              </p:cNvPr>
              <p:cNvSpPr/>
              <p:nvPr/>
            </p:nvSpPr>
            <p:spPr>
              <a:xfrm>
                <a:off x="576942" y="4049467"/>
                <a:ext cx="3918857" cy="576942"/>
              </a:xfrm>
              <a:prstGeom prst="roundRect">
                <a:avLst/>
              </a:prstGeom>
              <a:solidFill>
                <a:srgbClr val="FFE599"/>
              </a:solidFill>
              <a:ln w="28575">
                <a:solidFill>
                  <a:srgbClr val="7D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  <a:endPara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510B1EE-748E-4FB8-BB09-2753C1E26893}"/>
                </a:ext>
              </a:extLst>
            </p:cNvPr>
            <p:cNvSpPr txBox="1"/>
            <p:nvPr/>
          </p:nvSpPr>
          <p:spPr>
            <a:xfrm>
              <a:off x="1341281" y="5387086"/>
              <a:ext cx="3885083" cy="40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的传输架构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CAA3B7A-1E16-4CB7-80F1-23142534A9BD}"/>
                </a:ext>
              </a:extLst>
            </p:cNvPr>
            <p:cNvSpPr txBox="1"/>
            <p:nvPr/>
          </p:nvSpPr>
          <p:spPr>
            <a:xfrm>
              <a:off x="6630715" y="5347692"/>
              <a:ext cx="4037283" cy="40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QUIC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的传输架构</a:t>
              </a: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8783010B-9E16-4E90-8AF8-FFA11BEE187D}"/>
                </a:ext>
              </a:extLst>
            </p:cNvPr>
            <p:cNvSpPr/>
            <p:nvPr/>
          </p:nvSpPr>
          <p:spPr>
            <a:xfrm>
              <a:off x="5340664" y="3177223"/>
              <a:ext cx="1294178" cy="747211"/>
            </a:xfrm>
            <a:prstGeom prst="rightArrow">
              <a:avLst/>
            </a:prstGeom>
            <a:solidFill>
              <a:srgbClr val="FFE5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412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F6BCC-92DF-48C0-AAC1-F4E01296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</a:t>
            </a:r>
            <a:r>
              <a:rPr lang="zh-CN" altLang="en-US" dirty="0"/>
              <a:t>连接建立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F4C582-A77C-4897-8DDD-F0E90DA6972E}"/>
              </a:ext>
            </a:extLst>
          </p:cNvPr>
          <p:cNvGrpSpPr/>
          <p:nvPr/>
        </p:nvGrpSpPr>
        <p:grpSpPr>
          <a:xfrm>
            <a:off x="116859" y="1444803"/>
            <a:ext cx="4340414" cy="5125371"/>
            <a:chOff x="-102864" y="1818028"/>
            <a:chExt cx="4340414" cy="512537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3C413CF-714F-469C-9973-E7F1D3ED3696}"/>
                </a:ext>
              </a:extLst>
            </p:cNvPr>
            <p:cNvGrpSpPr/>
            <p:nvPr/>
          </p:nvGrpSpPr>
          <p:grpSpPr>
            <a:xfrm>
              <a:off x="354783" y="1818028"/>
              <a:ext cx="3882767" cy="5125371"/>
              <a:chOff x="285944" y="1830664"/>
              <a:chExt cx="3882767" cy="5125371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A85DA39E-CE2D-42A8-8E2A-2793E6681341}"/>
                  </a:ext>
                </a:extLst>
              </p:cNvPr>
              <p:cNvGrpSpPr/>
              <p:nvPr/>
            </p:nvGrpSpPr>
            <p:grpSpPr>
              <a:xfrm>
                <a:off x="372355" y="1830664"/>
                <a:ext cx="3796356" cy="4584262"/>
                <a:chOff x="1034622" y="1914509"/>
                <a:chExt cx="3796356" cy="4584262"/>
              </a:xfrm>
            </p:grpSpPr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49F6D064-0A80-492A-9F64-A2CC4639453E}"/>
                    </a:ext>
                  </a:extLst>
                </p:cNvPr>
                <p:cNvGrpSpPr/>
                <p:nvPr/>
              </p:nvGrpSpPr>
              <p:grpSpPr>
                <a:xfrm>
                  <a:off x="1034622" y="1914509"/>
                  <a:ext cx="3796356" cy="4584262"/>
                  <a:chOff x="1044289" y="1914509"/>
                  <a:chExt cx="3796356" cy="4584262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9A41208C-83BC-4D80-A8DB-CAE4A2286953}"/>
                      </a:ext>
                    </a:extLst>
                  </p:cNvPr>
                  <p:cNvGrpSpPr/>
                  <p:nvPr/>
                </p:nvGrpSpPr>
                <p:grpSpPr>
                  <a:xfrm>
                    <a:off x="1044289" y="1914509"/>
                    <a:ext cx="3004655" cy="4584262"/>
                    <a:chOff x="1044289" y="1914509"/>
                    <a:chExt cx="3004655" cy="4584262"/>
                  </a:xfrm>
                </p:grpSpPr>
                <p:pic>
                  <p:nvPicPr>
                    <p:cNvPr id="7" name="图片 6">
                      <a:extLst>
                        <a:ext uri="{FF2B5EF4-FFF2-40B4-BE49-F238E27FC236}">
                          <a16:creationId xmlns:a16="http://schemas.microsoft.com/office/drawing/2014/main" id="{52656404-FFBB-4871-A29E-25B0DD442D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432429" y="1914509"/>
                      <a:ext cx="616515" cy="60429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图片 7">
                      <a:extLst>
                        <a:ext uri="{FF2B5EF4-FFF2-40B4-BE49-F238E27FC236}">
                          <a16:creationId xmlns:a16="http://schemas.microsoft.com/office/drawing/2014/main" id="{6DD4C5DB-DD55-4D75-BD28-9FC51EDBEB9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044289" y="1924590"/>
                      <a:ext cx="605263" cy="506579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5" name="直接连接符 4">
                      <a:extLst>
                        <a:ext uri="{FF2B5EF4-FFF2-40B4-BE49-F238E27FC236}">
                          <a16:creationId xmlns:a16="http://schemas.microsoft.com/office/drawing/2014/main" id="{A57AD7A8-679E-4E43-92FD-932FD95814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06406" y="2364297"/>
                      <a:ext cx="1102" cy="4134474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连接符 8">
                      <a:extLst>
                        <a:ext uri="{FF2B5EF4-FFF2-40B4-BE49-F238E27FC236}">
                          <a16:creationId xmlns:a16="http://schemas.microsoft.com/office/drawing/2014/main" id="{83A015EB-8517-4FAA-A858-A8F397F4A2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08008" y="2479547"/>
                      <a:ext cx="5240" cy="4019224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04AE61FF-5A92-46CF-842D-E0BD97D87C08}"/>
                      </a:ext>
                    </a:extLst>
                  </p:cNvPr>
                  <p:cNvSpPr txBox="1"/>
                  <p:nvPr/>
                </p:nvSpPr>
                <p:spPr>
                  <a:xfrm>
                    <a:off x="1465824" y="2032363"/>
                    <a:ext cx="96828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(Client)</a:t>
                    </a:r>
                    <a:endPara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ECD8AD56-CCCB-4414-98D5-663B34B1E7F5}"/>
                      </a:ext>
                    </a:extLst>
                  </p:cNvPr>
                  <p:cNvSpPr txBox="1"/>
                  <p:nvPr/>
                </p:nvSpPr>
                <p:spPr>
                  <a:xfrm>
                    <a:off x="3872360" y="2056520"/>
                    <a:ext cx="968285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(Server)</a:t>
                    </a:r>
                    <a:endPara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FD92BC2D-A0CB-42B9-9B1B-22AEA0C35B26}"/>
                    </a:ext>
                  </a:extLst>
                </p:cNvPr>
                <p:cNvGrpSpPr/>
                <p:nvPr/>
              </p:nvGrpSpPr>
              <p:grpSpPr>
                <a:xfrm>
                  <a:off x="1288174" y="2504041"/>
                  <a:ext cx="2425074" cy="3294540"/>
                  <a:chOff x="1288174" y="2504041"/>
                  <a:chExt cx="2425074" cy="3294540"/>
                </a:xfrm>
              </p:grpSpPr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C730E051-D3E9-4102-8E06-E953487AC0B3}"/>
                      </a:ext>
                    </a:extLst>
                  </p:cNvPr>
                  <p:cNvGrpSpPr/>
                  <p:nvPr/>
                </p:nvGrpSpPr>
                <p:grpSpPr>
                  <a:xfrm>
                    <a:off x="1296739" y="2504041"/>
                    <a:ext cx="2396072" cy="457200"/>
                    <a:chOff x="1296739" y="2504041"/>
                    <a:chExt cx="2396072" cy="457200"/>
                  </a:xfrm>
                </p:grpSpPr>
                <p:cxnSp>
                  <p:nvCxnSpPr>
                    <p:cNvPr id="17" name="直接箭头连接符 16">
                      <a:extLst>
                        <a:ext uri="{FF2B5EF4-FFF2-40B4-BE49-F238E27FC236}">
                          <a16:creationId xmlns:a16="http://schemas.microsoft.com/office/drawing/2014/main" id="{44306868-2157-470B-A224-BFD0D208F0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96739" y="2504041"/>
                      <a:ext cx="2396072" cy="45720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矩形 18">
                      <a:extLst>
                        <a:ext uri="{FF2B5EF4-FFF2-40B4-BE49-F238E27FC236}">
                          <a16:creationId xmlns:a16="http://schemas.microsoft.com/office/drawing/2014/main" id="{AA319918-631B-4677-AC66-DE4AD4BD1F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2684" y="2612592"/>
                      <a:ext cx="827314" cy="25037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你好</a:t>
                      </a:r>
                    </a:p>
                  </p:txBody>
                </p:sp>
              </p:grpSp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80CF1999-BEBC-4CDE-93AD-9F1A2A9B8C50}"/>
                      </a:ext>
                    </a:extLst>
                  </p:cNvPr>
                  <p:cNvGrpSpPr/>
                  <p:nvPr/>
                </p:nvGrpSpPr>
                <p:grpSpPr>
                  <a:xfrm>
                    <a:off x="1288175" y="3048163"/>
                    <a:ext cx="2415406" cy="293914"/>
                    <a:chOff x="1288175" y="3048163"/>
                    <a:chExt cx="2415406" cy="293914"/>
                  </a:xfrm>
                </p:grpSpPr>
                <p:cxnSp>
                  <p:nvCxnSpPr>
                    <p:cNvPr id="21" name="直接箭头连接符 20">
                      <a:extLst>
                        <a:ext uri="{FF2B5EF4-FFF2-40B4-BE49-F238E27FC236}">
                          <a16:creationId xmlns:a16="http://schemas.microsoft.com/office/drawing/2014/main" id="{A1C00164-3CAA-482D-92EC-C9610F55D8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88175" y="3048163"/>
                      <a:ext cx="2415406" cy="29391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479334CD-6D54-4C76-8428-05D95CAAF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2684" y="3091706"/>
                      <a:ext cx="827314" cy="25037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你好</a:t>
                      </a:r>
                    </a:p>
                  </p:txBody>
                </p:sp>
              </p:grpSp>
              <p:grpSp>
                <p:nvGrpSpPr>
                  <p:cNvPr id="27" name="组合 26">
                    <a:extLst>
                      <a:ext uri="{FF2B5EF4-FFF2-40B4-BE49-F238E27FC236}">
                        <a16:creationId xmlns:a16="http://schemas.microsoft.com/office/drawing/2014/main" id="{70F0B8F1-B9AC-4AA0-BC51-950D46928E5D}"/>
                      </a:ext>
                    </a:extLst>
                  </p:cNvPr>
                  <p:cNvGrpSpPr/>
                  <p:nvPr/>
                </p:nvGrpSpPr>
                <p:grpSpPr>
                  <a:xfrm>
                    <a:off x="1317176" y="3558950"/>
                    <a:ext cx="2396072" cy="457200"/>
                    <a:chOff x="1317175" y="2416113"/>
                    <a:chExt cx="2396072" cy="457200"/>
                  </a:xfrm>
                </p:grpSpPr>
                <p:cxnSp>
                  <p:nvCxnSpPr>
                    <p:cNvPr id="28" name="直接箭头连接符 27">
                      <a:extLst>
                        <a:ext uri="{FF2B5EF4-FFF2-40B4-BE49-F238E27FC236}">
                          <a16:creationId xmlns:a16="http://schemas.microsoft.com/office/drawing/2014/main" id="{4306EC85-F2BA-4BAF-9B8D-AA4B47E798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17175" y="2416113"/>
                      <a:ext cx="2396072" cy="45720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矩形 28">
                      <a:extLst>
                        <a:ext uri="{FF2B5EF4-FFF2-40B4-BE49-F238E27FC236}">
                          <a16:creationId xmlns:a16="http://schemas.microsoft.com/office/drawing/2014/main" id="{553C9C74-6318-4856-B58D-5DBE1095A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5484" y="2498069"/>
                      <a:ext cx="1681228" cy="2578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咱们加密吧</a:t>
                      </a:r>
                    </a:p>
                  </p:txBody>
                </p:sp>
              </p:grpSp>
              <p:grpSp>
                <p:nvGrpSpPr>
                  <p:cNvPr id="31" name="组合 30">
                    <a:extLst>
                      <a:ext uri="{FF2B5EF4-FFF2-40B4-BE49-F238E27FC236}">
                        <a16:creationId xmlns:a16="http://schemas.microsoft.com/office/drawing/2014/main" id="{58097035-6BDB-4E63-8808-1440A5E18EEC}"/>
                      </a:ext>
                    </a:extLst>
                  </p:cNvPr>
                  <p:cNvGrpSpPr/>
                  <p:nvPr/>
                </p:nvGrpSpPr>
                <p:grpSpPr>
                  <a:xfrm>
                    <a:off x="1288174" y="4074011"/>
                    <a:ext cx="2415406" cy="467721"/>
                    <a:chOff x="1288175" y="2858051"/>
                    <a:chExt cx="2415406" cy="467721"/>
                  </a:xfrm>
                </p:grpSpPr>
                <p:cxnSp>
                  <p:nvCxnSpPr>
                    <p:cNvPr id="32" name="直接箭头连接符 31">
                      <a:extLst>
                        <a:ext uri="{FF2B5EF4-FFF2-40B4-BE49-F238E27FC236}">
                          <a16:creationId xmlns:a16="http://schemas.microsoft.com/office/drawing/2014/main" id="{F3DBC421-96BD-44FE-96A6-87D0640952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88175" y="2926556"/>
                      <a:ext cx="2415406" cy="29391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矩形 32">
                      <a:extLst>
                        <a:ext uri="{FF2B5EF4-FFF2-40B4-BE49-F238E27FC236}">
                          <a16:creationId xmlns:a16="http://schemas.microsoft.com/office/drawing/2014/main" id="{4150C21C-6A49-4AC1-95B0-3CCFB1B349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0017" y="2858051"/>
                      <a:ext cx="1430840" cy="46772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好的，我的密钥是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E72C6CDC-A707-4FFA-BCA0-BE1181466430}"/>
                      </a:ext>
                    </a:extLst>
                  </p:cNvPr>
                  <p:cNvGrpSpPr/>
                  <p:nvPr/>
                </p:nvGrpSpPr>
                <p:grpSpPr>
                  <a:xfrm>
                    <a:off x="1288174" y="4615543"/>
                    <a:ext cx="2396072" cy="531010"/>
                    <a:chOff x="1155930" y="3190920"/>
                    <a:chExt cx="2396072" cy="531010"/>
                  </a:xfrm>
                </p:grpSpPr>
                <p:cxnSp>
                  <p:nvCxnSpPr>
                    <p:cNvPr id="35" name="直接箭头连接符 34">
                      <a:extLst>
                        <a:ext uri="{FF2B5EF4-FFF2-40B4-BE49-F238E27FC236}">
                          <a16:creationId xmlns:a16="http://schemas.microsoft.com/office/drawing/2014/main" id="{39C3B5F7-845D-4AF9-BA35-B970E6F44A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55930" y="3190920"/>
                      <a:ext cx="2396072" cy="45720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矩形 35">
                      <a:extLst>
                        <a:ext uri="{FF2B5EF4-FFF2-40B4-BE49-F238E27FC236}">
                          <a16:creationId xmlns:a16="http://schemas.microsoft.com/office/drawing/2014/main" id="{EDA9FB42-78F4-4776-BFAA-A3E7BBF32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127" y="3264730"/>
                      <a:ext cx="168122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收到！我的密钥是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yy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2" name="组合 41">
                    <a:extLst>
                      <a:ext uri="{FF2B5EF4-FFF2-40B4-BE49-F238E27FC236}">
                        <a16:creationId xmlns:a16="http://schemas.microsoft.com/office/drawing/2014/main" id="{74A1C8A6-A4F3-4371-BF1A-9797C90E1449}"/>
                      </a:ext>
                    </a:extLst>
                  </p:cNvPr>
                  <p:cNvGrpSpPr/>
                  <p:nvPr/>
                </p:nvGrpSpPr>
                <p:grpSpPr>
                  <a:xfrm>
                    <a:off x="1288174" y="5299880"/>
                    <a:ext cx="2415406" cy="498701"/>
                    <a:chOff x="1288175" y="2872204"/>
                    <a:chExt cx="2415406" cy="498701"/>
                  </a:xfrm>
                </p:grpSpPr>
                <p:cxnSp>
                  <p:nvCxnSpPr>
                    <p:cNvPr id="43" name="直接箭头连接符 42">
                      <a:extLst>
                        <a:ext uri="{FF2B5EF4-FFF2-40B4-BE49-F238E27FC236}">
                          <a16:creationId xmlns:a16="http://schemas.microsoft.com/office/drawing/2014/main" id="{1113085C-4D5D-462D-B5E1-DF3DE58AD7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88175" y="2938815"/>
                      <a:ext cx="2415406" cy="29391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3C194067-C0CC-4EAF-AE97-0E3313D44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0680" y="2872204"/>
                      <a:ext cx="1430840" cy="49870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收到！可以加密通话了！</a:t>
                      </a:r>
                    </a:p>
                  </p:txBody>
                </p:sp>
              </p:grpSp>
            </p:grp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8C1C774-B848-4203-A739-2BC4D95911F2}"/>
                  </a:ext>
                </a:extLst>
              </p:cNvPr>
              <p:cNvSpPr txBox="1"/>
              <p:nvPr/>
            </p:nvSpPr>
            <p:spPr>
              <a:xfrm>
                <a:off x="285944" y="6309704"/>
                <a:ext cx="31340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TCL</a:t>
                </a: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建连、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TLS</a:t>
                </a: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建连串行进行</a:t>
                </a:r>
                <a:endPara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建连需要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3RTT</a:t>
                </a:r>
                <a:endPara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6D1F6189-30AC-4DFF-A6D2-A1BE002FFBB7}"/>
                </a:ext>
              </a:extLst>
            </p:cNvPr>
            <p:cNvCxnSpPr>
              <a:cxnSpLocks/>
            </p:cNvCxnSpPr>
            <p:nvPr/>
          </p:nvCxnSpPr>
          <p:spPr>
            <a:xfrm>
              <a:off x="690372" y="5813272"/>
              <a:ext cx="2396072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D5DC9B5-4365-490C-BF9E-47AB36B657B2}"/>
                </a:ext>
              </a:extLst>
            </p:cNvPr>
            <p:cNvSpPr/>
            <p:nvPr/>
          </p:nvSpPr>
          <p:spPr>
            <a:xfrm>
              <a:off x="1362401" y="5783862"/>
              <a:ext cx="1210701" cy="571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***(</a:t>
              </a:r>
              <a:r>
                <a:rPr lang="zh-CN" altLang="en-US" dirty="0">
                  <a:solidFill>
                    <a:schemeClr val="tx1"/>
                  </a:solidFill>
                </a:rPr>
                <a:t>加密后的数据）</a:t>
              </a:r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B9F6F59-9892-4E4F-BEF0-C728189180A6}"/>
                </a:ext>
              </a:extLst>
            </p:cNvPr>
            <p:cNvGrpSpPr/>
            <p:nvPr/>
          </p:nvGrpSpPr>
          <p:grpSpPr>
            <a:xfrm>
              <a:off x="-102864" y="2451860"/>
              <a:ext cx="685757" cy="3112064"/>
              <a:chOff x="-102864" y="2451860"/>
              <a:chExt cx="685757" cy="3112064"/>
            </a:xfrm>
          </p:grpSpPr>
          <p:sp>
            <p:nvSpPr>
              <p:cNvPr id="83" name="左大括号 82">
                <a:extLst>
                  <a:ext uri="{FF2B5EF4-FFF2-40B4-BE49-F238E27FC236}">
                    <a16:creationId xmlns:a16="http://schemas.microsoft.com/office/drawing/2014/main" id="{1B07273D-C4F3-48C6-869E-F888A0CBEACE}"/>
                  </a:ext>
                </a:extLst>
              </p:cNvPr>
              <p:cNvSpPr/>
              <p:nvPr/>
            </p:nvSpPr>
            <p:spPr>
              <a:xfrm>
                <a:off x="311847" y="2451860"/>
                <a:ext cx="271037" cy="3112064"/>
              </a:xfrm>
              <a:prstGeom prst="leftBrac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634CA97-B0DF-4945-949D-66B6B073B331}"/>
                  </a:ext>
                </a:extLst>
              </p:cNvPr>
              <p:cNvSpPr txBox="1"/>
              <p:nvPr/>
            </p:nvSpPr>
            <p:spPr>
              <a:xfrm>
                <a:off x="-102864" y="3691069"/>
                <a:ext cx="68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3rtt</a:t>
                </a:r>
                <a:endPara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7F9B9094-3D5E-43CB-BF57-B8A4CA7A3C6F}"/>
              </a:ext>
            </a:extLst>
          </p:cNvPr>
          <p:cNvGrpSpPr/>
          <p:nvPr/>
        </p:nvGrpSpPr>
        <p:grpSpPr>
          <a:xfrm>
            <a:off x="3828926" y="1284065"/>
            <a:ext cx="4463403" cy="5220512"/>
            <a:chOff x="3866050" y="1687780"/>
            <a:chExt cx="4463403" cy="5220512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1F6DBB8A-B14C-443F-91F2-E1D725F8972E}"/>
                </a:ext>
              </a:extLst>
            </p:cNvPr>
            <p:cNvGrpSpPr/>
            <p:nvPr/>
          </p:nvGrpSpPr>
          <p:grpSpPr>
            <a:xfrm>
              <a:off x="3866050" y="2239541"/>
              <a:ext cx="4463403" cy="4668751"/>
              <a:chOff x="4136492" y="2349965"/>
              <a:chExt cx="4463403" cy="4668751"/>
            </a:xfrm>
          </p:grpSpPr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F95C9E9B-B2EA-4F4B-9543-D47294445FA4}"/>
                  </a:ext>
                </a:extLst>
              </p:cNvPr>
              <p:cNvGrpSpPr/>
              <p:nvPr/>
            </p:nvGrpSpPr>
            <p:grpSpPr>
              <a:xfrm>
                <a:off x="4136492" y="2349965"/>
                <a:ext cx="4463403" cy="4668751"/>
                <a:chOff x="-350636" y="2379096"/>
                <a:chExt cx="4463403" cy="4668751"/>
              </a:xfrm>
            </p:grpSpPr>
            <p:grpSp>
              <p:nvGrpSpPr>
                <p:cNvPr id="108" name="组合 107">
                  <a:extLst>
                    <a:ext uri="{FF2B5EF4-FFF2-40B4-BE49-F238E27FC236}">
                      <a16:creationId xmlns:a16="http://schemas.microsoft.com/office/drawing/2014/main" id="{77291EB3-3231-4531-826A-F5C1F14D7C23}"/>
                    </a:ext>
                  </a:extLst>
                </p:cNvPr>
                <p:cNvGrpSpPr/>
                <p:nvPr/>
              </p:nvGrpSpPr>
              <p:grpSpPr>
                <a:xfrm>
                  <a:off x="616240" y="2379096"/>
                  <a:ext cx="2425073" cy="2853434"/>
                  <a:chOff x="1278507" y="2462941"/>
                  <a:chExt cx="2425073" cy="2853434"/>
                </a:xfrm>
              </p:grpSpPr>
              <p:grpSp>
                <p:nvGrpSpPr>
                  <p:cNvPr id="109" name="组合 108">
                    <a:extLst>
                      <a:ext uri="{FF2B5EF4-FFF2-40B4-BE49-F238E27FC236}">
                        <a16:creationId xmlns:a16="http://schemas.microsoft.com/office/drawing/2014/main" id="{C0673928-D829-458B-80CA-EE9EF5B28193}"/>
                      </a:ext>
                    </a:extLst>
                  </p:cNvPr>
                  <p:cNvGrpSpPr/>
                  <p:nvPr/>
                </p:nvGrpSpPr>
                <p:grpSpPr>
                  <a:xfrm>
                    <a:off x="1307508" y="2462941"/>
                    <a:ext cx="2396072" cy="603534"/>
                    <a:chOff x="1307508" y="2462941"/>
                    <a:chExt cx="2396072" cy="603534"/>
                  </a:xfrm>
                </p:grpSpPr>
                <p:cxnSp>
                  <p:nvCxnSpPr>
                    <p:cNvPr id="119" name="直接箭头连接符 118">
                      <a:extLst>
                        <a:ext uri="{FF2B5EF4-FFF2-40B4-BE49-F238E27FC236}">
                          <a16:creationId xmlns:a16="http://schemas.microsoft.com/office/drawing/2014/main" id="{79ED6B75-79B2-4E66-AE55-DEC6023D69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07508" y="2569029"/>
                      <a:ext cx="2396072" cy="45720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0" name="矩形 119">
                      <a:extLst>
                        <a:ext uri="{FF2B5EF4-FFF2-40B4-BE49-F238E27FC236}">
                          <a16:creationId xmlns:a16="http://schemas.microsoft.com/office/drawing/2014/main" id="{F33FED07-8AA1-42E0-AAA0-4DEBD30D6F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8369" y="2462941"/>
                      <a:ext cx="1450119" cy="6035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你好，咱们加密通话吧</a:t>
                      </a:r>
                    </a:p>
                  </p:txBody>
                </p:sp>
              </p:grpSp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3BE67B8E-03E5-4B79-8098-80F42CB29FBD}"/>
                      </a:ext>
                    </a:extLst>
                  </p:cNvPr>
                  <p:cNvGrpSpPr/>
                  <p:nvPr/>
                </p:nvGrpSpPr>
                <p:grpSpPr>
                  <a:xfrm>
                    <a:off x="1278507" y="3277972"/>
                    <a:ext cx="2415406" cy="603535"/>
                    <a:chOff x="1278507" y="3277972"/>
                    <a:chExt cx="2415406" cy="603535"/>
                  </a:xfrm>
                </p:grpSpPr>
                <p:cxnSp>
                  <p:nvCxnSpPr>
                    <p:cNvPr id="117" name="直接箭头连接符 116">
                      <a:extLst>
                        <a:ext uri="{FF2B5EF4-FFF2-40B4-BE49-F238E27FC236}">
                          <a16:creationId xmlns:a16="http://schemas.microsoft.com/office/drawing/2014/main" id="{664EB98E-C874-4113-84F6-C3C2AE97A3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78507" y="3341030"/>
                      <a:ext cx="2415406" cy="29391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矩形 117">
                      <a:extLst>
                        <a:ext uri="{FF2B5EF4-FFF2-40B4-BE49-F238E27FC236}">
                          <a16:creationId xmlns:a16="http://schemas.microsoft.com/office/drawing/2014/main" id="{78DC8DCA-AD10-4504-8A89-52EEF405CF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4250" y="3277972"/>
                      <a:ext cx="1745256" cy="6035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你好，好的，我的密钥是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CA563513-F3F8-4510-A752-93D98F8A1123}"/>
                      </a:ext>
                    </a:extLst>
                  </p:cNvPr>
                  <p:cNvGrpSpPr/>
                  <p:nvPr/>
                </p:nvGrpSpPr>
                <p:grpSpPr>
                  <a:xfrm>
                    <a:off x="1288174" y="4054119"/>
                    <a:ext cx="2396072" cy="569779"/>
                    <a:chOff x="1155930" y="2629496"/>
                    <a:chExt cx="2396072" cy="569779"/>
                  </a:xfrm>
                </p:grpSpPr>
                <p:cxnSp>
                  <p:nvCxnSpPr>
                    <p:cNvPr id="115" name="直接箭头连接符 114">
                      <a:extLst>
                        <a:ext uri="{FF2B5EF4-FFF2-40B4-BE49-F238E27FC236}">
                          <a16:creationId xmlns:a16="http://schemas.microsoft.com/office/drawing/2014/main" id="{A955B639-66CB-4EB1-BF3F-577BEE9614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55930" y="2725254"/>
                      <a:ext cx="2396072" cy="45720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6" name="矩形 115">
                      <a:extLst>
                        <a:ext uri="{FF2B5EF4-FFF2-40B4-BE49-F238E27FC236}">
                          <a16:creationId xmlns:a16="http://schemas.microsoft.com/office/drawing/2014/main" id="{5BE4607C-BD32-4DA3-989C-05B1AF3B1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2578" y="2629496"/>
                      <a:ext cx="1681228" cy="56977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收到！我的密钥是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yy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组合 111">
                    <a:extLst>
                      <a:ext uri="{FF2B5EF4-FFF2-40B4-BE49-F238E27FC236}">
                        <a16:creationId xmlns:a16="http://schemas.microsoft.com/office/drawing/2014/main" id="{7CB37AC9-129B-4F68-ABDF-A200D261647D}"/>
                      </a:ext>
                    </a:extLst>
                  </p:cNvPr>
                  <p:cNvGrpSpPr/>
                  <p:nvPr/>
                </p:nvGrpSpPr>
                <p:grpSpPr>
                  <a:xfrm>
                    <a:off x="1288174" y="4771581"/>
                    <a:ext cx="2415406" cy="544794"/>
                    <a:chOff x="1288175" y="2343905"/>
                    <a:chExt cx="2415406" cy="544794"/>
                  </a:xfrm>
                </p:grpSpPr>
                <p:cxnSp>
                  <p:nvCxnSpPr>
                    <p:cNvPr id="113" name="直接箭头连接符 112">
                      <a:extLst>
                        <a:ext uri="{FF2B5EF4-FFF2-40B4-BE49-F238E27FC236}">
                          <a16:creationId xmlns:a16="http://schemas.microsoft.com/office/drawing/2014/main" id="{A97FF29A-2F4C-4966-A47A-6258E076CE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88175" y="2423378"/>
                      <a:ext cx="2415406" cy="29391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4" name="矩形 113">
                      <a:extLst>
                        <a:ext uri="{FF2B5EF4-FFF2-40B4-BE49-F238E27FC236}">
                          <a16:creationId xmlns:a16="http://schemas.microsoft.com/office/drawing/2014/main" id="{A6CEFD04-9FA5-4575-A323-251B51C83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0017" y="2343905"/>
                      <a:ext cx="1430840" cy="5447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收到！可以加密通话了！</a:t>
                      </a:r>
                    </a:p>
                  </p:txBody>
                </p:sp>
              </p:grpSp>
            </p:grp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BC20F297-BEC8-4F93-81BB-3E27C537DE46}"/>
                    </a:ext>
                  </a:extLst>
                </p:cNvPr>
                <p:cNvSpPr txBox="1"/>
                <p:nvPr/>
              </p:nvSpPr>
              <p:spPr>
                <a:xfrm>
                  <a:off x="-350636" y="6401516"/>
                  <a:ext cx="446340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传输建连与加密建连同时进行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建连需要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2RTT</a:t>
                  </a:r>
                  <a:endPara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EF43C01A-0D27-4318-BC48-08F99996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4378" y="5527701"/>
                <a:ext cx="2396072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ECA3FC86-43DE-46A8-8D91-B27E38C2C96E}"/>
                  </a:ext>
                </a:extLst>
              </p:cNvPr>
              <p:cNvSpPr/>
              <p:nvPr/>
            </p:nvSpPr>
            <p:spPr>
              <a:xfrm>
                <a:off x="5796407" y="5498291"/>
                <a:ext cx="1210701" cy="5711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***(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加密后的数据）</a:t>
                </a:r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4FD626F6-45D2-494C-9040-F6E52FB49BA1}"/>
                  </a:ext>
                </a:extLst>
              </p:cNvPr>
              <p:cNvGrpSpPr/>
              <p:nvPr/>
            </p:nvGrpSpPr>
            <p:grpSpPr>
              <a:xfrm>
                <a:off x="4347785" y="2402415"/>
                <a:ext cx="718644" cy="2647657"/>
                <a:chOff x="-135760" y="2451860"/>
                <a:chExt cx="718644" cy="3112064"/>
              </a:xfrm>
            </p:grpSpPr>
            <p:sp>
              <p:nvSpPr>
                <p:cNvPr id="103" name="左大括号 102">
                  <a:extLst>
                    <a:ext uri="{FF2B5EF4-FFF2-40B4-BE49-F238E27FC236}">
                      <a16:creationId xmlns:a16="http://schemas.microsoft.com/office/drawing/2014/main" id="{E9D2E6AD-65D1-4065-968C-4951BA65A06F}"/>
                    </a:ext>
                  </a:extLst>
                </p:cNvPr>
                <p:cNvSpPr/>
                <p:nvPr/>
              </p:nvSpPr>
              <p:spPr>
                <a:xfrm>
                  <a:off x="311847" y="2451860"/>
                  <a:ext cx="271037" cy="3112064"/>
                </a:xfrm>
                <a:prstGeom prst="leftBrac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4D108B34-2886-4900-B4F5-E4FF948F84F6}"/>
                    </a:ext>
                  </a:extLst>
                </p:cNvPr>
                <p:cNvSpPr txBox="1"/>
                <p:nvPr/>
              </p:nvSpPr>
              <p:spPr>
                <a:xfrm>
                  <a:off x="-135760" y="3596007"/>
                  <a:ext cx="685757" cy="434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2rtt</a:t>
                  </a:r>
                  <a:endPara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DD0E166-9EC6-45D7-A5C6-5434F062D82C}"/>
                </a:ext>
              </a:extLst>
            </p:cNvPr>
            <p:cNvGrpSpPr/>
            <p:nvPr/>
          </p:nvGrpSpPr>
          <p:grpSpPr>
            <a:xfrm>
              <a:off x="4594977" y="1687780"/>
              <a:ext cx="605263" cy="4574181"/>
              <a:chOff x="852402" y="1827063"/>
              <a:chExt cx="605263" cy="4574181"/>
            </a:xfrm>
          </p:grpSpPr>
          <p:pic>
            <p:nvPicPr>
              <p:cNvPr id="140" name="图片 139">
                <a:extLst>
                  <a:ext uri="{FF2B5EF4-FFF2-40B4-BE49-F238E27FC236}">
                    <a16:creationId xmlns:a16="http://schemas.microsoft.com/office/drawing/2014/main" id="{926FF176-7CD2-4D15-A01B-00ACF84CCF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402" y="1827063"/>
                <a:ext cx="605263" cy="506579"/>
              </a:xfrm>
              <a:prstGeom prst="rect">
                <a:avLst/>
              </a:prstGeom>
            </p:spPr>
          </p:pic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62603C75-4694-493A-BFA3-81801AF41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519" y="2266770"/>
                <a:ext cx="1102" cy="41344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A6369B83-0087-4C52-9D1D-00C7E6542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5128" y="1694146"/>
              <a:ext cx="616515" cy="604298"/>
            </a:xfrm>
            <a:prstGeom prst="rect">
              <a:avLst/>
            </a:prstGeom>
          </p:spPr>
        </p:pic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1FA8EB73-0A28-43D1-AC75-E22DB4C3B810}"/>
                </a:ext>
              </a:extLst>
            </p:cNvPr>
            <p:cNvCxnSpPr>
              <a:cxnSpLocks/>
            </p:cNvCxnSpPr>
            <p:nvPr/>
          </p:nvCxnSpPr>
          <p:spPr>
            <a:xfrm>
              <a:off x="7250707" y="2259184"/>
              <a:ext cx="5240" cy="40192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6258A9-350E-49C8-AC30-484604B473A3}"/>
              </a:ext>
            </a:extLst>
          </p:cNvPr>
          <p:cNvGrpSpPr/>
          <p:nvPr/>
        </p:nvGrpSpPr>
        <p:grpSpPr>
          <a:xfrm>
            <a:off x="8049372" y="1284065"/>
            <a:ext cx="3435517" cy="4487495"/>
            <a:chOff x="8184117" y="1680590"/>
            <a:chExt cx="3435517" cy="448749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BB98F0DE-BAE0-4DA1-85E0-82A7B4D59E79}"/>
                </a:ext>
              </a:extLst>
            </p:cNvPr>
            <p:cNvGrpSpPr/>
            <p:nvPr/>
          </p:nvGrpSpPr>
          <p:grpSpPr>
            <a:xfrm>
              <a:off x="8184117" y="2190336"/>
              <a:ext cx="3375625" cy="3977749"/>
              <a:chOff x="4427278" y="2310681"/>
              <a:chExt cx="3375625" cy="3977749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6F2DA51F-8626-4160-BE96-90207F3A5621}"/>
                  </a:ext>
                </a:extLst>
              </p:cNvPr>
              <p:cNvGrpSpPr/>
              <p:nvPr/>
            </p:nvGrpSpPr>
            <p:grpSpPr>
              <a:xfrm>
                <a:off x="4819238" y="2310681"/>
                <a:ext cx="2983665" cy="3977749"/>
                <a:chOff x="332110" y="2339812"/>
                <a:chExt cx="2983665" cy="3977749"/>
              </a:xfrm>
            </p:grpSpPr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4D4BA07E-D3EC-4D19-9994-DC9FAB8E791D}"/>
                    </a:ext>
                  </a:extLst>
                </p:cNvPr>
                <p:cNvGrpSpPr/>
                <p:nvPr/>
              </p:nvGrpSpPr>
              <p:grpSpPr>
                <a:xfrm>
                  <a:off x="616240" y="2339812"/>
                  <a:ext cx="2425073" cy="2451301"/>
                  <a:chOff x="1278507" y="2423657"/>
                  <a:chExt cx="2425073" cy="2451301"/>
                </a:xfrm>
              </p:grpSpPr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CEF077CE-07DE-4036-A584-B40E1B616BF3}"/>
                      </a:ext>
                    </a:extLst>
                  </p:cNvPr>
                  <p:cNvGrpSpPr/>
                  <p:nvPr/>
                </p:nvGrpSpPr>
                <p:grpSpPr>
                  <a:xfrm>
                    <a:off x="1307508" y="2423657"/>
                    <a:ext cx="2396072" cy="603534"/>
                    <a:chOff x="1307508" y="2423657"/>
                    <a:chExt cx="2396072" cy="603534"/>
                  </a:xfrm>
                </p:grpSpPr>
                <p:cxnSp>
                  <p:nvCxnSpPr>
                    <p:cNvPr id="70" name="直接箭头连接符 69">
                      <a:extLst>
                        <a:ext uri="{FF2B5EF4-FFF2-40B4-BE49-F238E27FC236}">
                          <a16:creationId xmlns:a16="http://schemas.microsoft.com/office/drawing/2014/main" id="{8CAD07F2-B62D-42D3-BE2B-CA2A30EE3A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07508" y="2569029"/>
                      <a:ext cx="2396072" cy="45720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矩形 70">
                      <a:extLst>
                        <a:ext uri="{FF2B5EF4-FFF2-40B4-BE49-F238E27FC236}">
                          <a16:creationId xmlns:a16="http://schemas.microsoft.com/office/drawing/2014/main" id="{4B07D5A1-54A5-4A22-A7FD-9FB01F4BA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71994" y="2423657"/>
                      <a:ext cx="1450119" cy="6035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你好，咱们加密通话吧</a:t>
                      </a:r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9B442464-6D22-4BBB-867D-9075C4A061C7}"/>
                      </a:ext>
                    </a:extLst>
                  </p:cNvPr>
                  <p:cNvGrpSpPr/>
                  <p:nvPr/>
                </p:nvGrpSpPr>
                <p:grpSpPr>
                  <a:xfrm>
                    <a:off x="1278507" y="3218658"/>
                    <a:ext cx="2415406" cy="603535"/>
                    <a:chOff x="1278507" y="3218658"/>
                    <a:chExt cx="2415406" cy="603535"/>
                  </a:xfrm>
                </p:grpSpPr>
                <p:cxnSp>
                  <p:nvCxnSpPr>
                    <p:cNvPr id="68" name="直接箭头连接符 67">
                      <a:extLst>
                        <a:ext uri="{FF2B5EF4-FFF2-40B4-BE49-F238E27FC236}">
                          <a16:creationId xmlns:a16="http://schemas.microsoft.com/office/drawing/2014/main" id="{207FB45D-697D-421F-9B7C-4C919D554B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78507" y="3341030"/>
                      <a:ext cx="2415406" cy="29391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9" name="矩形 68">
                      <a:extLst>
                        <a:ext uri="{FF2B5EF4-FFF2-40B4-BE49-F238E27FC236}">
                          <a16:creationId xmlns:a16="http://schemas.microsoft.com/office/drawing/2014/main" id="{25669933-6B80-4581-964F-1FFEA9A202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2020" y="3218658"/>
                      <a:ext cx="1771561" cy="6035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你好，好的，我的密钥是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092E0630-22D5-4393-A5BF-B05FBE3633D3}"/>
                      </a:ext>
                    </a:extLst>
                  </p:cNvPr>
                  <p:cNvGrpSpPr/>
                  <p:nvPr/>
                </p:nvGrpSpPr>
                <p:grpSpPr>
                  <a:xfrm>
                    <a:off x="1288174" y="4061064"/>
                    <a:ext cx="2396072" cy="813894"/>
                    <a:chOff x="1155930" y="2636441"/>
                    <a:chExt cx="2396072" cy="813894"/>
                  </a:xfrm>
                </p:grpSpPr>
                <p:cxnSp>
                  <p:nvCxnSpPr>
                    <p:cNvPr id="62" name="直接箭头连接符 61">
                      <a:extLst>
                        <a:ext uri="{FF2B5EF4-FFF2-40B4-BE49-F238E27FC236}">
                          <a16:creationId xmlns:a16="http://schemas.microsoft.com/office/drawing/2014/main" id="{CB91CA26-9BE8-4D0F-A6BE-4763E64A82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55930" y="2725254"/>
                      <a:ext cx="2396072" cy="45720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矩形 62">
                      <a:extLst>
                        <a:ext uri="{FF2B5EF4-FFF2-40B4-BE49-F238E27FC236}">
                          <a16:creationId xmlns:a16="http://schemas.microsoft.com/office/drawing/2014/main" id="{93C87653-8EA7-4CE1-9D9B-4365DB98EA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1481" y="2636441"/>
                      <a:ext cx="1899406" cy="8138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收到！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我的密钥是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yy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***(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加密后的数据）</a:t>
                      </a:r>
                    </a:p>
                  </p:txBody>
                </p:sp>
              </p:grpSp>
            </p:grp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9AC993BE-3171-4CD0-9C42-80F2D7189034}"/>
                    </a:ext>
                  </a:extLst>
                </p:cNvPr>
                <p:cNvSpPr txBox="1"/>
                <p:nvPr/>
              </p:nvSpPr>
              <p:spPr>
                <a:xfrm>
                  <a:off x="332110" y="5671230"/>
                  <a:ext cx="2983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第一段数据随密钥同时发送建连仅需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1RTT</a:t>
                  </a:r>
                  <a:endPara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2112111-EF43-4E24-BA13-97AFBAE3CA15}"/>
                  </a:ext>
                </a:extLst>
              </p:cNvPr>
              <p:cNvGrpSpPr/>
              <p:nvPr/>
            </p:nvGrpSpPr>
            <p:grpSpPr>
              <a:xfrm>
                <a:off x="4427278" y="2402416"/>
                <a:ext cx="685757" cy="1145152"/>
                <a:chOff x="-56267" y="2451861"/>
                <a:chExt cx="685757" cy="1346015"/>
              </a:xfrm>
            </p:grpSpPr>
            <p:sp>
              <p:nvSpPr>
                <p:cNvPr id="90" name="左大括号 89">
                  <a:extLst>
                    <a:ext uri="{FF2B5EF4-FFF2-40B4-BE49-F238E27FC236}">
                      <a16:creationId xmlns:a16="http://schemas.microsoft.com/office/drawing/2014/main" id="{36FAEDBA-2E33-437B-8D0B-2DF4A53E4859}"/>
                    </a:ext>
                  </a:extLst>
                </p:cNvPr>
                <p:cNvSpPr/>
                <p:nvPr/>
              </p:nvSpPr>
              <p:spPr>
                <a:xfrm>
                  <a:off x="451469" y="2451861"/>
                  <a:ext cx="131415" cy="1346015"/>
                </a:xfrm>
                <a:prstGeom prst="leftBrac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97640AE-7829-45D5-A254-D3A5BF200012}"/>
                    </a:ext>
                  </a:extLst>
                </p:cNvPr>
                <p:cNvSpPr txBox="1"/>
                <p:nvPr/>
              </p:nvSpPr>
              <p:spPr>
                <a:xfrm>
                  <a:off x="-56267" y="2742314"/>
                  <a:ext cx="685757" cy="434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1rtt</a:t>
                  </a:r>
                  <a:endPara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2C47A1BC-8D86-4760-BB46-CD78DEF854D0}"/>
                </a:ext>
              </a:extLst>
            </p:cNvPr>
            <p:cNvGrpSpPr/>
            <p:nvPr/>
          </p:nvGrpSpPr>
          <p:grpSpPr>
            <a:xfrm>
              <a:off x="8611637" y="1680590"/>
              <a:ext cx="605263" cy="3698268"/>
              <a:chOff x="852402" y="1827063"/>
              <a:chExt cx="605263" cy="3698268"/>
            </a:xfrm>
          </p:grpSpPr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193B8B8C-E2F6-4EDE-B1CE-E37112312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402" y="1827063"/>
                <a:ext cx="605263" cy="506579"/>
              </a:xfrm>
              <a:prstGeom prst="rect">
                <a:avLst/>
              </a:prstGeom>
            </p:spPr>
          </p:pic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07AD6446-A69B-49FE-BFA6-11F1598037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1630" y="2266770"/>
                <a:ext cx="2889" cy="32585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B989DB7E-4CC9-4698-9870-1730E516F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03119" y="1759458"/>
              <a:ext cx="616515" cy="604298"/>
            </a:xfrm>
            <a:prstGeom prst="rect">
              <a:avLst/>
            </a:prstGeom>
          </p:spPr>
        </p:pic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1BDAF9D7-D4F1-4212-ABC0-4847AD7F6EC8}"/>
                </a:ext>
              </a:extLst>
            </p:cNvPr>
            <p:cNvCxnSpPr>
              <a:cxnSpLocks/>
            </p:cNvCxnSpPr>
            <p:nvPr/>
          </p:nvCxnSpPr>
          <p:spPr>
            <a:xfrm>
              <a:off x="11278698" y="2324496"/>
              <a:ext cx="6582" cy="3050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16065AC6-14B9-4098-B7C1-332EC7D3136A}"/>
              </a:ext>
            </a:extLst>
          </p:cNvPr>
          <p:cNvSpPr txBox="1"/>
          <p:nvPr/>
        </p:nvSpPr>
        <p:spPr>
          <a:xfrm>
            <a:off x="718292" y="1247113"/>
            <a:ext cx="2846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建连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B13158E-2BA8-4733-A097-333D307AEB7D}"/>
              </a:ext>
            </a:extLst>
          </p:cNvPr>
          <p:cNvSpPr txBox="1"/>
          <p:nvPr/>
        </p:nvSpPr>
        <p:spPr>
          <a:xfrm>
            <a:off x="4653045" y="1247113"/>
            <a:ext cx="2728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初步优化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383B188-9358-42C2-A6FF-792029F30FA9}"/>
              </a:ext>
            </a:extLst>
          </p:cNvPr>
          <p:cNvSpPr txBox="1"/>
          <p:nvPr/>
        </p:nvSpPr>
        <p:spPr>
          <a:xfrm>
            <a:off x="8489390" y="1247113"/>
            <a:ext cx="2728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灯片编号占位符 3">
            <a:extLst>
              <a:ext uri="{FF2B5EF4-FFF2-40B4-BE49-F238E27FC236}">
                <a16:creationId xmlns:a16="http://schemas.microsoft.com/office/drawing/2014/main" id="{026CFE06-C415-41AA-919D-E6906B2B3FDD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5800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AA693-5A1C-421B-B835-6CE58045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QUIC</a:t>
            </a:r>
            <a:r>
              <a:rPr lang="zh-CN" altLang="en-US" dirty="0"/>
              <a:t>包格式介绍（简化）</a:t>
            </a:r>
          </a:p>
        </p:txBody>
      </p:sp>
      <p:sp>
        <p:nvSpPr>
          <p:cNvPr id="6" name="AutoShape 4" descr="http://www.circleid.com/images/uploads/11756b.png">
            <a:extLst>
              <a:ext uri="{FF2B5EF4-FFF2-40B4-BE49-F238E27FC236}">
                <a16:creationId xmlns:a16="http://schemas.microsoft.com/office/drawing/2014/main" id="{CBCD7ACA-8D13-4101-B04F-54DCE2DF4A2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09600" y="1600203"/>
            <a:ext cx="56388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进传输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的数据载荷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IANA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（互联网数字分配机构）建议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F0588B-D3D6-4F9A-A565-8B2125FCF5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5CB5067-8D58-4165-A33E-F2359A32EFA9}"/>
              </a:ext>
            </a:extLst>
          </p:cNvPr>
          <p:cNvGrpSpPr/>
          <p:nvPr/>
        </p:nvGrpSpPr>
        <p:grpSpPr>
          <a:xfrm>
            <a:off x="8001003" y="4987051"/>
            <a:ext cx="3777343" cy="489857"/>
            <a:chOff x="5714999" y="1634559"/>
            <a:chExt cx="3777343" cy="48985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420364A-950A-463B-A4AB-C2C7784B15DD}"/>
                </a:ext>
              </a:extLst>
            </p:cNvPr>
            <p:cNvSpPr/>
            <p:nvPr/>
          </p:nvSpPr>
          <p:spPr>
            <a:xfrm>
              <a:off x="5714999" y="1634559"/>
              <a:ext cx="1186541" cy="489857"/>
            </a:xfrm>
            <a:prstGeom prst="rect">
              <a:avLst/>
            </a:prstGeom>
            <a:noFill/>
            <a:ln w="19050">
              <a:solidFill>
                <a:srgbClr val="5C30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5D454AF-8AF2-456F-86B1-461904C3C94E}"/>
                </a:ext>
              </a:extLst>
            </p:cNvPr>
            <p:cNvSpPr/>
            <p:nvPr/>
          </p:nvSpPr>
          <p:spPr>
            <a:xfrm>
              <a:off x="6906978" y="1634559"/>
              <a:ext cx="2585364" cy="489857"/>
            </a:xfrm>
            <a:prstGeom prst="rect">
              <a:avLst/>
            </a:prstGeom>
            <a:solidFill>
              <a:srgbClr val="5C307E"/>
            </a:solidFill>
            <a:ln w="19050">
              <a:solidFill>
                <a:srgbClr val="5C30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的数据部分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B4297EE-7448-48AA-A818-6C54EDBA5BD0}"/>
              </a:ext>
            </a:extLst>
          </p:cNvPr>
          <p:cNvGrpSpPr/>
          <p:nvPr/>
        </p:nvGrpSpPr>
        <p:grpSpPr>
          <a:xfrm>
            <a:off x="5547663" y="1766645"/>
            <a:ext cx="6392577" cy="841542"/>
            <a:chOff x="5414311" y="1471031"/>
            <a:chExt cx="6392577" cy="841542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82C8E18-4157-46FA-926F-5D66E54721F2}"/>
                </a:ext>
              </a:extLst>
            </p:cNvPr>
            <p:cNvGrpSpPr/>
            <p:nvPr/>
          </p:nvGrpSpPr>
          <p:grpSpPr>
            <a:xfrm>
              <a:off x="5434688" y="1471031"/>
              <a:ext cx="6351823" cy="489861"/>
              <a:chOff x="5001977" y="3110174"/>
              <a:chExt cx="6351823" cy="489861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4E1E907-D704-418C-885D-CA5E441D88C0}"/>
                  </a:ext>
                </a:extLst>
              </p:cNvPr>
              <p:cNvSpPr/>
              <p:nvPr/>
            </p:nvSpPr>
            <p:spPr>
              <a:xfrm>
                <a:off x="5001977" y="3110176"/>
                <a:ext cx="957943" cy="489857"/>
              </a:xfrm>
              <a:prstGeom prst="rect">
                <a:avLst/>
              </a:prstGeom>
              <a:noFill/>
              <a:ln w="19050"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Flags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09C03A6-91BC-41D1-92AA-475091B65EB6}"/>
                  </a:ext>
                </a:extLst>
              </p:cNvPr>
              <p:cNvSpPr/>
              <p:nvPr/>
            </p:nvSpPr>
            <p:spPr>
              <a:xfrm>
                <a:off x="5970804" y="3110175"/>
                <a:ext cx="2024747" cy="489857"/>
              </a:xfrm>
              <a:prstGeom prst="rect">
                <a:avLst/>
              </a:prstGeom>
              <a:noFill/>
              <a:ln w="19050"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连接标识符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099E5C7-190E-43A0-9DB8-CFC2CCE4C9CC}"/>
                  </a:ext>
                </a:extLst>
              </p:cNvPr>
              <p:cNvSpPr/>
              <p:nvPr/>
            </p:nvSpPr>
            <p:spPr>
              <a:xfrm>
                <a:off x="8006436" y="3110178"/>
                <a:ext cx="2024747" cy="489857"/>
              </a:xfrm>
              <a:prstGeom prst="rect">
                <a:avLst/>
              </a:prstGeom>
              <a:noFill/>
              <a:ln w="19050"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包号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E93D2BA-BC42-4ABF-BA11-BE7A99C8EFEB}"/>
                  </a:ext>
                </a:extLst>
              </p:cNvPr>
              <p:cNvSpPr/>
              <p:nvPr/>
            </p:nvSpPr>
            <p:spPr>
              <a:xfrm>
                <a:off x="10042067" y="3110174"/>
                <a:ext cx="1311733" cy="489857"/>
              </a:xfrm>
              <a:prstGeom prst="rect">
                <a:avLst/>
              </a:prstGeom>
              <a:noFill/>
              <a:ln w="19050"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" name="左大括号 46">
              <a:extLst>
                <a:ext uri="{FF2B5EF4-FFF2-40B4-BE49-F238E27FC236}">
                  <a16:creationId xmlns:a16="http://schemas.microsoft.com/office/drawing/2014/main" id="{F1554B4B-0404-44E4-B540-9EB3BB519145}"/>
                </a:ext>
              </a:extLst>
            </p:cNvPr>
            <p:cNvSpPr/>
            <p:nvPr/>
          </p:nvSpPr>
          <p:spPr>
            <a:xfrm rot="16200000">
              <a:off x="8454619" y="-1039696"/>
              <a:ext cx="311961" cy="6392577"/>
            </a:xfrm>
            <a:prstGeom prst="leftBrace">
              <a:avLst>
                <a:gd name="adj1" fmla="val 8333"/>
                <a:gd name="adj2" fmla="val 4165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8074697-08ED-4D79-B19D-A9D1FCE23CFB}"/>
              </a:ext>
            </a:extLst>
          </p:cNvPr>
          <p:cNvGrpSpPr/>
          <p:nvPr/>
        </p:nvGrpSpPr>
        <p:grpSpPr>
          <a:xfrm>
            <a:off x="7696200" y="3352800"/>
            <a:ext cx="3777343" cy="880306"/>
            <a:chOff x="7576457" y="2548693"/>
            <a:chExt cx="3777343" cy="880306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30445A3-9AA4-44B0-A3FF-C2A5A6B3E814}"/>
                </a:ext>
              </a:extLst>
            </p:cNvPr>
            <p:cNvGrpSpPr/>
            <p:nvPr/>
          </p:nvGrpSpPr>
          <p:grpSpPr>
            <a:xfrm>
              <a:off x="7576457" y="2548693"/>
              <a:ext cx="3777343" cy="489857"/>
              <a:chOff x="6596742" y="2495944"/>
              <a:chExt cx="3777343" cy="489857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86D222A-B914-483A-B642-C22EFC495BAC}"/>
                  </a:ext>
                </a:extLst>
              </p:cNvPr>
              <p:cNvSpPr/>
              <p:nvPr/>
            </p:nvSpPr>
            <p:spPr>
              <a:xfrm>
                <a:off x="6596742" y="2495944"/>
                <a:ext cx="1186541" cy="489857"/>
              </a:xfrm>
              <a:prstGeom prst="rect">
                <a:avLst/>
              </a:prstGeom>
              <a:noFill/>
              <a:ln w="19050"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QUIC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头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6F5A010-1E58-47E5-A16D-272E012BC6CE}"/>
                  </a:ext>
                </a:extLst>
              </p:cNvPr>
              <p:cNvSpPr/>
              <p:nvPr/>
            </p:nvSpPr>
            <p:spPr>
              <a:xfrm>
                <a:off x="7788721" y="2495944"/>
                <a:ext cx="2585364" cy="489857"/>
              </a:xfrm>
              <a:prstGeom prst="rect">
                <a:avLst/>
              </a:prstGeom>
              <a:solidFill>
                <a:srgbClr val="5C307E"/>
              </a:solidFill>
              <a:ln w="19050"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QUIC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的数据部分</a:t>
                </a:r>
              </a:p>
            </p:txBody>
          </p:sp>
        </p:grpSp>
        <p:sp>
          <p:nvSpPr>
            <p:cNvPr id="50" name="左大括号 49">
              <a:extLst>
                <a:ext uri="{FF2B5EF4-FFF2-40B4-BE49-F238E27FC236}">
                  <a16:creationId xmlns:a16="http://schemas.microsoft.com/office/drawing/2014/main" id="{A6D10F02-054C-4343-8E72-40AB126AC7C0}"/>
                </a:ext>
              </a:extLst>
            </p:cNvPr>
            <p:cNvSpPr/>
            <p:nvPr/>
          </p:nvSpPr>
          <p:spPr>
            <a:xfrm rot="16200000">
              <a:off x="9309149" y="1384348"/>
              <a:ext cx="311961" cy="3777341"/>
            </a:xfrm>
            <a:prstGeom prst="leftBrace">
              <a:avLst>
                <a:gd name="adj1" fmla="val 8333"/>
                <a:gd name="adj2" fmla="val 6805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箭头: 下 51">
            <a:extLst>
              <a:ext uri="{FF2B5EF4-FFF2-40B4-BE49-F238E27FC236}">
                <a16:creationId xmlns:a16="http://schemas.microsoft.com/office/drawing/2014/main" id="{EBCD947A-2769-4672-A354-1EADE44B7B38}"/>
              </a:ext>
            </a:extLst>
          </p:cNvPr>
          <p:cNvSpPr/>
          <p:nvPr/>
        </p:nvSpPr>
        <p:spPr>
          <a:xfrm>
            <a:off x="8101695" y="2441320"/>
            <a:ext cx="228600" cy="8717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EC697AA9-AA16-4385-B6A2-8AE290CA4097}"/>
              </a:ext>
            </a:extLst>
          </p:cNvPr>
          <p:cNvSpPr/>
          <p:nvPr/>
        </p:nvSpPr>
        <p:spPr>
          <a:xfrm>
            <a:off x="10146850" y="4075571"/>
            <a:ext cx="228600" cy="8717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86AEE6-8CBB-4B38-8709-AAA11F998516}"/>
              </a:ext>
            </a:extLst>
          </p:cNvPr>
          <p:cNvSpPr/>
          <p:nvPr/>
        </p:nvSpPr>
        <p:spPr>
          <a:xfrm>
            <a:off x="609600" y="5963238"/>
            <a:ext cx="728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注：</a:t>
            </a:r>
            <a:r>
              <a:rPr lang="en-US" altLang="zh-CN" dirty="0">
                <a:solidFill>
                  <a:srgbClr val="0070C0"/>
                </a:solidFill>
              </a:rPr>
              <a:t>QUIC</a:t>
            </a:r>
            <a:r>
              <a:rPr lang="zh-CN" altLang="en-US" dirty="0">
                <a:solidFill>
                  <a:srgbClr val="0070C0"/>
                </a:solidFill>
              </a:rPr>
              <a:t>的包格式机制较为复杂，有</a:t>
            </a:r>
            <a:r>
              <a:rPr lang="en-US" altLang="zh-CN" dirty="0">
                <a:solidFill>
                  <a:srgbClr val="0070C0"/>
                </a:solidFill>
              </a:rPr>
              <a:t>20+</a:t>
            </a:r>
            <a:r>
              <a:rPr lang="zh-CN" altLang="en-US" dirty="0">
                <a:solidFill>
                  <a:srgbClr val="0070C0"/>
                </a:solidFill>
              </a:rPr>
              <a:t>种</a:t>
            </a:r>
            <a:r>
              <a:rPr lang="en-US" altLang="zh-CN" dirty="0">
                <a:solidFill>
                  <a:srgbClr val="0070C0"/>
                </a:solidFill>
              </a:rPr>
              <a:t>frame</a:t>
            </a:r>
            <a:r>
              <a:rPr lang="zh-CN" altLang="en-US" dirty="0">
                <a:solidFill>
                  <a:srgbClr val="0070C0"/>
                </a:solidFill>
              </a:rPr>
              <a:t>，这里做了概念简化</a:t>
            </a:r>
          </a:p>
        </p:txBody>
      </p:sp>
    </p:spTree>
    <p:extLst>
      <p:ext uri="{BB962C8B-B14F-4D97-AF65-F5344CB8AC3E}">
        <p14:creationId xmlns:p14="http://schemas.microsoft.com/office/powerpoint/2010/main" val="1438637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0CE771-628D-45F9-86A9-7C77D2AFB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675" y="1314081"/>
            <a:ext cx="7726218" cy="50982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3FC084-32BC-4C09-A7AA-C0B72E9C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</a:t>
            </a:r>
            <a:r>
              <a:rPr lang="zh-CN" altLang="en-US" dirty="0"/>
              <a:t>多数据流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222D3-9B02-4D72-820D-1C69D81D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4267200" cy="4525963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个连接</a:t>
            </a:r>
            <a:r>
              <a:rPr lang="en-US" altLang="zh-CN" dirty="0"/>
              <a:t>1</a:t>
            </a:r>
            <a:r>
              <a:rPr lang="zh-CN" altLang="en-US" dirty="0"/>
              <a:t>对双向字节流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QUIC</a:t>
            </a:r>
            <a:r>
              <a:rPr lang="zh-CN" altLang="en-US" dirty="0"/>
              <a:t>：多字节流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QUIC</a:t>
            </a:r>
            <a:r>
              <a:rPr lang="zh-CN" altLang="en-US" dirty="0"/>
              <a:t>连接，可以用于传输多个字节流（</a:t>
            </a:r>
            <a:r>
              <a:rPr lang="en-US" altLang="zh-CN" dirty="0"/>
              <a:t>streams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QUIC</a:t>
            </a:r>
            <a:r>
              <a:rPr lang="zh-CN" altLang="en-US" dirty="0"/>
              <a:t>报文，甚至可以包含来自多个</a:t>
            </a:r>
            <a:r>
              <a:rPr lang="en-US" altLang="zh-CN" dirty="0"/>
              <a:t>stream</a:t>
            </a:r>
            <a:r>
              <a:rPr lang="zh-CN" altLang="en-US" dirty="0"/>
              <a:t>的数据</a:t>
            </a:r>
            <a:endParaRPr lang="en-US" altLang="zh-CN" dirty="0"/>
          </a:p>
          <a:p>
            <a:r>
              <a:rPr lang="zh-CN" altLang="en-US" dirty="0"/>
              <a:t>多个</a:t>
            </a:r>
            <a:r>
              <a:rPr lang="en-US" altLang="zh-CN" dirty="0"/>
              <a:t>streams</a:t>
            </a:r>
            <a:r>
              <a:rPr lang="zh-CN" altLang="en-US" dirty="0"/>
              <a:t>实现了</a:t>
            </a:r>
            <a:r>
              <a:rPr lang="zh-CN" altLang="en-US" dirty="0">
                <a:solidFill>
                  <a:srgbClr val="0070C0"/>
                </a:solidFill>
              </a:rPr>
              <a:t>独立的多流复用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F31EAA-C6C2-4174-9296-2B2FFBEF6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A61B2D-76F4-45B4-A4FD-554671E44B3F}"/>
              </a:ext>
            </a:extLst>
          </p:cNvPr>
          <p:cNvSpPr/>
          <p:nvPr/>
        </p:nvSpPr>
        <p:spPr bwMode="auto">
          <a:xfrm>
            <a:off x="6781800" y="4724400"/>
            <a:ext cx="2209800" cy="762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9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E9DBF-B720-43B6-9B99-680D8F8E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FA7BC-CC0D-449B-8238-A19F49A1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一些容忍少量丢包、但延迟敏感的应用</a:t>
            </a:r>
            <a:r>
              <a:rPr kumimoji="1" lang="zh-CN" altLang="en-US" sz="2400" dirty="0"/>
              <a:t>，适合采用</a:t>
            </a:r>
            <a:r>
              <a:rPr kumimoji="1" lang="en-US" altLang="zh-CN" sz="2400" dirty="0"/>
              <a:t>UDP传输：</a:t>
            </a:r>
          </a:p>
          <a:p>
            <a:pPr lvl="1">
              <a:lnSpc>
                <a:spcPct val="120000"/>
              </a:lnSpc>
            </a:pPr>
            <a:r>
              <a:rPr kumimoji="1" lang="zh-CN" altLang="en-US" sz="2200" dirty="0"/>
              <a:t>如视频会议、在线游戏等</a:t>
            </a:r>
            <a:endParaRPr kumimoji="1" lang="en-US" altLang="zh-CN" sz="22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/>
              <a:t>然而，</a:t>
            </a:r>
            <a:r>
              <a:rPr kumimoji="1" lang="en-US" altLang="zh-CN" sz="2400" dirty="0">
                <a:solidFill>
                  <a:srgbClr val="C00000"/>
                </a:solidFill>
              </a:rPr>
              <a:t>UDP没有拥塞控制机制：</a:t>
            </a:r>
          </a:p>
          <a:p>
            <a:pPr lvl="1">
              <a:lnSpc>
                <a:spcPct val="120000"/>
              </a:lnSpc>
            </a:pPr>
            <a:r>
              <a:rPr kumimoji="1" lang="zh-CN" altLang="en-US" sz="2200" dirty="0"/>
              <a:t>拥塞发生时，</a:t>
            </a:r>
            <a:r>
              <a:rPr kumimoji="1" lang="en-US" altLang="zh-CN" sz="2200" dirty="0"/>
              <a:t>UDP既感知不到拥塞，也不</a:t>
            </a:r>
            <a:r>
              <a:rPr kumimoji="1" lang="zh-CN" altLang="en-US" sz="2200" dirty="0"/>
              <a:t>会降低其发送速率，从而影响应用性能，也影响网络的整体性能</a:t>
            </a:r>
            <a:endParaRPr kumimoji="1" lang="en-US" altLang="zh-CN" sz="2200" dirty="0"/>
          </a:p>
          <a:p>
            <a:pPr lvl="1">
              <a:lnSpc>
                <a:spcPct val="120000"/>
              </a:lnSpc>
            </a:pPr>
            <a:r>
              <a:rPr kumimoji="1" lang="zh-CN" altLang="en-US" sz="2200" dirty="0"/>
              <a:t>对</a:t>
            </a:r>
            <a:r>
              <a:rPr kumimoji="1" lang="en-US" altLang="zh-CN" sz="2200" dirty="0" err="1"/>
              <a:t>TCP协议极不友好，损害网络公平性</a:t>
            </a:r>
            <a:r>
              <a:rPr kumimoji="1" lang="zh-CN" altLang="en-US" sz="2200" dirty="0"/>
              <a:t>（</a:t>
            </a:r>
            <a:r>
              <a:rPr kumimoji="1" lang="en-US" altLang="zh-CN" sz="2200" dirty="0"/>
              <a:t>TCP</a:t>
            </a:r>
            <a:r>
              <a:rPr kumimoji="1" lang="zh-CN" altLang="en-US" sz="2200" dirty="0"/>
              <a:t>让出的带宽都被</a:t>
            </a:r>
            <a:r>
              <a:rPr kumimoji="1" lang="en-US" altLang="zh-CN" sz="2200" dirty="0"/>
              <a:t>UDP</a:t>
            </a:r>
            <a:r>
              <a:rPr kumimoji="1" lang="zh-CN" altLang="en-US" sz="2200" dirty="0"/>
              <a:t>占了）</a:t>
            </a:r>
            <a:endParaRPr kumimoji="1" lang="en-US" altLang="zh-CN" sz="2200" dirty="0"/>
          </a:p>
          <a:p>
            <a:pPr>
              <a:lnSpc>
                <a:spcPct val="120000"/>
              </a:lnSpc>
            </a:pPr>
            <a:r>
              <a:rPr lang="en-US" altLang="zh-CN" sz="2600" dirty="0" err="1"/>
              <a:t>解决方案</a:t>
            </a:r>
            <a:r>
              <a:rPr lang="en-US" altLang="zh-CN" sz="2600" dirty="0"/>
              <a:t>：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200" dirty="0" err="1"/>
              <a:t>给UDP增加拥塞控制机制</a:t>
            </a:r>
            <a:endParaRPr kumimoji="1" lang="en-US" altLang="zh-CN" sz="2200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D5F5AF-7B8C-42AC-B9F6-412EB22DCC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608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3FDC7-DE5F-4BA3-8533-64A5C4FC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无队头阻塞的多流复用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20670-1C6B-423C-9802-7AB4DD016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553200" cy="4724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理论上，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也可以多流复用，但是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多流复用时的队头阻塞问题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为保持数据的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，出现丢包时，会等待该数据到达后，再提交给上层应用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多流复用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时，某个数据流的数据包丢失，会使得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连接上所有数据流都需要等待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对队头阻塞问题的解决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在单个连接中，建立相互独立的多个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流，某个流的数据包丢失不影响其它流的数据交付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保证了整个连接的数据交付的有序性（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QUIC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利用了各个流相互独立的特性，仅保持了流内部数据的有序性（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部分有序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），减少了不必要的等待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同时限制：单个流对接收端缓冲区的占用不能超过阈值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BB00BEF-8F29-4E00-85F0-B68BA58FB2C2}"/>
              </a:ext>
            </a:extLst>
          </p:cNvPr>
          <p:cNvGrpSpPr/>
          <p:nvPr/>
        </p:nvGrpSpPr>
        <p:grpSpPr>
          <a:xfrm>
            <a:off x="7162800" y="4239942"/>
            <a:ext cx="4850807" cy="1983886"/>
            <a:chOff x="7211023" y="2705926"/>
            <a:chExt cx="4850807" cy="198388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80CCB61-5269-41E9-864F-A1D80E65E105}"/>
                </a:ext>
              </a:extLst>
            </p:cNvPr>
            <p:cNvSpPr txBox="1"/>
            <p:nvPr/>
          </p:nvSpPr>
          <p:spPr>
            <a:xfrm>
              <a:off x="8594870" y="4043481"/>
              <a:ext cx="2611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红色流的包丢失，不会阻塞绿色和蓝色的流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6C4A24F-99A9-4EEB-A9B0-6871A5D8F80A}"/>
                </a:ext>
              </a:extLst>
            </p:cNvPr>
            <p:cNvGrpSpPr/>
            <p:nvPr/>
          </p:nvGrpSpPr>
          <p:grpSpPr>
            <a:xfrm>
              <a:off x="7211023" y="2705926"/>
              <a:ext cx="4850807" cy="1446147"/>
              <a:chOff x="7211023" y="4332514"/>
              <a:chExt cx="4850807" cy="1446147"/>
            </a:xfrm>
          </p:grpSpPr>
          <p:pic>
            <p:nvPicPr>
              <p:cNvPr id="7" name="Image" descr="Image">
                <a:extLst>
                  <a:ext uri="{FF2B5EF4-FFF2-40B4-BE49-F238E27FC236}">
                    <a16:creationId xmlns:a16="http://schemas.microsoft.com/office/drawing/2014/main" id="{C6938900-515C-46F0-93AC-474ED6CB45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" b="74"/>
              <a:stretch/>
            </p:blipFill>
            <p:spPr>
              <a:xfrm>
                <a:off x="7211023" y="4332514"/>
                <a:ext cx="4850807" cy="1446147"/>
              </a:xfrm>
              <a:prstGeom prst="rect">
                <a:avLst/>
              </a:prstGeom>
              <a:ln w="12700"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3D8374A-8A15-42F4-ABD3-1EDB49C3B8E9}"/>
                  </a:ext>
                </a:extLst>
              </p:cNvPr>
              <p:cNvSpPr/>
              <p:nvPr/>
            </p:nvSpPr>
            <p:spPr>
              <a:xfrm>
                <a:off x="10081260" y="5463540"/>
                <a:ext cx="1371600" cy="2300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60D53A8-F7E2-4647-B5B3-F1A1D0A4A13E}"/>
              </a:ext>
            </a:extLst>
          </p:cNvPr>
          <p:cNvSpPr txBox="1"/>
          <p:nvPr/>
        </p:nvSpPr>
        <p:spPr>
          <a:xfrm>
            <a:off x="7534357" y="3299727"/>
            <a:ext cx="1812763" cy="26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丢包会阻塞所有后续的流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1E1067-A787-444C-A259-55BDC903ACE3}"/>
              </a:ext>
            </a:extLst>
          </p:cNvPr>
          <p:cNvSpPr txBox="1"/>
          <p:nvPr/>
        </p:nvSpPr>
        <p:spPr>
          <a:xfrm>
            <a:off x="9828665" y="3299727"/>
            <a:ext cx="1818044" cy="26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丢包只会影响相关的流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9063891-3B1C-4F98-9032-DCA083CE1B8A}"/>
              </a:ext>
            </a:extLst>
          </p:cNvPr>
          <p:cNvGrpSpPr/>
          <p:nvPr/>
        </p:nvGrpSpPr>
        <p:grpSpPr>
          <a:xfrm>
            <a:off x="7273253" y="1722801"/>
            <a:ext cx="2113884" cy="1526694"/>
            <a:chOff x="7273253" y="1954013"/>
            <a:chExt cx="2113884" cy="1526694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7B2E661-23E4-43AF-9F29-5649AABE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3253" y="1954013"/>
              <a:ext cx="2113884" cy="1526694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0979679-49C8-40A9-9FC8-D664670D5A72}"/>
                </a:ext>
              </a:extLst>
            </p:cNvPr>
            <p:cNvSpPr/>
            <p:nvPr/>
          </p:nvSpPr>
          <p:spPr>
            <a:xfrm>
              <a:off x="7284683" y="1965443"/>
              <a:ext cx="944917" cy="3178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29D8897-5BF3-41E0-833E-ED4B619A7425}"/>
              </a:ext>
            </a:extLst>
          </p:cNvPr>
          <p:cNvGrpSpPr/>
          <p:nvPr/>
        </p:nvGrpSpPr>
        <p:grpSpPr>
          <a:xfrm>
            <a:off x="9680745" y="1722799"/>
            <a:ext cx="2113885" cy="1526695"/>
            <a:chOff x="9680745" y="1875159"/>
            <a:chExt cx="2113885" cy="1526695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A17729D1-DDA0-42DC-BE59-F9B5C37B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0745" y="1875159"/>
              <a:ext cx="2113885" cy="1526695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1945090-FF27-4834-BFDA-BA91AFDB6FBC}"/>
                </a:ext>
              </a:extLst>
            </p:cNvPr>
            <p:cNvSpPr/>
            <p:nvPr/>
          </p:nvSpPr>
          <p:spPr>
            <a:xfrm>
              <a:off x="9691176" y="1886589"/>
              <a:ext cx="944917" cy="3178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5F86544E-2683-4A5A-A347-3D380CF3809E}"/>
              </a:ext>
            </a:extLst>
          </p:cNvPr>
          <p:cNvSpPr txBox="1"/>
          <p:nvPr/>
        </p:nvSpPr>
        <p:spPr>
          <a:xfrm>
            <a:off x="7000957" y="1347754"/>
            <a:ext cx="549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动画：同时发送两个流，黄颜色的流上有丢包</a:t>
            </a: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69B5F076-5CAE-4B1F-BF6D-607B5A0417D1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4D1E41-7A09-AB4A-A4E1-09765ADA2698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5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B81E6-7EE3-48DE-A006-C882CC59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明确的包序号和更精确的</a:t>
            </a:r>
            <a:r>
              <a:rPr kumimoji="1" lang="en-US" altLang="zh-CN" dirty="0"/>
              <a:t>RTT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E3F13-1F33-462E-9F2A-258DA5C5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TCP</a:t>
            </a:r>
            <a:r>
              <a:rPr lang="zh-CN" altLang="en-US" sz="2400" dirty="0"/>
              <a:t>中</a:t>
            </a:r>
            <a:r>
              <a:rPr lang="en-US" altLang="zh-CN" sz="2400" dirty="0"/>
              <a:t>Seq</a:t>
            </a:r>
            <a:r>
              <a:rPr lang="zh-CN" altLang="en-US" sz="2400" dirty="0"/>
              <a:t>的作用</a:t>
            </a:r>
            <a:endParaRPr lang="en-US" altLang="zh-CN" sz="2400" dirty="0"/>
          </a:p>
          <a:p>
            <a:pPr lvl="1"/>
            <a:r>
              <a:rPr lang="en-US" altLang="zh-CN" sz="2000" dirty="0"/>
              <a:t>ACK</a:t>
            </a:r>
            <a:r>
              <a:rPr lang="zh-CN" altLang="en-US" sz="2000" dirty="0"/>
              <a:t>将</a:t>
            </a:r>
            <a:r>
              <a:rPr lang="en-US" altLang="zh-CN" sz="2000" dirty="0"/>
              <a:t>Seq</a:t>
            </a:r>
            <a:r>
              <a:rPr lang="zh-CN" altLang="en-US" sz="2000" dirty="0"/>
              <a:t>用于</a:t>
            </a:r>
            <a:r>
              <a:rPr lang="en-US" altLang="zh-CN" sz="2000" dirty="0" err="1"/>
              <a:t>ACKNum</a:t>
            </a:r>
            <a:r>
              <a:rPr lang="zh-CN" altLang="en-US" sz="2000" dirty="0"/>
              <a:t>，确认接收成功</a:t>
            </a:r>
            <a:endParaRPr lang="en-US" altLang="zh-CN" sz="2000" dirty="0"/>
          </a:p>
          <a:p>
            <a:pPr lvl="1"/>
            <a:r>
              <a:rPr lang="zh-CN" altLang="en-US" sz="2000" dirty="0"/>
              <a:t>接收端交付数据时，判断重复数据与顺序</a:t>
            </a:r>
            <a:endParaRPr lang="en-US" altLang="zh-CN" sz="2000" dirty="0"/>
          </a:p>
          <a:p>
            <a:r>
              <a:rPr lang="en-US" altLang="zh-CN" sz="2400" dirty="0"/>
              <a:t>QUIC</a:t>
            </a:r>
          </a:p>
          <a:p>
            <a:pPr lvl="1"/>
            <a:r>
              <a:rPr lang="zh-CN" altLang="en-US" sz="2000" dirty="0"/>
              <a:t>一个</a:t>
            </a:r>
            <a:r>
              <a:rPr lang="en-US" altLang="zh-CN" sz="2000" dirty="0"/>
              <a:t>packet</a:t>
            </a:r>
            <a:r>
              <a:rPr lang="zh-CN" altLang="en-US" sz="2000" dirty="0"/>
              <a:t>包含多个</a:t>
            </a:r>
            <a:r>
              <a:rPr lang="en-US" altLang="zh-CN" sz="2000" dirty="0"/>
              <a:t>stream</a:t>
            </a:r>
            <a:r>
              <a:rPr lang="zh-CN" altLang="en-US" sz="2000" dirty="0"/>
              <a:t>的</a:t>
            </a:r>
            <a:r>
              <a:rPr lang="en-US" altLang="zh-CN" sz="2000" dirty="0"/>
              <a:t>frame</a:t>
            </a:r>
          </a:p>
          <a:p>
            <a:pPr lvl="1"/>
            <a:r>
              <a:rPr lang="zh-CN" altLang="en-US" sz="2000" dirty="0"/>
              <a:t>各个</a:t>
            </a:r>
            <a:r>
              <a:rPr lang="en-US" altLang="zh-CN" sz="2000" dirty="0"/>
              <a:t>stream</a:t>
            </a:r>
            <a:r>
              <a:rPr lang="zh-CN" altLang="en-US" sz="2000" dirty="0"/>
              <a:t>独立交付</a:t>
            </a:r>
            <a:endParaRPr lang="en-US" altLang="zh-CN" sz="2000" dirty="0"/>
          </a:p>
          <a:p>
            <a:pPr lvl="1"/>
            <a:r>
              <a:rPr lang="en-US" altLang="zh-CN" sz="2000" dirty="0"/>
              <a:t>TCP</a:t>
            </a:r>
            <a:r>
              <a:rPr lang="zh-CN" altLang="en-US" sz="2000" dirty="0"/>
              <a:t>的</a:t>
            </a:r>
            <a:r>
              <a:rPr lang="en-US" altLang="zh-CN" sz="2000" dirty="0"/>
              <a:t>seq</a:t>
            </a:r>
            <a:r>
              <a:rPr lang="zh-CN" altLang="en-US" sz="2000" dirty="0"/>
              <a:t>对各个</a:t>
            </a:r>
            <a:r>
              <a:rPr lang="en-US" altLang="zh-CN" sz="2000" dirty="0"/>
              <a:t>frame</a:t>
            </a:r>
            <a:r>
              <a:rPr lang="zh-CN" altLang="en-US" sz="2000" dirty="0"/>
              <a:t>意义不大</a:t>
            </a:r>
            <a:endParaRPr lang="en-US" altLang="zh-CN" sz="2000" dirty="0"/>
          </a:p>
          <a:p>
            <a:r>
              <a:rPr lang="zh-CN" altLang="en-US" sz="2400" dirty="0"/>
              <a:t>因此，</a:t>
            </a:r>
            <a:r>
              <a:rPr lang="en-US" altLang="zh-CN" sz="2400" dirty="0"/>
              <a:t>QUIC</a:t>
            </a:r>
            <a:r>
              <a:rPr lang="zh-CN" altLang="en-US" sz="2400" dirty="0"/>
              <a:t>分离</a:t>
            </a:r>
            <a:r>
              <a:rPr lang="zh-CN" altLang="en-US" sz="2400" dirty="0">
                <a:solidFill>
                  <a:srgbClr val="C00000"/>
                </a:solidFill>
              </a:rPr>
              <a:t>确认接收</a:t>
            </a:r>
            <a:r>
              <a:rPr lang="zh-CN" altLang="en-US" sz="2400" dirty="0"/>
              <a:t>与向</a:t>
            </a:r>
            <a:r>
              <a:rPr lang="zh-CN" altLang="en-US" sz="2400" dirty="0">
                <a:solidFill>
                  <a:srgbClr val="C00000"/>
                </a:solidFill>
              </a:rPr>
              <a:t>上层交付数据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Packet Number</a:t>
            </a:r>
            <a:r>
              <a:rPr lang="zh-CN" altLang="en-US" sz="2000" dirty="0">
                <a:solidFill>
                  <a:srgbClr val="C00000"/>
                </a:solidFill>
              </a:rPr>
              <a:t>：</a:t>
            </a:r>
            <a:r>
              <a:rPr lang="en-US" altLang="zh-CN" sz="2000" dirty="0"/>
              <a:t>ACK</a:t>
            </a:r>
            <a:r>
              <a:rPr lang="zh-CN" altLang="en-US" sz="2000" dirty="0"/>
              <a:t>中确认</a:t>
            </a:r>
            <a:r>
              <a:rPr lang="en-US" altLang="zh-CN" sz="2000" dirty="0"/>
              <a:t>packet</a:t>
            </a:r>
            <a:r>
              <a:rPr lang="zh-CN" altLang="en-US" sz="2000" dirty="0"/>
              <a:t>接收</a:t>
            </a:r>
            <a:endParaRPr lang="en-US" altLang="zh-CN" sz="2000" dirty="0"/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Offset</a:t>
            </a:r>
            <a:r>
              <a:rPr lang="zh-CN" altLang="en-US" sz="2000" dirty="0">
                <a:solidFill>
                  <a:srgbClr val="C00000"/>
                </a:solidFill>
              </a:rPr>
              <a:t>：</a:t>
            </a:r>
            <a:r>
              <a:rPr lang="zh-CN" altLang="en-US" sz="2000" dirty="0"/>
              <a:t>判断数据重复与顺序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F5DEE0-DD02-4C75-89D8-3752643F3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7ED98B-1D8E-4E76-97C8-53D40F1DE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27" y="2253272"/>
            <a:ext cx="5226006" cy="3448421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F26C63A-F3C5-468D-8071-767BD567895D}"/>
              </a:ext>
            </a:extLst>
          </p:cNvPr>
          <p:cNvSpPr/>
          <p:nvPr/>
        </p:nvSpPr>
        <p:spPr bwMode="auto">
          <a:xfrm>
            <a:off x="7162800" y="3352800"/>
            <a:ext cx="1676400" cy="381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69F93AB-181F-44A6-B155-924AD370C51A}"/>
              </a:ext>
            </a:extLst>
          </p:cNvPr>
          <p:cNvSpPr/>
          <p:nvPr/>
        </p:nvSpPr>
        <p:spPr bwMode="auto">
          <a:xfrm>
            <a:off x="10058400" y="4648200"/>
            <a:ext cx="1104900" cy="381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457FD1-D2CE-4428-A56B-26343B9D42FB}"/>
              </a:ext>
            </a:extLst>
          </p:cNvPr>
          <p:cNvSpPr/>
          <p:nvPr/>
        </p:nvSpPr>
        <p:spPr>
          <a:xfrm>
            <a:off x="7239000" y="2070707"/>
            <a:ext cx="4648200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连接标识符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(Connection ID)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：用于对连接进行表示和识别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2D49F0-1746-4324-BFCD-FA920056B6CE}"/>
              </a:ext>
            </a:extLst>
          </p:cNvPr>
          <p:cNvSpPr/>
          <p:nvPr/>
        </p:nvSpPr>
        <p:spPr>
          <a:xfrm>
            <a:off x="8958171" y="3328138"/>
            <a:ext cx="3156173" cy="48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包号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(Packet Number)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：单调递增，即同一个连接中，每个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包的包号都不一样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9E8F64-A910-46FD-8340-4C17752DE9DB}"/>
              </a:ext>
            </a:extLst>
          </p:cNvPr>
          <p:cNvSpPr/>
          <p:nvPr/>
        </p:nvSpPr>
        <p:spPr>
          <a:xfrm>
            <a:off x="9515230" y="4366904"/>
            <a:ext cx="2438400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内的偏移量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7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05B82-4842-4DD4-9334-E2C2DEE2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明确的包序号和更精确的</a:t>
            </a:r>
            <a:r>
              <a:rPr kumimoji="1" lang="en-US" altLang="zh-CN" dirty="0"/>
              <a:t>RTT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76D0F49-B60D-42A1-B9F3-13AD08E81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/>
              <a:t>TCP</a:t>
            </a:r>
            <a:r>
              <a:rPr lang="zh-CN" altLang="en-US" sz="2600" dirty="0"/>
              <a:t>重传歧义的问题：</a:t>
            </a:r>
            <a:endParaRPr lang="en-US" altLang="zh-CN" sz="26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TCP</a:t>
            </a:r>
            <a:r>
              <a:rPr lang="zh-CN" altLang="en-US" sz="2200" dirty="0"/>
              <a:t>的重传包使用和原包相同的序号，因此可能某一序号被用了不止一次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TCP</a:t>
            </a:r>
            <a:r>
              <a:rPr lang="zh-CN" altLang="en-US" sz="2200" dirty="0"/>
              <a:t>收到这一序号的</a:t>
            </a:r>
            <a:r>
              <a:rPr lang="en-US" altLang="zh-CN" sz="2200" dirty="0"/>
              <a:t>ACK</a:t>
            </a:r>
            <a:r>
              <a:rPr lang="zh-CN" altLang="en-US" sz="2200" dirty="0"/>
              <a:t>时，无法判断是针对哪个包的</a:t>
            </a:r>
            <a:r>
              <a:rPr lang="en-US" altLang="zh-CN" sz="2200" dirty="0"/>
              <a:t>ACK</a:t>
            </a:r>
            <a:r>
              <a:rPr lang="zh-CN" altLang="en-US" sz="2200" dirty="0"/>
              <a:t>，从而影响后续操作，如测量</a:t>
            </a:r>
            <a:r>
              <a:rPr lang="en-US" altLang="zh-CN" sz="2200" dirty="0"/>
              <a:t>RTT</a:t>
            </a:r>
            <a:r>
              <a:rPr lang="zh-CN" altLang="en-US" sz="2200" dirty="0"/>
              <a:t>的大小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en-US" altLang="zh-CN" sz="2600" dirty="0"/>
              <a:t>QUIC</a:t>
            </a:r>
            <a:r>
              <a:rPr lang="zh-CN" altLang="en-US" sz="2600" dirty="0"/>
              <a:t>解决重传歧义的方法：</a:t>
            </a:r>
            <a:endParaRPr lang="en-US" altLang="zh-CN" sz="26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QUIC</a:t>
            </a:r>
            <a:r>
              <a:rPr lang="zh-CN" altLang="en-US" sz="2200" dirty="0"/>
              <a:t>的</a:t>
            </a:r>
            <a:r>
              <a:rPr lang="en-US" altLang="zh-CN" sz="2200" dirty="0"/>
              <a:t>packet number</a:t>
            </a:r>
            <a:r>
              <a:rPr lang="zh-CN" altLang="en-US" sz="2200" dirty="0"/>
              <a:t>单调递增，对于重传包也会递增</a:t>
            </a:r>
            <a:r>
              <a:rPr lang="en-US" altLang="zh-CN" sz="2200" dirty="0"/>
              <a:t>packet number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每个</a:t>
            </a:r>
            <a:r>
              <a:rPr lang="en-US" altLang="zh-CN" sz="2200" dirty="0"/>
              <a:t>packet number</a:t>
            </a:r>
            <a:r>
              <a:rPr lang="zh-CN" altLang="en-US" sz="2200" dirty="0"/>
              <a:t>只会出现一次，</a:t>
            </a:r>
            <a:r>
              <a:rPr lang="en-US" altLang="zh-CN" sz="2200" dirty="0"/>
              <a:t>ACK</a:t>
            </a:r>
            <a:r>
              <a:rPr lang="zh-CN" altLang="en-US" sz="2200" dirty="0"/>
              <a:t>没有歧义！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QUIC</a:t>
            </a:r>
            <a:r>
              <a:rPr lang="zh-CN" altLang="en-US" sz="2200" dirty="0"/>
              <a:t>接收端记录收到包与发出</a:t>
            </a:r>
            <a:r>
              <a:rPr lang="en-US" altLang="zh-CN" sz="2200" dirty="0"/>
              <a:t>ACK</a:t>
            </a:r>
            <a:r>
              <a:rPr lang="zh-CN" altLang="en-US" sz="2200" dirty="0"/>
              <a:t>之间的时延，并发馈给发送端，方便发送端更准确地测量</a:t>
            </a:r>
            <a:r>
              <a:rPr lang="en-US" altLang="zh-CN" sz="2200" dirty="0"/>
              <a:t>RTT</a:t>
            </a:r>
          </a:p>
          <a:p>
            <a:endParaRPr lang="en-US" altLang="zh-CN" sz="2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E3FE55-E46E-4D11-965B-64C6524015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150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F6BCC-92DF-48C0-AAC1-F4E01296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/>
              <a:t>IP</a:t>
            </a:r>
            <a:r>
              <a:rPr kumimoji="1" lang="zh-CN" altLang="en-US" dirty="0"/>
              <a:t>地址</a:t>
            </a:r>
            <a:r>
              <a:rPr kumimoji="1" lang="en-US" altLang="zh-CN" dirty="0"/>
              <a:t>/</a:t>
            </a:r>
            <a:r>
              <a:rPr kumimoji="1" lang="zh-CN" altLang="en-US" dirty="0"/>
              <a:t>端口切换无需重新建立连接</a:t>
            </a:r>
            <a:endParaRPr kumimoji="1"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4736DD-987C-47CE-BCBE-28B5F8BBDE9A}"/>
              </a:ext>
            </a:extLst>
          </p:cNvPr>
          <p:cNvGrpSpPr/>
          <p:nvPr/>
        </p:nvGrpSpPr>
        <p:grpSpPr>
          <a:xfrm>
            <a:off x="8457576" y="1457339"/>
            <a:ext cx="3439334" cy="4645337"/>
            <a:chOff x="8563632" y="816763"/>
            <a:chExt cx="3788896" cy="5570997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C9EBECC-7B18-4CFA-8F45-97B0BB65B6B9}"/>
                </a:ext>
              </a:extLst>
            </p:cNvPr>
            <p:cNvSpPr txBox="1"/>
            <p:nvPr/>
          </p:nvSpPr>
          <p:spPr>
            <a:xfrm>
              <a:off x="8595987" y="5612637"/>
              <a:ext cx="2792010" cy="775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手机上经常出现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WIFI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和移动网络间的相互切换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88E9400-44EC-4B63-B7AA-36F18CCDD41D}"/>
                </a:ext>
              </a:extLst>
            </p:cNvPr>
            <p:cNvGrpSpPr/>
            <p:nvPr/>
          </p:nvGrpSpPr>
          <p:grpSpPr>
            <a:xfrm>
              <a:off x="8563632" y="816763"/>
              <a:ext cx="2044276" cy="4606784"/>
              <a:chOff x="7349788" y="-1581433"/>
              <a:chExt cx="2044276" cy="4606784"/>
            </a:xfrm>
          </p:grpSpPr>
          <p:grpSp>
            <p:nvGrpSpPr>
              <p:cNvPr id="10" name="Group">
                <a:extLst>
                  <a:ext uri="{FF2B5EF4-FFF2-40B4-BE49-F238E27FC236}">
                    <a16:creationId xmlns:a16="http://schemas.microsoft.com/office/drawing/2014/main" id="{CD6DDE57-7F9F-4206-9C6F-D42C88E4F7C7}"/>
                  </a:ext>
                </a:extLst>
              </p:cNvPr>
              <p:cNvGrpSpPr/>
              <p:nvPr/>
            </p:nvGrpSpPr>
            <p:grpSpPr>
              <a:xfrm>
                <a:off x="7349788" y="-1581433"/>
                <a:ext cx="2044276" cy="4606784"/>
                <a:chOff x="-845000" y="-4171904"/>
                <a:chExt cx="2897118" cy="6257572"/>
              </a:xfrm>
            </p:grpSpPr>
            <p:sp>
              <p:nvSpPr>
                <p:cNvPr id="11" name="Double Arrow">
                  <a:extLst>
                    <a:ext uri="{FF2B5EF4-FFF2-40B4-BE49-F238E27FC236}">
                      <a16:creationId xmlns:a16="http://schemas.microsoft.com/office/drawing/2014/main" id="{97BA7800-73AE-45B9-A79F-43BD1A77E557}"/>
                    </a:ext>
                  </a:extLst>
                </p:cNvPr>
                <p:cNvSpPr/>
                <p:nvPr/>
              </p:nvSpPr>
              <p:spPr>
                <a:xfrm rot="16200000">
                  <a:off x="-988261" y="-1921523"/>
                  <a:ext cx="2891611" cy="927515"/>
                </a:xfrm>
                <a:prstGeom prst="leftRightArrow">
                  <a:avLst>
                    <a:gd name="adj1" fmla="val 37362"/>
                    <a:gd name="adj2" fmla="val 37135"/>
                  </a:avLst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2" name="Group" descr="Group">
                  <a:extLst>
                    <a:ext uri="{FF2B5EF4-FFF2-40B4-BE49-F238E27FC236}">
                      <a16:creationId xmlns:a16="http://schemas.microsoft.com/office/drawing/2014/main" id="{98D3C929-A14F-4AAC-BAF5-6AD4016B53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0" y="73766"/>
                  <a:ext cx="1129035" cy="20119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3" name="Image" descr="Image">
                  <a:extLst>
                    <a:ext uri="{FF2B5EF4-FFF2-40B4-BE49-F238E27FC236}">
                      <a16:creationId xmlns:a16="http://schemas.microsoft.com/office/drawing/2014/main" id="{E39DE0E0-60AA-4283-8377-32BB990BFD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8349" y="311931"/>
                  <a:ext cx="657601" cy="65760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5" name="Image" descr="Image">
                  <a:extLst>
                    <a:ext uri="{FF2B5EF4-FFF2-40B4-BE49-F238E27FC236}">
                      <a16:creationId xmlns:a16="http://schemas.microsoft.com/office/drawing/2014/main" id="{32AD1139-AED1-46CE-BCD7-B079CDDA65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-324614" y="-4171904"/>
                  <a:ext cx="1429880" cy="142987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6" name="1.2.3.4">
                  <a:extLst>
                    <a:ext uri="{FF2B5EF4-FFF2-40B4-BE49-F238E27FC236}">
                      <a16:creationId xmlns:a16="http://schemas.microsoft.com/office/drawing/2014/main" id="{2902C72F-6840-4809-A3E5-8670AEBACCF1}"/>
                    </a:ext>
                  </a:extLst>
                </p:cNvPr>
                <p:cNvSpPr txBox="1"/>
                <p:nvPr/>
              </p:nvSpPr>
              <p:spPr>
                <a:xfrm>
                  <a:off x="788282" y="-105979"/>
                  <a:ext cx="1263836" cy="6183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2400">
                      <a:latin typeface="헤드라인A"/>
                      <a:ea typeface="헤드라인A"/>
                      <a:cs typeface="헤드라인A"/>
                      <a:sym typeface="헤드라인A"/>
                    </a:defRPr>
                  </a:lvl1pPr>
                </a:lstStyle>
                <a:p>
                  <a:r>
                    <a:rPr sz="1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1.2.3.4</a:t>
                  </a:r>
                </a:p>
              </p:txBody>
            </p:sp>
            <p:sp>
              <p:nvSpPr>
                <p:cNvPr id="17" name="5.6.7.8">
                  <a:extLst>
                    <a:ext uri="{FF2B5EF4-FFF2-40B4-BE49-F238E27FC236}">
                      <a16:creationId xmlns:a16="http://schemas.microsoft.com/office/drawing/2014/main" id="{ED59FB4B-1021-4FC1-A204-93AFE3CFA72E}"/>
                    </a:ext>
                  </a:extLst>
                </p:cNvPr>
                <p:cNvSpPr txBox="1"/>
                <p:nvPr/>
              </p:nvSpPr>
              <p:spPr>
                <a:xfrm>
                  <a:off x="-845000" y="-96242"/>
                  <a:ext cx="1263836" cy="6183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2400">
                      <a:latin typeface="헤드라인A"/>
                      <a:ea typeface="헤드라인A"/>
                      <a:cs typeface="헤드라인A"/>
                      <a:sym typeface="헤드라인A"/>
                    </a:defRPr>
                  </a:lvl1pPr>
                </a:lstStyle>
                <a:p>
                  <a:r>
                    <a:rPr sz="1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5.6.7.8</a:t>
                  </a:r>
                </a:p>
              </p:txBody>
            </p:sp>
            <p:pic>
              <p:nvPicPr>
                <p:cNvPr id="18" name="Image" descr="Image">
                  <a:extLst>
                    <a:ext uri="{FF2B5EF4-FFF2-40B4-BE49-F238E27FC236}">
                      <a16:creationId xmlns:a16="http://schemas.microsoft.com/office/drawing/2014/main" id="{A099EB94-A1DC-4D1D-BA81-6A22A98FC5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-663270" y="-2384169"/>
                  <a:ext cx="2370822" cy="19175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21" name="5.6.7.8">
                <a:extLst>
                  <a:ext uri="{FF2B5EF4-FFF2-40B4-BE49-F238E27FC236}">
                    <a16:creationId xmlns:a16="http://schemas.microsoft.com/office/drawing/2014/main" id="{A0359EBF-9CF5-4BCE-96F6-669581C12442}"/>
                  </a:ext>
                </a:extLst>
              </p:cNvPr>
              <p:cNvSpPr txBox="1"/>
              <p:nvPr/>
            </p:nvSpPr>
            <p:spPr>
              <a:xfrm>
                <a:off x="7593620" y="1670180"/>
                <a:ext cx="514564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헤드라인A"/>
                    <a:ea typeface="헤드라인A"/>
                    <a:cs typeface="헤드라인A"/>
                    <a:sym typeface="헤드라인A"/>
                  </a:defRPr>
                </a:lvl1pPr>
              </a:lstStyle>
              <a:p>
                <a:r>
                  <a:rPr lang="en-US" altLang="zh-CN" sz="2800" b="1" dirty="0"/>
                  <a:t>4G</a:t>
                </a:r>
                <a:endParaRPr sz="2800" b="1" dirty="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7133864-34E4-4533-8AF2-694C483AA543}"/>
                </a:ext>
              </a:extLst>
            </p:cNvPr>
            <p:cNvGrpSpPr/>
            <p:nvPr/>
          </p:nvGrpSpPr>
          <p:grpSpPr>
            <a:xfrm>
              <a:off x="8563632" y="3783243"/>
              <a:ext cx="3788896" cy="1029783"/>
              <a:chOff x="8563632" y="3783243"/>
              <a:chExt cx="3788896" cy="1029783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036B75F-748F-4129-834B-3659A4DB027E}"/>
                  </a:ext>
                </a:extLst>
              </p:cNvPr>
              <p:cNvSpPr txBox="1"/>
              <p:nvPr/>
            </p:nvSpPr>
            <p:spPr>
              <a:xfrm>
                <a:off x="10609804" y="3931352"/>
                <a:ext cx="1742724" cy="775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切换连接导致</a:t>
                </a: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客户端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变化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27D97B1-695B-4A72-A868-801FB43A8929}"/>
                  </a:ext>
                </a:extLst>
              </p:cNvPr>
              <p:cNvSpPr/>
              <p:nvPr/>
            </p:nvSpPr>
            <p:spPr>
              <a:xfrm>
                <a:off x="8563632" y="3783243"/>
                <a:ext cx="3682264" cy="102978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013EC36-4186-4827-B13B-CEC60B817442}"/>
              </a:ext>
            </a:extLst>
          </p:cNvPr>
          <p:cNvSpPr txBox="1"/>
          <p:nvPr/>
        </p:nvSpPr>
        <p:spPr>
          <a:xfrm>
            <a:off x="9917954" y="2132111"/>
            <a:ext cx="200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需要重新建立连接</a:t>
            </a:r>
          </a:p>
        </p:txBody>
      </p:sp>
      <p:sp>
        <p:nvSpPr>
          <p:cNvPr id="23" name="灯片编号占位符 3">
            <a:extLst>
              <a:ext uri="{FF2B5EF4-FFF2-40B4-BE49-F238E27FC236}">
                <a16:creationId xmlns:a16="http://schemas.microsoft.com/office/drawing/2014/main" id="{0458801A-E70D-4FF4-980A-2325E8639053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4D1E41-7A09-AB4A-A4E1-09765ADA2698}" type="slidenum">
              <a:rPr kumimoji="1" lang="zh-CN" altLang="en-US" smtClean="0"/>
              <a:pPr/>
              <a:t>33</a:t>
            </a:fld>
            <a:endParaRPr kumimoji="1" lang="zh-CN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ED09A492-4E98-4CDE-A6C9-7CD0691D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68" y="1501201"/>
            <a:ext cx="109728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端口发生变化时，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连接会断开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例如手机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断开时，常常自动转而使用移动信号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会断连，需要应用进行处理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976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4C1837-7E35-4710-A0A7-AD2B46FD0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9A300A-B5AB-4D73-80C9-BA56BA50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905000"/>
            <a:ext cx="5226006" cy="344842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252F5C8-1DB0-4CA5-A60F-CE733599DEC1}"/>
              </a:ext>
            </a:extLst>
          </p:cNvPr>
          <p:cNvSpPr/>
          <p:nvPr/>
        </p:nvSpPr>
        <p:spPr>
          <a:xfrm>
            <a:off x="6966173" y="1722435"/>
            <a:ext cx="4648200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连接标识符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(Connection ID)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：用于对连接进行表示和识别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5963E2F-24F0-4778-AAE8-D3B867CE8783}"/>
              </a:ext>
            </a:extLst>
          </p:cNvPr>
          <p:cNvSpPr/>
          <p:nvPr/>
        </p:nvSpPr>
        <p:spPr bwMode="auto">
          <a:xfrm>
            <a:off x="7613872" y="1995795"/>
            <a:ext cx="2444527" cy="381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FE2CCC6-B379-4CD6-AE35-1B41DC6D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68" y="1501201"/>
            <a:ext cx="109728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端口发生变化时，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连接会断开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例如手机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断开时，常常自动转而使用移动信号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会断连，需要应用进行处理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端口切换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 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来表示每个连接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地址或端口的变化不影响对原有连接的识别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地址或端口发生变化时，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可以快速恢复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由传输层对连接的切换进行管理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更符合互联网体系结构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不再需要应用重复造轮子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84F74059-5559-4D4C-87D8-C120A0B7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/>
              <a:t>IP</a:t>
            </a:r>
            <a:r>
              <a:rPr kumimoji="1" lang="zh-CN" altLang="en-US" dirty="0"/>
              <a:t>地址</a:t>
            </a:r>
            <a:r>
              <a:rPr kumimoji="1" lang="en-US" altLang="zh-CN" dirty="0"/>
              <a:t>/</a:t>
            </a:r>
            <a:r>
              <a:rPr kumimoji="1" lang="zh-CN" altLang="en-US" dirty="0"/>
              <a:t>端口切换无需重新建立连接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1870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05B82-4842-4DD4-9334-E2C2DEE2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</a:t>
            </a:r>
            <a:r>
              <a:rPr lang="zh-CN" altLang="en-US" dirty="0"/>
              <a:t>易于部署和更新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DA78028-062E-463C-9FF8-975717CA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lvl="1" indent="-36195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整个QUIC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包被加密传输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保护用户数据隐私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避免被中间设备识别和修改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在用户态实现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与操作系统解耦，从而能和应用一同快速迭代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如：预留接口，用户自定义拥塞控制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版本协商机制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的快速迭代特性，会同时存在众多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客户需要和服务器进行版本协商（不引入额外时延的协商机制）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E3FE55-E46E-4D11-965B-64C6524015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35</a:t>
            </a:fld>
            <a:endParaRPr kumimoji="1" lang="zh-CN" altLang="en-US" dirty="0"/>
          </a:p>
        </p:txBody>
      </p:sp>
      <p:grpSp>
        <p:nvGrpSpPr>
          <p:cNvPr id="6" name="Group">
            <a:extLst>
              <a:ext uri="{FF2B5EF4-FFF2-40B4-BE49-F238E27FC236}">
                <a16:creationId xmlns:a16="http://schemas.microsoft.com/office/drawing/2014/main" id="{6E04CF8C-0F6C-42B3-ACF0-F5F72EEC2D3D}"/>
              </a:ext>
            </a:extLst>
          </p:cNvPr>
          <p:cNvGrpSpPr/>
          <p:nvPr/>
        </p:nvGrpSpPr>
        <p:grpSpPr>
          <a:xfrm>
            <a:off x="7822668" y="1623649"/>
            <a:ext cx="3339443" cy="2412758"/>
            <a:chOff x="0" y="0"/>
            <a:chExt cx="5763541" cy="3717410"/>
          </a:xfrm>
        </p:grpSpPr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A478BA8A-3897-4E7C-80B3-AFB9BD3D1D5B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14" y="0"/>
              <a:ext cx="3858972" cy="35549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Double Arrow">
              <a:extLst>
                <a:ext uri="{FF2B5EF4-FFF2-40B4-BE49-F238E27FC236}">
                  <a16:creationId xmlns:a16="http://schemas.microsoft.com/office/drawing/2014/main" id="{21ADED28-3B34-46D9-9826-626D5FC4CF84}"/>
                </a:ext>
              </a:extLst>
            </p:cNvPr>
            <p:cNvSpPr/>
            <p:nvPr/>
          </p:nvSpPr>
          <p:spPr>
            <a:xfrm>
              <a:off x="0" y="1883311"/>
              <a:ext cx="4572000" cy="889001"/>
            </a:xfrm>
            <a:prstGeom prst="leftRightArrow">
              <a:avLst>
                <a:gd name="adj1" fmla="val 37362"/>
                <a:gd name="adj2" fmla="val 37135"/>
              </a:avLst>
            </a:prstGeom>
            <a:solidFill>
              <a:srgbClr val="FFFFFF"/>
            </a:solidFill>
            <a:ln w="381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" name="Group">
              <a:extLst>
                <a:ext uri="{FF2B5EF4-FFF2-40B4-BE49-F238E27FC236}">
                  <a16:creationId xmlns:a16="http://schemas.microsoft.com/office/drawing/2014/main" id="{5DE9FFAA-21B6-49E1-909F-F512BDEE4F45}"/>
                </a:ext>
              </a:extLst>
            </p:cNvPr>
            <p:cNvGrpSpPr/>
            <p:nvPr/>
          </p:nvGrpSpPr>
          <p:grpSpPr>
            <a:xfrm>
              <a:off x="797027" y="1386389"/>
              <a:ext cx="2331021" cy="2331021"/>
              <a:chOff x="0" y="0"/>
              <a:chExt cx="2331019" cy="2331019"/>
            </a:xfrm>
          </p:grpSpPr>
          <p:pic>
            <p:nvPicPr>
              <p:cNvPr id="15" name="Image" descr="Image">
                <a:extLst>
                  <a:ext uri="{FF2B5EF4-FFF2-40B4-BE49-F238E27FC236}">
                    <a16:creationId xmlns:a16="http://schemas.microsoft.com/office/drawing/2014/main" id="{A0A0CB3D-3EE9-4914-8F8F-C49EBB3B6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855944">
                <a:off x="128078" y="128078"/>
                <a:ext cx="2074863" cy="20748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A949F553-5485-4B31-BAC0-0706363CF2C1}"/>
                  </a:ext>
                </a:extLst>
              </p:cNvPr>
              <p:cNvSpPr/>
              <p:nvPr/>
            </p:nvSpPr>
            <p:spPr>
              <a:xfrm>
                <a:off x="953227" y="313775"/>
                <a:ext cx="1145239" cy="114523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10" name="0111…">
              <a:extLst>
                <a:ext uri="{FF2B5EF4-FFF2-40B4-BE49-F238E27FC236}">
                  <a16:creationId xmlns:a16="http://schemas.microsoft.com/office/drawing/2014/main" id="{669A83BE-3EC1-40DE-AF03-639D1E76A10A}"/>
                </a:ext>
              </a:extLst>
            </p:cNvPr>
            <p:cNvSpPr txBox="1"/>
            <p:nvPr/>
          </p:nvSpPr>
          <p:spPr>
            <a:xfrm>
              <a:off x="1902758" y="1739383"/>
              <a:ext cx="821049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000">
                  <a:latin typeface="Impact"/>
                  <a:ea typeface="Impact"/>
                  <a:cs typeface="Impact"/>
                  <a:sym typeface="Impact"/>
                </a:defRPr>
              </a:pPr>
              <a:r>
                <a:rPr dirty="0"/>
                <a:t>0111</a:t>
              </a:r>
            </a:p>
            <a:p>
              <a:pPr>
                <a:defRPr sz="3000">
                  <a:latin typeface="Impact"/>
                  <a:ea typeface="Impact"/>
                  <a:cs typeface="Impact"/>
                  <a:sym typeface="Impact"/>
                </a:defRPr>
              </a:pPr>
              <a:r>
                <a:rPr dirty="0"/>
                <a:t>0101</a:t>
              </a:r>
            </a:p>
          </p:txBody>
        </p:sp>
        <p:sp>
          <p:nvSpPr>
            <p:cNvPr id="11" name="QUIC">
              <a:extLst>
                <a:ext uri="{FF2B5EF4-FFF2-40B4-BE49-F238E27FC236}">
                  <a16:creationId xmlns:a16="http://schemas.microsoft.com/office/drawing/2014/main" id="{54C3876D-01F3-42BE-AFFF-ADEFAE160936}"/>
                </a:ext>
              </a:extLst>
            </p:cNvPr>
            <p:cNvSpPr txBox="1"/>
            <p:nvPr/>
          </p:nvSpPr>
          <p:spPr>
            <a:xfrm>
              <a:off x="4604962" y="704334"/>
              <a:ext cx="1158579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chemeClr val="accent5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r>
                <a:t>QUIC</a:t>
              </a:r>
            </a:p>
          </p:txBody>
        </p:sp>
        <p:sp>
          <p:nvSpPr>
            <p:cNvPr id="12" name="TCP">
              <a:extLst>
                <a:ext uri="{FF2B5EF4-FFF2-40B4-BE49-F238E27FC236}">
                  <a16:creationId xmlns:a16="http://schemas.microsoft.com/office/drawing/2014/main" id="{0ACAA4FA-C964-4231-B4FF-A73AF3557B67}"/>
                </a:ext>
              </a:extLst>
            </p:cNvPr>
            <p:cNvSpPr txBox="1"/>
            <p:nvPr/>
          </p:nvSpPr>
          <p:spPr>
            <a:xfrm>
              <a:off x="4722784" y="1959511"/>
              <a:ext cx="922934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r>
                <a:t>TCP</a:t>
              </a:r>
            </a:p>
          </p:txBody>
        </p:sp>
        <p:sp>
          <p:nvSpPr>
            <p:cNvPr id="13" name="Double Arrow">
              <a:extLst>
                <a:ext uri="{FF2B5EF4-FFF2-40B4-BE49-F238E27FC236}">
                  <a16:creationId xmlns:a16="http://schemas.microsoft.com/office/drawing/2014/main" id="{ADDA2643-2F29-4331-9E17-250176B9B351}"/>
                </a:ext>
              </a:extLst>
            </p:cNvPr>
            <p:cNvSpPr/>
            <p:nvPr/>
          </p:nvSpPr>
          <p:spPr>
            <a:xfrm>
              <a:off x="0" y="628134"/>
              <a:ext cx="4572000" cy="889001"/>
            </a:xfrm>
            <a:prstGeom prst="leftRightArrow">
              <a:avLst>
                <a:gd name="adj1" fmla="val 37362"/>
                <a:gd name="adj2" fmla="val 37135"/>
              </a:avLst>
            </a:prstGeom>
            <a:solidFill>
              <a:srgbClr val="FFFFFF"/>
            </a:solidFill>
            <a:ln w="38100" cap="flat">
              <a:solidFill>
                <a:schemeClr val="accent5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4" name="Image" descr="Image">
              <a:extLst>
                <a:ext uri="{FF2B5EF4-FFF2-40B4-BE49-F238E27FC236}">
                  <a16:creationId xmlns:a16="http://schemas.microsoft.com/office/drawing/2014/main" id="{2706C175-ACB4-4658-918A-2102EC600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728" y="250238"/>
              <a:ext cx="1323110" cy="13231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92A5007-6873-4B73-A6DE-AF12D299AFBE}"/>
              </a:ext>
            </a:extLst>
          </p:cNvPr>
          <p:cNvSpPr txBox="1"/>
          <p:nvPr/>
        </p:nvSpPr>
        <p:spPr>
          <a:xfrm>
            <a:off x="8431813" y="3904867"/>
            <a:ext cx="318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中间设备无法识别和修改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中的信息</a:t>
            </a:r>
          </a:p>
        </p:txBody>
      </p:sp>
    </p:spTree>
    <p:extLst>
      <p:ext uri="{BB962C8B-B14F-4D97-AF65-F5344CB8AC3E}">
        <p14:creationId xmlns:p14="http://schemas.microsoft.com/office/powerpoint/2010/main" val="3492946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E022A-336C-402C-8018-08F50ABD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</a:t>
            </a:r>
            <a:r>
              <a:rPr lang="zh-CN" altLang="en-US" dirty="0"/>
              <a:t>的发展状态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252D9E-269F-4A65-B6F5-4734664B43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36</a:t>
            </a:fld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E8C16FE-D7CB-4A6B-8F8C-CA68AF4CDE65}"/>
              </a:ext>
            </a:extLst>
          </p:cNvPr>
          <p:cNvSpPr txBox="1"/>
          <p:nvPr/>
        </p:nvSpPr>
        <p:spPr>
          <a:xfrm>
            <a:off x="738553" y="3878757"/>
            <a:ext cx="4181789" cy="2654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</a:t>
            </a:r>
            <a:r>
              <a:rPr lang="en-US" altLang="zh-CN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年，互联网上</a:t>
            </a:r>
            <a:r>
              <a:rPr lang="en-US" altLang="zh-CN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7%</a:t>
            </a: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的数据使用</a:t>
            </a:r>
            <a:r>
              <a:rPr lang="en-US" altLang="zh-CN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进行传送</a:t>
            </a:r>
            <a:endParaRPr lang="en-US" altLang="zh-CN" dirty="0">
              <a:solidFill>
                <a:srgbClr val="0A0A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IETF</a:t>
            </a: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宣布，</a:t>
            </a:r>
            <a:r>
              <a:rPr lang="en-US" altLang="zh-CN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HTTP/3</a:t>
            </a: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将弃用</a:t>
            </a:r>
            <a:r>
              <a:rPr lang="en-US" altLang="zh-CN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协议，改为使用</a:t>
            </a:r>
            <a:r>
              <a:rPr lang="en-US" altLang="zh-CN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协议实现</a:t>
            </a:r>
          </a:p>
          <a:p>
            <a:pPr marL="342900" indent="-342900"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年，华为在最新的</a:t>
            </a:r>
            <a:r>
              <a:rPr lang="en-US" altLang="zh-CN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HMS core</a:t>
            </a: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网络加速套件中推出</a:t>
            </a:r>
            <a:r>
              <a:rPr lang="en-US" altLang="zh-CN" dirty="0" err="1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hQUIC</a:t>
            </a:r>
            <a:endParaRPr lang="en-US" altLang="zh-CN" dirty="0">
              <a:solidFill>
                <a:srgbClr val="0A0A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</a:t>
            </a:r>
            <a:r>
              <a:rPr lang="en-US" altLang="zh-CN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 </a:t>
            </a: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宣布其超过 </a:t>
            </a:r>
            <a:r>
              <a:rPr lang="en-US" altLang="zh-CN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75% </a:t>
            </a: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的网络流量使用 </a:t>
            </a:r>
            <a:r>
              <a:rPr lang="en-US" altLang="zh-CN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F70A9-2854-E748-A675-85B35D9D4546}"/>
              </a:ext>
            </a:extLst>
          </p:cNvPr>
          <p:cNvSpPr txBox="1"/>
          <p:nvPr/>
        </p:nvSpPr>
        <p:spPr>
          <a:xfrm>
            <a:off x="7630510" y="1954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D998ADB-55D9-4CBA-AA74-BC546C8B5F80}"/>
              </a:ext>
            </a:extLst>
          </p:cNvPr>
          <p:cNvGrpSpPr/>
          <p:nvPr/>
        </p:nvGrpSpPr>
        <p:grpSpPr>
          <a:xfrm>
            <a:off x="197212" y="1164969"/>
            <a:ext cx="11845535" cy="2603661"/>
            <a:chOff x="196161" y="3486393"/>
            <a:chExt cx="11845535" cy="2603661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C7DD6E09-EA04-431D-8B66-A20F65E37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50227" y="3486393"/>
              <a:ext cx="1599094" cy="1599094"/>
            </a:xfrm>
            <a:prstGeom prst="rect">
              <a:avLst/>
            </a:prstGeom>
          </p:spPr>
        </p:pic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639216B-6D30-4AB6-8639-28B1984DDB04}"/>
                </a:ext>
              </a:extLst>
            </p:cNvPr>
            <p:cNvGrpSpPr/>
            <p:nvPr/>
          </p:nvGrpSpPr>
          <p:grpSpPr>
            <a:xfrm>
              <a:off x="196161" y="3777405"/>
              <a:ext cx="11845535" cy="2312649"/>
              <a:chOff x="196161" y="3777405"/>
              <a:chExt cx="11845535" cy="231264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71634E4-A4F7-4321-B595-3F6DEC8A1EBC}"/>
                  </a:ext>
                </a:extLst>
              </p:cNvPr>
              <p:cNvSpPr/>
              <p:nvPr/>
            </p:nvSpPr>
            <p:spPr>
              <a:xfrm>
                <a:off x="7779446" y="5060303"/>
                <a:ext cx="1809183" cy="998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79A37EC-5640-498E-949C-0DEF486D081A}"/>
                  </a:ext>
                </a:extLst>
              </p:cNvPr>
              <p:cNvSpPr/>
              <p:nvPr/>
            </p:nvSpPr>
            <p:spPr>
              <a:xfrm>
                <a:off x="2575269" y="5060303"/>
                <a:ext cx="2138099" cy="981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3AAE272-EEA8-4696-B375-988F70170B1F}"/>
                  </a:ext>
                </a:extLst>
              </p:cNvPr>
              <p:cNvSpPr/>
              <p:nvPr/>
            </p:nvSpPr>
            <p:spPr>
              <a:xfrm>
                <a:off x="258149" y="5060303"/>
                <a:ext cx="2129957" cy="981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3AB60EA2-7F8B-4117-A7D0-B6A77CEF2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377" y="4919249"/>
                <a:ext cx="11334458" cy="1473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CC72F6D-16F4-41B5-B6DD-9D711411EC4D}"/>
                  </a:ext>
                </a:extLst>
              </p:cNvPr>
              <p:cNvSpPr txBox="1"/>
              <p:nvPr/>
            </p:nvSpPr>
            <p:spPr>
              <a:xfrm>
                <a:off x="803000" y="5110951"/>
                <a:ext cx="1561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id="{E199EE69-A7C9-4E29-8248-9E5D4C745C30}"/>
                  </a:ext>
                </a:extLst>
              </p:cNvPr>
              <p:cNvSpPr/>
              <p:nvPr/>
            </p:nvSpPr>
            <p:spPr>
              <a:xfrm>
                <a:off x="1200751" y="4783661"/>
                <a:ext cx="228600" cy="2500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AB9FD7C-2B82-40B6-8AE8-82B761CEF2F2}"/>
                  </a:ext>
                </a:extLst>
              </p:cNvPr>
              <p:cNvSpPr txBox="1"/>
              <p:nvPr/>
            </p:nvSpPr>
            <p:spPr>
              <a:xfrm>
                <a:off x="196161" y="5443723"/>
                <a:ext cx="223778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Google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开始设计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QUIC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的初始版本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1AA1943-DA52-434E-9797-0CF6BC641548}"/>
                  </a:ext>
                </a:extLst>
              </p:cNvPr>
              <p:cNvSpPr txBox="1"/>
              <p:nvPr/>
            </p:nvSpPr>
            <p:spPr>
              <a:xfrm>
                <a:off x="2460074" y="5443723"/>
                <a:ext cx="23818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开始在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Chromium</a:t>
                </a:r>
                <a:b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浏览器中进行测试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id="{61F7312C-06E0-4A4A-B2D3-B76AFDE48F97}"/>
                  </a:ext>
                </a:extLst>
              </p:cNvPr>
              <p:cNvSpPr/>
              <p:nvPr/>
            </p:nvSpPr>
            <p:spPr>
              <a:xfrm>
                <a:off x="3439185" y="4783661"/>
                <a:ext cx="228600" cy="2500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681CFB9-11CF-4DF4-978E-7F35186A3143}"/>
                  </a:ext>
                </a:extLst>
              </p:cNvPr>
              <p:cNvSpPr txBox="1"/>
              <p:nvPr/>
            </p:nvSpPr>
            <p:spPr>
              <a:xfrm>
                <a:off x="2574671" y="5082378"/>
                <a:ext cx="21386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0" i="0" dirty="0">
                    <a:solidFill>
                      <a:srgbClr val="202124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</a:t>
                </a:r>
                <a:r>
                  <a:rPr lang="zh-CN" altLang="en-US" dirty="0">
                    <a:solidFill>
                      <a:srgbClr val="20212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DB8061A9-FF62-4592-A085-8098FF554C74}"/>
                  </a:ext>
                </a:extLst>
              </p:cNvPr>
              <p:cNvSpPr/>
              <p:nvPr/>
            </p:nvSpPr>
            <p:spPr>
              <a:xfrm>
                <a:off x="6362103" y="4783661"/>
                <a:ext cx="228600" cy="2500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E2A15E4-A74D-41AC-B4A7-9FFA137552AA}"/>
                  </a:ext>
                </a:extLst>
              </p:cNvPr>
              <p:cNvSpPr txBox="1"/>
              <p:nvPr/>
            </p:nvSpPr>
            <p:spPr>
              <a:xfrm>
                <a:off x="7966010" y="5056871"/>
                <a:ext cx="1484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0" i="0" dirty="0">
                    <a:solidFill>
                      <a:srgbClr val="202124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2016</a:t>
                </a:r>
                <a:r>
                  <a:rPr lang="zh-CN" altLang="en-US" b="0" i="0" dirty="0">
                    <a:solidFill>
                      <a:srgbClr val="202124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6047E3B-B898-47FC-A66E-CEA1E6B64785}"/>
                  </a:ext>
                </a:extLst>
              </p:cNvPr>
              <p:cNvSpPr txBox="1"/>
              <p:nvPr/>
            </p:nvSpPr>
            <p:spPr>
              <a:xfrm>
                <a:off x="7748823" y="5439047"/>
                <a:ext cx="1919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IETF QUIC</a:t>
                </a:r>
                <a:b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工作组成立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ABD8335-4AF5-42B6-A548-C805E180172E}"/>
                  </a:ext>
                </a:extLst>
              </p:cNvPr>
              <p:cNvSpPr/>
              <p:nvPr/>
            </p:nvSpPr>
            <p:spPr>
              <a:xfrm>
                <a:off x="9717491" y="5060303"/>
                <a:ext cx="2216360" cy="10297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A0DA531-5F77-4417-B049-684CBD37FB85}"/>
                  </a:ext>
                </a:extLst>
              </p:cNvPr>
              <p:cNvSpPr txBox="1"/>
              <p:nvPr/>
            </p:nvSpPr>
            <p:spPr>
              <a:xfrm>
                <a:off x="9904055" y="5026882"/>
                <a:ext cx="1484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2022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272FF0A-EB42-4141-B69B-9E57C3B4710C}"/>
                  </a:ext>
                </a:extLst>
              </p:cNvPr>
              <p:cNvSpPr txBox="1"/>
              <p:nvPr/>
            </p:nvSpPr>
            <p:spPr>
              <a:xfrm>
                <a:off x="9588629" y="5518179"/>
                <a:ext cx="2453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QUIC for HTTP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730BAEAE-AE84-4E58-BA41-0A7B4E4E89D2}"/>
                  </a:ext>
                </a:extLst>
              </p:cNvPr>
              <p:cNvSpPr/>
              <p:nvPr/>
            </p:nvSpPr>
            <p:spPr>
              <a:xfrm>
                <a:off x="10495240" y="4783661"/>
                <a:ext cx="228600" cy="2500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48BEA8E-1527-44CE-A326-4E7AAF3B375B}"/>
                  </a:ext>
                </a:extLst>
              </p:cNvPr>
              <p:cNvSpPr txBox="1"/>
              <p:nvPr/>
            </p:nvSpPr>
            <p:spPr>
              <a:xfrm>
                <a:off x="9848442" y="3962013"/>
                <a:ext cx="21195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QUIC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为基础的</a:t>
                </a:r>
                <a:endPara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 3.0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发布！</a:t>
                </a:r>
              </a:p>
            </p:txBody>
          </p:sp>
          <p:sp>
            <p:nvSpPr>
              <p:cNvPr id="39" name="等腰三角形 20">
                <a:extLst>
                  <a:ext uri="{FF2B5EF4-FFF2-40B4-BE49-F238E27FC236}">
                    <a16:creationId xmlns:a16="http://schemas.microsoft.com/office/drawing/2014/main" id="{32F11771-9BFA-FD49-9C26-F3D1A727214F}"/>
                  </a:ext>
                </a:extLst>
              </p:cNvPr>
              <p:cNvSpPr/>
              <p:nvPr/>
            </p:nvSpPr>
            <p:spPr>
              <a:xfrm>
                <a:off x="8557195" y="4780556"/>
                <a:ext cx="228600" cy="2500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A3241F9A-F909-4D2C-8889-BCD197DA4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280" y="3939233"/>
                <a:ext cx="1930455" cy="675659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3DC8FC4C-6B53-48D7-B196-7CF1E5909F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0232" y="3777405"/>
                <a:ext cx="980925" cy="980925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FABED9A0-D4C9-4EFA-B063-EA5728721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8865" y="3869023"/>
                <a:ext cx="739535" cy="739535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054D42F9-1AD5-4102-B056-D9D35D0A5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0452" y="3937263"/>
                <a:ext cx="1527169" cy="814490"/>
              </a:xfrm>
              <a:prstGeom prst="rect">
                <a:avLst/>
              </a:prstGeom>
            </p:spPr>
          </p:pic>
        </p:grp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DE30D103-C44C-4CC3-9FC7-819DA248F920}"/>
              </a:ext>
            </a:extLst>
          </p:cNvPr>
          <p:cNvSpPr/>
          <p:nvPr/>
        </p:nvSpPr>
        <p:spPr>
          <a:xfrm>
            <a:off x="5400696" y="3940636"/>
            <a:ext cx="6568207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900"/>
              </a:spcBef>
              <a:defRPr/>
            </a:pP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正在推进的新特性（截止</a:t>
            </a:r>
            <a:r>
              <a:rPr lang="en-US" altLang="zh-CN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dirty="0">
                <a:solidFill>
                  <a:srgbClr val="0A0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年底）</a:t>
            </a:r>
            <a:endParaRPr lang="en-US" altLang="zh-CN" dirty="0">
              <a:solidFill>
                <a:srgbClr val="0A0A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加密算法由谷歌定义的算法，换成更通用的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TLS</a:t>
            </a:r>
          </a:p>
          <a:p>
            <a:pPr marL="685800" lvl="1" indent="-2286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QUIC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不可靠传输的扩展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00" lvl="1" indent="-2286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可路由的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 ID</a:t>
            </a:r>
          </a:p>
          <a:p>
            <a:pPr marL="685800" lvl="1" indent="-2286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截止时间可感知的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QUIC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00" lvl="1" indent="-2286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pPr lvl="1">
              <a:spcBef>
                <a:spcPts val="600"/>
              </a:spcBef>
              <a:defRPr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94FC586-9323-4A07-8208-5C93A201B8B4}"/>
              </a:ext>
            </a:extLst>
          </p:cNvPr>
          <p:cNvSpPr/>
          <p:nvPr/>
        </p:nvSpPr>
        <p:spPr>
          <a:xfrm>
            <a:off x="5233164" y="2738879"/>
            <a:ext cx="2449094" cy="9949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C690304-541E-4BD4-9BF7-45E2DC78B37D}"/>
              </a:ext>
            </a:extLst>
          </p:cNvPr>
          <p:cNvSpPr txBox="1"/>
          <p:nvPr/>
        </p:nvSpPr>
        <p:spPr>
          <a:xfrm>
            <a:off x="5831899" y="2763257"/>
            <a:ext cx="1484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4226260-4F7F-4F48-B2B2-05F6364CB897}"/>
              </a:ext>
            </a:extLst>
          </p:cNvPr>
          <p:cNvSpPr txBox="1"/>
          <p:nvPr/>
        </p:nvSpPr>
        <p:spPr>
          <a:xfrm>
            <a:off x="5143658" y="3121618"/>
            <a:ext cx="261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的底层协议在谷歌进行部署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369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zh-CN" altLang="en-US" sz="2000" dirty="0"/>
              <a:t>拥塞控制</a:t>
            </a:r>
            <a:endParaRPr lang="en-US" altLang="zh-CN" sz="2000" dirty="0"/>
          </a:p>
          <a:p>
            <a:pPr lvl="1"/>
            <a:r>
              <a:rPr lang="en-US" altLang="zh-CN" sz="1600" dirty="0"/>
              <a:t>TCP Tahoe</a:t>
            </a:r>
            <a:r>
              <a:rPr lang="zh-CN" altLang="en-US" sz="1600" dirty="0"/>
              <a:t>（</a:t>
            </a:r>
            <a:r>
              <a:rPr lang="en-US" altLang="zh-CN" sz="1600" dirty="0"/>
              <a:t>1986</a:t>
            </a:r>
            <a:r>
              <a:rPr lang="zh-CN" altLang="en-US" sz="1600" dirty="0"/>
              <a:t>年进入</a:t>
            </a:r>
            <a:r>
              <a:rPr lang="en-US" altLang="zh-CN" sz="1600" dirty="0"/>
              <a:t>BSD Unix</a:t>
            </a:r>
            <a:r>
              <a:rPr lang="zh-CN" altLang="en-US" sz="1600" dirty="0"/>
              <a:t>，</a:t>
            </a:r>
            <a:r>
              <a:rPr lang="en-US" altLang="zh-CN" sz="1600" dirty="0"/>
              <a:t>1988</a:t>
            </a:r>
            <a:r>
              <a:rPr lang="zh-CN" altLang="en-US" sz="1600" dirty="0"/>
              <a:t>年论文发表）</a:t>
            </a:r>
            <a:endParaRPr lang="en-US" altLang="zh-CN" sz="1600" dirty="0"/>
          </a:p>
          <a:p>
            <a:pPr lvl="1"/>
            <a:r>
              <a:rPr lang="en-US" altLang="zh-CN" sz="1600" b="1" dirty="0">
                <a:solidFill>
                  <a:srgbClr val="C00000"/>
                </a:solidFill>
              </a:rPr>
              <a:t>TCP Reno</a:t>
            </a:r>
            <a:r>
              <a:rPr lang="zh-CN" altLang="en-US" sz="1600" b="1" dirty="0">
                <a:solidFill>
                  <a:srgbClr val="C00000"/>
                </a:solidFill>
              </a:rPr>
              <a:t>（</a:t>
            </a:r>
            <a:r>
              <a:rPr lang="en-US" altLang="zh-CN" sz="1600" b="1" dirty="0">
                <a:solidFill>
                  <a:srgbClr val="C00000"/>
                </a:solidFill>
              </a:rPr>
              <a:t>1986</a:t>
            </a:r>
            <a:r>
              <a:rPr lang="zh-CN" altLang="en-US" sz="1600" b="1" dirty="0">
                <a:solidFill>
                  <a:srgbClr val="C00000"/>
                </a:solidFill>
              </a:rPr>
              <a:t>年进入</a:t>
            </a:r>
            <a:r>
              <a:rPr lang="en-US" altLang="zh-CN" sz="1600" b="1" dirty="0">
                <a:solidFill>
                  <a:srgbClr val="C00000"/>
                </a:solidFill>
              </a:rPr>
              <a:t>BSD Unix</a:t>
            </a:r>
            <a:r>
              <a:rPr lang="zh-CN" altLang="en-US" sz="1600" b="1" dirty="0">
                <a:solidFill>
                  <a:srgbClr val="C00000"/>
                </a:solidFill>
              </a:rPr>
              <a:t>，</a:t>
            </a:r>
            <a:r>
              <a:rPr lang="en-US" altLang="zh-CN" sz="1600" b="1" dirty="0">
                <a:solidFill>
                  <a:srgbClr val="C00000"/>
                </a:solidFill>
              </a:rPr>
              <a:t>1990</a:t>
            </a:r>
            <a:r>
              <a:rPr lang="zh-CN" altLang="en-US" sz="1600" b="1" dirty="0">
                <a:solidFill>
                  <a:srgbClr val="C00000"/>
                </a:solidFill>
              </a:rPr>
              <a:t>年论文发表）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600" dirty="0"/>
              <a:t>慢启动优化（</a:t>
            </a:r>
            <a:r>
              <a:rPr lang="en-US" altLang="zh-CN" sz="1600" dirty="0"/>
              <a:t>TCP Tahoe -&gt; Linux 2.6 -&gt; Linux 3.0</a:t>
            </a:r>
            <a:r>
              <a:rPr lang="zh-CN" altLang="en-US" sz="1600" dirty="0"/>
              <a:t>，</a:t>
            </a:r>
            <a:r>
              <a:rPr lang="en-US" altLang="zh-CN" sz="1600" dirty="0"/>
              <a:t>2010</a:t>
            </a:r>
            <a:r>
              <a:rPr lang="zh-CN" altLang="en-US" sz="1600" dirty="0"/>
              <a:t>年论文发表）</a:t>
            </a:r>
            <a:endParaRPr lang="en-US" altLang="zh-CN" sz="1600" dirty="0"/>
          </a:p>
          <a:p>
            <a:pPr lvl="1"/>
            <a:r>
              <a:rPr lang="en-US" altLang="zh-CN" sz="1600" dirty="0"/>
              <a:t>TCP New Reno</a:t>
            </a:r>
            <a:r>
              <a:rPr lang="zh-CN" altLang="en-US" sz="1600" dirty="0"/>
              <a:t>（</a:t>
            </a:r>
            <a:r>
              <a:rPr lang="en-US" altLang="zh-CN" sz="1600" dirty="0"/>
              <a:t>1995</a:t>
            </a:r>
            <a:r>
              <a:rPr lang="zh-CN" altLang="en-US" sz="1600" dirty="0"/>
              <a:t>年）</a:t>
            </a:r>
            <a:endParaRPr lang="en-US" altLang="zh-CN" sz="1600" dirty="0"/>
          </a:p>
          <a:p>
            <a:pPr lvl="1"/>
            <a:r>
              <a:rPr lang="en-US" altLang="zh-CN" sz="1600" dirty="0"/>
              <a:t>SACK</a:t>
            </a:r>
            <a:r>
              <a:rPr lang="zh-CN" altLang="en-US" sz="1600" dirty="0"/>
              <a:t>（</a:t>
            </a:r>
            <a:r>
              <a:rPr lang="en-US" altLang="zh-CN" sz="1600" dirty="0"/>
              <a:t>1996</a:t>
            </a:r>
            <a:r>
              <a:rPr lang="zh-CN" altLang="en-US" sz="1600" dirty="0"/>
              <a:t>年</a:t>
            </a:r>
            <a:r>
              <a:rPr lang="en-US" altLang="zh-CN" sz="1600" dirty="0"/>
              <a:t>RFC)</a:t>
            </a:r>
          </a:p>
          <a:p>
            <a:pPr lvl="1"/>
            <a:r>
              <a:rPr lang="en-US" altLang="zh-CN" sz="1600" dirty="0"/>
              <a:t>TCP Vegas</a:t>
            </a:r>
            <a:r>
              <a:rPr lang="zh-CN" altLang="en-US" sz="1600" dirty="0"/>
              <a:t>（</a:t>
            </a:r>
            <a:r>
              <a:rPr lang="en-US" altLang="zh-CN" sz="1600" dirty="0"/>
              <a:t>1995</a:t>
            </a:r>
            <a:r>
              <a:rPr lang="zh-CN" altLang="en-US" sz="1600" dirty="0"/>
              <a:t>年论文）、</a:t>
            </a:r>
            <a:r>
              <a:rPr lang="en-US" altLang="zh-CN" sz="1600" dirty="0"/>
              <a:t>TCP Westwood</a:t>
            </a:r>
            <a:r>
              <a:rPr lang="zh-CN" altLang="en-US" sz="1600" dirty="0"/>
              <a:t>（</a:t>
            </a:r>
            <a:r>
              <a:rPr lang="en-US" altLang="zh-CN" sz="1600" dirty="0"/>
              <a:t>2001</a:t>
            </a:r>
            <a:r>
              <a:rPr lang="zh-CN" altLang="en-US" sz="1600" dirty="0"/>
              <a:t>年论文）</a:t>
            </a:r>
            <a:endParaRPr lang="en-US" altLang="zh-CN" sz="1600" dirty="0"/>
          </a:p>
          <a:p>
            <a:pPr lvl="1"/>
            <a:r>
              <a:rPr lang="en-US" altLang="zh-CN" sz="1600" dirty="0"/>
              <a:t>TCP BIC</a:t>
            </a:r>
            <a:r>
              <a:rPr lang="zh-CN" altLang="en-US" sz="1600" dirty="0"/>
              <a:t>（</a:t>
            </a:r>
            <a:r>
              <a:rPr lang="en-US" altLang="zh-CN" sz="1600" dirty="0"/>
              <a:t>2004</a:t>
            </a:r>
            <a:r>
              <a:rPr lang="zh-CN" altLang="en-US" sz="1600" dirty="0"/>
              <a:t>年论文）</a:t>
            </a:r>
            <a:endParaRPr lang="en-US" altLang="zh-CN" sz="1600" dirty="0"/>
          </a:p>
          <a:p>
            <a:pPr lvl="1"/>
            <a:r>
              <a:rPr lang="en-US" altLang="zh-CN" sz="1600" b="1" dirty="0">
                <a:solidFill>
                  <a:srgbClr val="C00000"/>
                </a:solidFill>
              </a:rPr>
              <a:t>TCP CUBIC</a:t>
            </a:r>
            <a:r>
              <a:rPr lang="zh-CN" altLang="en-US" sz="1600" b="1" dirty="0">
                <a:solidFill>
                  <a:srgbClr val="C00000"/>
                </a:solidFill>
              </a:rPr>
              <a:t>（</a:t>
            </a:r>
            <a:r>
              <a:rPr lang="en-US" altLang="zh-CN" sz="1600" b="1" dirty="0">
                <a:solidFill>
                  <a:srgbClr val="C00000"/>
                </a:solidFill>
              </a:rPr>
              <a:t>2006</a:t>
            </a:r>
            <a:r>
              <a:rPr lang="zh-CN" altLang="en-US" sz="1600" b="1" dirty="0">
                <a:solidFill>
                  <a:srgbClr val="C00000"/>
                </a:solidFill>
              </a:rPr>
              <a:t>年进入</a:t>
            </a:r>
            <a:r>
              <a:rPr lang="en-US" altLang="zh-CN" sz="1600" b="1" dirty="0">
                <a:solidFill>
                  <a:srgbClr val="C00000"/>
                </a:solidFill>
              </a:rPr>
              <a:t>Linux 2.6.19</a:t>
            </a:r>
            <a:r>
              <a:rPr lang="zh-CN" altLang="en-US" sz="1600" b="1" dirty="0">
                <a:solidFill>
                  <a:srgbClr val="C00000"/>
                </a:solidFill>
              </a:rPr>
              <a:t>，</a:t>
            </a:r>
            <a:r>
              <a:rPr lang="en-US" altLang="zh-CN" sz="1600" b="1" dirty="0">
                <a:solidFill>
                  <a:srgbClr val="C00000"/>
                </a:solidFill>
              </a:rPr>
              <a:t>2008</a:t>
            </a:r>
            <a:r>
              <a:rPr lang="zh-CN" altLang="en-US" sz="1600" b="1" dirty="0">
                <a:solidFill>
                  <a:srgbClr val="C00000"/>
                </a:solidFill>
              </a:rPr>
              <a:t>年论文发表）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lvl="1"/>
            <a:r>
              <a:rPr lang="en-US" altLang="zh-CN" sz="1600" b="1" dirty="0">
                <a:solidFill>
                  <a:srgbClr val="C00000"/>
                </a:solidFill>
              </a:rPr>
              <a:t>TCP BBR</a:t>
            </a:r>
            <a:r>
              <a:rPr lang="zh-CN" altLang="en-US" sz="1600" b="1" dirty="0">
                <a:solidFill>
                  <a:srgbClr val="C00000"/>
                </a:solidFill>
              </a:rPr>
              <a:t>（</a:t>
            </a:r>
            <a:r>
              <a:rPr lang="en-US" altLang="zh-CN" sz="1600" b="1" dirty="0">
                <a:solidFill>
                  <a:srgbClr val="C00000"/>
                </a:solidFill>
              </a:rPr>
              <a:t>2016</a:t>
            </a:r>
            <a:r>
              <a:rPr lang="zh-CN" altLang="en-US" sz="1600" b="1" dirty="0">
                <a:solidFill>
                  <a:srgbClr val="C00000"/>
                </a:solidFill>
              </a:rPr>
              <a:t>年论文）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lvl="1"/>
            <a:r>
              <a:rPr lang="en-US" altLang="zh-CN" sz="1600" b="1" dirty="0">
                <a:solidFill>
                  <a:srgbClr val="C00000"/>
                </a:solidFill>
              </a:rPr>
              <a:t>DCTCP</a:t>
            </a:r>
            <a:r>
              <a:rPr lang="zh-CN" altLang="en-US" sz="1600" b="1" dirty="0">
                <a:solidFill>
                  <a:srgbClr val="C00000"/>
                </a:solidFill>
              </a:rPr>
              <a:t>（</a:t>
            </a:r>
            <a:r>
              <a:rPr lang="en-US" altLang="zh-CN" sz="1600" b="1" dirty="0">
                <a:solidFill>
                  <a:srgbClr val="C00000"/>
                </a:solidFill>
              </a:rPr>
              <a:t>2010</a:t>
            </a:r>
            <a:r>
              <a:rPr lang="zh-CN" altLang="en-US" sz="1600" b="1" dirty="0">
                <a:solidFill>
                  <a:srgbClr val="C00000"/>
                </a:solidFill>
              </a:rPr>
              <a:t>年论文发表，</a:t>
            </a:r>
            <a:r>
              <a:rPr lang="en-US" altLang="zh-CN" sz="1600" b="1" dirty="0">
                <a:solidFill>
                  <a:srgbClr val="C00000"/>
                </a:solidFill>
              </a:rPr>
              <a:t>2012</a:t>
            </a:r>
            <a:r>
              <a:rPr lang="zh-CN" altLang="en-US" sz="1600" b="1" dirty="0">
                <a:solidFill>
                  <a:srgbClr val="C00000"/>
                </a:solidFill>
              </a:rPr>
              <a:t>年前后进入</a:t>
            </a:r>
            <a:r>
              <a:rPr lang="en-US" altLang="zh-CN" sz="1600" b="1" dirty="0">
                <a:solidFill>
                  <a:srgbClr val="C00000"/>
                </a:solidFill>
              </a:rPr>
              <a:t>Linux 3.18</a:t>
            </a:r>
            <a:r>
              <a:rPr lang="zh-CN" altLang="en-US" sz="1600" b="1" dirty="0">
                <a:solidFill>
                  <a:srgbClr val="C00000"/>
                </a:solidFill>
              </a:rPr>
              <a:t>）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新型传输层协议</a:t>
            </a:r>
            <a:endParaRPr lang="en-US" altLang="zh-CN" sz="2000" dirty="0"/>
          </a:p>
          <a:p>
            <a:pPr lvl="1"/>
            <a:r>
              <a:rPr lang="en-US" altLang="zh-CN" sz="1600" dirty="0"/>
              <a:t>DCCP</a:t>
            </a:r>
          </a:p>
          <a:p>
            <a:pPr lvl="1"/>
            <a:r>
              <a:rPr lang="en-US" altLang="zh-CN" sz="1600" b="1" dirty="0">
                <a:solidFill>
                  <a:srgbClr val="C00000"/>
                </a:solidFill>
              </a:rPr>
              <a:t>MPTCP </a:t>
            </a:r>
          </a:p>
          <a:p>
            <a:pPr lvl="1"/>
            <a:r>
              <a:rPr lang="en-US" altLang="zh-CN" sz="1600" b="1" dirty="0">
                <a:solidFill>
                  <a:srgbClr val="C00000"/>
                </a:solidFill>
              </a:rPr>
              <a:t>QUIC</a:t>
            </a:r>
          </a:p>
          <a:p>
            <a:pPr lvl="1"/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4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059F7-23C4-426E-9AD7-765510CD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DCCP</a:t>
            </a:r>
            <a:r>
              <a:rPr lang="zh-CN" altLang="en-US" dirty="0"/>
              <a:t>：</a:t>
            </a:r>
            <a:r>
              <a:rPr lang="en-US" altLang="zh-CN" dirty="0"/>
              <a:t>UDP + </a:t>
            </a:r>
            <a:r>
              <a:rPr lang="zh-CN" altLang="en-US" dirty="0"/>
              <a:t>拥塞控制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FDAF0-B0BE-48A3-A6F8-F5522623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C00000"/>
                </a:solidFill>
              </a:rPr>
              <a:t>DCCP=UDP+</a:t>
            </a:r>
            <a:r>
              <a:rPr lang="zh-CN" altLang="en-US" sz="2600" dirty="0">
                <a:solidFill>
                  <a:srgbClr val="C00000"/>
                </a:solidFill>
              </a:rPr>
              <a:t>拥塞控制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增加</a:t>
            </a:r>
            <a:r>
              <a:rPr lang="en-US" altLang="zh-CN" dirty="0"/>
              <a:t>ACK</a:t>
            </a:r>
            <a:r>
              <a:rPr lang="zh-CN" altLang="en-US" dirty="0"/>
              <a:t>报文、包序列号、面向连接等拥塞控制手段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sz="2600" dirty="0"/>
              <a:t>DCCP</a:t>
            </a:r>
            <a:r>
              <a:rPr lang="zh-CN" altLang="en-US" sz="2600" dirty="0"/>
              <a:t>提供</a:t>
            </a:r>
            <a:r>
              <a:rPr lang="zh-CN" altLang="en-US" sz="2600" dirty="0">
                <a:solidFill>
                  <a:srgbClr val="C00000"/>
                </a:solidFill>
              </a:rPr>
              <a:t>不可靠数据报流服务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UDP报文段可能</a:t>
            </a:r>
            <a:r>
              <a:rPr lang="zh-CN" altLang="en-US" dirty="0"/>
              <a:t>丢失、乱序到达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无流量控制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sz="2600" dirty="0"/>
              <a:t>DCCP</a:t>
            </a:r>
            <a:r>
              <a:rPr lang="zh-CN" altLang="en-US" sz="2600" dirty="0"/>
              <a:t>提供</a:t>
            </a:r>
            <a:r>
              <a:rPr lang="zh-CN" altLang="en-US" sz="2600" dirty="0">
                <a:solidFill>
                  <a:srgbClr val="C00000"/>
                </a:solidFill>
              </a:rPr>
              <a:t>模块化的拥塞控制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应用可以根据需要，选择不同的拥塞控制机制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CE6428-51B7-492C-8C3F-23DA648AB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3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CD4D8-B42A-4CB1-8C40-DC4BA94A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DCCP</a:t>
            </a:r>
            <a:r>
              <a:rPr lang="zh-CN" altLang="en-US" dirty="0"/>
              <a:t>的报文格式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B6B7E-DE75-436F-A47D-70BC0B6254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8D4D1E41-7A09-AB4A-A4E1-09765ADA2698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EF3A30B-2D49-44D2-A416-9ED3AAC05C0B}"/>
              </a:ext>
            </a:extLst>
          </p:cNvPr>
          <p:cNvGraphicFramePr>
            <a:graphicFrameLocks noGrp="1"/>
          </p:cNvGraphicFramePr>
          <p:nvPr/>
        </p:nvGraphicFramePr>
        <p:xfrm>
          <a:off x="5619404" y="1725534"/>
          <a:ext cx="3273540" cy="1790004"/>
        </p:xfrm>
        <a:graphic>
          <a:graphicData uri="http://schemas.openxmlformats.org/drawingml/2006/table">
            <a:tbl>
              <a:tblPr/>
              <a:tblGrid>
                <a:gridCol w="3273540">
                  <a:extLst>
                    <a:ext uri="{9D8B030D-6E8A-4147-A177-3AD203B41FA5}">
                      <a16:colId xmlns:a16="http://schemas.microsoft.com/office/drawing/2014/main" val="968006054"/>
                    </a:ext>
                  </a:extLst>
                </a:gridCol>
              </a:tblGrid>
              <a:tr h="447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Generic Header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43600"/>
                  </a:ext>
                </a:extLst>
              </a:tr>
              <a:tr h="447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Additional Fields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623057"/>
                  </a:ext>
                </a:extLst>
              </a:tr>
              <a:tr h="446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82367"/>
                  </a:ext>
                </a:extLst>
              </a:tr>
              <a:tr h="447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Application Payload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723130"/>
                  </a:ext>
                </a:extLst>
              </a:tr>
            </a:tbl>
          </a:graphicData>
        </a:graphic>
      </p:graphicFrame>
      <p:graphicFrame>
        <p:nvGraphicFramePr>
          <p:cNvPr id="8" name="Group 35">
            <a:extLst>
              <a:ext uri="{FF2B5EF4-FFF2-40B4-BE49-F238E27FC236}">
                <a16:creationId xmlns:a16="http://schemas.microsoft.com/office/drawing/2014/main" id="{51ED827F-9F34-42BB-BFA9-107CE8444796}"/>
              </a:ext>
            </a:extLst>
          </p:cNvPr>
          <p:cNvGraphicFramePr>
            <a:graphicFrameLocks/>
          </p:cNvGraphicFramePr>
          <p:nvPr/>
        </p:nvGraphicFramePr>
        <p:xfrm>
          <a:off x="785590" y="4009217"/>
          <a:ext cx="5508015" cy="2074039"/>
        </p:xfrm>
        <a:graphic>
          <a:graphicData uri="http://schemas.openxmlformats.org/drawingml/2006/table">
            <a:tbl>
              <a:tblPr/>
              <a:tblGrid>
                <a:gridCol w="466849">
                  <a:extLst>
                    <a:ext uri="{9D8B030D-6E8A-4147-A177-3AD203B41FA5}">
                      <a16:colId xmlns:a16="http://schemas.microsoft.com/office/drawing/2014/main" val="2028845829"/>
                    </a:ext>
                  </a:extLst>
                </a:gridCol>
                <a:gridCol w="726209">
                  <a:extLst>
                    <a:ext uri="{9D8B030D-6E8A-4147-A177-3AD203B41FA5}">
                      <a16:colId xmlns:a16="http://schemas.microsoft.com/office/drawing/2014/main" val="648978333"/>
                    </a:ext>
                  </a:extLst>
                </a:gridCol>
                <a:gridCol w="165190">
                  <a:extLst>
                    <a:ext uri="{9D8B030D-6E8A-4147-A177-3AD203B41FA5}">
                      <a16:colId xmlns:a16="http://schemas.microsoft.com/office/drawing/2014/main" val="720241059"/>
                    </a:ext>
                  </a:extLst>
                </a:gridCol>
                <a:gridCol w="713241">
                  <a:extLst>
                    <a:ext uri="{9D8B030D-6E8A-4147-A177-3AD203B41FA5}">
                      <a16:colId xmlns:a16="http://schemas.microsoft.com/office/drawing/2014/main" val="1399084303"/>
                    </a:ext>
                  </a:extLst>
                </a:gridCol>
                <a:gridCol w="687305">
                  <a:extLst>
                    <a:ext uri="{9D8B030D-6E8A-4147-A177-3AD203B41FA5}">
                      <a16:colId xmlns:a16="http://schemas.microsoft.com/office/drawing/2014/main" val="2208785724"/>
                    </a:ext>
                  </a:extLst>
                </a:gridCol>
                <a:gridCol w="2749221">
                  <a:extLst>
                    <a:ext uri="{9D8B030D-6E8A-4147-A177-3AD203B41FA5}">
                      <a16:colId xmlns:a16="http://schemas.microsoft.com/office/drawing/2014/main" val="28999969"/>
                    </a:ext>
                  </a:extLst>
                </a:gridCol>
              </a:tblGrid>
              <a:tr h="481742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Source Port </a:t>
                      </a:r>
                    </a:p>
                  </a:txBody>
                  <a:tcPr marL="86985" marR="86985" marT="43492" marB="434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Destination Port </a:t>
                      </a:r>
                    </a:p>
                  </a:txBody>
                  <a:tcPr marL="69895" marR="69895" marT="34947" marB="349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140216"/>
                  </a:ext>
                </a:extLst>
              </a:tr>
              <a:tr h="535862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Data Offset </a:t>
                      </a:r>
                    </a:p>
                  </a:txBody>
                  <a:tcPr marL="86985" marR="86985" marT="43492" marB="434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CCVal</a:t>
                      </a:r>
                    </a:p>
                  </a:txBody>
                  <a:tcPr marL="69895" marR="69895" marT="34947" marB="349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CsCov (4bit)</a:t>
                      </a:r>
                    </a:p>
                  </a:txBody>
                  <a:tcPr marL="69895" marR="69895" marT="34947" marB="349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Checksum </a:t>
                      </a:r>
                    </a:p>
                  </a:txBody>
                  <a:tcPr marL="69895" marR="69895" marT="34947" marB="349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08705"/>
                  </a:ext>
                </a:extLst>
              </a:tr>
              <a:tr h="5358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Res</a:t>
                      </a:r>
                    </a:p>
                  </a:txBody>
                  <a:tcPr marL="69895" marR="69895" marT="34947" marB="349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Type (4bit)</a:t>
                      </a:r>
                    </a:p>
                  </a:txBody>
                  <a:tcPr marL="69895" marR="69895" marT="34947" marB="349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9895" marR="69895" marT="34947" marB="349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Reserved</a:t>
                      </a:r>
                    </a:p>
                  </a:txBody>
                  <a:tcPr marL="86985" marR="86985" marT="43492" marB="434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Sequence Number (high bits) </a:t>
                      </a:r>
                    </a:p>
                  </a:txBody>
                  <a:tcPr marL="69895" marR="69895" marT="34947" marB="349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138942"/>
                  </a:ext>
                </a:extLst>
              </a:tr>
              <a:tr h="520573"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Sequence Number (low bits) </a:t>
                      </a:r>
                    </a:p>
                  </a:txBody>
                  <a:tcPr marL="86985" marR="86985" marT="43492" marB="434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60682"/>
                  </a:ext>
                </a:extLst>
              </a:tr>
            </a:tbl>
          </a:graphicData>
        </a:graphic>
      </p:graphicFrame>
      <p:sp>
        <p:nvSpPr>
          <p:cNvPr id="9" name="TextBox 4">
            <a:extLst>
              <a:ext uri="{FF2B5EF4-FFF2-40B4-BE49-F238E27FC236}">
                <a16:creationId xmlns:a16="http://schemas.microsoft.com/office/drawing/2014/main" id="{3D53FE6D-D9A8-4AF9-8066-227D5B11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22" y="3656297"/>
            <a:ext cx="291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11659B-731D-49C6-B9AA-AF91F18BC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372" y="3656297"/>
            <a:ext cx="291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dirty="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4BC353B-8666-4C22-AF50-6098DDDCB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86" y="3656297"/>
            <a:ext cx="483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dirty="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D0E4132A-5A49-4D57-880C-11CA7EFA8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643" y="3656297"/>
            <a:ext cx="483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dirty="0">
                <a:ea typeface="宋体" panose="02010600030101010101" pitchFamily="2" charset="-122"/>
              </a:rPr>
              <a:t>24</a:t>
            </a:r>
          </a:p>
        </p:txBody>
      </p:sp>
      <p:graphicFrame>
        <p:nvGraphicFramePr>
          <p:cNvPr id="13" name="Group 36">
            <a:extLst>
              <a:ext uri="{FF2B5EF4-FFF2-40B4-BE49-F238E27FC236}">
                <a16:creationId xmlns:a16="http://schemas.microsoft.com/office/drawing/2014/main" id="{C7493363-A432-4807-BA2F-A451B5B8D4DC}"/>
              </a:ext>
            </a:extLst>
          </p:cNvPr>
          <p:cNvGraphicFramePr>
            <a:graphicFrameLocks/>
          </p:cNvGraphicFramePr>
          <p:nvPr/>
        </p:nvGraphicFramePr>
        <p:xfrm>
          <a:off x="6630023" y="4021574"/>
          <a:ext cx="4969336" cy="1402541"/>
        </p:xfrm>
        <a:graphic>
          <a:graphicData uri="http://schemas.openxmlformats.org/drawingml/2006/table">
            <a:tbl>
              <a:tblPr/>
              <a:tblGrid>
                <a:gridCol w="426133">
                  <a:extLst>
                    <a:ext uri="{9D8B030D-6E8A-4147-A177-3AD203B41FA5}">
                      <a16:colId xmlns:a16="http://schemas.microsoft.com/office/drawing/2014/main" val="3898683747"/>
                    </a:ext>
                  </a:extLst>
                </a:gridCol>
                <a:gridCol w="617122">
                  <a:extLst>
                    <a:ext uri="{9D8B030D-6E8A-4147-A177-3AD203B41FA5}">
                      <a16:colId xmlns:a16="http://schemas.microsoft.com/office/drawing/2014/main" val="1284090547"/>
                    </a:ext>
                  </a:extLst>
                </a:gridCol>
                <a:gridCol w="188936">
                  <a:extLst>
                    <a:ext uri="{9D8B030D-6E8A-4147-A177-3AD203B41FA5}">
                      <a16:colId xmlns:a16="http://schemas.microsoft.com/office/drawing/2014/main" val="3685101383"/>
                    </a:ext>
                  </a:extLst>
                </a:gridCol>
                <a:gridCol w="653062">
                  <a:extLst>
                    <a:ext uri="{9D8B030D-6E8A-4147-A177-3AD203B41FA5}">
                      <a16:colId xmlns:a16="http://schemas.microsoft.com/office/drawing/2014/main" val="993527682"/>
                    </a:ext>
                  </a:extLst>
                </a:gridCol>
                <a:gridCol w="628417">
                  <a:extLst>
                    <a:ext uri="{9D8B030D-6E8A-4147-A177-3AD203B41FA5}">
                      <a16:colId xmlns:a16="http://schemas.microsoft.com/office/drawing/2014/main" val="966206874"/>
                    </a:ext>
                  </a:extLst>
                </a:gridCol>
                <a:gridCol w="2455666">
                  <a:extLst>
                    <a:ext uri="{9D8B030D-6E8A-4147-A177-3AD203B41FA5}">
                      <a16:colId xmlns:a16="http://schemas.microsoft.com/office/drawing/2014/main" val="2892869020"/>
                    </a:ext>
                  </a:extLst>
                </a:gridCol>
              </a:tblGrid>
              <a:tr h="421461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Source Port </a:t>
                      </a:r>
                    </a:p>
                  </a:txBody>
                  <a:tcPr marL="63820" marR="63820" marT="31910" marB="319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Destination Port </a:t>
                      </a:r>
                    </a:p>
                  </a:txBody>
                  <a:tcPr marL="63820" marR="63820" marT="31910" marB="319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577220"/>
                  </a:ext>
                </a:extLst>
              </a:tr>
              <a:tr h="449558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Data Offset </a:t>
                      </a:r>
                    </a:p>
                  </a:txBody>
                  <a:tcPr marL="63820" marR="63820" marT="31910" marB="319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CCVal </a:t>
                      </a:r>
                    </a:p>
                  </a:txBody>
                  <a:tcPr marL="63820" marR="63820" marT="31910" marB="319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CsCov </a:t>
                      </a:r>
                    </a:p>
                  </a:txBody>
                  <a:tcPr marL="63820" marR="63820" marT="31910" marB="319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Checksum </a:t>
                      </a:r>
                    </a:p>
                  </a:txBody>
                  <a:tcPr marL="63820" marR="63820" marT="31910" marB="319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76794"/>
                  </a:ext>
                </a:extLst>
              </a:tr>
              <a:tr h="4214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Res</a:t>
                      </a:r>
                    </a:p>
                  </a:txBody>
                  <a:tcPr marL="63820" marR="63820" marT="31910" marB="319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L="63820" marR="63820" marT="31910" marB="319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3820" marR="63820" marT="31910" marB="319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Sequence Number</a:t>
                      </a:r>
                    </a:p>
                  </a:txBody>
                  <a:tcPr marL="63820" marR="63820" marT="31910" marB="319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56122"/>
                  </a:ext>
                </a:extLst>
              </a:tr>
            </a:tbl>
          </a:graphicData>
        </a:graphic>
      </p:graphicFrame>
      <p:sp>
        <p:nvSpPr>
          <p:cNvPr id="18" name="TextBox 4">
            <a:extLst>
              <a:ext uri="{FF2B5EF4-FFF2-40B4-BE49-F238E27FC236}">
                <a16:creationId xmlns:a16="http://schemas.microsoft.com/office/drawing/2014/main" id="{DC16D545-6EBA-48F3-8B9A-9FFE9AAE8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5869" y="3652242"/>
            <a:ext cx="291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B4495853-6DE2-4437-A8AE-2BCA02248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117" y="3652242"/>
            <a:ext cx="291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dirty="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B4E7C98A-89B1-45EC-B198-00E95DA3A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2730" y="3652242"/>
            <a:ext cx="483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dirty="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775AE1A0-8DC0-4D3E-B766-CF1B13DD7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034" y="3652242"/>
            <a:ext cx="483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dirty="0">
                <a:ea typeface="宋体" panose="02010600030101010101" pitchFamily="2" charset="-122"/>
              </a:rPr>
              <a:t>24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4AF3E9-675E-45AD-BEA3-C9104F6361DA}"/>
              </a:ext>
            </a:extLst>
          </p:cNvPr>
          <p:cNvCxnSpPr>
            <a:cxnSpLocks/>
          </p:cNvCxnSpPr>
          <p:nvPr/>
        </p:nvCxnSpPr>
        <p:spPr>
          <a:xfrm flipH="1">
            <a:off x="3970679" y="1909003"/>
            <a:ext cx="1638618" cy="17970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7346343-82F3-4F75-A522-724CA6DDCBE8}"/>
              </a:ext>
            </a:extLst>
          </p:cNvPr>
          <p:cNvCxnSpPr>
            <a:endCxn id="21" idx="0"/>
          </p:cNvCxnSpPr>
          <p:nvPr/>
        </p:nvCxnSpPr>
        <p:spPr>
          <a:xfrm>
            <a:off x="8872730" y="1909003"/>
            <a:ext cx="1585265" cy="17432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2DB9529-7136-47BF-9466-E0F86D36A64B}"/>
              </a:ext>
            </a:extLst>
          </p:cNvPr>
          <p:cNvSpPr txBox="1"/>
          <p:nvPr/>
        </p:nvSpPr>
        <p:spPr>
          <a:xfrm>
            <a:off x="3323786" y="61069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使用常规序号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4D06E64-70CA-4087-BA5D-B3628606A00E}"/>
              </a:ext>
            </a:extLst>
          </p:cNvPr>
          <p:cNvSpPr txBox="1"/>
          <p:nvPr/>
        </p:nvSpPr>
        <p:spPr>
          <a:xfrm>
            <a:off x="9114690" y="5531052"/>
            <a:ext cx="268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短序号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AutoShape 66">
            <a:extLst>
              <a:ext uri="{FF2B5EF4-FFF2-40B4-BE49-F238E27FC236}">
                <a16:creationId xmlns:a16="http://schemas.microsoft.com/office/drawing/2014/main" id="{2C75EFC2-0008-42DE-BD74-13B507640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564" y="6141103"/>
            <a:ext cx="1066800" cy="609600"/>
          </a:xfrm>
          <a:prstGeom prst="wedgeEllipseCallout">
            <a:avLst>
              <a:gd name="adj1" fmla="val -38170"/>
              <a:gd name="adj2" fmla="val -17552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X =1</a:t>
            </a:r>
          </a:p>
        </p:txBody>
      </p:sp>
      <p:sp>
        <p:nvSpPr>
          <p:cNvPr id="32" name="AutoShape 66">
            <a:extLst>
              <a:ext uri="{FF2B5EF4-FFF2-40B4-BE49-F238E27FC236}">
                <a16:creationId xmlns:a16="http://schemas.microsoft.com/office/drawing/2014/main" id="{7ED61A92-4ED5-4E7F-9C70-82D1A27CF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078" y="5988703"/>
            <a:ext cx="1066800" cy="609600"/>
          </a:xfrm>
          <a:prstGeom prst="wedgeEllipseCallout">
            <a:avLst>
              <a:gd name="adj1" fmla="val -38170"/>
              <a:gd name="adj2" fmla="val -17552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X =0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C72BFD-5115-47B0-BFED-8C2ABD0DE137}"/>
              </a:ext>
            </a:extLst>
          </p:cNvPr>
          <p:cNvSpPr/>
          <p:nvPr/>
        </p:nvSpPr>
        <p:spPr>
          <a:xfrm>
            <a:off x="462860" y="2163345"/>
            <a:ext cx="3769112" cy="10668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A05EC3-D3BD-461B-B4B6-C0B65BF11837}"/>
              </a:ext>
            </a:extLst>
          </p:cNvPr>
          <p:cNvSpPr/>
          <p:nvPr/>
        </p:nvSpPr>
        <p:spPr>
          <a:xfrm>
            <a:off x="3253454" y="2430471"/>
            <a:ext cx="903248" cy="540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UDP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B2379A0-41C9-4FEB-AC16-96D39A33BAD1}"/>
              </a:ext>
            </a:extLst>
          </p:cNvPr>
          <p:cNvSpPr/>
          <p:nvPr/>
        </p:nvSpPr>
        <p:spPr>
          <a:xfrm>
            <a:off x="2287945" y="2430471"/>
            <a:ext cx="903248" cy="540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TCP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AF77D57-689F-4292-823A-25F712FEF05D}"/>
              </a:ext>
            </a:extLst>
          </p:cNvPr>
          <p:cNvSpPr/>
          <p:nvPr/>
        </p:nvSpPr>
        <p:spPr>
          <a:xfrm>
            <a:off x="1322436" y="2430471"/>
            <a:ext cx="903248" cy="540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DCCP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3090" y="1647177"/>
            <a:ext cx="284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DCCP位于传输层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19404" y="1284818"/>
            <a:ext cx="325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DCCP报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包括四个域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7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8" grpId="0"/>
      <p:bldP spid="19" grpId="0"/>
      <p:bldP spid="20" grpId="0"/>
      <p:bldP spid="21" grpId="0"/>
      <p:bldP spid="28" grpId="0"/>
      <p:bldP spid="29" grpId="0"/>
      <p:bldP spid="30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4CC95-801A-4810-9166-FFB609B2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DD68B3-19F3-457D-BE80-32F52C3E3F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8D4D1E41-7A09-AB4A-A4E1-09765ADA2698}" type="slidenum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47">
            <a:extLst>
              <a:ext uri="{FF2B5EF4-FFF2-40B4-BE49-F238E27FC236}">
                <a16:creationId xmlns:a16="http://schemas.microsoft.com/office/drawing/2014/main" id="{D66F7F3B-8CA7-4591-8A19-91BB1E1E49A8}"/>
              </a:ext>
            </a:extLst>
          </p:cNvPr>
          <p:cNvGraphicFramePr>
            <a:graphicFrameLocks noGrp="1"/>
          </p:cNvGraphicFramePr>
          <p:nvPr/>
        </p:nvGraphicFramePr>
        <p:xfrm>
          <a:off x="1898974" y="1524000"/>
          <a:ext cx="9174639" cy="4634492"/>
        </p:xfrm>
        <a:graphic>
          <a:graphicData uri="http://schemas.openxmlformats.org/drawingml/2006/table">
            <a:tbl>
              <a:tblPr/>
              <a:tblGrid>
                <a:gridCol w="359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5609">
                  <a:extLst>
                    <a:ext uri="{9D8B030D-6E8A-4147-A177-3AD203B41FA5}">
                      <a16:colId xmlns:a16="http://schemas.microsoft.com/office/drawing/2014/main" val="877425932"/>
                    </a:ext>
                  </a:extLst>
                </a:gridCol>
              </a:tblGrid>
              <a:tr h="48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DCCP-Request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 open connection request(from client)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DCCP-Response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An open connection response(from server)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DCCP-Ack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Transmit ack info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DCCP-Data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Transmit data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DCCP-DataAck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DCCP-Data + DCCP-Ack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DCCP-CloseReq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An close connection request(from server)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DCCP-Close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An close connection request(from client)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DCCP-Reset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Destroy connection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DCCP-Sync, DCCP-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SyncAck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Recover synchronization after bursts of loss and recover from half-open connections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左大括号 5">
            <a:extLst>
              <a:ext uri="{FF2B5EF4-FFF2-40B4-BE49-F238E27FC236}">
                <a16:creationId xmlns:a16="http://schemas.microsoft.com/office/drawing/2014/main" id="{36250D0F-A0BB-4888-B1D8-B596B6A20A17}"/>
              </a:ext>
            </a:extLst>
          </p:cNvPr>
          <p:cNvSpPr/>
          <p:nvPr/>
        </p:nvSpPr>
        <p:spPr>
          <a:xfrm>
            <a:off x="1505639" y="1524000"/>
            <a:ext cx="381957" cy="145337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C73E79-EFCE-45A8-BE4B-4432EE2DBB95}"/>
              </a:ext>
            </a:extLst>
          </p:cNvPr>
          <p:cNvSpPr txBox="1"/>
          <p:nvPr/>
        </p:nvSpPr>
        <p:spPr>
          <a:xfrm>
            <a:off x="1" y="2053568"/>
            <a:ext cx="160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连接初始化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BEF753FF-999E-43AC-8F82-FC3AE925CBB3}"/>
              </a:ext>
            </a:extLst>
          </p:cNvPr>
          <p:cNvSpPr/>
          <p:nvPr/>
        </p:nvSpPr>
        <p:spPr>
          <a:xfrm>
            <a:off x="1494261" y="2530475"/>
            <a:ext cx="381957" cy="145337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45368-11EF-49EB-9A70-8732F8A486B4}"/>
              </a:ext>
            </a:extLst>
          </p:cNvPr>
          <p:cNvSpPr txBox="1"/>
          <p:nvPr/>
        </p:nvSpPr>
        <p:spPr>
          <a:xfrm>
            <a:off x="77831" y="3047590"/>
            <a:ext cx="160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482620A2-9E09-4AE6-AC22-4500F74C8C58}"/>
              </a:ext>
            </a:extLst>
          </p:cNvPr>
          <p:cNvSpPr/>
          <p:nvPr/>
        </p:nvSpPr>
        <p:spPr>
          <a:xfrm>
            <a:off x="1499358" y="3999092"/>
            <a:ext cx="381957" cy="145337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20FF8E-1380-4CC2-B217-1AD909F01E1A}"/>
              </a:ext>
            </a:extLst>
          </p:cNvPr>
          <p:cNvSpPr txBox="1"/>
          <p:nvPr/>
        </p:nvSpPr>
        <p:spPr>
          <a:xfrm>
            <a:off x="248702" y="4534060"/>
            <a:ext cx="12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连接终止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E2FE3B-7BC8-41E5-9F98-535061A16141}"/>
              </a:ext>
            </a:extLst>
          </p:cNvPr>
          <p:cNvSpPr txBox="1"/>
          <p:nvPr/>
        </p:nvSpPr>
        <p:spPr>
          <a:xfrm>
            <a:off x="49058" y="5523469"/>
            <a:ext cx="169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重新同步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57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D822D-6D8C-4EBA-A4B6-08702EFB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DCCP</a:t>
            </a:r>
            <a:r>
              <a:rPr lang="zh-CN" altLang="en-US" dirty="0"/>
              <a:t>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8F59D-0BBF-4813-82A7-E780FE9D8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DCCP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是面向连接的，两个主机之间有一个全双工连接：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两个方向的半连接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to 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方向的半连接为例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同一方向的ACK段和Data段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可以合并成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69BC43-8140-42B3-A09A-FDA7E64865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3D233D-D8EA-4910-83C6-32E972DD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279" y="3276600"/>
            <a:ext cx="6697121" cy="21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2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37EBE-BBC1-42E8-80BC-1C03C629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的交互流程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F1BD67-E81C-47F3-90A3-7EF7441072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8D4D1E41-7A09-AB4A-A4E1-09765ADA2698}" type="slidenum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23B9F19B-4F12-4267-8772-5ABDCA9D4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99" y="1622433"/>
            <a:ext cx="1066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4FCA08E-C5AF-4D87-9632-DBEECF78AA3B}"/>
              </a:ext>
            </a:extLst>
          </p:cNvPr>
          <p:cNvCxnSpPr>
            <a:cxnSpLocks/>
          </p:cNvCxnSpPr>
          <p:nvPr/>
        </p:nvCxnSpPr>
        <p:spPr>
          <a:xfrm>
            <a:off x="1656707" y="2079633"/>
            <a:ext cx="0" cy="31948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4849C28-91DC-4F57-B0E6-07CB1E62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007" y="1622433"/>
            <a:ext cx="1066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5362241-F96D-4D34-B027-EF19AEDEE4ED}"/>
              </a:ext>
            </a:extLst>
          </p:cNvPr>
          <p:cNvCxnSpPr>
            <a:cxnSpLocks/>
          </p:cNvCxnSpPr>
          <p:nvPr/>
        </p:nvCxnSpPr>
        <p:spPr>
          <a:xfrm>
            <a:off x="3310407" y="2079633"/>
            <a:ext cx="0" cy="31948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7FB9B0C-4AA5-4EBB-A0A7-99DF2F487C5F}"/>
              </a:ext>
            </a:extLst>
          </p:cNvPr>
          <p:cNvSpPr txBox="1"/>
          <p:nvPr/>
        </p:nvSpPr>
        <p:spPr>
          <a:xfrm>
            <a:off x="645927" y="212884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F0B944-2AFA-41FC-8195-6A9DC5C571AB}"/>
              </a:ext>
            </a:extLst>
          </p:cNvPr>
          <p:cNvSpPr txBox="1"/>
          <p:nvPr/>
        </p:nvSpPr>
        <p:spPr>
          <a:xfrm>
            <a:off x="3310407" y="2128842"/>
            <a:ext cx="106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1AD2013-42AA-4E5D-BA7B-42C8F8EDA2C0}"/>
              </a:ext>
            </a:extLst>
          </p:cNvPr>
          <p:cNvSpPr txBox="1"/>
          <p:nvPr/>
        </p:nvSpPr>
        <p:spPr>
          <a:xfrm>
            <a:off x="3310407" y="2629210"/>
            <a:ext cx="106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356091D-BCFA-4CB9-9BA0-04CB38157BAC}"/>
              </a:ext>
            </a:extLst>
          </p:cNvPr>
          <p:cNvSpPr txBox="1"/>
          <p:nvPr/>
        </p:nvSpPr>
        <p:spPr>
          <a:xfrm>
            <a:off x="3310407" y="3529592"/>
            <a:ext cx="14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44D1DF-09AD-4CBC-A252-A12E0487B5D6}"/>
              </a:ext>
            </a:extLst>
          </p:cNvPr>
          <p:cNvSpPr txBox="1"/>
          <p:nvPr/>
        </p:nvSpPr>
        <p:spPr>
          <a:xfrm>
            <a:off x="3310407" y="4529339"/>
            <a:ext cx="95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6961FDE-6F70-4867-811C-53D0B7D2EABB}"/>
              </a:ext>
            </a:extLst>
          </p:cNvPr>
          <p:cNvSpPr txBox="1"/>
          <p:nvPr/>
        </p:nvSpPr>
        <p:spPr>
          <a:xfrm>
            <a:off x="476051" y="2927405"/>
            <a:ext cx="12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300CE86-A8C4-4E16-BF74-73806915623A}"/>
              </a:ext>
            </a:extLst>
          </p:cNvPr>
          <p:cNvSpPr txBox="1"/>
          <p:nvPr/>
        </p:nvSpPr>
        <p:spPr>
          <a:xfrm>
            <a:off x="264927" y="397822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804D7D1-5F1F-49FC-A885-66AF061F4161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>
            <a:off x="1712727" y="3112071"/>
            <a:ext cx="1597680" cy="60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3ED9D66-A023-430D-8471-072B2E701EB0}"/>
              </a:ext>
            </a:extLst>
          </p:cNvPr>
          <p:cNvCxnSpPr>
            <a:cxnSpLocks/>
            <a:stCxn id="33" idx="1"/>
            <a:endCxn id="37" idx="3"/>
          </p:cNvCxnSpPr>
          <p:nvPr/>
        </p:nvCxnSpPr>
        <p:spPr>
          <a:xfrm flipH="1">
            <a:off x="1712727" y="3714258"/>
            <a:ext cx="1597680" cy="44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0F51124-2415-40F8-A572-D5A17CE50EBC}"/>
              </a:ext>
            </a:extLst>
          </p:cNvPr>
          <p:cNvCxnSpPr>
            <a:cxnSpLocks/>
            <a:stCxn id="37" idx="3"/>
            <a:endCxn id="35" idx="1"/>
          </p:cNvCxnSpPr>
          <p:nvPr/>
        </p:nvCxnSpPr>
        <p:spPr>
          <a:xfrm>
            <a:off x="1712727" y="4162892"/>
            <a:ext cx="1597680" cy="55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44BD2F0-A622-4398-A432-9D83E883DF37}"/>
              </a:ext>
            </a:extLst>
          </p:cNvPr>
          <p:cNvSpPr txBox="1"/>
          <p:nvPr/>
        </p:nvSpPr>
        <p:spPr>
          <a:xfrm rot="1144031">
            <a:off x="1962476" y="3050815"/>
            <a:ext cx="120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09AC3E5-C030-4A6F-87AF-0532C3BB09DA}"/>
              </a:ext>
            </a:extLst>
          </p:cNvPr>
          <p:cNvSpPr txBox="1"/>
          <p:nvPr/>
        </p:nvSpPr>
        <p:spPr>
          <a:xfrm rot="20705805">
            <a:off x="1765438" y="3571364"/>
            <a:ext cx="128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4ECD4FB-2444-4C3B-A2F8-56CC444CAFB9}"/>
              </a:ext>
            </a:extLst>
          </p:cNvPr>
          <p:cNvSpPr txBox="1"/>
          <p:nvPr/>
        </p:nvSpPr>
        <p:spPr>
          <a:xfrm rot="1144031">
            <a:off x="2320785" y="4113362"/>
            <a:ext cx="76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A9FC1077-AC32-4AC0-8927-CB5E879A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427" y="1633584"/>
            <a:ext cx="1066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B4532CD-8CE9-4C09-BA28-8DBB9EB3E52E}"/>
              </a:ext>
            </a:extLst>
          </p:cNvPr>
          <p:cNvCxnSpPr>
            <a:cxnSpLocks/>
          </p:cNvCxnSpPr>
          <p:nvPr/>
        </p:nvCxnSpPr>
        <p:spPr>
          <a:xfrm>
            <a:off x="5327735" y="2090784"/>
            <a:ext cx="0" cy="31948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27">
            <a:extLst>
              <a:ext uri="{FF2B5EF4-FFF2-40B4-BE49-F238E27FC236}">
                <a16:creationId xmlns:a16="http://schemas.microsoft.com/office/drawing/2014/main" id="{8CE6C6DA-0FB3-4E7A-9221-4039D5F8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035" y="1633584"/>
            <a:ext cx="1066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892520C-A5CE-4F80-BD91-CD82A4263079}"/>
              </a:ext>
            </a:extLst>
          </p:cNvPr>
          <p:cNvCxnSpPr>
            <a:cxnSpLocks/>
          </p:cNvCxnSpPr>
          <p:nvPr/>
        </p:nvCxnSpPr>
        <p:spPr>
          <a:xfrm>
            <a:off x="6981435" y="2090784"/>
            <a:ext cx="0" cy="31948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2E7B387-9FAF-4F85-AE44-4628321EAA5B}"/>
              </a:ext>
            </a:extLst>
          </p:cNvPr>
          <p:cNvCxnSpPr>
            <a:cxnSpLocks/>
          </p:cNvCxnSpPr>
          <p:nvPr/>
        </p:nvCxnSpPr>
        <p:spPr>
          <a:xfrm flipH="1">
            <a:off x="5428740" y="2313509"/>
            <a:ext cx="1597680" cy="63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0E8C51E-BC55-466E-A9DF-0B6EE754E64D}"/>
              </a:ext>
            </a:extLst>
          </p:cNvPr>
          <p:cNvCxnSpPr>
            <a:cxnSpLocks/>
          </p:cNvCxnSpPr>
          <p:nvPr/>
        </p:nvCxnSpPr>
        <p:spPr>
          <a:xfrm>
            <a:off x="5383755" y="2964633"/>
            <a:ext cx="1597680" cy="31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4233FA0-A153-4482-95CF-49EFD3B0D494}"/>
              </a:ext>
            </a:extLst>
          </p:cNvPr>
          <p:cNvCxnSpPr>
            <a:cxnSpLocks/>
          </p:cNvCxnSpPr>
          <p:nvPr/>
        </p:nvCxnSpPr>
        <p:spPr>
          <a:xfrm flipH="1">
            <a:off x="5335896" y="3114297"/>
            <a:ext cx="1597680" cy="62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20">
            <a:extLst>
              <a:ext uri="{FF2B5EF4-FFF2-40B4-BE49-F238E27FC236}">
                <a16:creationId xmlns:a16="http://schemas.microsoft.com/office/drawing/2014/main" id="{16313AFA-1D73-41B1-B6FA-43B4E8801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243" y="3958741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4A401C-B6FC-4260-8DEB-D437FB023968}"/>
              </a:ext>
            </a:extLst>
          </p:cNvPr>
          <p:cNvCxnSpPr>
            <a:cxnSpLocks/>
          </p:cNvCxnSpPr>
          <p:nvPr/>
        </p:nvCxnSpPr>
        <p:spPr>
          <a:xfrm>
            <a:off x="5383755" y="3214656"/>
            <a:ext cx="1541661" cy="34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3202950-E444-4C7D-A5BF-4459A1FBFE16}"/>
              </a:ext>
            </a:extLst>
          </p:cNvPr>
          <p:cNvCxnSpPr/>
          <p:nvPr/>
        </p:nvCxnSpPr>
        <p:spPr>
          <a:xfrm flipH="1">
            <a:off x="5380037" y="2555117"/>
            <a:ext cx="1597680" cy="63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095AAA6-04AF-45DE-9D31-061D8425DC85}"/>
              </a:ext>
            </a:extLst>
          </p:cNvPr>
          <p:cNvCxnSpPr/>
          <p:nvPr/>
        </p:nvCxnSpPr>
        <p:spPr>
          <a:xfrm flipH="1">
            <a:off x="5387473" y="2796725"/>
            <a:ext cx="1597680" cy="63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3D9CBC9-E3E9-4909-ABED-32F68DFAB74E}"/>
              </a:ext>
            </a:extLst>
          </p:cNvPr>
          <p:cNvCxnSpPr>
            <a:cxnSpLocks/>
          </p:cNvCxnSpPr>
          <p:nvPr/>
        </p:nvCxnSpPr>
        <p:spPr>
          <a:xfrm>
            <a:off x="5380038" y="3467415"/>
            <a:ext cx="1541661" cy="34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云形 25">
            <a:extLst>
              <a:ext uri="{FF2B5EF4-FFF2-40B4-BE49-F238E27FC236}">
                <a16:creationId xmlns:a16="http://schemas.microsoft.com/office/drawing/2014/main" id="{45248CD3-600B-48F2-8E2C-424F7FCC635D}"/>
              </a:ext>
            </a:extLst>
          </p:cNvPr>
          <p:cNvSpPr/>
          <p:nvPr/>
        </p:nvSpPr>
        <p:spPr>
          <a:xfrm>
            <a:off x="5170383" y="2701746"/>
            <a:ext cx="2114394" cy="76133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Data/ACK/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DataACK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CF6280F-D31D-4B4A-95C9-360E736A3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372" y="1622001"/>
            <a:ext cx="1066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2A7D06E-2ABC-41D6-901D-F215F75F4B2E}"/>
              </a:ext>
            </a:extLst>
          </p:cNvPr>
          <p:cNvCxnSpPr>
            <a:cxnSpLocks/>
          </p:cNvCxnSpPr>
          <p:nvPr/>
        </p:nvCxnSpPr>
        <p:spPr>
          <a:xfrm>
            <a:off x="8911680" y="2079201"/>
            <a:ext cx="0" cy="31948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27">
            <a:extLst>
              <a:ext uri="{FF2B5EF4-FFF2-40B4-BE49-F238E27FC236}">
                <a16:creationId xmlns:a16="http://schemas.microsoft.com/office/drawing/2014/main" id="{AF7A131F-F1BB-4428-A3FF-74DEFEF03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980" y="1622001"/>
            <a:ext cx="1066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B0FD742-29F4-46AB-9B58-813D8292EAE4}"/>
              </a:ext>
            </a:extLst>
          </p:cNvPr>
          <p:cNvCxnSpPr>
            <a:cxnSpLocks/>
          </p:cNvCxnSpPr>
          <p:nvPr/>
        </p:nvCxnSpPr>
        <p:spPr>
          <a:xfrm>
            <a:off x="10565380" y="2079201"/>
            <a:ext cx="0" cy="31948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E409810-87A1-4DDB-8272-EF30C798971C}"/>
              </a:ext>
            </a:extLst>
          </p:cNvPr>
          <p:cNvSpPr txBox="1"/>
          <p:nvPr/>
        </p:nvSpPr>
        <p:spPr>
          <a:xfrm>
            <a:off x="7900900" y="212841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C23C639-408F-4ADC-B555-33F40AE9D6FB}"/>
              </a:ext>
            </a:extLst>
          </p:cNvPr>
          <p:cNvSpPr txBox="1"/>
          <p:nvPr/>
        </p:nvSpPr>
        <p:spPr>
          <a:xfrm>
            <a:off x="10565380" y="2128410"/>
            <a:ext cx="106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169F3-69DD-486A-97C6-ACD0E98649B4}"/>
              </a:ext>
            </a:extLst>
          </p:cNvPr>
          <p:cNvSpPr txBox="1"/>
          <p:nvPr/>
        </p:nvSpPr>
        <p:spPr>
          <a:xfrm>
            <a:off x="10565380" y="2628778"/>
            <a:ext cx="140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CLOSEREQ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581A043-3616-4ACF-A229-F7A5F11C4838}"/>
              </a:ext>
            </a:extLst>
          </p:cNvPr>
          <p:cNvSpPr txBox="1"/>
          <p:nvPr/>
        </p:nvSpPr>
        <p:spPr>
          <a:xfrm>
            <a:off x="10565380" y="3529160"/>
            <a:ext cx="14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228E217-9950-4639-9774-F462A841744D}"/>
              </a:ext>
            </a:extLst>
          </p:cNvPr>
          <p:cNvSpPr txBox="1"/>
          <p:nvPr/>
        </p:nvSpPr>
        <p:spPr>
          <a:xfrm>
            <a:off x="7817005" y="4956499"/>
            <a:ext cx="11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10587C3-29C2-41C5-900E-88F044363CD3}"/>
              </a:ext>
            </a:extLst>
          </p:cNvPr>
          <p:cNvSpPr txBox="1"/>
          <p:nvPr/>
        </p:nvSpPr>
        <p:spPr>
          <a:xfrm>
            <a:off x="7731024" y="2926973"/>
            <a:ext cx="12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6D9B153-ED4F-4D2F-BCEF-693C9D8B489A}"/>
              </a:ext>
            </a:extLst>
          </p:cNvPr>
          <p:cNvSpPr txBox="1"/>
          <p:nvPr/>
        </p:nvSpPr>
        <p:spPr>
          <a:xfrm>
            <a:off x="7519900" y="397779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TIMEWAIT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B590707-834B-482D-B53B-6AF5DD83E8BC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>
            <a:off x="8967700" y="3111639"/>
            <a:ext cx="1597680" cy="60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BFDD0F0-77E2-4141-B726-420CFA96D5C0}"/>
              </a:ext>
            </a:extLst>
          </p:cNvPr>
          <p:cNvCxnSpPr>
            <a:cxnSpLocks/>
          </p:cNvCxnSpPr>
          <p:nvPr/>
        </p:nvCxnSpPr>
        <p:spPr>
          <a:xfrm flipH="1">
            <a:off x="8967700" y="3713826"/>
            <a:ext cx="1597680" cy="44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7F5A81F-D494-419A-B914-179C6C31C85D}"/>
              </a:ext>
            </a:extLst>
          </p:cNvPr>
          <p:cNvSpPr txBox="1"/>
          <p:nvPr/>
        </p:nvSpPr>
        <p:spPr>
          <a:xfrm rot="1144031">
            <a:off x="9239751" y="3061534"/>
            <a:ext cx="120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EB61658-140C-4666-826A-4F3E048EE691}"/>
              </a:ext>
            </a:extLst>
          </p:cNvPr>
          <p:cNvSpPr txBox="1"/>
          <p:nvPr/>
        </p:nvSpPr>
        <p:spPr>
          <a:xfrm rot="20705805">
            <a:off x="9020411" y="3570932"/>
            <a:ext cx="128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6BCBEFD-8554-4AC2-B6F0-F82C59AD6BD2}"/>
              </a:ext>
            </a:extLst>
          </p:cNvPr>
          <p:cNvCxnSpPr>
            <a:cxnSpLocks/>
          </p:cNvCxnSpPr>
          <p:nvPr/>
        </p:nvCxnSpPr>
        <p:spPr>
          <a:xfrm>
            <a:off x="9034606" y="4229366"/>
            <a:ext cx="0" cy="97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AutoShape 66">
            <a:extLst>
              <a:ext uri="{FF2B5EF4-FFF2-40B4-BE49-F238E27FC236}">
                <a16:creationId xmlns:a16="http://schemas.microsoft.com/office/drawing/2014/main" id="{2BEF5195-8654-43B9-A398-75C347ED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527" y="4971200"/>
            <a:ext cx="1444574" cy="751850"/>
          </a:xfrm>
          <a:prstGeom prst="wedgeEllipseCallout">
            <a:avLst>
              <a:gd name="adj1" fmla="val -43042"/>
              <a:gd name="adj2" fmla="val -9775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MSL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D3DC278-A4D9-4987-BDDC-F7D0E03FDE77}"/>
              </a:ext>
            </a:extLst>
          </p:cNvPr>
          <p:cNvCxnSpPr>
            <a:cxnSpLocks/>
            <a:stCxn id="53" idx="1"/>
            <a:endCxn id="56" idx="3"/>
          </p:cNvCxnSpPr>
          <p:nvPr/>
        </p:nvCxnSpPr>
        <p:spPr>
          <a:xfrm flipH="1">
            <a:off x="8967700" y="2813444"/>
            <a:ext cx="1597680" cy="29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066FCBA-557A-4541-902C-2F7D0A7C90B4}"/>
              </a:ext>
            </a:extLst>
          </p:cNvPr>
          <p:cNvSpPr txBox="1"/>
          <p:nvPr/>
        </p:nvSpPr>
        <p:spPr>
          <a:xfrm rot="20955691">
            <a:off x="9003333" y="2603230"/>
            <a:ext cx="144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CloseReq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FBD041E-5618-412E-958B-D59B7C4998D0}"/>
              </a:ext>
            </a:extLst>
          </p:cNvPr>
          <p:cNvSpPr txBox="1"/>
          <p:nvPr/>
        </p:nvSpPr>
        <p:spPr>
          <a:xfrm>
            <a:off x="1699819" y="589100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 </a:t>
            </a:r>
            <a:r>
              <a:rPr lang="zh-CN" altLang="en-US" dirty="0"/>
              <a:t>连接建立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0B76801-94B9-4D76-A969-F5989EAC7A7B}"/>
              </a:ext>
            </a:extLst>
          </p:cNvPr>
          <p:cNvSpPr txBox="1"/>
          <p:nvPr/>
        </p:nvSpPr>
        <p:spPr>
          <a:xfrm>
            <a:off x="5387473" y="5891007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 </a:t>
            </a:r>
            <a:r>
              <a:rPr lang="zh-CN" altLang="en-US" dirty="0"/>
              <a:t>数据传输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D45C402-7064-45F4-BA52-54E0466386CA}"/>
              </a:ext>
            </a:extLst>
          </p:cNvPr>
          <p:cNvSpPr txBox="1"/>
          <p:nvPr/>
        </p:nvSpPr>
        <p:spPr>
          <a:xfrm>
            <a:off x="9023576" y="5891007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 </a:t>
            </a:r>
            <a:r>
              <a:rPr lang="zh-CN" altLang="en-US" dirty="0"/>
              <a:t>连接终止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A03E668B-8B65-4B63-9322-5454FDC57D08}"/>
              </a:ext>
            </a:extLst>
          </p:cNvPr>
          <p:cNvSpPr/>
          <p:nvPr/>
        </p:nvSpPr>
        <p:spPr>
          <a:xfrm>
            <a:off x="9059527" y="2505228"/>
            <a:ext cx="2994938" cy="60906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对话气泡: 椭圆形 74">
            <a:extLst>
              <a:ext uri="{FF2B5EF4-FFF2-40B4-BE49-F238E27FC236}">
                <a16:creationId xmlns:a16="http://schemas.microsoft.com/office/drawing/2014/main" id="{B5801C8C-F4EA-4B2B-9E0B-16FFD3FA67C9}"/>
              </a:ext>
            </a:extLst>
          </p:cNvPr>
          <p:cNvSpPr/>
          <p:nvPr/>
        </p:nvSpPr>
        <p:spPr>
          <a:xfrm>
            <a:off x="9023577" y="1193288"/>
            <a:ext cx="1409732" cy="563067"/>
          </a:xfrm>
          <a:prstGeom prst="wedgeEllipseCallout">
            <a:avLst>
              <a:gd name="adj1" fmla="val 29461"/>
              <a:gd name="adj2" fmla="val 173405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13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/>
      <p:bldP spid="37" grpId="0"/>
      <p:bldP spid="45" grpId="0"/>
      <p:bldP spid="46" grpId="0"/>
      <p:bldP spid="49" grpId="0"/>
      <p:bldP spid="40" grpId="0" animBg="1"/>
      <p:bldP spid="44" grpId="0" animBg="1"/>
      <p:bldP spid="77" grpId="0"/>
      <p:bldP spid="77" grpId="1"/>
      <p:bldP spid="26" grpId="0" animBg="1"/>
      <p:bldP spid="34" grpId="0" animBg="1"/>
      <p:bldP spid="48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61" grpId="0"/>
      <p:bldP spid="62" grpId="0"/>
      <p:bldP spid="64" grpId="0" animBg="1"/>
      <p:bldP spid="16" grpId="0"/>
      <p:bldP spid="81" grpId="0"/>
      <p:bldP spid="82" grpId="0"/>
      <p:bldP spid="74" grpId="0" animBg="1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E0A6A-AB38-4F63-9497-F9A910A1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DCCP的</a:t>
            </a:r>
            <a:r>
              <a:rPr lang="zh-CN" altLang="en-US" dirty="0"/>
              <a:t>拥塞控制机制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5BF21-60CE-4880-8265-8ECA1B01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DCCP</a:t>
            </a:r>
            <a:r>
              <a:rPr lang="zh-CN" altLang="en-US" dirty="0"/>
              <a:t>连接支持拥塞控制，应用可以根据需要选择不同的拥塞控制机制：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组成一个连接的两个半连接，可以选择不同的拥塞控制机制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不同的拥塞控制机制由一个</a:t>
            </a:r>
            <a:r>
              <a:rPr lang="en-US" altLang="zh-CN" dirty="0"/>
              <a:t>1</a:t>
            </a:r>
            <a:r>
              <a:rPr lang="zh-CN" altLang="en-US" dirty="0"/>
              <a:t>字节的</a:t>
            </a:r>
            <a:r>
              <a:rPr lang="en-US" altLang="zh-CN" dirty="0"/>
              <a:t>CCID</a:t>
            </a:r>
            <a:r>
              <a:rPr lang="zh-CN" altLang="en-US" dirty="0"/>
              <a:t>来标识，连接建立时两个终端协商确定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目前</a:t>
            </a:r>
            <a:r>
              <a:rPr lang="en-US" altLang="zh-CN" dirty="0"/>
              <a:t>DCCP</a:t>
            </a:r>
            <a:r>
              <a:rPr lang="zh-CN" altLang="en-US" dirty="0"/>
              <a:t>的</a:t>
            </a:r>
            <a:r>
              <a:rPr lang="en-US" altLang="zh-CN" dirty="0"/>
              <a:t>RFC</a:t>
            </a:r>
            <a:r>
              <a:rPr lang="zh-CN" altLang="en-US" dirty="0"/>
              <a:t>文档定义了两个</a:t>
            </a:r>
            <a:r>
              <a:rPr lang="en-US" altLang="zh-CN" dirty="0"/>
              <a:t>CCID，分别是2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，其余的值保留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CCID2</a:t>
            </a:r>
            <a:r>
              <a:rPr lang="zh-CN" altLang="en-US" dirty="0"/>
              <a:t>：</a:t>
            </a:r>
            <a:r>
              <a:rPr lang="en-US" altLang="zh-CN" dirty="0"/>
              <a:t>TCP-like Congestion Control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CCID3</a:t>
            </a:r>
            <a:r>
              <a:rPr lang="zh-CN" altLang="en-US" dirty="0"/>
              <a:t>：</a:t>
            </a:r>
            <a:r>
              <a:rPr lang="en-US" altLang="zh-CN" dirty="0"/>
              <a:t>TCP-Friendly Rate Control(TFRC)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A576C0-56AD-4678-9411-B9001186AD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29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0;#407017;#138188;#407017;#407017;#407017;#40707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0;#407017;#138188;#407017;#407017;#407017;#40707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174;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9487</TotalTime>
  <Words>4219</Words>
  <Application>Microsoft Office PowerPoint</Application>
  <PresentationFormat>宽屏</PresentationFormat>
  <Paragraphs>582</Paragraphs>
  <Slides>37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 Unicode MS</vt:lpstr>
      <vt:lpstr>等线</vt:lpstr>
      <vt:lpstr>宋体</vt:lpstr>
      <vt:lpstr>微软雅黑</vt:lpstr>
      <vt:lpstr>微软雅黑</vt:lpstr>
      <vt:lpstr>헤드라인A</vt:lpstr>
      <vt:lpstr>Arial</vt:lpstr>
      <vt:lpstr>Calibri</vt:lpstr>
      <vt:lpstr>Impact</vt:lpstr>
      <vt:lpstr>Times New Roman</vt:lpstr>
      <vt:lpstr>Wingdings</vt:lpstr>
      <vt:lpstr>Default Design</vt:lpstr>
      <vt:lpstr>计算机网络-2024年秋  传输层（5）：新型传输层协议</vt:lpstr>
      <vt:lpstr>目录</vt:lpstr>
      <vt:lpstr>UDP的问题</vt:lpstr>
      <vt:lpstr>DCCP：UDP + 拥塞控制</vt:lpstr>
      <vt:lpstr>DCCP的报文格式</vt:lpstr>
      <vt:lpstr>DCCP的报文类型</vt:lpstr>
      <vt:lpstr>DCCP连接</vt:lpstr>
      <vt:lpstr>DCCP的交互流程</vt:lpstr>
      <vt:lpstr>DCCP的拥塞控制机制</vt:lpstr>
      <vt:lpstr>DCCP的拥塞控制机制</vt:lpstr>
      <vt:lpstr>DCCP可靠传输</vt:lpstr>
      <vt:lpstr>目录</vt:lpstr>
      <vt:lpstr>传统TCP协议的不足与改进方案</vt:lpstr>
      <vt:lpstr>MPTCP的优势</vt:lpstr>
      <vt:lpstr>MPTCP在网络体系结构中的位置</vt:lpstr>
      <vt:lpstr>MPTCP连接管理</vt:lpstr>
      <vt:lpstr>初始化MPTCP连接</vt:lpstr>
      <vt:lpstr>附加子流到MPTCP连接上</vt:lpstr>
      <vt:lpstr>MPTCP路径管理和关闭连接</vt:lpstr>
      <vt:lpstr>MPTCP的数据调度</vt:lpstr>
      <vt:lpstr>MPTCP的拥塞控制</vt:lpstr>
      <vt:lpstr>MPTCP的应用现状</vt:lpstr>
      <vt:lpstr>目录</vt:lpstr>
      <vt:lpstr>TCP存在的问题</vt:lpstr>
      <vt:lpstr>TCP存在的问题</vt:lpstr>
      <vt:lpstr>QUIC：UDP基础 + TCP/TLS/HTTP特性</vt:lpstr>
      <vt:lpstr>QUIC连接建立</vt:lpstr>
      <vt:lpstr>QUIC包格式介绍（简化）</vt:lpstr>
      <vt:lpstr>QUIC多数据流</vt:lpstr>
      <vt:lpstr>无队头阻塞的多流复用</vt:lpstr>
      <vt:lpstr>明确的包序号和更精确的RTT</vt:lpstr>
      <vt:lpstr>明确的包序号和更精确的RTT</vt:lpstr>
      <vt:lpstr>IP地址/端口切换无需重新建立连接</vt:lpstr>
      <vt:lpstr>IP地址/端口切换无需重新建立连接</vt:lpstr>
      <vt:lpstr>QUIC易于部署和更新</vt:lpstr>
      <vt:lpstr>QUIC的发展状态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 </dc:title>
  <dc:creator>Qun Huang</dc:creator>
  <cp:lastModifiedBy>DELL</cp:lastModifiedBy>
  <cp:revision>2138</cp:revision>
  <dcterms:created xsi:type="dcterms:W3CDTF">2016-06-13T18:10:06Z</dcterms:created>
  <dcterms:modified xsi:type="dcterms:W3CDTF">2024-11-04T03:01:03Z</dcterms:modified>
</cp:coreProperties>
</file>