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58" r:id="rId5"/>
    <p:sldId id="266" r:id="rId6"/>
    <p:sldId id="259" r:id="rId7"/>
    <p:sldId id="260" r:id="rId8"/>
    <p:sldId id="267" r:id="rId9"/>
    <p:sldId id="273" r:id="rId10"/>
    <p:sldId id="274" r:id="rId11"/>
    <p:sldId id="276" r:id="rId12"/>
    <p:sldId id="275" r:id="rId13"/>
    <p:sldId id="280" r:id="rId14"/>
    <p:sldId id="281" r:id="rId15"/>
    <p:sldId id="277" r:id="rId16"/>
    <p:sldId id="278" r:id="rId17"/>
    <p:sldId id="279" r:id="rId18"/>
    <p:sldId id="265" r:id="rId19"/>
    <p:sldId id="261" r:id="rId20"/>
    <p:sldId id="268" r:id="rId21"/>
    <p:sldId id="269" r:id="rId22"/>
    <p:sldId id="270" r:id="rId23"/>
    <p:sldId id="27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9"/>
    <p:restoredTop sz="86650"/>
  </p:normalViewPr>
  <p:slideViewPr>
    <p:cSldViewPr snapToGrid="0">
      <p:cViewPr varScale="1">
        <p:scale>
          <a:sx n="117" d="100"/>
          <a:sy n="117" d="100"/>
        </p:scale>
        <p:origin x="888" y="176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3E87-1BAB-4D4D-AE23-1D794DE95411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5E37-E7CD-7546-9D9F-AAE79EB2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05E37-E7CD-7546-9D9F-AAE79EB22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B10B-BA49-D113-A0D8-B96DEC92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6E576-C454-7A8B-FB37-C69578E1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A2C9-A21C-2E42-474D-8D994933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CCC2-EB26-36E3-A45A-99B35D42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05A9-64DF-AD46-850C-8307CAF9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470F-8DFA-6755-F0EF-D4D1FFE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2328-EEC0-D8B1-84F6-960DD523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CD72-9A5D-5914-9F9F-E1F64CC3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C84C-6473-C87F-B5FD-140861D6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AD4A-1AD3-E20D-285B-734EF122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70CDC-3E2D-4A19-0E19-E01173E84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9741-0479-B45C-7DA8-5CD0762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C8B8-9288-4DAE-EC2C-414C4E90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0296-26FE-7F7F-6946-2E01ED10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5DBF-3727-F256-BDF2-4F1349D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C7E-AEFC-1F7E-64BD-DA49AF47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872B-BCEE-A305-417C-180B248D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CAA0-6892-7C4A-D0E8-8586F56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50BB-FF77-AB36-21EF-DAD2A495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CB8C-8AED-89A3-5580-3550139A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8B6-C83A-3290-DA4C-E1B6E68B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C326-7171-ED0D-4F85-7A19FBC4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C4E3-C6B0-A18E-A7A5-05F6C5E0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9430-758D-C22F-D296-04DC1057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7C5D-6C89-F2B2-C289-9A9EC174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660B-88FD-256B-9107-C9A76CE9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54D8-DFAF-676F-5A23-4BFB24F34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6DF8F-5A1E-AA28-6689-1DB0879D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9348-A109-309B-7562-315BDF70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F776-FB89-6AAC-90B9-0BDE982E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222D-F338-D47D-439A-5CFE4A34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B8D-CDF1-C447-5031-3095B552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EDEA-9BAF-B25B-A021-CC1A4BED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8903-A44C-9A76-B7BA-D9C59A1A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14AD-D5F3-5C7B-B97F-BE3E04E8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35376-4C5D-BEE5-2653-7AD9296F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D5BC6-C31F-6DA1-3157-71E2C68F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A8E7-F811-9287-746B-FCD497D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06FB3-3BBA-BC5A-B317-3558FBC2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F6D8-D2A0-17DE-A213-3DDB2379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936CA-0916-93C8-B8E0-73F4B7A1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AA72-4BF9-3A07-1E6B-98F7066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44688-30CC-DDA3-C078-2DD8CEF7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08299-AC1F-7493-967F-D104632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61EF6-9664-30EB-274D-3C10E72C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2EDCF-496C-9695-BEFF-C48A7DB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B75D-1238-7D76-2FE5-F64E19D0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D4A9-61C4-DA78-C9F5-00B6B5B9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C3A80-80C1-AFBB-F00D-415541F4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E257-0589-330A-EDCD-1BA936F4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3AFE5-25DF-C167-3C02-29602067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90F8-22B8-F4C7-FDF3-7F5B1823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A996-1670-52B2-C731-904EEFB7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10E-D79E-C89D-84B4-DBF77ECB1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1F5F-BEFC-02CD-FDD9-D3B01BDB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2F04-3A82-60D2-AA69-80418060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002A-13F8-BCB1-48B5-06820E5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7999-9517-705C-6CAB-375B2B9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E3F6-BE8E-C35D-C336-71CA6C2A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2BE6C-779C-2789-B69E-D40A65E8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F9DC-DF03-203D-FD51-9B2C5D8F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C13FE-1C97-1B40-98B3-DD38282BD97A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96E5-812D-7124-CE25-4C572A0E9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28AA-4D47-FB59-16B4-5E8D2103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97A21-FEB6-4E4E-B0B7-8C748F0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8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bpf-helpers.7.html" TargetMode="External"/><Relationship Id="rId2" Type="http://schemas.openxmlformats.org/officeDocument/2006/relationships/hyperlink" Target="https://docs.ebpf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EF32-2307-E39A-D136-7769C0DDB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计算机网络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508DD-4DB4-1B71-FCDF-A3F80815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</a:t>
            </a:r>
            <a:r>
              <a:rPr lang="en-US" altLang="zh-CN" dirty="0"/>
              <a:t>3</a:t>
            </a:r>
            <a:r>
              <a:rPr lang="zh-CN" altLang="en-US" dirty="0"/>
              <a:t> 习题课</a:t>
            </a:r>
            <a:endParaRPr lang="en-US" altLang="zh-CN" dirty="0"/>
          </a:p>
          <a:p>
            <a:endParaRPr lang="en-US" dirty="0"/>
          </a:p>
          <a:p>
            <a:r>
              <a:rPr lang="zh-CN" altLang="en-US" sz="1600" dirty="0"/>
              <a:t>郭俊毅 </a:t>
            </a:r>
            <a:r>
              <a:rPr lang="en-US" altLang="zh-CN" sz="1600" dirty="0" err="1"/>
              <a:t>jeremyguo@pku.edu.cn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2D8-0252-AC7F-20C6-F52ECD8D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8756-F37F-9342-60C6-E2E09EAF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用于处理所有</a:t>
            </a:r>
            <a:r>
              <a:rPr lang="en-US" b="1" dirty="0" err="1"/>
              <a:t>收到</a:t>
            </a:r>
            <a:r>
              <a:rPr lang="en-US" dirty="0" err="1"/>
              <a:t>的报文</a:t>
            </a:r>
            <a:endParaRPr lang="en-US" dirty="0"/>
          </a:p>
          <a:p>
            <a:pPr lvl="1"/>
            <a:r>
              <a:rPr lang="en-US" dirty="0" err="1"/>
              <a:t>返回值</a:t>
            </a:r>
            <a:endParaRPr lang="en-US" dirty="0"/>
          </a:p>
          <a:p>
            <a:pPr lvl="2"/>
            <a:r>
              <a:rPr lang="en-US" dirty="0"/>
              <a:t>XDP_PASS: </a:t>
            </a:r>
            <a:r>
              <a:rPr lang="en-US" dirty="0" err="1"/>
              <a:t>让修改后的报文继续处理</a:t>
            </a:r>
            <a:endParaRPr lang="en-US" dirty="0"/>
          </a:p>
          <a:p>
            <a:pPr lvl="2"/>
            <a:r>
              <a:rPr lang="en-US" dirty="0"/>
              <a:t>XDP_DROP: </a:t>
            </a:r>
            <a:r>
              <a:rPr lang="en-US" dirty="0" err="1"/>
              <a:t>丢弃报文</a:t>
            </a:r>
            <a:endParaRPr lang="en-US" dirty="0"/>
          </a:p>
          <a:p>
            <a:pPr lvl="2"/>
            <a:r>
              <a:rPr lang="en-US" dirty="0"/>
              <a:t>XDP_TX: </a:t>
            </a:r>
            <a:r>
              <a:rPr lang="en-US" dirty="0" err="1"/>
              <a:t>将修改后的报文从当前网口</a:t>
            </a:r>
            <a:r>
              <a:rPr lang="zh-CN" altLang="en-US" dirty="0"/>
              <a:t>重新发出</a:t>
            </a:r>
            <a:endParaRPr lang="en-US" altLang="zh-CN" dirty="0"/>
          </a:p>
          <a:p>
            <a:pPr lvl="1"/>
            <a:r>
              <a:rPr lang="en-US" dirty="0" err="1"/>
              <a:t>结构体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B5C3B49-87A8-16CA-F8AD-D50475BF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51" y="4080644"/>
            <a:ext cx="4823120" cy="22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D079-EEBD-A309-B0D3-E97DBB93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</a:t>
            </a:r>
            <a:r>
              <a:rPr lang="en-US" altLang="zh-CN" dirty="0"/>
              <a:t>-Example</a:t>
            </a:r>
            <a:endParaRPr lang="en-US" dirty="0"/>
          </a:p>
        </p:txBody>
      </p:sp>
      <p:pic>
        <p:nvPicPr>
          <p:cNvPr id="7" name="Content Placeholder 6" descr="A computer code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FE0F3B9C-D845-D4DE-32EB-6ADA43716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0" y="1690688"/>
            <a:ext cx="5461000" cy="4076700"/>
          </a:xfrm>
        </p:spPr>
      </p:pic>
    </p:spTree>
    <p:extLst>
      <p:ext uri="{BB962C8B-B14F-4D97-AF65-F5344CB8AC3E}">
        <p14:creationId xmlns:p14="http://schemas.microsoft.com/office/powerpoint/2010/main" val="395253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4D6E-3E11-3AF1-C7FE-10F0F22F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80E6-DC4C-F71D-064B-E9F09057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用于处理收到</a:t>
            </a:r>
            <a:r>
              <a:rPr lang="en-US" altLang="zh-CN" dirty="0"/>
              <a:t>/</a:t>
            </a:r>
            <a:r>
              <a:rPr lang="zh-CN" altLang="en-US" dirty="0"/>
              <a:t>发送的报文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endParaRPr lang="en-US" altLang="zh-CN" dirty="0"/>
          </a:p>
          <a:p>
            <a:pPr lvl="2"/>
            <a:r>
              <a:rPr lang="en-US" altLang="zh-CN" dirty="0"/>
              <a:t>TC_ACT_OK: </a:t>
            </a:r>
            <a:r>
              <a:rPr lang="zh-CN" altLang="en-US" dirty="0"/>
              <a:t>继续处理</a:t>
            </a:r>
            <a:endParaRPr lang="en-US" altLang="zh-CN" dirty="0"/>
          </a:p>
          <a:p>
            <a:pPr lvl="2"/>
            <a:r>
              <a:rPr lang="en-US" dirty="0"/>
              <a:t>TC_ACT_SHOT: </a:t>
            </a:r>
            <a:r>
              <a:rPr lang="en-US" dirty="0" err="1"/>
              <a:t>丢包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 err="1"/>
              <a:t>结构体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010152B-83EB-B1DD-67C6-FACD81AB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3" y="28392"/>
            <a:ext cx="3027733" cy="3428999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DB4571-5168-C1D2-1D6F-BF5D63AD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53" y="3451419"/>
            <a:ext cx="5448692" cy="33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C8D6-D4AC-7959-5160-413894FB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Control-Example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B0C9A7-F773-FD5C-196F-618616EA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610" y="1690688"/>
            <a:ext cx="5734779" cy="4351338"/>
          </a:xfrm>
        </p:spPr>
      </p:pic>
    </p:spTree>
    <p:extLst>
      <p:ext uri="{BB962C8B-B14F-4D97-AF65-F5344CB8AC3E}">
        <p14:creationId xmlns:p14="http://schemas.microsoft.com/office/powerpoint/2010/main" val="1927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06B2-9994-C34D-A711-FFE1249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Bpf中一些实用的函数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614F-CB43-0566-A291-D4B99674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调整报文头部大小</a:t>
            </a:r>
            <a:endParaRPr lang="en-US" dirty="0"/>
          </a:p>
          <a:p>
            <a:pPr lvl="1"/>
            <a:r>
              <a:rPr lang="en-US" dirty="0" err="1"/>
              <a:t>bpf_xdp_adjust_head</a:t>
            </a:r>
            <a:endParaRPr lang="en-US" dirty="0"/>
          </a:p>
          <a:p>
            <a:pPr lvl="1"/>
            <a:r>
              <a:rPr lang="en-US" dirty="0" err="1"/>
              <a:t>bpf_skb_adjust_room</a:t>
            </a:r>
            <a:endParaRPr lang="en-US" dirty="0"/>
          </a:p>
          <a:p>
            <a:r>
              <a:rPr lang="en-US" dirty="0" err="1"/>
              <a:t>报文校验和</a:t>
            </a:r>
            <a:endParaRPr lang="en-US" dirty="0"/>
          </a:p>
          <a:p>
            <a:pPr lvl="1"/>
            <a:r>
              <a:rPr lang="en-US" dirty="0" err="1"/>
              <a:t>bpf_csum_diff</a:t>
            </a:r>
            <a:endParaRPr lang="en-US" dirty="0"/>
          </a:p>
          <a:p>
            <a:r>
              <a:rPr lang="en-US" dirty="0" err="1"/>
              <a:t>字节序调整</a:t>
            </a:r>
            <a:endParaRPr lang="en-US" dirty="0"/>
          </a:p>
          <a:p>
            <a:pPr lvl="1"/>
            <a:r>
              <a:rPr lang="en-US" dirty="0"/>
              <a:t>__builtin_bswap16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DFC0C-C7D3-751B-D9F8-EB30037E2500}"/>
              </a:ext>
            </a:extLst>
          </p:cNvPr>
          <p:cNvSpPr txBox="1"/>
          <p:nvPr/>
        </p:nvSpPr>
        <p:spPr>
          <a:xfrm>
            <a:off x="838200" y="5846544"/>
            <a:ext cx="7645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https://docs.ebpf.io</a:t>
            </a:r>
            <a:endParaRPr lang="en-US" dirty="0"/>
          </a:p>
          <a:p>
            <a:r>
              <a:rPr lang="en-US" dirty="0">
                <a:hlinkClick r:id="rId3"/>
              </a:rPr>
              <a:t>https://man7.org/linux/man-pages/man7/bpf-helpers.7.html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E0FF-0823-D0DD-42BD-A064CFE1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</a:t>
            </a:r>
            <a:r>
              <a:rPr lang="en-US" dirty="0"/>
              <a:t>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EE7E-61C5-DDF9-10A2-FFB0D681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BPF自带了一些数据结构</a:t>
            </a:r>
            <a:r>
              <a:rPr lang="zh-CN" altLang="en-US" dirty="0"/>
              <a:t>帮助你：</a:t>
            </a:r>
            <a:endParaRPr lang="en-US" altLang="zh-CN" dirty="0"/>
          </a:p>
          <a:p>
            <a:pPr lvl="1"/>
            <a:r>
              <a:rPr lang="zh-CN" altLang="en-US" dirty="0"/>
              <a:t>实现一些复杂的数据结构</a:t>
            </a:r>
            <a:endParaRPr lang="en-US" altLang="zh-CN" dirty="0"/>
          </a:p>
          <a:p>
            <a:pPr lvl="1"/>
            <a:r>
              <a:rPr lang="zh-CN" altLang="en-US" dirty="0"/>
              <a:t>把数据持久化</a:t>
            </a:r>
            <a:endParaRPr lang="en-US" altLang="zh-CN" dirty="0"/>
          </a:p>
          <a:p>
            <a:pPr lvl="1"/>
            <a:r>
              <a:rPr lang="en-US" dirty="0" err="1"/>
              <a:t>在多个bpf程序之间共享</a:t>
            </a:r>
            <a:endParaRPr lang="en-US" dirty="0"/>
          </a:p>
          <a:p>
            <a:r>
              <a:rPr lang="en-US" dirty="0" err="1"/>
              <a:t>数据结构的类型</a:t>
            </a:r>
            <a:endParaRPr lang="en-US" dirty="0"/>
          </a:p>
          <a:p>
            <a:pPr lvl="1"/>
            <a:r>
              <a:rPr lang="en-US" dirty="0"/>
              <a:t>Hash Map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E33BD-6F25-F0F7-83D9-9952B7009D25}"/>
              </a:ext>
            </a:extLst>
          </p:cNvPr>
          <p:cNvSpPr txBox="1"/>
          <p:nvPr/>
        </p:nvSpPr>
        <p:spPr>
          <a:xfrm>
            <a:off x="838200" y="612354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docs.ebpf.io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/map-type/</a:t>
            </a:r>
          </a:p>
        </p:txBody>
      </p:sp>
    </p:spTree>
    <p:extLst>
      <p:ext uri="{BB962C8B-B14F-4D97-AF65-F5344CB8AC3E}">
        <p14:creationId xmlns:p14="http://schemas.microsoft.com/office/powerpoint/2010/main" val="2761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F9D6-947D-FC9E-06C6-BD364C43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</a:t>
            </a:r>
            <a:r>
              <a:rPr lang="en-US" dirty="0"/>
              <a:t>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41C2-8BED-3F12-68F7-0517AB88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1461"/>
            <a:ext cx="10515600" cy="2095501"/>
          </a:xfrm>
        </p:spPr>
        <p:txBody>
          <a:bodyPr/>
          <a:lstStyle/>
          <a:p>
            <a:r>
              <a:rPr lang="en-US" dirty="0"/>
              <a:t>key: </a:t>
            </a:r>
            <a:r>
              <a:rPr lang="en-US" dirty="0" err="1"/>
              <a:t>描述key的类型</a:t>
            </a:r>
            <a:r>
              <a:rPr lang="zh-CN" altLang="en-US" dirty="0"/>
              <a:t>，可以写成</a:t>
            </a:r>
            <a:r>
              <a:rPr lang="en-US" altLang="zh-CN" dirty="0"/>
              <a:t>__type(key, </a:t>
            </a:r>
            <a:r>
              <a:rPr lang="zh-CN" altLang="en-US" dirty="0"/>
              <a:t>类型名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value: </a:t>
            </a:r>
            <a:r>
              <a:rPr lang="en-US" dirty="0" err="1"/>
              <a:t>描述value的长度，可以写成</a:t>
            </a:r>
            <a:r>
              <a:rPr lang="en-US" dirty="0"/>
              <a:t>__type(value, </a:t>
            </a:r>
            <a:r>
              <a:rPr lang="en-US" dirty="0" err="1"/>
              <a:t>类型名字</a:t>
            </a:r>
            <a:r>
              <a:rPr lang="en-US" dirty="0"/>
              <a:t>)</a:t>
            </a:r>
          </a:p>
          <a:p>
            <a:r>
              <a:rPr lang="en-US" dirty="0"/>
              <a:t>pinning: </a:t>
            </a:r>
            <a:r>
              <a:rPr lang="en-US" dirty="0" err="1"/>
              <a:t>使用符号名字确定唯一性</a:t>
            </a:r>
            <a:r>
              <a:rPr lang="zh-CN" altLang="en-US" dirty="0"/>
              <a:t>，在不同的</a:t>
            </a:r>
            <a:r>
              <a:rPr lang="en-US" altLang="zh-CN" dirty="0" err="1"/>
              <a:t>bpf</a:t>
            </a:r>
            <a:r>
              <a:rPr lang="zh-CN" altLang="en-US" dirty="0"/>
              <a:t>程序之间共享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AF9CF7-25E7-BE3C-5985-CC6183D9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825624"/>
            <a:ext cx="4991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2594-C457-4BE3-76E1-0803EC3F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Bpf</a:t>
            </a:r>
            <a:r>
              <a:rPr lang="en-US" dirty="0"/>
              <a:t>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4307-7DCA-955D-722D-F27ED179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bpf_map_lookup_elem</a:t>
            </a:r>
            <a:endParaRPr lang="en-US" dirty="0"/>
          </a:p>
          <a:p>
            <a:pPr lvl="1"/>
            <a:r>
              <a:rPr lang="en-US" dirty="0" err="1"/>
              <a:t>根据key查询对应的value</a:t>
            </a:r>
            <a:endParaRPr lang="en-US" dirty="0"/>
          </a:p>
          <a:p>
            <a:r>
              <a:rPr lang="en-US" dirty="0" err="1"/>
              <a:t>bpf_map_update_elem</a:t>
            </a:r>
            <a:endParaRPr lang="en-US" dirty="0"/>
          </a:p>
          <a:p>
            <a:pPr lvl="1"/>
            <a:r>
              <a:rPr lang="en-US" dirty="0" err="1"/>
              <a:t>根据key</a:t>
            </a:r>
            <a:r>
              <a:rPr lang="zh-CN" altLang="en-US" dirty="0"/>
              <a:t>，插入或更新</a:t>
            </a:r>
            <a:r>
              <a:rPr lang="en-US" altLang="zh-CN" dirty="0"/>
              <a:t>value</a:t>
            </a:r>
          </a:p>
          <a:p>
            <a:r>
              <a:rPr lang="en-US" dirty="0" err="1"/>
              <a:t>bpf_map_delete_elem</a:t>
            </a:r>
            <a:endParaRPr lang="en-US" dirty="0"/>
          </a:p>
          <a:p>
            <a:pPr lvl="1"/>
            <a:r>
              <a:rPr lang="en-US" dirty="0" err="1"/>
              <a:t>根据key</a:t>
            </a:r>
            <a:r>
              <a:rPr lang="zh-CN" altLang="en-US" dirty="0"/>
              <a:t>，删除对应的</a:t>
            </a:r>
            <a:r>
              <a:rPr lang="en-US" altLang="zh-CN" dirty="0"/>
              <a:t>value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278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FA81-EFD6-CBCA-6F21-1DF0A1E0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如何开始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6E37-4564-7E01-9769-A0E1E79D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获取模板仓库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配置实验平台</a:t>
            </a:r>
            <a:endParaRPr lang="en-US" dirty="0"/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在实验平台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中拉取仓库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拉取测试脚本</a:t>
            </a:r>
            <a:r>
              <a:rPr lang="en-US" altLang="zh-CN" dirty="0"/>
              <a:t>&amp;</a:t>
            </a:r>
            <a:r>
              <a:rPr lang="zh-CN" altLang="en-US" dirty="0"/>
              <a:t>测试方法</a:t>
            </a:r>
            <a:endParaRPr lang="en-US" altLang="zh-CN" dirty="0"/>
          </a:p>
          <a:p>
            <a:r>
              <a:rPr lang="zh-CN" altLang="en-US" dirty="0"/>
              <a:t>如何调试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修改代码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编译</a:t>
            </a:r>
            <a:r>
              <a:rPr lang="en-US" altLang="zh-CN" dirty="0"/>
              <a:t>&amp;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FCF1-52C0-5334-60C9-B3F7AEBF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配置实验平台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47F9-C87C-63A3-907B-BA4C9D4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  <a:p>
            <a:pPr lvl="1"/>
            <a:r>
              <a:rPr lang="en-US" dirty="0" err="1"/>
              <a:t>机型</a:t>
            </a:r>
            <a:r>
              <a:rPr lang="en-US" dirty="0"/>
              <a:t>: e2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系统</a:t>
            </a:r>
            <a:r>
              <a:rPr lang="en-US" dirty="0"/>
              <a:t>: Ubuntu 22.04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E2ECB3-E039-EFFC-42D5-2E33074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4" y="1460809"/>
            <a:ext cx="7256585" cy="196819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022D9C5-4DF5-5547-9F4B-4F92B8FC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4" y="3889164"/>
            <a:ext cx="7256584" cy="20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4B4B-A103-F3A9-7A8E-155BB8E1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7281-B09D-75F5-212A-859ECB81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实验</a:t>
            </a:r>
            <a:endParaRPr lang="en-US" dirty="0"/>
          </a:p>
          <a:p>
            <a:pPr lvl="1"/>
            <a:r>
              <a:rPr lang="en-US" dirty="0" err="1"/>
              <a:t>时间安排</a:t>
            </a:r>
            <a:endParaRPr lang="en-US" dirty="0"/>
          </a:p>
          <a:p>
            <a:pPr lvl="1"/>
            <a:r>
              <a:rPr lang="en-US" dirty="0" err="1"/>
              <a:t>NAT</a:t>
            </a:r>
            <a:r>
              <a:rPr lang="en-US" altLang="zh-CN" dirty="0" err="1"/>
              <a:t>&amp;</a:t>
            </a:r>
            <a:r>
              <a:rPr lang="en-US" dirty="0" err="1"/>
              <a:t>代理</a:t>
            </a:r>
            <a:endParaRPr lang="en-US" dirty="0"/>
          </a:p>
          <a:p>
            <a:pPr lvl="1"/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 err="1"/>
              <a:t>如何开始</a:t>
            </a:r>
            <a:endParaRPr lang="en-US" dirty="0"/>
          </a:p>
          <a:p>
            <a:r>
              <a:rPr lang="en-US" dirty="0" err="1"/>
              <a:t>评测</a:t>
            </a:r>
            <a:endParaRPr lang="en-US" dirty="0"/>
          </a:p>
          <a:p>
            <a:pPr lvl="1"/>
            <a:r>
              <a:rPr lang="en-US" dirty="0" err="1"/>
              <a:t>CLab实验平台</a:t>
            </a:r>
            <a:endParaRPr lang="en-US" dirty="0"/>
          </a:p>
          <a:p>
            <a:pPr lvl="1"/>
            <a:r>
              <a:rPr lang="en-US" dirty="0" err="1"/>
              <a:t>测试方法</a:t>
            </a:r>
            <a:endParaRPr lang="en-US" dirty="0"/>
          </a:p>
          <a:p>
            <a:r>
              <a:rPr lang="en-US" dirty="0" err="1"/>
              <a:t>提交</a:t>
            </a:r>
            <a:r>
              <a:rPr lang="en-US" altLang="zh-CN" dirty="0"/>
              <a:t>&amp;</a:t>
            </a:r>
            <a:r>
              <a:rPr lang="zh-CN" altLang="en-US" dirty="0"/>
              <a:t>获取最终得分</a:t>
            </a:r>
            <a:endParaRPr lang="en-US" altLang="zh-CN" dirty="0"/>
          </a:p>
          <a:p>
            <a:pPr lvl="1"/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0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23F7-5FE7-C74E-423E-59A763D4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配置实验平台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210C-F618-48A7-28C4-2340BE3B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实验平台环境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2EEF07-5996-569F-D82E-CF74C35D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5" y="2367293"/>
            <a:ext cx="9800759" cy="35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62EB-CB60-EA69-39BE-51B11E2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本地测试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D69C-FAA0-0324-3B6F-C87E92F7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拉取测试脚本</a:t>
            </a:r>
            <a:r>
              <a:rPr lang="zh-CN" altLang="en-US" dirty="0"/>
              <a:t>（只用执行一次）</a:t>
            </a:r>
            <a:endParaRPr lang="en-US" dirty="0"/>
          </a:p>
          <a:p>
            <a:pPr lvl="1"/>
            <a:r>
              <a:rPr lang="en-US" dirty="0"/>
              <a:t>git submodule update –</a:t>
            </a:r>
            <a:r>
              <a:rPr lang="en-US" dirty="0" err="1"/>
              <a:t>init</a:t>
            </a:r>
            <a:r>
              <a:rPr lang="en-US" dirty="0"/>
              <a:t> –remote</a:t>
            </a:r>
          </a:p>
          <a:p>
            <a:r>
              <a:rPr lang="en-US" dirty="0" err="1"/>
              <a:t>创建测试目录</a:t>
            </a:r>
            <a:r>
              <a:rPr lang="zh-CN" altLang="en-US" dirty="0"/>
              <a:t>（只用执行一次）</a:t>
            </a:r>
            <a:endParaRPr lang="en-US" altLang="zh-CN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–p build &amp;&amp; cd build</a:t>
            </a:r>
          </a:p>
          <a:p>
            <a:r>
              <a:rPr lang="en-US" dirty="0" err="1"/>
              <a:t>创建评测环境</a:t>
            </a:r>
            <a:r>
              <a:rPr lang="zh-CN" altLang="en-US" dirty="0"/>
              <a:t>（每次开机执行一次）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./../</a:t>
            </a:r>
            <a:r>
              <a:rPr lang="en-US" altLang="zh-CN" dirty="0" err="1"/>
              <a:t>test_utils</a:t>
            </a:r>
            <a:r>
              <a:rPr lang="en-US" altLang="zh-CN" dirty="0"/>
              <a:t>/scripts/</a:t>
            </a:r>
            <a:r>
              <a:rPr lang="en-US" altLang="zh-CN" dirty="0" err="1"/>
              <a:t>setup.sh</a:t>
            </a:r>
            <a:endParaRPr lang="en-US" altLang="zh-CN" dirty="0"/>
          </a:p>
          <a:p>
            <a:r>
              <a:rPr lang="zh-CN" altLang="en-US" dirty="0"/>
              <a:t>运行测试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./Lab3_ebpf</a:t>
            </a:r>
          </a:p>
        </p:txBody>
      </p:sp>
    </p:spTree>
    <p:extLst>
      <p:ext uri="{BB962C8B-B14F-4D97-AF65-F5344CB8AC3E}">
        <p14:creationId xmlns:p14="http://schemas.microsoft.com/office/powerpoint/2010/main" val="280479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501F-1671-19F4-13E7-5944E23D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如何调试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2006-1A41-D8F0-6DAC-1D5054E0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虚拟环境使用netns</a:t>
            </a:r>
            <a:r>
              <a:rPr lang="en-US" dirty="0"/>
              <a:t> + </a:t>
            </a:r>
            <a:r>
              <a:rPr lang="en-US" dirty="0" err="1"/>
              <a:t>veth搭建</a:t>
            </a:r>
            <a:endParaRPr lang="en-US" dirty="0"/>
          </a:p>
          <a:p>
            <a:r>
              <a:rPr lang="en-US" b="1" dirty="0" err="1"/>
              <a:t>veth</a:t>
            </a:r>
            <a:r>
              <a:rPr lang="en-US" b="1" dirty="0"/>
              <a:t>: </a:t>
            </a:r>
            <a:r>
              <a:rPr lang="en-US" dirty="0" err="1"/>
              <a:t>veth成对出现</a:t>
            </a:r>
            <a:r>
              <a:rPr lang="zh-CN" altLang="en-US" dirty="0"/>
              <a:t>，从一个</a:t>
            </a:r>
            <a:r>
              <a:rPr lang="en-US" altLang="zh-CN" dirty="0" err="1"/>
              <a:t>veth</a:t>
            </a:r>
            <a:r>
              <a:rPr lang="zh-CN" altLang="en-US" dirty="0"/>
              <a:t>发送的数据会从另一个</a:t>
            </a:r>
            <a:r>
              <a:rPr lang="en-US" altLang="zh-CN" dirty="0" err="1"/>
              <a:t>veth</a:t>
            </a:r>
            <a:r>
              <a:rPr lang="zh-CN" altLang="en-US" dirty="0"/>
              <a:t>收到。</a:t>
            </a:r>
            <a:endParaRPr lang="en-US" altLang="zh-CN" dirty="0"/>
          </a:p>
          <a:p>
            <a:r>
              <a:rPr lang="en-US" b="1" dirty="0" err="1"/>
              <a:t>netns</a:t>
            </a:r>
            <a:r>
              <a:rPr lang="en-US" b="1" dirty="0"/>
              <a:t>: </a:t>
            </a:r>
            <a:r>
              <a:rPr lang="en-US" dirty="0" err="1"/>
              <a:t>虚拟网络空间</a:t>
            </a:r>
            <a:r>
              <a:rPr lang="zh-CN" altLang="en-US" dirty="0"/>
              <a:t>，我们可以将两个</a:t>
            </a:r>
            <a:r>
              <a:rPr lang="en-US" altLang="zh-CN" dirty="0" err="1"/>
              <a:t>veth</a:t>
            </a:r>
            <a:r>
              <a:rPr lang="zh-CN" altLang="en-US" dirty="0"/>
              <a:t>放到不同的网络空间来模拟两台直连的主机。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1BB395-F7BB-92D6-5AB2-46EAA1651E9D}"/>
              </a:ext>
            </a:extLst>
          </p:cNvPr>
          <p:cNvSpPr/>
          <p:nvPr/>
        </p:nvSpPr>
        <p:spPr>
          <a:xfrm>
            <a:off x="1872679" y="5081952"/>
            <a:ext cx="1406769" cy="94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71639-9A4B-B3B5-5362-750EB83CD100}"/>
              </a:ext>
            </a:extLst>
          </p:cNvPr>
          <p:cNvSpPr/>
          <p:nvPr/>
        </p:nvSpPr>
        <p:spPr>
          <a:xfrm>
            <a:off x="3638549" y="5081952"/>
            <a:ext cx="3199489" cy="940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52612-71FB-F1A2-A2FC-95BD872887C9}"/>
              </a:ext>
            </a:extLst>
          </p:cNvPr>
          <p:cNvSpPr/>
          <p:nvPr/>
        </p:nvSpPr>
        <p:spPr>
          <a:xfrm>
            <a:off x="7165731" y="5081954"/>
            <a:ext cx="1406769" cy="940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C8FF3-848F-54FD-6F93-934305673319}"/>
              </a:ext>
            </a:extLst>
          </p:cNvPr>
          <p:cNvSpPr txBox="1"/>
          <p:nvPr/>
        </p:nvSpPr>
        <p:spPr>
          <a:xfrm>
            <a:off x="2306987" y="56533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D35AD-C528-EE7E-7666-B97810A3961A}"/>
              </a:ext>
            </a:extLst>
          </p:cNvPr>
          <p:cNvSpPr txBox="1"/>
          <p:nvPr/>
        </p:nvSpPr>
        <p:spPr>
          <a:xfrm>
            <a:off x="5056686" y="56533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441D9-8E3D-1255-8042-9B4CA55D6C29}"/>
              </a:ext>
            </a:extLst>
          </p:cNvPr>
          <p:cNvSpPr txBox="1"/>
          <p:nvPr/>
        </p:nvSpPr>
        <p:spPr>
          <a:xfrm>
            <a:off x="7611761" y="564629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A2A1A-1CEA-2248-E5CC-7C258DF2DB87}"/>
              </a:ext>
            </a:extLst>
          </p:cNvPr>
          <p:cNvSpPr txBox="1"/>
          <p:nvPr/>
        </p:nvSpPr>
        <p:spPr>
          <a:xfrm>
            <a:off x="7403691" y="5259434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veth3_5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88E09-825A-57CA-74E7-0DB65963B9A3}"/>
              </a:ext>
            </a:extLst>
          </p:cNvPr>
          <p:cNvSpPr/>
          <p:nvPr/>
        </p:nvSpPr>
        <p:spPr>
          <a:xfrm>
            <a:off x="8900192" y="5083642"/>
            <a:ext cx="1406769" cy="940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27893-3F4E-5098-5A31-C3E110774E73}"/>
              </a:ext>
            </a:extLst>
          </p:cNvPr>
          <p:cNvSpPr txBox="1"/>
          <p:nvPr/>
        </p:nvSpPr>
        <p:spPr>
          <a:xfrm>
            <a:off x="9346221" y="56533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3A212-3B7F-71F8-A20F-F34F5A39C552}"/>
              </a:ext>
            </a:extLst>
          </p:cNvPr>
          <p:cNvSpPr txBox="1"/>
          <p:nvPr/>
        </p:nvSpPr>
        <p:spPr>
          <a:xfrm>
            <a:off x="9138152" y="5261122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veth4_5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26D9C-D0B6-5F5F-A8E1-035C541A2CF3}"/>
              </a:ext>
            </a:extLst>
          </p:cNvPr>
          <p:cNvSpPr txBox="1"/>
          <p:nvPr/>
        </p:nvSpPr>
        <p:spPr>
          <a:xfrm>
            <a:off x="5648177" y="5262254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veth2_5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BBC01B-7783-A942-15FA-0E228C775579}"/>
              </a:ext>
            </a:extLst>
          </p:cNvPr>
          <p:cNvSpPr txBox="1"/>
          <p:nvPr/>
        </p:nvSpPr>
        <p:spPr>
          <a:xfrm>
            <a:off x="3966892" y="5259434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veth2_1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710C-1080-B7B6-3792-E4DD58A714CB}"/>
              </a:ext>
            </a:extLst>
          </p:cNvPr>
          <p:cNvSpPr txBox="1"/>
          <p:nvPr/>
        </p:nvSpPr>
        <p:spPr>
          <a:xfrm>
            <a:off x="8968133" y="60456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代理服务器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66F76-68B6-A52B-712A-7ED2C66522E8}"/>
              </a:ext>
            </a:extLst>
          </p:cNvPr>
          <p:cNvSpPr txBox="1"/>
          <p:nvPr/>
        </p:nvSpPr>
        <p:spPr>
          <a:xfrm>
            <a:off x="7215819" y="60456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目标服务器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45E11-126F-3806-C767-2BA70C012202}"/>
              </a:ext>
            </a:extLst>
          </p:cNvPr>
          <p:cNvSpPr txBox="1"/>
          <p:nvPr/>
        </p:nvSpPr>
        <p:spPr>
          <a:xfrm>
            <a:off x="4891576" y="6045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路由器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BA774-5A17-B963-E6DB-E21955CDE579}"/>
              </a:ext>
            </a:extLst>
          </p:cNvPr>
          <p:cNvSpPr txBox="1"/>
          <p:nvPr/>
        </p:nvSpPr>
        <p:spPr>
          <a:xfrm>
            <a:off x="2170959" y="6045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客户端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7954C5-DC94-9C72-C749-E4DFD79B4F0E}"/>
              </a:ext>
            </a:extLst>
          </p:cNvPr>
          <p:cNvSpPr txBox="1"/>
          <p:nvPr/>
        </p:nvSpPr>
        <p:spPr>
          <a:xfrm>
            <a:off x="2098916" y="5259434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</a:t>
            </a:r>
            <a:r>
              <a:rPr lang="en-US" altLang="zh-CN" dirty="0"/>
              <a:t>1_2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71838-A4CF-631F-58E4-A4F16F6DD89E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3062000" y="5444100"/>
            <a:ext cx="904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011C15-FA55-BD32-B4A0-C6118BC52D3B}"/>
              </a:ext>
            </a:extLst>
          </p:cNvPr>
          <p:cNvSpPr/>
          <p:nvPr/>
        </p:nvSpPr>
        <p:spPr>
          <a:xfrm>
            <a:off x="5373011" y="3611945"/>
            <a:ext cx="4933950" cy="1278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268BD-E525-FF7C-D3B9-A0FCCF33BEA4}"/>
              </a:ext>
            </a:extLst>
          </p:cNvPr>
          <p:cNvSpPr txBox="1"/>
          <p:nvPr/>
        </p:nvSpPr>
        <p:spPr>
          <a:xfrm>
            <a:off x="7566513" y="361194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5CBB1-8AB5-B344-977C-6732B5DF23DF}"/>
              </a:ext>
            </a:extLst>
          </p:cNvPr>
          <p:cNvSpPr txBox="1"/>
          <p:nvPr/>
        </p:nvSpPr>
        <p:spPr>
          <a:xfrm>
            <a:off x="5648177" y="4347658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veth5_2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110B2-0EB4-4036-BC6A-A783E34DBB02}"/>
              </a:ext>
            </a:extLst>
          </p:cNvPr>
          <p:cNvCxnSpPr>
            <a:stCxn id="26" idx="2"/>
            <a:endCxn id="15" idx="0"/>
          </p:cNvCxnSpPr>
          <p:nvPr/>
        </p:nvCxnSpPr>
        <p:spPr>
          <a:xfrm>
            <a:off x="6129719" y="4716990"/>
            <a:ext cx="0" cy="545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729A19-BC5B-E75F-24C9-3151929A873F}"/>
              </a:ext>
            </a:extLst>
          </p:cNvPr>
          <p:cNvSpPr txBox="1"/>
          <p:nvPr/>
        </p:nvSpPr>
        <p:spPr>
          <a:xfrm>
            <a:off x="7387573" y="4341682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veth5_3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7E4623-FBFB-7ECA-E999-4861B468A9AB}"/>
              </a:ext>
            </a:extLst>
          </p:cNvPr>
          <p:cNvSpPr txBox="1"/>
          <p:nvPr/>
        </p:nvSpPr>
        <p:spPr>
          <a:xfrm>
            <a:off x="9138151" y="4337029"/>
            <a:ext cx="96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veth5_4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D8966B-2308-9D72-80D3-20753C611293}"/>
              </a:ext>
            </a:extLst>
          </p:cNvPr>
          <p:cNvSpPr/>
          <p:nvPr/>
        </p:nvSpPr>
        <p:spPr>
          <a:xfrm>
            <a:off x="5658704" y="4034654"/>
            <a:ext cx="4453058" cy="308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网桥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8EFA3C-89D8-F412-AC9C-34DB2F0A169E}"/>
              </a:ext>
            </a:extLst>
          </p:cNvPr>
          <p:cNvCxnSpPr/>
          <p:nvPr/>
        </p:nvCxnSpPr>
        <p:spPr>
          <a:xfrm>
            <a:off x="7885233" y="4716990"/>
            <a:ext cx="0" cy="545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A8284B-6272-84AB-558E-64001226BD72}"/>
              </a:ext>
            </a:extLst>
          </p:cNvPr>
          <p:cNvCxnSpPr/>
          <p:nvPr/>
        </p:nvCxnSpPr>
        <p:spPr>
          <a:xfrm>
            <a:off x="9637547" y="4716990"/>
            <a:ext cx="0" cy="545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4807-B72D-9B34-7921-ED0FF7A8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如何调试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1E9-0A0D-0E24-4A08-DAAD4D7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netns</a:t>
            </a:r>
            <a:r>
              <a:rPr lang="en-US" dirty="0"/>
              <a:t> exec &lt;NS NAME&gt; &lt;CMD&gt;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netns</a:t>
            </a:r>
            <a:r>
              <a:rPr lang="en-US" dirty="0"/>
              <a:t> exec ns2 bash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netns</a:t>
            </a:r>
            <a:r>
              <a:rPr lang="en-US" dirty="0"/>
              <a:t> exec 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veth2_5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可以在特定的ns环境中执行指令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netns</a:t>
            </a:r>
            <a:r>
              <a:rPr lang="en-US" dirty="0"/>
              <a:t> exec ns2 </a:t>
            </a:r>
            <a:r>
              <a:rPr lang="en-US" dirty="0" err="1"/>
              <a:t>ip</a:t>
            </a:r>
            <a:r>
              <a:rPr lang="en-US" dirty="0"/>
              <a:t>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2F12B-31BD-4374-FCF3-7F7F9CC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99" y="4674088"/>
            <a:ext cx="10046601" cy="11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D73-D06D-94F9-5BFF-2A3315DC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提交</a:t>
            </a:r>
            <a:r>
              <a:rPr lang="en-US" altLang="zh-CN" dirty="0" err="1"/>
              <a:t>-</a:t>
            </a:r>
            <a:r>
              <a:rPr lang="en-US" dirty="0" err="1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获取分数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43F1-8FC5-E5FD-B2C5-E865B4E2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提交</a:t>
            </a:r>
            <a:endParaRPr lang="en-US" dirty="0"/>
          </a:p>
          <a:p>
            <a:pPr lvl="1"/>
            <a:r>
              <a:rPr lang="en-US" dirty="0" err="1"/>
              <a:t>和之前的Lab相同</a:t>
            </a:r>
            <a:r>
              <a:rPr lang="zh-CN" altLang="en-US" dirty="0"/>
              <a:t>，通过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r>
              <a:rPr lang="zh-CN" altLang="en-US" dirty="0"/>
              <a:t>进行提交。</a:t>
            </a:r>
            <a:endParaRPr lang="en-US" altLang="zh-CN" dirty="0"/>
          </a:p>
          <a:p>
            <a:pPr lvl="1"/>
            <a:r>
              <a:rPr lang="zh-CN" altLang="en-US" b="1" dirty="0"/>
              <a:t>但是我们不会在</a:t>
            </a:r>
            <a:r>
              <a:rPr lang="en-US" altLang="zh-CN" b="1" dirty="0" err="1"/>
              <a:t>Github</a:t>
            </a:r>
            <a:r>
              <a:rPr lang="zh-CN" altLang="en-US" b="1" dirty="0"/>
              <a:t>中进行评测，因此你会发现，你的分数为</a:t>
            </a:r>
            <a:r>
              <a:rPr lang="en-US" altLang="zh-CN" b="1" dirty="0"/>
              <a:t>0</a:t>
            </a:r>
            <a:r>
              <a:rPr lang="zh-CN" altLang="en-US" b="1" dirty="0"/>
              <a:t>分。这是正常的。</a:t>
            </a:r>
            <a:endParaRPr lang="en-US" dirty="0"/>
          </a:p>
          <a:p>
            <a:r>
              <a:rPr lang="en-US" dirty="0" err="1"/>
              <a:t>测试环境</a:t>
            </a:r>
            <a:endParaRPr lang="en-US" dirty="0"/>
          </a:p>
          <a:p>
            <a:pPr lvl="1"/>
            <a:r>
              <a:rPr lang="en-US" dirty="0" err="1"/>
              <a:t>我们将使用和</a:t>
            </a:r>
            <a:r>
              <a:rPr lang="zh-CN" altLang="en-US" dirty="0"/>
              <a:t>“本地测试”中一样的环境和方法，在</a:t>
            </a:r>
            <a:r>
              <a:rPr lang="en-US" altLang="zh-CN" dirty="0" err="1"/>
              <a:t>CLab</a:t>
            </a:r>
            <a:r>
              <a:rPr lang="zh-CN" altLang="en-US" dirty="0"/>
              <a:t>中进行测试。</a:t>
            </a:r>
            <a:endParaRPr lang="en-US" altLang="zh-CN" dirty="0"/>
          </a:p>
          <a:p>
            <a:r>
              <a:rPr lang="zh-CN" altLang="en-US" dirty="0"/>
              <a:t>测试时间（在</a:t>
            </a:r>
            <a:r>
              <a:rPr lang="en-US" altLang="zh-CN" dirty="0"/>
              <a:t>DDL</a:t>
            </a:r>
            <a:r>
              <a:rPr lang="zh-CN" altLang="en-US" dirty="0"/>
              <a:t>之后）</a:t>
            </a:r>
            <a:endParaRPr lang="en-US" altLang="zh-CN" dirty="0"/>
          </a:p>
          <a:p>
            <a:pPr lvl="1"/>
            <a:r>
              <a:rPr lang="zh-CN" altLang="en-US" dirty="0"/>
              <a:t>测试代码将每小时检查你的仓库改动，并自动进行重新测试。</a:t>
            </a:r>
            <a:endParaRPr lang="en-US" altLang="zh-CN" dirty="0"/>
          </a:p>
          <a:p>
            <a:r>
              <a:rPr lang="zh-CN" altLang="en-US" dirty="0"/>
              <a:t>获取最终得分（在</a:t>
            </a:r>
            <a:r>
              <a:rPr lang="en-US" altLang="zh-CN" dirty="0"/>
              <a:t>DDL</a:t>
            </a:r>
            <a:r>
              <a:rPr lang="zh-CN" altLang="en-US" dirty="0"/>
              <a:t>之后）</a:t>
            </a:r>
            <a:endParaRPr lang="en-US" altLang="zh-CN" dirty="0"/>
          </a:p>
          <a:p>
            <a:pPr lvl="1"/>
            <a:r>
              <a:rPr lang="zh-CN" altLang="en-US" dirty="0"/>
              <a:t>你的分数将通过你的学号邮箱，在每次测试后发送到你的邮箱。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640D-223E-513A-5541-39090B72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时间安排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8D02-01F9-1CEF-A4D0-2ECF3F1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Deadlilne</a:t>
            </a:r>
            <a:r>
              <a:rPr lang="en-US"/>
              <a:t>: 2025/01/19 23:59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5ADD-88A0-D9C9-CDE2-E401E603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NAT&amp;代理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15D7-7C3E-3966-A398-BFA47A98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  <a:p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将自己和服务器的通信，伪装成另一台机器和服务器的通信</a:t>
            </a:r>
            <a:endParaRPr lang="en-US" altLang="zh-CN" dirty="0"/>
          </a:p>
          <a:p>
            <a:pPr lvl="1"/>
            <a:r>
              <a:rPr lang="zh-CN" altLang="en-US" dirty="0"/>
              <a:t>作用</a:t>
            </a:r>
            <a:endParaRPr lang="en-US" altLang="zh-CN" dirty="0"/>
          </a:p>
          <a:p>
            <a:pPr lvl="2"/>
            <a:r>
              <a:rPr lang="zh-CN" altLang="en-US" dirty="0"/>
              <a:t>安全</a:t>
            </a:r>
            <a:endParaRPr lang="en-US" altLang="zh-CN" dirty="0"/>
          </a:p>
          <a:p>
            <a:pPr lvl="2"/>
            <a:r>
              <a:rPr lang="zh-CN" altLang="en-US" dirty="0"/>
              <a:t>绕过防火墙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48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CB8-3425-1F68-E3FB-67894C74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  <a:r>
              <a:rPr lang="en-US" altLang="zh-CN" dirty="0"/>
              <a:t>&amp;</a:t>
            </a:r>
            <a:r>
              <a:rPr lang="zh-CN" altLang="en-US" dirty="0"/>
              <a:t>代理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BA15F7C2-7385-9105-BE6A-5462925A6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885" y="1825625"/>
            <a:ext cx="6398229" cy="4351338"/>
          </a:xfrm>
        </p:spPr>
      </p:pic>
    </p:spTree>
    <p:extLst>
      <p:ext uri="{BB962C8B-B14F-4D97-AF65-F5344CB8AC3E}">
        <p14:creationId xmlns:p14="http://schemas.microsoft.com/office/powerpoint/2010/main" val="63734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A50B-CA4B-F3EC-B1DD-ACF9C48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3393-6716-7AF1-05D5-49672320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eBPF</a:t>
            </a:r>
            <a:r>
              <a:rPr lang="en-US" i="1" dirty="0"/>
              <a:t> </a:t>
            </a:r>
            <a:r>
              <a:rPr lang="ja-JP" altLang="en-US" i="1"/>
              <a:t>是一项革命性的技术，起源于</a:t>
            </a:r>
            <a:r>
              <a:rPr lang="en-US" i="1" dirty="0"/>
              <a:t>Linux </a:t>
            </a:r>
            <a:r>
              <a:rPr lang="ja-JP" altLang="en-US" i="1"/>
              <a:t>内核，它可以在特权上下文中（如操作系统内核）运行沙盒程序。</a:t>
            </a:r>
            <a:endParaRPr lang="en-US" altLang="ja-JP" i="1" dirty="0"/>
          </a:p>
          <a:p>
            <a:r>
              <a:rPr lang="zh-CN" altLang="en-US" dirty="0"/>
              <a:t>对网络来说，我们可以将一些程序挂载到内核中，事件驱动地执行自己的代码，而不用启动一个进程。</a:t>
            </a:r>
            <a:endParaRPr lang="en-US" altLang="zh-CN" dirty="0"/>
          </a:p>
          <a:p>
            <a:pPr lvl="1"/>
            <a:r>
              <a:rPr lang="zh-CN" altLang="en-US" dirty="0"/>
              <a:t>安全性</a:t>
            </a:r>
            <a:endParaRPr lang="en-US" altLang="zh-CN" dirty="0"/>
          </a:p>
          <a:p>
            <a:pPr lvl="1"/>
            <a:r>
              <a:rPr lang="zh-CN" altLang="en-US" dirty="0"/>
              <a:t>代码可靠性</a:t>
            </a:r>
            <a:endParaRPr lang="en-US" altLang="zh-CN" dirty="0"/>
          </a:p>
          <a:p>
            <a:pPr lvl="1"/>
            <a:r>
              <a:rPr lang="zh-CN" altLang="en-US" dirty="0"/>
              <a:t>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6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0F5C-9654-B385-C1A3-8B34B293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DF26-8EFA-D618-E9F2-9D3BD755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我们可以通过指令</a:t>
            </a:r>
            <a:r>
              <a:rPr lang="en-US" altLang="zh-CN" dirty="0" err="1"/>
              <a:t>ip</a:t>
            </a:r>
            <a:r>
              <a:rPr lang="en-US" altLang="zh-CN" dirty="0"/>
              <a:t> link</a:t>
            </a:r>
            <a:r>
              <a:rPr lang="zh-CN" altLang="en-US" dirty="0"/>
              <a:t>指令看到一个机器一般有多个接口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Linux将这些接口组织成了如下的形式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CEB1283-13B9-6281-3BA0-29E10988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181"/>
            <a:ext cx="10170972" cy="1626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3EE32-193E-1F5D-4AFB-B37EBB4F3F8F}"/>
              </a:ext>
            </a:extLst>
          </p:cNvPr>
          <p:cNvSpPr/>
          <p:nvPr/>
        </p:nvSpPr>
        <p:spPr>
          <a:xfrm>
            <a:off x="2218641" y="4480172"/>
            <a:ext cx="7410090" cy="370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协议栈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B8C8F-8636-EEBF-FF58-750C48D61A03}"/>
              </a:ext>
            </a:extLst>
          </p:cNvPr>
          <p:cNvSpPr/>
          <p:nvPr/>
        </p:nvSpPr>
        <p:spPr>
          <a:xfrm>
            <a:off x="2218641" y="4851109"/>
            <a:ext cx="2536166" cy="146079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B254E-D295-FF10-4DD0-714648C57B65}"/>
              </a:ext>
            </a:extLst>
          </p:cNvPr>
          <p:cNvSpPr/>
          <p:nvPr/>
        </p:nvSpPr>
        <p:spPr>
          <a:xfrm>
            <a:off x="4754807" y="4848496"/>
            <a:ext cx="2536166" cy="14607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CEFB8-9762-EFB3-1906-34839861D28E}"/>
              </a:ext>
            </a:extLst>
          </p:cNvPr>
          <p:cNvSpPr txBox="1"/>
          <p:nvPr/>
        </p:nvSpPr>
        <p:spPr>
          <a:xfrm>
            <a:off x="8268934" y="53293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A9F1A-9FFD-A4F3-DE8E-25986D5B45DC}"/>
              </a:ext>
            </a:extLst>
          </p:cNvPr>
          <p:cNvSpPr/>
          <p:nvPr/>
        </p:nvSpPr>
        <p:spPr>
          <a:xfrm>
            <a:off x="2369603" y="5698701"/>
            <a:ext cx="1098216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7F4ACD-BE91-14DB-FA5E-D27D502A5E50}"/>
              </a:ext>
            </a:extLst>
          </p:cNvPr>
          <p:cNvSpPr/>
          <p:nvPr/>
        </p:nvSpPr>
        <p:spPr>
          <a:xfrm>
            <a:off x="2369603" y="5140990"/>
            <a:ext cx="2234242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Control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A897E-D5B0-A757-A8B2-776B978DD041}"/>
              </a:ext>
            </a:extLst>
          </p:cNvPr>
          <p:cNvCxnSpPr>
            <a:stCxn id="10" idx="0"/>
          </p:cNvCxnSpPr>
          <p:nvPr/>
        </p:nvCxnSpPr>
        <p:spPr>
          <a:xfrm flipV="1">
            <a:off x="2918711" y="5435090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3F77D2-1D6B-7BF0-FA95-C57032EA06F8}"/>
              </a:ext>
            </a:extLst>
          </p:cNvPr>
          <p:cNvCxnSpPr>
            <a:cxnSpLocks/>
          </p:cNvCxnSpPr>
          <p:nvPr/>
        </p:nvCxnSpPr>
        <p:spPr>
          <a:xfrm flipV="1">
            <a:off x="2918711" y="4848496"/>
            <a:ext cx="0" cy="28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868FBB-1802-6B19-7CAF-E98E13BD81A8}"/>
              </a:ext>
            </a:extLst>
          </p:cNvPr>
          <p:cNvCxnSpPr>
            <a:cxnSpLocks/>
          </p:cNvCxnSpPr>
          <p:nvPr/>
        </p:nvCxnSpPr>
        <p:spPr>
          <a:xfrm>
            <a:off x="3703768" y="4848496"/>
            <a:ext cx="0" cy="29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3D1579-EE71-3496-C7CB-161A65111BED}"/>
              </a:ext>
            </a:extLst>
          </p:cNvPr>
          <p:cNvCxnSpPr>
            <a:cxnSpLocks/>
          </p:cNvCxnSpPr>
          <p:nvPr/>
        </p:nvCxnSpPr>
        <p:spPr>
          <a:xfrm>
            <a:off x="3703768" y="5435090"/>
            <a:ext cx="0" cy="106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42833-F097-6972-4317-DC6BBCB05EA8}"/>
              </a:ext>
            </a:extLst>
          </p:cNvPr>
          <p:cNvCxnSpPr>
            <a:cxnSpLocks/>
          </p:cNvCxnSpPr>
          <p:nvPr/>
        </p:nvCxnSpPr>
        <p:spPr>
          <a:xfrm flipV="1">
            <a:off x="2657043" y="5992801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6B539A-EEDC-25EB-3CA0-6D146FE83B83}"/>
              </a:ext>
            </a:extLst>
          </p:cNvPr>
          <p:cNvCxnSpPr>
            <a:cxnSpLocks/>
          </p:cNvCxnSpPr>
          <p:nvPr/>
        </p:nvCxnSpPr>
        <p:spPr>
          <a:xfrm>
            <a:off x="3217653" y="5992801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551369-857C-E33F-8AE3-8FC578F7A822}"/>
              </a:ext>
            </a:extLst>
          </p:cNvPr>
          <p:cNvSpPr txBox="1"/>
          <p:nvPr/>
        </p:nvSpPr>
        <p:spPr>
          <a:xfrm>
            <a:off x="3755259" y="59697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enp6s18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50B6A8-634C-7E10-E4A6-F21A053B1F89}"/>
              </a:ext>
            </a:extLst>
          </p:cNvPr>
          <p:cNvSpPr/>
          <p:nvPr/>
        </p:nvSpPr>
        <p:spPr>
          <a:xfrm>
            <a:off x="4928734" y="5704673"/>
            <a:ext cx="1098216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931EB9-F8AE-5D9E-E821-1898DC1243B4}"/>
              </a:ext>
            </a:extLst>
          </p:cNvPr>
          <p:cNvSpPr/>
          <p:nvPr/>
        </p:nvSpPr>
        <p:spPr>
          <a:xfrm>
            <a:off x="4928734" y="5146962"/>
            <a:ext cx="2234242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Control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7AD31-1306-1F56-BE5E-2AF8BDE0F40B}"/>
              </a:ext>
            </a:extLst>
          </p:cNvPr>
          <p:cNvCxnSpPr>
            <a:stCxn id="32" idx="0"/>
          </p:cNvCxnSpPr>
          <p:nvPr/>
        </p:nvCxnSpPr>
        <p:spPr>
          <a:xfrm flipV="1">
            <a:off x="5477842" y="5441062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64215F-FF9B-E82A-2ADF-89E9CDBCB944}"/>
              </a:ext>
            </a:extLst>
          </p:cNvPr>
          <p:cNvCxnSpPr>
            <a:cxnSpLocks/>
          </p:cNvCxnSpPr>
          <p:nvPr/>
        </p:nvCxnSpPr>
        <p:spPr>
          <a:xfrm flipV="1">
            <a:off x="5477842" y="4854468"/>
            <a:ext cx="0" cy="28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BE30D-F6E8-063A-5EC0-CC3D3C1CCAF0}"/>
              </a:ext>
            </a:extLst>
          </p:cNvPr>
          <p:cNvCxnSpPr>
            <a:cxnSpLocks/>
          </p:cNvCxnSpPr>
          <p:nvPr/>
        </p:nvCxnSpPr>
        <p:spPr>
          <a:xfrm>
            <a:off x="6262899" y="4854468"/>
            <a:ext cx="0" cy="29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8BC596-3B33-D876-7E73-2323DBB1A5A9}"/>
              </a:ext>
            </a:extLst>
          </p:cNvPr>
          <p:cNvCxnSpPr>
            <a:cxnSpLocks/>
          </p:cNvCxnSpPr>
          <p:nvPr/>
        </p:nvCxnSpPr>
        <p:spPr>
          <a:xfrm>
            <a:off x="6262899" y="5441062"/>
            <a:ext cx="0" cy="106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34AA8-9022-D9A1-E27C-6BEA6A9C761B}"/>
              </a:ext>
            </a:extLst>
          </p:cNvPr>
          <p:cNvCxnSpPr>
            <a:cxnSpLocks/>
          </p:cNvCxnSpPr>
          <p:nvPr/>
        </p:nvCxnSpPr>
        <p:spPr>
          <a:xfrm flipV="1">
            <a:off x="5216174" y="5998773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D3D21F-60CF-E2CB-AEEC-5D8D18943F8F}"/>
              </a:ext>
            </a:extLst>
          </p:cNvPr>
          <p:cNvCxnSpPr>
            <a:cxnSpLocks/>
          </p:cNvCxnSpPr>
          <p:nvPr/>
        </p:nvCxnSpPr>
        <p:spPr>
          <a:xfrm>
            <a:off x="5776784" y="5998773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1AFD6A-80E1-0192-A782-BF5E4943CC56}"/>
              </a:ext>
            </a:extLst>
          </p:cNvPr>
          <p:cNvSpPr txBox="1"/>
          <p:nvPr/>
        </p:nvSpPr>
        <p:spPr>
          <a:xfrm>
            <a:off x="6600921" y="596970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vethx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2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C111-7B8C-E575-05D0-012F6595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D1A7-09AD-D6AF-CAF6-F4DF177D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我们可以在这些模块中插入自己的一段代码</a:t>
            </a:r>
            <a:r>
              <a:rPr lang="en-US" dirty="0"/>
              <a:t>(C)</a:t>
            </a:r>
            <a:r>
              <a:rPr lang="zh-CN" altLang="en-US" dirty="0"/>
              <a:t>，对特定接口特定方向的报文进行处理</a:t>
            </a:r>
            <a:endParaRPr lang="en-US" altLang="zh-CN" dirty="0"/>
          </a:p>
          <a:p>
            <a:r>
              <a:rPr lang="en-US" altLang="zh-CN" dirty="0"/>
              <a:t>Lab3</a:t>
            </a:r>
            <a:r>
              <a:rPr lang="zh-CN" altLang="en-US" dirty="0"/>
              <a:t>：在这些模块中实现</a:t>
            </a:r>
            <a:r>
              <a:rPr lang="en-US" altLang="zh-CN" dirty="0"/>
              <a:t>NAT&amp;</a:t>
            </a:r>
            <a:r>
              <a:rPr lang="zh-CN" altLang="en-US" dirty="0"/>
              <a:t>代理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957F6-E7F6-7BAF-2CC9-7FEF840BF371}"/>
              </a:ext>
            </a:extLst>
          </p:cNvPr>
          <p:cNvSpPr/>
          <p:nvPr/>
        </p:nvSpPr>
        <p:spPr>
          <a:xfrm>
            <a:off x="2390955" y="2005913"/>
            <a:ext cx="7410090" cy="370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协议栈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6151A-191B-654D-96C4-2F26856D718F}"/>
              </a:ext>
            </a:extLst>
          </p:cNvPr>
          <p:cNvSpPr/>
          <p:nvPr/>
        </p:nvSpPr>
        <p:spPr>
          <a:xfrm>
            <a:off x="2390955" y="2376850"/>
            <a:ext cx="2536166" cy="146079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4ED15-D299-062F-3970-EEFD54CF36E9}"/>
              </a:ext>
            </a:extLst>
          </p:cNvPr>
          <p:cNvSpPr/>
          <p:nvPr/>
        </p:nvSpPr>
        <p:spPr>
          <a:xfrm>
            <a:off x="4927121" y="2374237"/>
            <a:ext cx="2536166" cy="14607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F637-3070-2D83-7F49-C625EA138D9E}"/>
              </a:ext>
            </a:extLst>
          </p:cNvPr>
          <p:cNvSpPr txBox="1"/>
          <p:nvPr/>
        </p:nvSpPr>
        <p:spPr>
          <a:xfrm>
            <a:off x="8441248" y="28551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56F76-4565-AC91-0AD3-29557E75DAF1}"/>
              </a:ext>
            </a:extLst>
          </p:cNvPr>
          <p:cNvSpPr/>
          <p:nvPr/>
        </p:nvSpPr>
        <p:spPr>
          <a:xfrm>
            <a:off x="2541917" y="3224442"/>
            <a:ext cx="1098216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45122-A8AF-F0DC-957D-5C57C1555261}"/>
              </a:ext>
            </a:extLst>
          </p:cNvPr>
          <p:cNvSpPr/>
          <p:nvPr/>
        </p:nvSpPr>
        <p:spPr>
          <a:xfrm>
            <a:off x="2541917" y="2666731"/>
            <a:ext cx="2234242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70A313-3C68-9DB7-8A3D-DACDCF83396F}"/>
              </a:ext>
            </a:extLst>
          </p:cNvPr>
          <p:cNvCxnSpPr>
            <a:stCxn id="8" idx="0"/>
          </p:cNvCxnSpPr>
          <p:nvPr/>
        </p:nvCxnSpPr>
        <p:spPr>
          <a:xfrm flipV="1">
            <a:off x="3091025" y="2960831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2D027-3610-770C-B5A8-C78EA548C0BB}"/>
              </a:ext>
            </a:extLst>
          </p:cNvPr>
          <p:cNvCxnSpPr>
            <a:cxnSpLocks/>
          </p:cNvCxnSpPr>
          <p:nvPr/>
        </p:nvCxnSpPr>
        <p:spPr>
          <a:xfrm flipV="1">
            <a:off x="3091025" y="2374237"/>
            <a:ext cx="0" cy="28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AC9EB-9E2F-3DA3-24C5-E58782E16179}"/>
              </a:ext>
            </a:extLst>
          </p:cNvPr>
          <p:cNvCxnSpPr>
            <a:cxnSpLocks/>
          </p:cNvCxnSpPr>
          <p:nvPr/>
        </p:nvCxnSpPr>
        <p:spPr>
          <a:xfrm>
            <a:off x="3876082" y="2374237"/>
            <a:ext cx="0" cy="29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6C8B0-CC12-AA4F-528F-0D90AF0DB04E}"/>
              </a:ext>
            </a:extLst>
          </p:cNvPr>
          <p:cNvCxnSpPr>
            <a:cxnSpLocks/>
          </p:cNvCxnSpPr>
          <p:nvPr/>
        </p:nvCxnSpPr>
        <p:spPr>
          <a:xfrm>
            <a:off x="3876082" y="2960831"/>
            <a:ext cx="0" cy="106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518DB-D301-16D1-4F7E-75B8655E686E}"/>
              </a:ext>
            </a:extLst>
          </p:cNvPr>
          <p:cNvCxnSpPr>
            <a:cxnSpLocks/>
          </p:cNvCxnSpPr>
          <p:nvPr/>
        </p:nvCxnSpPr>
        <p:spPr>
          <a:xfrm flipV="1">
            <a:off x="2829357" y="3518542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BEA46-3303-3FA6-42DB-FB191381BFCE}"/>
              </a:ext>
            </a:extLst>
          </p:cNvPr>
          <p:cNvCxnSpPr>
            <a:cxnSpLocks/>
          </p:cNvCxnSpPr>
          <p:nvPr/>
        </p:nvCxnSpPr>
        <p:spPr>
          <a:xfrm>
            <a:off x="3389967" y="3518542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A3728F-84AB-A541-3A2F-817A33AD1FA8}"/>
              </a:ext>
            </a:extLst>
          </p:cNvPr>
          <p:cNvSpPr txBox="1"/>
          <p:nvPr/>
        </p:nvSpPr>
        <p:spPr>
          <a:xfrm>
            <a:off x="3927573" y="349544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enp6s18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A79C4-E854-86EF-4159-3642F3D3E280}"/>
              </a:ext>
            </a:extLst>
          </p:cNvPr>
          <p:cNvSpPr/>
          <p:nvPr/>
        </p:nvSpPr>
        <p:spPr>
          <a:xfrm>
            <a:off x="5101048" y="3230414"/>
            <a:ext cx="1098216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762128-391F-2C09-21E3-2A486E788684}"/>
              </a:ext>
            </a:extLst>
          </p:cNvPr>
          <p:cNvSpPr/>
          <p:nvPr/>
        </p:nvSpPr>
        <p:spPr>
          <a:xfrm>
            <a:off x="5101048" y="2672703"/>
            <a:ext cx="2234242" cy="29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Control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9B3C9-8E0D-D1F8-9CAF-105B1118727F}"/>
              </a:ext>
            </a:extLst>
          </p:cNvPr>
          <p:cNvCxnSpPr>
            <a:stCxn id="17" idx="0"/>
          </p:cNvCxnSpPr>
          <p:nvPr/>
        </p:nvCxnSpPr>
        <p:spPr>
          <a:xfrm flipV="1">
            <a:off x="5650156" y="2966803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EE9B9-5EB6-6AD3-0B62-0F3532C5B505}"/>
              </a:ext>
            </a:extLst>
          </p:cNvPr>
          <p:cNvCxnSpPr>
            <a:cxnSpLocks/>
          </p:cNvCxnSpPr>
          <p:nvPr/>
        </p:nvCxnSpPr>
        <p:spPr>
          <a:xfrm flipV="1">
            <a:off x="5650156" y="2380209"/>
            <a:ext cx="0" cy="28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11971-397E-2A2D-975C-13298B85F89B}"/>
              </a:ext>
            </a:extLst>
          </p:cNvPr>
          <p:cNvCxnSpPr>
            <a:cxnSpLocks/>
          </p:cNvCxnSpPr>
          <p:nvPr/>
        </p:nvCxnSpPr>
        <p:spPr>
          <a:xfrm>
            <a:off x="6435213" y="2380209"/>
            <a:ext cx="0" cy="29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13C264-96F6-8CBC-25BF-B5B1E034312C}"/>
              </a:ext>
            </a:extLst>
          </p:cNvPr>
          <p:cNvCxnSpPr>
            <a:cxnSpLocks/>
          </p:cNvCxnSpPr>
          <p:nvPr/>
        </p:nvCxnSpPr>
        <p:spPr>
          <a:xfrm>
            <a:off x="6435213" y="2966803"/>
            <a:ext cx="0" cy="106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E01C05-AD08-1DD5-AFC5-DB5EEF5E8BD1}"/>
              </a:ext>
            </a:extLst>
          </p:cNvPr>
          <p:cNvCxnSpPr>
            <a:cxnSpLocks/>
          </p:cNvCxnSpPr>
          <p:nvPr/>
        </p:nvCxnSpPr>
        <p:spPr>
          <a:xfrm flipV="1">
            <a:off x="5388488" y="3524514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4DB5E-6477-DBF7-DC8B-B1990852373F}"/>
              </a:ext>
            </a:extLst>
          </p:cNvPr>
          <p:cNvCxnSpPr>
            <a:cxnSpLocks/>
          </p:cNvCxnSpPr>
          <p:nvPr/>
        </p:nvCxnSpPr>
        <p:spPr>
          <a:xfrm>
            <a:off x="5949098" y="3524514"/>
            <a:ext cx="0" cy="51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C7F3DA-9619-C182-3B99-FA685E1E6F8C}"/>
              </a:ext>
            </a:extLst>
          </p:cNvPr>
          <p:cNvSpPr txBox="1"/>
          <p:nvPr/>
        </p:nvSpPr>
        <p:spPr>
          <a:xfrm>
            <a:off x="6773235" y="3495444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vethx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53DA-F74E-895D-1BBC-8675C063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CE62-11A6-1A38-2F03-A11594AF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XDP和Traffic</a:t>
            </a:r>
            <a:r>
              <a:rPr lang="en-US" dirty="0"/>
              <a:t> Control</a:t>
            </a:r>
            <a:r>
              <a:rPr lang="zh-CN" altLang="en-US" dirty="0"/>
              <a:t>的入口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报文的信息包括在函数的参数结构体中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dirty="0" err="1"/>
              <a:t>通过修改结构体提供的信息操作报文</a:t>
            </a:r>
            <a:endParaRPr lang="en-US" dirty="0"/>
          </a:p>
          <a:p>
            <a:pPr lvl="1"/>
            <a:r>
              <a:rPr lang="en-US" dirty="0" err="1"/>
              <a:t>通过返回值表示报文的下一步操作</a:t>
            </a:r>
            <a:endParaRPr lang="en-US" dirty="0"/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7CD2EF06-873C-A295-2C60-F223471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54" y="2362200"/>
            <a:ext cx="4406900" cy="1066800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385D1A6-F811-D15C-F5E3-E6BAE952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27" y="2362200"/>
            <a:ext cx="4686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728</Words>
  <Application>Microsoft Macintosh PowerPoint</Application>
  <PresentationFormat>Widescreen</PresentationFormat>
  <Paragraphs>190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计算机网络</vt:lpstr>
      <vt:lpstr>内容大纲</vt:lpstr>
      <vt:lpstr>时间安排</vt:lpstr>
      <vt:lpstr>NAT&amp;代理</vt:lpstr>
      <vt:lpstr>NAT&amp;代理</vt:lpstr>
      <vt:lpstr>ebpf</vt:lpstr>
      <vt:lpstr>ebpf</vt:lpstr>
      <vt:lpstr>ebpf</vt:lpstr>
      <vt:lpstr>ebpf</vt:lpstr>
      <vt:lpstr>XDP</vt:lpstr>
      <vt:lpstr>XDP-Example</vt:lpstr>
      <vt:lpstr>Traffic Control</vt:lpstr>
      <vt:lpstr>Traffic Control-Example</vt:lpstr>
      <vt:lpstr>Bpf中一些实用的函数</vt:lpstr>
      <vt:lpstr>Bpf-Map</vt:lpstr>
      <vt:lpstr>Bpf-Map</vt:lpstr>
      <vt:lpstr>Bpf-Map</vt:lpstr>
      <vt:lpstr>如何开始</vt:lpstr>
      <vt:lpstr>配置实验平台</vt:lpstr>
      <vt:lpstr>配置实验平台</vt:lpstr>
      <vt:lpstr>本地测试</vt:lpstr>
      <vt:lpstr>如何调试</vt:lpstr>
      <vt:lpstr>如何调试</vt:lpstr>
      <vt:lpstr>提交-测试-获取分数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Guo</dc:creator>
  <cp:lastModifiedBy>Jeremy Guo</cp:lastModifiedBy>
  <cp:revision>63</cp:revision>
  <dcterms:created xsi:type="dcterms:W3CDTF">2024-11-25T03:01:43Z</dcterms:created>
  <dcterms:modified xsi:type="dcterms:W3CDTF">2024-11-26T23:58:17Z</dcterms:modified>
</cp:coreProperties>
</file>