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sldIdLst>
    <p:sldId id="256" r:id="rId2"/>
    <p:sldId id="1310" r:id="rId3"/>
    <p:sldId id="1376" r:id="rId4"/>
    <p:sldId id="1317" r:id="rId5"/>
    <p:sldId id="1315" r:id="rId6"/>
    <p:sldId id="1316" r:id="rId7"/>
    <p:sldId id="1369" r:id="rId8"/>
    <p:sldId id="1318" r:id="rId9"/>
    <p:sldId id="1372" r:id="rId10"/>
    <p:sldId id="1373" r:id="rId11"/>
    <p:sldId id="1374" r:id="rId12"/>
    <p:sldId id="1370" r:id="rId13"/>
    <p:sldId id="1319" r:id="rId14"/>
    <p:sldId id="1327" r:id="rId15"/>
    <p:sldId id="1328" r:id="rId16"/>
    <p:sldId id="1330" r:id="rId17"/>
    <p:sldId id="1331" r:id="rId18"/>
    <p:sldId id="1320" r:id="rId19"/>
    <p:sldId id="1321" r:id="rId20"/>
    <p:sldId id="1332" r:id="rId21"/>
    <p:sldId id="1333" r:id="rId22"/>
    <p:sldId id="1334" r:id="rId23"/>
    <p:sldId id="1335" r:id="rId24"/>
    <p:sldId id="1364" r:id="rId25"/>
    <p:sldId id="1365" r:id="rId26"/>
    <p:sldId id="1336" r:id="rId27"/>
    <p:sldId id="1375" r:id="rId28"/>
    <p:sldId id="1339" r:id="rId29"/>
    <p:sldId id="1371" r:id="rId30"/>
    <p:sldId id="1354" r:id="rId31"/>
    <p:sldId id="1352" r:id="rId32"/>
    <p:sldId id="13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85481" autoAdjust="0"/>
  </p:normalViewPr>
  <p:slideViewPr>
    <p:cSldViewPr>
      <p:cViewPr varScale="1">
        <p:scale>
          <a:sx n="99" d="100"/>
          <a:sy n="9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7194C-7105-ED45-8E1E-A9C9A0708481}" type="doc">
      <dgm:prSet loTypeId="urn:microsoft.com/office/officeart/2005/8/layout/hierarchy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86BB831-4366-564C-B254-586DD8600C5D}">
      <dgm:prSet phldrT="[文本]"/>
      <dgm:spPr/>
      <dgm:t>
        <a:bodyPr/>
        <a:lstStyle/>
        <a:p>
          <a:r>
            <a:rPr lang="en-US" altLang="zh-CN" dirty="0"/>
            <a:t>BPF</a:t>
          </a:r>
          <a:endParaRPr lang="zh-CN" altLang="en-US" dirty="0"/>
        </a:p>
      </dgm:t>
    </dgm:pt>
    <dgm:pt modelId="{6378A2B6-D618-0F44-909A-10846E978D54}" type="parTrans" cxnId="{3E49119C-2B03-3D41-B323-F7E5597607C5}">
      <dgm:prSet/>
      <dgm:spPr/>
      <dgm:t>
        <a:bodyPr/>
        <a:lstStyle/>
        <a:p>
          <a:endParaRPr lang="zh-CN" altLang="en-US"/>
        </a:p>
      </dgm:t>
    </dgm:pt>
    <dgm:pt modelId="{6814F21F-3ACE-2F48-92BB-DEF3EFFB5B30}" type="sibTrans" cxnId="{3E49119C-2B03-3D41-B323-F7E5597607C5}">
      <dgm:prSet/>
      <dgm:spPr/>
      <dgm:t>
        <a:bodyPr/>
        <a:lstStyle/>
        <a:p>
          <a:endParaRPr lang="zh-CN" altLang="en-US"/>
        </a:p>
      </dgm:t>
    </dgm:pt>
    <dgm:pt modelId="{5E7CC2EF-D8C2-3B47-90B2-33B779027AB7}">
      <dgm:prSet phldrT="[文本]"/>
      <dgm:spPr/>
      <dgm:t>
        <a:bodyPr/>
        <a:lstStyle/>
        <a:p>
          <a:r>
            <a:rPr lang="en-US" altLang="zh-CN" dirty="0" err="1"/>
            <a:t>libpcap</a:t>
          </a:r>
          <a:endParaRPr lang="zh-CN" altLang="en-US" dirty="0"/>
        </a:p>
      </dgm:t>
    </dgm:pt>
    <dgm:pt modelId="{4BD3041E-E5C3-DF4B-89A5-BC91B36A9A74}" type="parTrans" cxnId="{35427010-2905-F344-A7B4-975AD649F030}">
      <dgm:prSet/>
      <dgm:spPr/>
      <dgm:t>
        <a:bodyPr/>
        <a:lstStyle/>
        <a:p>
          <a:endParaRPr lang="zh-CN" altLang="en-US"/>
        </a:p>
      </dgm:t>
    </dgm:pt>
    <dgm:pt modelId="{C669242F-8509-F442-B315-B99531F78D95}" type="sibTrans" cxnId="{35427010-2905-F344-A7B4-975AD649F030}">
      <dgm:prSet/>
      <dgm:spPr/>
      <dgm:t>
        <a:bodyPr/>
        <a:lstStyle/>
        <a:p>
          <a:endParaRPr lang="zh-CN" altLang="en-US"/>
        </a:p>
      </dgm:t>
    </dgm:pt>
    <dgm:pt modelId="{2864B669-73EE-C542-9B2C-DB472BEE8A85}">
      <dgm:prSet phldrT="[文本]"/>
      <dgm:spPr/>
      <dgm:t>
        <a:bodyPr/>
        <a:lstStyle/>
        <a:p>
          <a:r>
            <a:rPr lang="en-US" altLang="zh-CN" dirty="0" err="1"/>
            <a:t>tcpdump</a:t>
          </a:r>
          <a:endParaRPr lang="zh-CN" altLang="en-US" dirty="0"/>
        </a:p>
      </dgm:t>
    </dgm:pt>
    <dgm:pt modelId="{BD49CEF0-011F-8F42-8FB0-EC76F808C857}" type="parTrans" cxnId="{5E11CFA2-9482-5249-A0C3-31DE0B53234F}">
      <dgm:prSet/>
      <dgm:spPr/>
      <dgm:t>
        <a:bodyPr/>
        <a:lstStyle/>
        <a:p>
          <a:endParaRPr lang="zh-CN" altLang="en-US"/>
        </a:p>
      </dgm:t>
    </dgm:pt>
    <dgm:pt modelId="{CDC2720F-3D20-F940-BF6E-31B1293D1057}" type="sibTrans" cxnId="{5E11CFA2-9482-5249-A0C3-31DE0B53234F}">
      <dgm:prSet/>
      <dgm:spPr/>
      <dgm:t>
        <a:bodyPr/>
        <a:lstStyle/>
        <a:p>
          <a:endParaRPr lang="zh-CN" altLang="en-US"/>
        </a:p>
      </dgm:t>
    </dgm:pt>
    <dgm:pt modelId="{7D72FB13-C102-2043-9DA4-E3E4A88C51A8}">
      <dgm:prSet phldrT="[文本]"/>
      <dgm:spPr/>
      <dgm:t>
        <a:bodyPr/>
        <a:lstStyle/>
        <a:p>
          <a:r>
            <a:rPr lang="en-US" altLang="zh-CN" dirty="0"/>
            <a:t>Wireshark</a:t>
          </a:r>
          <a:endParaRPr lang="zh-CN" altLang="en-US" dirty="0"/>
        </a:p>
      </dgm:t>
    </dgm:pt>
    <dgm:pt modelId="{F416A575-0BF5-134C-BBFC-814789816F54}" type="parTrans" cxnId="{6A9A7731-4411-AC4C-9411-188C5754DC95}">
      <dgm:prSet/>
      <dgm:spPr/>
      <dgm:t>
        <a:bodyPr/>
        <a:lstStyle/>
        <a:p>
          <a:endParaRPr lang="zh-CN" altLang="en-US"/>
        </a:p>
      </dgm:t>
    </dgm:pt>
    <dgm:pt modelId="{EF8E83E7-975B-5845-82D9-178F0A4BC704}" type="sibTrans" cxnId="{6A9A7731-4411-AC4C-9411-188C5754DC95}">
      <dgm:prSet/>
      <dgm:spPr/>
      <dgm:t>
        <a:bodyPr/>
        <a:lstStyle/>
        <a:p>
          <a:endParaRPr lang="zh-CN" altLang="en-US"/>
        </a:p>
      </dgm:t>
    </dgm:pt>
    <dgm:pt modelId="{AA24D54E-34AE-BC43-BD59-F3FC87ED20C9}" type="pres">
      <dgm:prSet presAssocID="{E687194C-7105-ED45-8E1E-A9C9A07084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430083-7594-8842-8C4F-06A8FEBC3E7D}" type="pres">
      <dgm:prSet presAssocID="{C86BB831-4366-564C-B254-586DD8600C5D}" presName="hierRoot1" presStyleCnt="0"/>
      <dgm:spPr/>
    </dgm:pt>
    <dgm:pt modelId="{BF6F0A81-F5AD-2A4A-A336-CDCDA7E9E650}" type="pres">
      <dgm:prSet presAssocID="{C86BB831-4366-564C-B254-586DD8600C5D}" presName="composite" presStyleCnt="0"/>
      <dgm:spPr/>
    </dgm:pt>
    <dgm:pt modelId="{D4C45070-E898-F444-9003-29AEAF10D596}" type="pres">
      <dgm:prSet presAssocID="{C86BB831-4366-564C-B254-586DD8600C5D}" presName="background" presStyleLbl="node0" presStyleIdx="0" presStyleCnt="1"/>
      <dgm:spPr/>
    </dgm:pt>
    <dgm:pt modelId="{62FD536B-ED42-574E-BC6A-4CC22ED3D7A4}" type="pres">
      <dgm:prSet presAssocID="{C86BB831-4366-564C-B254-586DD8600C5D}" presName="text" presStyleLbl="fgAcc0" presStyleIdx="0" presStyleCnt="1" custLinFactY="100000" custLinFactNeighborX="-12357" custLinFactNeighborY="181743">
        <dgm:presLayoutVars>
          <dgm:chPref val="3"/>
        </dgm:presLayoutVars>
      </dgm:prSet>
      <dgm:spPr/>
    </dgm:pt>
    <dgm:pt modelId="{02576E9B-C487-684C-B3D6-0E6024321FEA}" type="pres">
      <dgm:prSet presAssocID="{C86BB831-4366-564C-B254-586DD8600C5D}" presName="hierChild2" presStyleCnt="0"/>
      <dgm:spPr/>
    </dgm:pt>
    <dgm:pt modelId="{67E14224-D882-D04F-8BDB-1D5786C270D4}" type="pres">
      <dgm:prSet presAssocID="{4BD3041E-E5C3-DF4B-89A5-BC91B36A9A74}" presName="Name10" presStyleLbl="parChTrans1D2" presStyleIdx="0" presStyleCnt="1"/>
      <dgm:spPr/>
    </dgm:pt>
    <dgm:pt modelId="{A63FE1CF-B130-E541-B48B-3B51FB732C8D}" type="pres">
      <dgm:prSet presAssocID="{5E7CC2EF-D8C2-3B47-90B2-33B779027AB7}" presName="hierRoot2" presStyleCnt="0"/>
      <dgm:spPr/>
    </dgm:pt>
    <dgm:pt modelId="{DF3EE61E-7952-E049-8141-325F950A9109}" type="pres">
      <dgm:prSet presAssocID="{5E7CC2EF-D8C2-3B47-90B2-33B779027AB7}" presName="composite2" presStyleCnt="0"/>
      <dgm:spPr/>
    </dgm:pt>
    <dgm:pt modelId="{C7ED0D79-B958-4A43-A5B4-E55D6D2A9980}" type="pres">
      <dgm:prSet presAssocID="{5E7CC2EF-D8C2-3B47-90B2-33B779027AB7}" presName="background2" presStyleLbl="node2" presStyleIdx="0" presStyleCnt="1"/>
      <dgm:spPr/>
    </dgm:pt>
    <dgm:pt modelId="{B97E20FC-BC9D-CF4F-95F1-7D7BF0076A3D}" type="pres">
      <dgm:prSet presAssocID="{5E7CC2EF-D8C2-3B47-90B2-33B779027AB7}" presName="text2" presStyleLbl="fgAcc2" presStyleIdx="0" presStyleCnt="1" custLinFactNeighborX="-12357" custLinFactNeighborY="305">
        <dgm:presLayoutVars>
          <dgm:chPref val="3"/>
        </dgm:presLayoutVars>
      </dgm:prSet>
      <dgm:spPr/>
    </dgm:pt>
    <dgm:pt modelId="{104BA4F7-C3C4-8E4D-B06F-31E4187099B6}" type="pres">
      <dgm:prSet presAssocID="{5E7CC2EF-D8C2-3B47-90B2-33B779027AB7}" presName="hierChild3" presStyleCnt="0"/>
      <dgm:spPr/>
    </dgm:pt>
    <dgm:pt modelId="{879017A9-40BD-BE47-9F2A-03DD716CAFB5}" type="pres">
      <dgm:prSet presAssocID="{BD49CEF0-011F-8F42-8FB0-EC76F808C857}" presName="Name17" presStyleLbl="parChTrans1D3" presStyleIdx="0" presStyleCnt="2"/>
      <dgm:spPr/>
    </dgm:pt>
    <dgm:pt modelId="{2407D621-F3FC-5D40-9048-3001CEA5F59A}" type="pres">
      <dgm:prSet presAssocID="{2864B669-73EE-C542-9B2C-DB472BEE8A85}" presName="hierRoot3" presStyleCnt="0"/>
      <dgm:spPr/>
    </dgm:pt>
    <dgm:pt modelId="{45BC4317-171F-D042-9F2F-5856D85E7982}" type="pres">
      <dgm:prSet presAssocID="{2864B669-73EE-C542-9B2C-DB472BEE8A85}" presName="composite3" presStyleCnt="0"/>
      <dgm:spPr/>
    </dgm:pt>
    <dgm:pt modelId="{73807B49-2C88-8341-8D43-7FAE540C434B}" type="pres">
      <dgm:prSet presAssocID="{2864B669-73EE-C542-9B2C-DB472BEE8A85}" presName="background3" presStyleLbl="node3" presStyleIdx="0" presStyleCnt="2"/>
      <dgm:spPr/>
    </dgm:pt>
    <dgm:pt modelId="{46DE8176-B3E8-9B44-BA2A-0491F493D8C1}" type="pres">
      <dgm:prSet presAssocID="{2864B669-73EE-C542-9B2C-DB472BEE8A85}" presName="text3" presStyleLbl="fgAcc3" presStyleIdx="0" presStyleCnt="2" custLinFactX="36141" custLinFactY="-100000" custLinFactNeighborX="100000" custLinFactNeighborY="-185728">
        <dgm:presLayoutVars>
          <dgm:chPref val="3"/>
        </dgm:presLayoutVars>
      </dgm:prSet>
      <dgm:spPr/>
    </dgm:pt>
    <dgm:pt modelId="{D08CA910-C659-AF43-9AA0-D53450B28C76}" type="pres">
      <dgm:prSet presAssocID="{2864B669-73EE-C542-9B2C-DB472BEE8A85}" presName="hierChild4" presStyleCnt="0"/>
      <dgm:spPr/>
    </dgm:pt>
    <dgm:pt modelId="{F8FE8FBF-8BDD-7345-A645-297E1802452B}" type="pres">
      <dgm:prSet presAssocID="{F416A575-0BF5-134C-BBFC-814789816F54}" presName="Name17" presStyleLbl="parChTrans1D3" presStyleIdx="1" presStyleCnt="2"/>
      <dgm:spPr/>
    </dgm:pt>
    <dgm:pt modelId="{F199CA14-506F-BF4C-98EC-462BDC0F77DF}" type="pres">
      <dgm:prSet presAssocID="{7D72FB13-C102-2043-9DA4-E3E4A88C51A8}" presName="hierRoot3" presStyleCnt="0"/>
      <dgm:spPr/>
    </dgm:pt>
    <dgm:pt modelId="{FC81762B-7348-DB49-A2A3-8A89A2461DFA}" type="pres">
      <dgm:prSet presAssocID="{7D72FB13-C102-2043-9DA4-E3E4A88C51A8}" presName="composite3" presStyleCnt="0"/>
      <dgm:spPr/>
    </dgm:pt>
    <dgm:pt modelId="{364B3606-2A5D-1146-917E-54F2695F54E8}" type="pres">
      <dgm:prSet presAssocID="{7D72FB13-C102-2043-9DA4-E3E4A88C51A8}" presName="background3" presStyleLbl="node3" presStyleIdx="1" presStyleCnt="2"/>
      <dgm:spPr/>
    </dgm:pt>
    <dgm:pt modelId="{CF242BF3-F708-7A42-A941-327E876B874C}" type="pres">
      <dgm:prSet presAssocID="{7D72FB13-C102-2043-9DA4-E3E4A88C51A8}" presName="text3" presStyleLbl="fgAcc3" presStyleIdx="1" presStyleCnt="2" custLinFactX="-34639" custLinFactY="-100000" custLinFactNeighborX="-100000" custLinFactNeighborY="-185729">
        <dgm:presLayoutVars>
          <dgm:chPref val="3"/>
        </dgm:presLayoutVars>
      </dgm:prSet>
      <dgm:spPr/>
    </dgm:pt>
    <dgm:pt modelId="{06ABD41E-065D-B340-AF9C-00EB0AEBB0C5}" type="pres">
      <dgm:prSet presAssocID="{7D72FB13-C102-2043-9DA4-E3E4A88C51A8}" presName="hierChild4" presStyleCnt="0"/>
      <dgm:spPr/>
    </dgm:pt>
  </dgm:ptLst>
  <dgm:cxnLst>
    <dgm:cxn modelId="{35427010-2905-F344-A7B4-975AD649F030}" srcId="{C86BB831-4366-564C-B254-586DD8600C5D}" destId="{5E7CC2EF-D8C2-3B47-90B2-33B779027AB7}" srcOrd="0" destOrd="0" parTransId="{4BD3041E-E5C3-DF4B-89A5-BC91B36A9A74}" sibTransId="{C669242F-8509-F442-B315-B99531F78D95}"/>
    <dgm:cxn modelId="{6767DB2F-696B-7340-AB1A-796245A11AAD}" type="presOf" srcId="{C86BB831-4366-564C-B254-586DD8600C5D}" destId="{62FD536B-ED42-574E-BC6A-4CC22ED3D7A4}" srcOrd="0" destOrd="0" presId="urn:microsoft.com/office/officeart/2005/8/layout/hierarchy1"/>
    <dgm:cxn modelId="{6A9A7731-4411-AC4C-9411-188C5754DC95}" srcId="{5E7CC2EF-D8C2-3B47-90B2-33B779027AB7}" destId="{7D72FB13-C102-2043-9DA4-E3E4A88C51A8}" srcOrd="1" destOrd="0" parTransId="{F416A575-0BF5-134C-BBFC-814789816F54}" sibTransId="{EF8E83E7-975B-5845-82D9-178F0A4BC704}"/>
    <dgm:cxn modelId="{DE23A290-E447-D84C-A835-5B70779322D3}" type="presOf" srcId="{F416A575-0BF5-134C-BBFC-814789816F54}" destId="{F8FE8FBF-8BDD-7345-A645-297E1802452B}" srcOrd="0" destOrd="0" presId="urn:microsoft.com/office/officeart/2005/8/layout/hierarchy1"/>
    <dgm:cxn modelId="{CE5F4E96-96D5-6A4D-9559-3DCFAD7C8232}" type="presOf" srcId="{BD49CEF0-011F-8F42-8FB0-EC76F808C857}" destId="{879017A9-40BD-BE47-9F2A-03DD716CAFB5}" srcOrd="0" destOrd="0" presId="urn:microsoft.com/office/officeart/2005/8/layout/hierarchy1"/>
    <dgm:cxn modelId="{3E49119C-2B03-3D41-B323-F7E5597607C5}" srcId="{E687194C-7105-ED45-8E1E-A9C9A0708481}" destId="{C86BB831-4366-564C-B254-586DD8600C5D}" srcOrd="0" destOrd="0" parTransId="{6378A2B6-D618-0F44-909A-10846E978D54}" sibTransId="{6814F21F-3ACE-2F48-92BB-DEF3EFFB5B30}"/>
    <dgm:cxn modelId="{4FA800A2-B657-C945-AD3B-EF59B7E9FF13}" type="presOf" srcId="{5E7CC2EF-D8C2-3B47-90B2-33B779027AB7}" destId="{B97E20FC-BC9D-CF4F-95F1-7D7BF0076A3D}" srcOrd="0" destOrd="0" presId="urn:microsoft.com/office/officeart/2005/8/layout/hierarchy1"/>
    <dgm:cxn modelId="{5E11CFA2-9482-5249-A0C3-31DE0B53234F}" srcId="{5E7CC2EF-D8C2-3B47-90B2-33B779027AB7}" destId="{2864B669-73EE-C542-9B2C-DB472BEE8A85}" srcOrd="0" destOrd="0" parTransId="{BD49CEF0-011F-8F42-8FB0-EC76F808C857}" sibTransId="{CDC2720F-3D20-F940-BF6E-31B1293D1057}"/>
    <dgm:cxn modelId="{8033FBB1-E4DD-6043-A652-6668AE5ACD14}" type="presOf" srcId="{2864B669-73EE-C542-9B2C-DB472BEE8A85}" destId="{46DE8176-B3E8-9B44-BA2A-0491F493D8C1}" srcOrd="0" destOrd="0" presId="urn:microsoft.com/office/officeart/2005/8/layout/hierarchy1"/>
    <dgm:cxn modelId="{A012BDC0-126B-3743-8646-BB8FE0ED1998}" type="presOf" srcId="{7D72FB13-C102-2043-9DA4-E3E4A88C51A8}" destId="{CF242BF3-F708-7A42-A941-327E876B874C}" srcOrd="0" destOrd="0" presId="urn:microsoft.com/office/officeart/2005/8/layout/hierarchy1"/>
    <dgm:cxn modelId="{58A141C5-A7F4-D64A-828F-F65F750819DD}" type="presOf" srcId="{4BD3041E-E5C3-DF4B-89A5-BC91B36A9A74}" destId="{67E14224-D882-D04F-8BDB-1D5786C270D4}" srcOrd="0" destOrd="0" presId="urn:microsoft.com/office/officeart/2005/8/layout/hierarchy1"/>
    <dgm:cxn modelId="{475B40D5-E40C-F34E-A581-A3C41A06E25E}" type="presOf" srcId="{E687194C-7105-ED45-8E1E-A9C9A0708481}" destId="{AA24D54E-34AE-BC43-BD59-F3FC87ED20C9}" srcOrd="0" destOrd="0" presId="urn:microsoft.com/office/officeart/2005/8/layout/hierarchy1"/>
    <dgm:cxn modelId="{605BDA8B-FE42-BF4E-BFB5-AA95F38E9539}" type="presParOf" srcId="{AA24D54E-34AE-BC43-BD59-F3FC87ED20C9}" destId="{32430083-7594-8842-8C4F-06A8FEBC3E7D}" srcOrd="0" destOrd="0" presId="urn:microsoft.com/office/officeart/2005/8/layout/hierarchy1"/>
    <dgm:cxn modelId="{475815FF-94B7-F240-ABDF-5A6A5E44F2F1}" type="presParOf" srcId="{32430083-7594-8842-8C4F-06A8FEBC3E7D}" destId="{BF6F0A81-F5AD-2A4A-A336-CDCDA7E9E650}" srcOrd="0" destOrd="0" presId="urn:microsoft.com/office/officeart/2005/8/layout/hierarchy1"/>
    <dgm:cxn modelId="{2CFB007C-51E0-A34C-B446-D8071858BC4C}" type="presParOf" srcId="{BF6F0A81-F5AD-2A4A-A336-CDCDA7E9E650}" destId="{D4C45070-E898-F444-9003-29AEAF10D596}" srcOrd="0" destOrd="0" presId="urn:microsoft.com/office/officeart/2005/8/layout/hierarchy1"/>
    <dgm:cxn modelId="{95850140-15AB-2442-8E35-8133A4FDC749}" type="presParOf" srcId="{BF6F0A81-F5AD-2A4A-A336-CDCDA7E9E650}" destId="{62FD536B-ED42-574E-BC6A-4CC22ED3D7A4}" srcOrd="1" destOrd="0" presId="urn:microsoft.com/office/officeart/2005/8/layout/hierarchy1"/>
    <dgm:cxn modelId="{9EBE01EA-337E-9843-A310-6DA0D2FB1B99}" type="presParOf" srcId="{32430083-7594-8842-8C4F-06A8FEBC3E7D}" destId="{02576E9B-C487-684C-B3D6-0E6024321FEA}" srcOrd="1" destOrd="0" presId="urn:microsoft.com/office/officeart/2005/8/layout/hierarchy1"/>
    <dgm:cxn modelId="{AC0428B2-EE9B-3146-A07C-BE66E814F3FD}" type="presParOf" srcId="{02576E9B-C487-684C-B3D6-0E6024321FEA}" destId="{67E14224-D882-D04F-8BDB-1D5786C270D4}" srcOrd="0" destOrd="0" presId="urn:microsoft.com/office/officeart/2005/8/layout/hierarchy1"/>
    <dgm:cxn modelId="{4CF57E2D-7273-A646-B8D4-275DC1918DD0}" type="presParOf" srcId="{02576E9B-C487-684C-B3D6-0E6024321FEA}" destId="{A63FE1CF-B130-E541-B48B-3B51FB732C8D}" srcOrd="1" destOrd="0" presId="urn:microsoft.com/office/officeart/2005/8/layout/hierarchy1"/>
    <dgm:cxn modelId="{E4F6FF1F-D80B-4648-9614-4FF36CC7B05F}" type="presParOf" srcId="{A63FE1CF-B130-E541-B48B-3B51FB732C8D}" destId="{DF3EE61E-7952-E049-8141-325F950A9109}" srcOrd="0" destOrd="0" presId="urn:microsoft.com/office/officeart/2005/8/layout/hierarchy1"/>
    <dgm:cxn modelId="{0BDF5BCE-5359-FC4F-9EF6-8C9AE3AC0FA6}" type="presParOf" srcId="{DF3EE61E-7952-E049-8141-325F950A9109}" destId="{C7ED0D79-B958-4A43-A5B4-E55D6D2A9980}" srcOrd="0" destOrd="0" presId="urn:microsoft.com/office/officeart/2005/8/layout/hierarchy1"/>
    <dgm:cxn modelId="{330ADE9E-AA16-5443-A0A6-0A89EFB818F7}" type="presParOf" srcId="{DF3EE61E-7952-E049-8141-325F950A9109}" destId="{B97E20FC-BC9D-CF4F-95F1-7D7BF0076A3D}" srcOrd="1" destOrd="0" presId="urn:microsoft.com/office/officeart/2005/8/layout/hierarchy1"/>
    <dgm:cxn modelId="{2D58200F-0F56-044E-8B00-01A00FD38C47}" type="presParOf" srcId="{A63FE1CF-B130-E541-B48B-3B51FB732C8D}" destId="{104BA4F7-C3C4-8E4D-B06F-31E4187099B6}" srcOrd="1" destOrd="0" presId="urn:microsoft.com/office/officeart/2005/8/layout/hierarchy1"/>
    <dgm:cxn modelId="{5CC15FF1-6988-8848-84A6-52DF35FD7F85}" type="presParOf" srcId="{104BA4F7-C3C4-8E4D-B06F-31E4187099B6}" destId="{879017A9-40BD-BE47-9F2A-03DD716CAFB5}" srcOrd="0" destOrd="0" presId="urn:microsoft.com/office/officeart/2005/8/layout/hierarchy1"/>
    <dgm:cxn modelId="{04D7A922-6D22-E94B-8D3A-EA2E45B4CEEE}" type="presParOf" srcId="{104BA4F7-C3C4-8E4D-B06F-31E4187099B6}" destId="{2407D621-F3FC-5D40-9048-3001CEA5F59A}" srcOrd="1" destOrd="0" presId="urn:microsoft.com/office/officeart/2005/8/layout/hierarchy1"/>
    <dgm:cxn modelId="{051B856A-B18A-5648-9AE8-F1650EC02858}" type="presParOf" srcId="{2407D621-F3FC-5D40-9048-3001CEA5F59A}" destId="{45BC4317-171F-D042-9F2F-5856D85E7982}" srcOrd="0" destOrd="0" presId="urn:microsoft.com/office/officeart/2005/8/layout/hierarchy1"/>
    <dgm:cxn modelId="{A05070C1-2426-3345-987A-E3B4E22ABB90}" type="presParOf" srcId="{45BC4317-171F-D042-9F2F-5856D85E7982}" destId="{73807B49-2C88-8341-8D43-7FAE540C434B}" srcOrd="0" destOrd="0" presId="urn:microsoft.com/office/officeart/2005/8/layout/hierarchy1"/>
    <dgm:cxn modelId="{03EA85CB-5170-8141-A3A4-EC268C3B57FB}" type="presParOf" srcId="{45BC4317-171F-D042-9F2F-5856D85E7982}" destId="{46DE8176-B3E8-9B44-BA2A-0491F493D8C1}" srcOrd="1" destOrd="0" presId="urn:microsoft.com/office/officeart/2005/8/layout/hierarchy1"/>
    <dgm:cxn modelId="{604CAEC5-31EB-0047-9C18-1E91A3CE85F6}" type="presParOf" srcId="{2407D621-F3FC-5D40-9048-3001CEA5F59A}" destId="{D08CA910-C659-AF43-9AA0-D53450B28C76}" srcOrd="1" destOrd="0" presId="urn:microsoft.com/office/officeart/2005/8/layout/hierarchy1"/>
    <dgm:cxn modelId="{2B5D92BD-C947-5547-B02D-282D1E554FD4}" type="presParOf" srcId="{104BA4F7-C3C4-8E4D-B06F-31E4187099B6}" destId="{F8FE8FBF-8BDD-7345-A645-297E1802452B}" srcOrd="2" destOrd="0" presId="urn:microsoft.com/office/officeart/2005/8/layout/hierarchy1"/>
    <dgm:cxn modelId="{AD16642F-E369-184A-8BDE-DFEBC95C9A60}" type="presParOf" srcId="{104BA4F7-C3C4-8E4D-B06F-31E4187099B6}" destId="{F199CA14-506F-BF4C-98EC-462BDC0F77DF}" srcOrd="3" destOrd="0" presId="urn:microsoft.com/office/officeart/2005/8/layout/hierarchy1"/>
    <dgm:cxn modelId="{7D74EB0E-E9BE-7D47-901C-DD81757A3675}" type="presParOf" srcId="{F199CA14-506F-BF4C-98EC-462BDC0F77DF}" destId="{FC81762B-7348-DB49-A2A3-8A89A2461DFA}" srcOrd="0" destOrd="0" presId="urn:microsoft.com/office/officeart/2005/8/layout/hierarchy1"/>
    <dgm:cxn modelId="{FD1FACF8-48DC-B141-B6CC-E080B1422076}" type="presParOf" srcId="{FC81762B-7348-DB49-A2A3-8A89A2461DFA}" destId="{364B3606-2A5D-1146-917E-54F2695F54E8}" srcOrd="0" destOrd="0" presId="urn:microsoft.com/office/officeart/2005/8/layout/hierarchy1"/>
    <dgm:cxn modelId="{00F8ABAD-2F5C-3846-A437-C9F5398A0994}" type="presParOf" srcId="{FC81762B-7348-DB49-A2A3-8A89A2461DFA}" destId="{CF242BF3-F708-7A42-A941-327E876B874C}" srcOrd="1" destOrd="0" presId="urn:microsoft.com/office/officeart/2005/8/layout/hierarchy1"/>
    <dgm:cxn modelId="{ABE0AEF7-2692-9946-8CA4-C1AB2EB0E7CF}" type="presParOf" srcId="{F199CA14-506F-BF4C-98EC-462BDC0F77DF}" destId="{06ABD41E-065D-B340-AF9C-00EB0AEBB0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E8FBF-8BDD-7345-A645-297E1802452B}">
      <dsp:nvSpPr>
        <dsp:cNvPr id="0" name=""/>
        <dsp:cNvSpPr/>
      </dsp:nvSpPr>
      <dsp:spPr>
        <a:xfrm>
          <a:off x="1821210" y="67633"/>
          <a:ext cx="1066800" cy="2660392"/>
        </a:xfrm>
        <a:custGeom>
          <a:avLst/>
          <a:gdLst/>
          <a:ahLst/>
          <a:cxnLst/>
          <a:rect l="0" t="0" r="0" b="0"/>
          <a:pathLst>
            <a:path>
              <a:moveTo>
                <a:pt x="1066800" y="2660392"/>
              </a:moveTo>
              <a:lnTo>
                <a:pt x="0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017A9-40BD-BE47-9F2A-03DD716CAFB5}">
      <dsp:nvSpPr>
        <dsp:cNvPr id="0" name=""/>
        <dsp:cNvSpPr/>
      </dsp:nvSpPr>
      <dsp:spPr>
        <a:xfrm>
          <a:off x="2888010" y="67644"/>
          <a:ext cx="1523999" cy="2660381"/>
        </a:xfrm>
        <a:custGeom>
          <a:avLst/>
          <a:gdLst/>
          <a:ahLst/>
          <a:cxnLst/>
          <a:rect l="0" t="0" r="0" b="0"/>
          <a:pathLst>
            <a:path>
              <a:moveTo>
                <a:pt x="0" y="2660381"/>
              </a:moveTo>
              <a:lnTo>
                <a:pt x="1523999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14224-D882-D04F-8BDB-1D5786C270D4}">
      <dsp:nvSpPr>
        <dsp:cNvPr id="0" name=""/>
        <dsp:cNvSpPr/>
      </dsp:nvSpPr>
      <dsp:spPr>
        <a:xfrm>
          <a:off x="2842290" y="1620606"/>
          <a:ext cx="91440" cy="2609495"/>
        </a:xfrm>
        <a:custGeom>
          <a:avLst/>
          <a:gdLst/>
          <a:ahLst/>
          <a:cxnLst/>
          <a:rect l="0" t="0" r="0" b="0"/>
          <a:pathLst>
            <a:path>
              <a:moveTo>
                <a:pt x="45720" y="2609495"/>
              </a:moveTo>
              <a:lnTo>
                <a:pt x="45720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45070-E898-F444-9003-29AEAF10D596}">
      <dsp:nvSpPr>
        <dsp:cNvPr id="0" name=""/>
        <dsp:cNvSpPr/>
      </dsp:nvSpPr>
      <dsp:spPr>
        <a:xfrm>
          <a:off x="2016026" y="3122682"/>
          <a:ext cx="1743967" cy="1107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FD536B-ED42-574E-BC6A-4CC22ED3D7A4}">
      <dsp:nvSpPr>
        <dsp:cNvPr id="0" name=""/>
        <dsp:cNvSpPr/>
      </dsp:nvSpPr>
      <dsp:spPr>
        <a:xfrm>
          <a:off x="2209801" y="3306768"/>
          <a:ext cx="1743967" cy="1107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BPF</a:t>
          </a:r>
          <a:endParaRPr lang="zh-CN" altLang="en-US" sz="2500" kern="1200" dirty="0"/>
        </a:p>
      </dsp:txBody>
      <dsp:txXfrm>
        <a:off x="2242236" y="3339203"/>
        <a:ext cx="1679097" cy="1042549"/>
      </dsp:txXfrm>
    </dsp:sp>
    <dsp:sp modelId="{C7ED0D79-B958-4A43-A5B4-E55D6D2A9980}">
      <dsp:nvSpPr>
        <dsp:cNvPr id="0" name=""/>
        <dsp:cNvSpPr/>
      </dsp:nvSpPr>
      <dsp:spPr>
        <a:xfrm>
          <a:off x="2016026" y="1620606"/>
          <a:ext cx="1743967" cy="1107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E20FC-BC9D-CF4F-95F1-7D7BF0076A3D}">
      <dsp:nvSpPr>
        <dsp:cNvPr id="0" name=""/>
        <dsp:cNvSpPr/>
      </dsp:nvSpPr>
      <dsp:spPr>
        <a:xfrm>
          <a:off x="2209801" y="1804692"/>
          <a:ext cx="1743967" cy="1107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libpcap</a:t>
          </a:r>
          <a:endParaRPr lang="zh-CN" altLang="en-US" sz="2500" kern="1200" dirty="0"/>
        </a:p>
      </dsp:txBody>
      <dsp:txXfrm>
        <a:off x="2242236" y="1837127"/>
        <a:ext cx="1679097" cy="1042549"/>
      </dsp:txXfrm>
    </dsp:sp>
    <dsp:sp modelId="{73807B49-2C88-8341-8D43-7FAE540C434B}">
      <dsp:nvSpPr>
        <dsp:cNvPr id="0" name=""/>
        <dsp:cNvSpPr/>
      </dsp:nvSpPr>
      <dsp:spPr>
        <a:xfrm>
          <a:off x="3540026" y="67644"/>
          <a:ext cx="1743967" cy="1107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DE8176-B3E8-9B44-BA2A-0491F493D8C1}">
      <dsp:nvSpPr>
        <dsp:cNvPr id="0" name=""/>
        <dsp:cNvSpPr/>
      </dsp:nvSpPr>
      <dsp:spPr>
        <a:xfrm>
          <a:off x="3733800" y="251730"/>
          <a:ext cx="1743967" cy="1107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tcpdump</a:t>
          </a:r>
          <a:endParaRPr lang="zh-CN" altLang="en-US" sz="2500" kern="1200" dirty="0"/>
        </a:p>
      </dsp:txBody>
      <dsp:txXfrm>
        <a:off x="3766235" y="284165"/>
        <a:ext cx="1679097" cy="1042549"/>
      </dsp:txXfrm>
    </dsp:sp>
    <dsp:sp modelId="{364B3606-2A5D-1146-917E-54F2695F54E8}">
      <dsp:nvSpPr>
        <dsp:cNvPr id="0" name=""/>
        <dsp:cNvSpPr/>
      </dsp:nvSpPr>
      <dsp:spPr>
        <a:xfrm>
          <a:off x="949226" y="67633"/>
          <a:ext cx="1743967" cy="1107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42BF3-F708-7A42-A941-327E876B874C}">
      <dsp:nvSpPr>
        <dsp:cNvPr id="0" name=""/>
        <dsp:cNvSpPr/>
      </dsp:nvSpPr>
      <dsp:spPr>
        <a:xfrm>
          <a:off x="1143000" y="251718"/>
          <a:ext cx="1743967" cy="1107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Wireshark</a:t>
          </a:r>
          <a:endParaRPr lang="zh-CN" altLang="en-US" sz="2500" kern="1200" dirty="0"/>
        </a:p>
      </dsp:txBody>
      <dsp:txXfrm>
        <a:off x="1175435" y="284153"/>
        <a:ext cx="1679097" cy="1042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可以用</a:t>
            </a:r>
            <a:r>
              <a:rPr kumimoji="1" lang="en-US" altLang="zh-CN" dirty="0" err="1"/>
              <a:t>wireshark</a:t>
            </a:r>
            <a:r>
              <a:rPr kumimoji="1" lang="zh-CN" altLang="en-US" dirty="0"/>
              <a:t>也演示一下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这个地方，需要打开程序，给学生看一下，顺便回答一下 关于网络字节序的问题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wq66@stu.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cpdump.org/pcap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– Tutorial2</a:t>
            </a:r>
            <a:br>
              <a:rPr lang="en-US" altLang="zh-CN" dirty="0"/>
            </a:br>
            <a:r>
              <a:rPr lang="zh-CN" altLang="en-US" dirty="0"/>
              <a:t>网络抓包工具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0" y="3886200"/>
            <a:ext cx="5867400" cy="1752600"/>
          </a:xfrm>
        </p:spPr>
        <p:txBody>
          <a:bodyPr/>
          <a:lstStyle/>
          <a:p>
            <a:r>
              <a:rPr lang="zh-CN" altLang="en-US" dirty="0"/>
              <a:t>授课助教：朱蔚骐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zhwq66@stu.pku.edu.cn</a:t>
            </a:r>
            <a:endParaRPr lang="en-US" altLang="zh-CN" dirty="0"/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内容修改自 孙海锋 </a:t>
            </a:r>
            <a:r>
              <a:rPr lang="en-US" altLang="zh-CN" sz="2000" dirty="0"/>
              <a:t>2023</a:t>
            </a:r>
            <a:r>
              <a:rPr lang="zh-CN" altLang="en-US" sz="2000" dirty="0"/>
              <a:t>秋 计算机网络 </a:t>
            </a:r>
            <a:r>
              <a:rPr lang="en" altLang="zh-CN" sz="2000" dirty="0" err="1"/>
              <a:t>Turorial</a:t>
            </a:r>
            <a:r>
              <a:rPr lang="en-US" altLang="zh-CN" sz="2000" dirty="0"/>
              <a:t>2)</a:t>
            </a:r>
          </a:p>
          <a:p>
            <a:r>
              <a:rPr lang="en-US" altLang="zh-CN" dirty="0"/>
              <a:t>2024.11.13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BPF</a:t>
            </a:r>
            <a:r>
              <a:rPr kumimoji="1" lang="zh-CN" altLang="en-US" dirty="0"/>
              <a:t> 过滤器实现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BPF</a:t>
            </a:r>
            <a:r>
              <a:rPr lang="zh-CN" altLang="en-US" dirty="0"/>
              <a:t>的报文过滤基于</a:t>
            </a:r>
            <a:r>
              <a:rPr lang="en-US" altLang="zh-CN" dirty="0"/>
              <a:t>CFG(Computation Flow Graph)</a:t>
            </a:r>
            <a:r>
              <a:rPr lang="zh-CN" altLang="en-US" dirty="0"/>
              <a:t>模型</a:t>
            </a:r>
            <a:br>
              <a:rPr lang="zh-CN" altLang="en-US" dirty="0"/>
            </a:b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48722"/>
          <a:stretch/>
        </p:blipFill>
        <p:spPr>
          <a:xfrm>
            <a:off x="6096000" y="2057400"/>
            <a:ext cx="5512869" cy="4308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61790D-6887-7042-064C-4597DD2A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180634"/>
            <a:ext cx="4791661" cy="39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BPF</a:t>
            </a:r>
            <a:r>
              <a:rPr kumimoji="1" lang="zh-CN" altLang="en-US" dirty="0"/>
              <a:t>发展史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11582400" cy="5029200"/>
          </a:xfrm>
        </p:spPr>
        <p:txBody>
          <a:bodyPr/>
          <a:lstStyle/>
          <a:p>
            <a:r>
              <a:rPr lang="en-US" altLang="zh-CN" dirty="0"/>
              <a:t>BPF</a:t>
            </a:r>
            <a:r>
              <a:rPr lang="zh-CN" altLang="en-US" dirty="0"/>
              <a:t>的报文过滤基于</a:t>
            </a:r>
            <a:r>
              <a:rPr lang="en-US" altLang="zh-CN" dirty="0"/>
              <a:t>CFG(Computation Flow Graph)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  <a:ea typeface="+mn-ea"/>
              </a:rPr>
              <a:t>虚拟机</a:t>
            </a:r>
            <a:r>
              <a:rPr lang="en-US" altLang="zh-CN" dirty="0">
                <a:latin typeface="+mn-ea"/>
                <a:ea typeface="+mn-ea"/>
              </a:rPr>
              <a:t>+</a:t>
            </a:r>
            <a:r>
              <a:rPr lang="zh-CN" altLang="en-US" dirty="0">
                <a:latin typeface="+mn-ea"/>
                <a:ea typeface="+mn-ea"/>
              </a:rPr>
              <a:t>指令集</a:t>
            </a:r>
            <a:r>
              <a:rPr lang="en-US" altLang="zh-CN" dirty="0">
                <a:latin typeface="+mn-ea"/>
                <a:ea typeface="+mn-ea"/>
              </a:rPr>
              <a:t>(20</a:t>
            </a:r>
            <a:r>
              <a:rPr lang="zh-CN" altLang="en-US" dirty="0">
                <a:latin typeface="+mn-ea"/>
                <a:ea typeface="+mn-ea"/>
              </a:rPr>
              <a:t>多条指令</a:t>
            </a:r>
            <a:r>
              <a:rPr lang="en-US" altLang="zh-CN" dirty="0">
                <a:latin typeface="+mn-ea"/>
                <a:ea typeface="+mn-ea"/>
              </a:rPr>
              <a:t>+</a:t>
            </a:r>
            <a:r>
              <a:rPr lang="zh-CN" altLang="en-US" dirty="0">
                <a:latin typeface="+mn-ea"/>
                <a:ea typeface="+mn-ea"/>
              </a:rPr>
              <a:t>两个</a:t>
            </a: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字节的寄存器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r>
              <a:rPr lang="en-US" altLang="zh-CN" dirty="0"/>
              <a:t>Linux3.0, </a:t>
            </a:r>
            <a:r>
              <a:rPr lang="zh-CN" altLang="en-US" dirty="0"/>
              <a:t>引入 </a:t>
            </a:r>
            <a:r>
              <a:rPr lang="en-US" altLang="zh-CN" dirty="0"/>
              <a:t>JIT </a:t>
            </a:r>
            <a:r>
              <a:rPr lang="zh-CN" altLang="en-US" dirty="0"/>
              <a:t>进行加速优化 </a:t>
            </a:r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，</a:t>
            </a:r>
            <a:r>
              <a:rPr lang="en-US" altLang="zh-CN" dirty="0"/>
              <a:t>Linux 3.15</a:t>
            </a:r>
            <a:r>
              <a:rPr lang="zh-CN" altLang="en-US" dirty="0"/>
              <a:t>开始支持</a:t>
            </a:r>
            <a:r>
              <a:rPr lang="en-US" altLang="zh-CN" dirty="0" err="1">
                <a:solidFill>
                  <a:srgbClr val="FF0000"/>
                </a:solidFill>
              </a:rPr>
              <a:t>eBPF</a:t>
            </a:r>
            <a:r>
              <a:rPr lang="zh-CN" altLang="en-US" dirty="0"/>
              <a:t> </a:t>
            </a:r>
            <a:r>
              <a:rPr lang="en-US" altLang="zh-CN" dirty="0"/>
              <a:t>(extended</a:t>
            </a:r>
            <a:r>
              <a:rPr lang="zh-CN" altLang="en-US" dirty="0"/>
              <a:t> </a:t>
            </a:r>
            <a:r>
              <a:rPr lang="en-US" altLang="zh-CN" dirty="0"/>
              <a:t>BPF)</a:t>
            </a:r>
            <a:r>
              <a:rPr lang="zh-CN" altLang="en-US" dirty="0"/>
              <a:t>，在</a:t>
            </a:r>
            <a:r>
              <a:rPr lang="en-US" altLang="zh-CN" dirty="0"/>
              <a:t>3.17</a:t>
            </a:r>
            <a:r>
              <a:rPr lang="zh-CN" altLang="en-US" dirty="0"/>
              <a:t>源码中获得了一个单独的 </a:t>
            </a:r>
            <a:r>
              <a:rPr lang="en-US" altLang="zh-CN" dirty="0" err="1"/>
              <a:t>bpf</a:t>
            </a:r>
            <a:r>
              <a:rPr lang="zh-CN" altLang="en-US" dirty="0"/>
              <a:t>目录；原先的</a:t>
            </a:r>
            <a:r>
              <a:rPr lang="en-US" altLang="zh-CN" dirty="0"/>
              <a:t>BPF</a:t>
            </a:r>
            <a:r>
              <a:rPr lang="zh-CN" altLang="en-US" dirty="0"/>
              <a:t>依然支持，用</a:t>
            </a:r>
            <a:r>
              <a:rPr lang="en-US" altLang="zh-CN" dirty="0" err="1"/>
              <a:t>cBPF</a:t>
            </a:r>
            <a:r>
              <a:rPr lang="zh-CN" altLang="en-US" dirty="0"/>
              <a:t>指代 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  <a:ea typeface="+mn-ea"/>
              </a:rPr>
              <a:t>现在，</a:t>
            </a:r>
            <a:r>
              <a:rPr lang="en-US" altLang="zh-CN" dirty="0">
                <a:latin typeface="+mn-ea"/>
                <a:ea typeface="+mn-ea"/>
              </a:rPr>
              <a:t>Linux</a:t>
            </a:r>
            <a:r>
              <a:rPr lang="zh-CN" altLang="en-US" dirty="0">
                <a:latin typeface="+mn-ea"/>
                <a:ea typeface="+mn-ea"/>
              </a:rPr>
              <a:t>内核只运行</a:t>
            </a:r>
            <a:r>
              <a:rPr lang="en-US" altLang="zh-CN" dirty="0" err="1">
                <a:latin typeface="+mn-ea"/>
                <a:ea typeface="+mn-ea"/>
              </a:rPr>
              <a:t>eBPF</a:t>
            </a:r>
            <a:r>
              <a:rPr lang="zh-CN" altLang="en-US" dirty="0">
                <a:latin typeface="+mn-ea"/>
                <a:ea typeface="+mn-ea"/>
              </a:rPr>
              <a:t>，内核会将加载的</a:t>
            </a:r>
            <a:r>
              <a:rPr lang="en-US" altLang="zh-CN" dirty="0" err="1">
                <a:latin typeface="+mn-ea"/>
                <a:ea typeface="+mn-ea"/>
              </a:rPr>
              <a:t>cBPF</a:t>
            </a:r>
            <a:r>
              <a:rPr lang="zh-CN" altLang="en-US" dirty="0">
                <a:latin typeface="+mn-ea"/>
                <a:ea typeface="+mn-ea"/>
              </a:rPr>
              <a:t>字节码透明地转换成</a:t>
            </a:r>
            <a:r>
              <a:rPr lang="en-US" altLang="zh-CN" dirty="0" err="1">
                <a:latin typeface="+mn-ea"/>
                <a:ea typeface="+mn-ea"/>
              </a:rPr>
              <a:t>eBPF</a:t>
            </a:r>
            <a:r>
              <a:rPr lang="zh-CN" altLang="en-US" dirty="0">
                <a:latin typeface="+mn-ea"/>
                <a:ea typeface="+mn-ea"/>
              </a:rPr>
              <a:t>再执行（都什么年代还在用传统</a:t>
            </a:r>
            <a:r>
              <a:rPr lang="en-US" altLang="zh-CN">
                <a:latin typeface="+mn-ea"/>
                <a:ea typeface="+mn-ea"/>
              </a:rPr>
              <a:t>BPF</a:t>
            </a:r>
            <a:r>
              <a:rPr lang="zh-CN" altLang="en-US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/>
              <a:t>eBPF</a:t>
            </a:r>
            <a:r>
              <a:rPr lang="zh-CN" altLang="en-US" dirty="0"/>
              <a:t>全新设计了更丰富的指令集、增加了寄存器，</a:t>
            </a:r>
            <a:r>
              <a:rPr lang="zh-CN" altLang="en-US" dirty="0">
                <a:solidFill>
                  <a:srgbClr val="FF0000"/>
                </a:solidFill>
              </a:rPr>
              <a:t>性能大幅提高 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The original patch that added support for </a:t>
            </a:r>
            <a:r>
              <a:rPr lang="en-US" altLang="zh-CN" dirty="0" err="1"/>
              <a:t>eBPF</a:t>
            </a:r>
            <a:r>
              <a:rPr lang="en-US" altLang="zh-CN" dirty="0"/>
              <a:t> in the 3.15 kernel showed that </a:t>
            </a:r>
            <a:r>
              <a:rPr lang="en-US" altLang="zh-CN" dirty="0" err="1"/>
              <a:t>eBPF</a:t>
            </a:r>
            <a:r>
              <a:rPr lang="en-US" altLang="zh-CN" dirty="0"/>
              <a:t> was up to </a:t>
            </a:r>
            <a:r>
              <a:rPr lang="en-US" altLang="zh-CN" b="1" dirty="0"/>
              <a:t>four times </a:t>
            </a:r>
            <a:r>
              <a:rPr lang="en-US" altLang="zh-CN" dirty="0"/>
              <a:t>faster on x86-64 than the old classic BPF (</a:t>
            </a:r>
            <a:r>
              <a:rPr lang="en-US" altLang="zh-CN" dirty="0" err="1"/>
              <a:t>cBPF</a:t>
            </a:r>
            <a:r>
              <a:rPr lang="en-US" altLang="zh-CN" dirty="0"/>
              <a:t>) implementation for some network filter </a:t>
            </a:r>
            <a:r>
              <a:rPr lang="en-US" altLang="zh-CN" dirty="0" err="1"/>
              <a:t>microbenchmarks</a:t>
            </a:r>
            <a:r>
              <a:rPr lang="en-US" altLang="zh-CN" dirty="0"/>
              <a:t>, and most were </a:t>
            </a:r>
            <a:r>
              <a:rPr lang="en-US" altLang="zh-CN" b="1" dirty="0"/>
              <a:t>1.5 times faster</a:t>
            </a:r>
            <a:r>
              <a:rPr lang="en-US" altLang="zh-CN" dirty="0"/>
              <a:t>.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功能全面升级</a:t>
            </a:r>
            <a:r>
              <a:rPr lang="en-US" altLang="zh-CN" dirty="0"/>
              <a:t>!</a:t>
            </a:r>
            <a:r>
              <a:rPr lang="zh-CN" altLang="en-US" dirty="0"/>
              <a:t>不再仅仅是进行报文复制和过滤</a:t>
            </a:r>
            <a:r>
              <a:rPr lang="en-US" altLang="zh-CN" dirty="0"/>
              <a:t>! </a:t>
            </a:r>
          </a:p>
          <a:p>
            <a:pPr lvl="1"/>
            <a:r>
              <a:rPr lang="en-US" altLang="zh-CN" b="1" dirty="0"/>
              <a:t>It is a way to run mini programs on a variety of kernel and application events. </a:t>
            </a:r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3200" dirty="0"/>
          </a:p>
          <a:p>
            <a:r>
              <a:rPr kumimoji="1" lang="en-US" altLang="zh-CN" sz="3200" dirty="0"/>
              <a:t> Wireshark</a:t>
            </a:r>
            <a:r>
              <a:rPr kumimoji="1" lang="zh-CN" altLang="en-US" sz="3200" dirty="0"/>
              <a:t>抓包和过滤</a:t>
            </a:r>
            <a:endParaRPr kumimoji="1" lang="en-US" altLang="zh-CN" sz="3200" dirty="0"/>
          </a:p>
          <a:p>
            <a:r>
              <a:rPr kumimoji="1" lang="zh-CN" altLang="en-US" sz="3200" dirty="0"/>
              <a:t> </a:t>
            </a:r>
            <a:r>
              <a:rPr kumimoji="1" lang="en-US" altLang="zh-CN" sz="3200" dirty="0"/>
              <a:t>BPF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err="1">
                <a:solidFill>
                  <a:srgbClr val="FF0000"/>
                </a:solidFill>
              </a:rPr>
              <a:t>libpcap</a:t>
            </a:r>
            <a:r>
              <a:rPr kumimoji="1" lang="zh-CN" altLang="en-US" sz="3200" dirty="0">
                <a:solidFill>
                  <a:srgbClr val="FF0000"/>
                </a:solidFill>
              </a:rPr>
              <a:t>编程</a:t>
            </a:r>
            <a:endParaRPr kumimoji="1" lang="en-US" altLang="zh-CN" sz="3200" dirty="0">
              <a:solidFill>
                <a:srgbClr val="FF0000"/>
              </a:solidFill>
            </a:endParaRPr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err="1"/>
              <a:t>tcpdump</a:t>
            </a:r>
            <a:r>
              <a:rPr kumimoji="1" lang="zh-CN" altLang="en-US" sz="3200" dirty="0"/>
              <a:t>使用</a:t>
            </a:r>
            <a:endParaRPr kumimoji="1" lang="en-US" altLang="zh-CN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7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en-US" altLang="zh-CN" dirty="0"/>
              <a:t>:</a:t>
            </a:r>
            <a:r>
              <a:rPr kumimoji="1" lang="zh-CN" altLang="en-US" dirty="0"/>
              <a:t> 得力抓包助手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sz="2800" dirty="0"/>
              <a:t> PCAP: </a:t>
            </a:r>
            <a:r>
              <a:rPr kumimoji="1" lang="en" altLang="zh-CN" sz="2800" b="1" dirty="0">
                <a:solidFill>
                  <a:srgbClr val="FF0000"/>
                </a:solidFill>
              </a:rPr>
              <a:t>p</a:t>
            </a:r>
            <a:r>
              <a:rPr kumimoji="1" lang="en" altLang="zh-CN" sz="2800" dirty="0"/>
              <a:t>acket </a:t>
            </a:r>
            <a:r>
              <a:rPr kumimoji="1" lang="en" altLang="zh-CN" sz="2800" b="1" dirty="0">
                <a:solidFill>
                  <a:srgbClr val="FF0000"/>
                </a:solidFill>
              </a:rPr>
              <a:t>cap</a:t>
            </a:r>
            <a:r>
              <a:rPr kumimoji="1" lang="en" altLang="zh-CN" sz="2800" dirty="0"/>
              <a:t>ture, an API for capturing network traffic</a:t>
            </a:r>
          </a:p>
          <a:p>
            <a:pPr lvl="1"/>
            <a:r>
              <a:rPr lang="en" altLang="zh-CN" dirty="0"/>
              <a:t>Unix-like system: </a:t>
            </a:r>
            <a:r>
              <a:rPr lang="en" altLang="zh-CN" dirty="0" err="1"/>
              <a:t>libpcap</a:t>
            </a:r>
            <a:endParaRPr lang="en" altLang="zh-CN" dirty="0"/>
          </a:p>
          <a:p>
            <a:pPr lvl="1"/>
            <a:r>
              <a:rPr lang="en" altLang="zh-CN" dirty="0"/>
              <a:t>Windows: </a:t>
            </a:r>
            <a:r>
              <a:rPr lang="en" altLang="zh-CN" dirty="0" err="1"/>
              <a:t>WinPcap</a:t>
            </a:r>
            <a:r>
              <a:rPr lang="en-US" altLang="zh-CN" dirty="0"/>
              <a:t>,</a:t>
            </a:r>
            <a:r>
              <a:rPr lang="en" altLang="zh-CN" dirty="0"/>
              <a:t> </a:t>
            </a:r>
            <a:r>
              <a:rPr lang="en" altLang="zh-CN" dirty="0" err="1"/>
              <a:t>NPcap</a:t>
            </a:r>
            <a:endParaRPr lang="en" altLang="zh-CN" dirty="0"/>
          </a:p>
          <a:p>
            <a:pPr lvl="1"/>
            <a:r>
              <a:rPr lang="en" altLang="zh-CN" dirty="0" err="1"/>
              <a:t>Libpcap</a:t>
            </a:r>
            <a:r>
              <a:rPr lang="en" altLang="zh-CN" dirty="0"/>
              <a:t>: a portable C/C++ library for network traffic capture</a:t>
            </a:r>
            <a:endParaRPr kumimoji="1" lang="en-US" altLang="zh-CN" sz="2100" dirty="0"/>
          </a:p>
          <a:p>
            <a:r>
              <a:rPr kumimoji="1" lang="en-US" altLang="zh-CN" sz="2800" dirty="0"/>
              <a:t>In simplest scenario, you specify a device to sniff on, set rules of filtration and then wait for the lib to collect the parsed data.</a:t>
            </a:r>
          </a:p>
          <a:p>
            <a:r>
              <a:rPr kumimoji="1" lang="en" altLang="zh-CN" sz="2800" dirty="0"/>
              <a:t>Network analyzers like Wireshark create .</a:t>
            </a:r>
            <a:r>
              <a:rPr kumimoji="1" lang="en" altLang="zh-CN" sz="2800" dirty="0" err="1"/>
              <a:t>pcap</a:t>
            </a:r>
            <a:r>
              <a:rPr kumimoji="1" lang="en" altLang="zh-CN" sz="2800" dirty="0"/>
              <a:t> files to collect and record packet data from a network.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Workflow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54562"/>
          </a:xfrm>
        </p:spPr>
        <p:txBody>
          <a:bodyPr/>
          <a:lstStyle/>
          <a:p>
            <a:r>
              <a:rPr kumimoji="1" lang="en" altLang="zh-CN" sz="2400" dirty="0"/>
              <a:t>Determining which interface we want to sniff on.</a:t>
            </a:r>
            <a:r>
              <a:rPr kumimoji="1" lang="en-US" altLang="zh-CN" sz="2400" dirty="0"/>
              <a:t> E.g. eth0 in Linux.</a:t>
            </a:r>
          </a:p>
          <a:p>
            <a:pPr lvl="1"/>
            <a:r>
              <a:rPr kumimoji="1" lang="en-US" altLang="zh-CN" sz="2100" dirty="0">
                <a:latin typeface="Courier" pitchFamily="2" charset="0"/>
                <a:cs typeface="Calibri" panose="020F0502020204030204" pitchFamily="34" charset="0"/>
              </a:rPr>
              <a:t>ifconfig</a:t>
            </a:r>
            <a:r>
              <a:rPr kumimoji="1" lang="en-US" altLang="zh-CN" sz="2100" dirty="0"/>
              <a:t> will print a list of available interfaces</a:t>
            </a:r>
          </a:p>
          <a:p>
            <a:pPr lvl="1"/>
            <a:r>
              <a:rPr kumimoji="1" lang="en-US" altLang="zh-CN" sz="2100" dirty="0" err="1"/>
              <a:t>libpcap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can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also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detect interfaces itself</a:t>
            </a:r>
          </a:p>
          <a:p>
            <a:r>
              <a:rPr kumimoji="1" lang="en" altLang="zh-CN" sz="2400" dirty="0"/>
              <a:t>Initialize </a:t>
            </a:r>
            <a:r>
              <a:rPr kumimoji="1" lang="en" altLang="zh-CN" sz="2400" dirty="0" err="1"/>
              <a:t>pcap</a:t>
            </a:r>
            <a:r>
              <a:rPr kumimoji="1" lang="en" altLang="zh-CN" sz="2400" dirty="0"/>
              <a:t>. We tell </a:t>
            </a:r>
            <a:r>
              <a:rPr kumimoji="1" lang="en" altLang="zh-CN" sz="2400" dirty="0" err="1"/>
              <a:t>pcap</a:t>
            </a:r>
            <a:r>
              <a:rPr kumimoji="1" lang="en" altLang="zh-CN" sz="2400" dirty="0"/>
              <a:t> what device to sniff on and how to sniff it. The opening sniffing sessions are abstracted into user-level file handles, so you may eavesdrop on multiple devices at the same time.</a:t>
            </a:r>
            <a:endParaRPr kumimoji="1" lang="en-US" altLang="zh-CN" sz="2400" dirty="0"/>
          </a:p>
          <a:p>
            <a:r>
              <a:rPr kumimoji="1" lang="en-US" altLang="zh-CN" sz="2400" dirty="0"/>
              <a:t>Filtration. </a:t>
            </a:r>
            <a:r>
              <a:rPr kumimoji="1" lang="en-US" altLang="zh-CN" sz="2400" dirty="0">
                <a:solidFill>
                  <a:srgbClr val="FF0000"/>
                </a:solidFill>
              </a:rPr>
              <a:t>(Optional)</a:t>
            </a:r>
            <a:r>
              <a:rPr kumimoji="1" lang="en-US" altLang="zh-CN" sz="2400" dirty="0"/>
              <a:t> </a:t>
            </a:r>
            <a:r>
              <a:rPr kumimoji="1" lang="en" altLang="zh-CN" sz="2400" dirty="0"/>
              <a:t>In the event that we only want to sniff specific traffic (e.g. TCP packets / FTP files), we must create a rule set, "compile" it, and apply it.</a:t>
            </a:r>
          </a:p>
          <a:p>
            <a:pPr lvl="1"/>
            <a:r>
              <a:rPr kumimoji="1" lang="en" altLang="zh-CN" sz="2100" dirty="0"/>
              <a:t>A three phase process.</a:t>
            </a:r>
            <a:endParaRPr kumimoji="1" lang="en-US" altLang="zh-CN" sz="2100" dirty="0"/>
          </a:p>
          <a:p>
            <a:pPr lvl="1"/>
            <a:r>
              <a:rPr kumimoji="1" lang="en-US" altLang="zh-CN" sz="2100" b="1" dirty="0"/>
              <a:t>BPF</a:t>
            </a:r>
            <a:r>
              <a:rPr kumimoji="1" lang="zh-CN" altLang="en-US" sz="2100" b="1" dirty="0"/>
              <a:t> </a:t>
            </a:r>
            <a:r>
              <a:rPr kumimoji="1" lang="en-US" altLang="zh-CN" sz="2100" b="1" dirty="0"/>
              <a:t>program</a:t>
            </a:r>
            <a:endParaRPr kumimoji="1" lang="en" altLang="zh-CN" sz="2100" b="1" dirty="0"/>
          </a:p>
          <a:p>
            <a:pPr lvl="1"/>
            <a:endParaRPr kumimoji="1" lang="en" altLang="zh-CN" sz="2100" dirty="0"/>
          </a:p>
          <a:p>
            <a:pPr marL="342900" lvl="1" indent="0">
              <a:buNone/>
            </a:pPr>
            <a:r>
              <a:rPr kumimoji="1" lang="en" altLang="zh-CN" sz="2100" dirty="0"/>
              <a:t>To be cont. in the next slide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Workflow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sz="2400" dirty="0"/>
              <a:t>Sniffing. User can set callback functions, which will be invoked every time a packet satisfying the rules is captured. In this function, virtually everything can be done!</a:t>
            </a:r>
          </a:p>
          <a:p>
            <a:r>
              <a:rPr kumimoji="1" lang="en" altLang="zh-CN" sz="2400" dirty="0"/>
              <a:t>Close the session and release resources.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Let’s walk it through via a concrete example of a</a:t>
            </a:r>
            <a:r>
              <a:rPr kumimoji="1" lang="zh-CN" altLang="en-US" dirty="0"/>
              <a:t> </a:t>
            </a:r>
            <a:r>
              <a:rPr kumimoji="1" lang="en-US" altLang="zh-CN" dirty="0"/>
              <a:t>RTP</a:t>
            </a:r>
            <a:r>
              <a:rPr kumimoji="1" lang="zh-CN" altLang="en-US" dirty="0"/>
              <a:t> </a:t>
            </a:r>
            <a:r>
              <a:rPr kumimoji="1" lang="en-US" altLang="zh-CN" dirty="0"/>
              <a:t>(Assignment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r>
              <a:rPr kumimoji="1" lang="zh-CN" altLang="en-US" dirty="0"/>
              <a:t> </a:t>
            </a:r>
            <a:r>
              <a:rPr kumimoji="1" lang="en-US" altLang="zh-CN" dirty="0"/>
              <a:t>sniffer.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9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#1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 the device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44CBC3-0B4B-434B-BD46-7059319FCAA5}"/>
              </a:ext>
            </a:extLst>
          </p:cNvPr>
          <p:cNvSpPr txBox="1"/>
          <p:nvPr/>
        </p:nvSpPr>
        <p:spPr>
          <a:xfrm>
            <a:off x="838200" y="1752600"/>
            <a:ext cx="1021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 err="1">
                <a:latin typeface="Courier" pitchFamily="2" charset="0"/>
              </a:rPr>
              <a:t>pcap_t</a:t>
            </a:r>
            <a:r>
              <a:rPr lang="en" altLang="zh-CN" dirty="0">
                <a:latin typeface="Courier" pitchFamily="2" charset="0"/>
              </a:rPr>
              <a:t> *</a:t>
            </a:r>
            <a:r>
              <a:rPr lang="en" altLang="zh-CN" dirty="0" err="1">
                <a:latin typeface="Courier" pitchFamily="2" charset="0"/>
              </a:rPr>
              <a:t>pcap_open_live</a:t>
            </a:r>
            <a:r>
              <a:rPr lang="en" altLang="zh-CN" dirty="0">
                <a:latin typeface="Courier" pitchFamily="2" charset="0"/>
              </a:rPr>
              <a:t>(</a:t>
            </a:r>
          </a:p>
          <a:p>
            <a:r>
              <a:rPr lang="en" altLang="zh-CN" dirty="0">
                <a:latin typeface="Courier" pitchFamily="2" charset="0"/>
              </a:rPr>
              <a:t>	char *device, int </a:t>
            </a:r>
            <a:r>
              <a:rPr lang="en" altLang="zh-CN" dirty="0" err="1">
                <a:latin typeface="Courier" pitchFamily="2" charset="0"/>
              </a:rPr>
              <a:t>snaplen</a:t>
            </a:r>
            <a:r>
              <a:rPr lang="en" altLang="zh-CN" dirty="0">
                <a:latin typeface="Courier" pitchFamily="2" charset="0"/>
              </a:rPr>
              <a:t>, int </a:t>
            </a:r>
            <a:r>
              <a:rPr lang="en" altLang="zh-CN" dirty="0" err="1">
                <a:latin typeface="Courier" pitchFamily="2" charset="0"/>
              </a:rPr>
              <a:t>promisc</a:t>
            </a:r>
            <a:r>
              <a:rPr lang="en" altLang="zh-CN" dirty="0">
                <a:latin typeface="Courier" pitchFamily="2" charset="0"/>
              </a:rPr>
              <a:t>, int </a:t>
            </a:r>
            <a:r>
              <a:rPr lang="en" altLang="zh-CN" dirty="0" err="1">
                <a:latin typeface="Courier" pitchFamily="2" charset="0"/>
              </a:rPr>
              <a:t>to_ms</a:t>
            </a:r>
            <a:r>
              <a:rPr lang="en" altLang="zh-CN" dirty="0">
                <a:latin typeface="Courier" pitchFamily="2" charset="0"/>
              </a:rPr>
              <a:t>, char *</a:t>
            </a:r>
            <a:r>
              <a:rPr lang="en" altLang="zh-CN" dirty="0" err="1">
                <a:latin typeface="Courier" pitchFamily="2" charset="0"/>
              </a:rPr>
              <a:t>ebuf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);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1AB12-240F-1942-A225-22A34CC00AB8}"/>
              </a:ext>
            </a:extLst>
          </p:cNvPr>
          <p:cNvSpPr txBox="1"/>
          <p:nvPr/>
        </p:nvSpPr>
        <p:spPr>
          <a:xfrm>
            <a:off x="584522" y="4082438"/>
            <a:ext cx="21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device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sniff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0FBEF9-26BC-F940-84D2-640606D9E0BD}"/>
              </a:ext>
            </a:extLst>
          </p:cNvPr>
          <p:cNvCxnSpPr>
            <a:stCxn id="8" idx="0"/>
          </p:cNvCxnSpPr>
          <p:nvPr/>
        </p:nvCxnSpPr>
        <p:spPr bwMode="auto">
          <a:xfrm flipV="1">
            <a:off x="1663861" y="2447330"/>
            <a:ext cx="1155539" cy="1635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49261D5-DF8D-D545-A92D-5C51E42EE4FC}"/>
              </a:ext>
            </a:extLst>
          </p:cNvPr>
          <p:cNvSpPr txBox="1"/>
          <p:nvPr/>
        </p:nvSpPr>
        <p:spPr>
          <a:xfrm>
            <a:off x="2834640" y="475604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an integer defining the maximum number of bytes to be captured by </a:t>
            </a:r>
            <a:r>
              <a:rPr lang="en" altLang="zh-CN" dirty="0" err="1"/>
              <a:t>pcap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E96E744-62E5-D246-9E64-3155F34A1811}"/>
              </a:ext>
            </a:extLst>
          </p:cNvPr>
          <p:cNvCxnSpPr>
            <a:stCxn id="12" idx="0"/>
          </p:cNvCxnSpPr>
          <p:nvPr/>
        </p:nvCxnSpPr>
        <p:spPr bwMode="auto">
          <a:xfrm flipV="1">
            <a:off x="4168140" y="2447330"/>
            <a:ext cx="414953" cy="23087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CBD78DB-0290-D24B-8F09-FF853EE5DC97}"/>
              </a:ext>
            </a:extLst>
          </p:cNvPr>
          <p:cNvSpPr txBox="1"/>
          <p:nvPr/>
        </p:nvSpPr>
        <p:spPr>
          <a:xfrm>
            <a:off x="5208126" y="3294965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promiscuous mode: If on, sniffs all traffic on the wire. </a:t>
            </a:r>
          </a:p>
          <a:p>
            <a:r>
              <a:rPr kumimoji="1" lang="en" altLang="zh-CN" dirty="0"/>
              <a:t>Either true or false.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444EB4-89B6-FE4C-9853-51224237644F}"/>
              </a:ext>
            </a:extLst>
          </p:cNvPr>
          <p:cNvCxnSpPr>
            <a:stCxn id="16" idx="0"/>
          </p:cNvCxnSpPr>
          <p:nvPr/>
        </p:nvCxnSpPr>
        <p:spPr bwMode="auto">
          <a:xfrm flipV="1">
            <a:off x="6541626" y="2447331"/>
            <a:ext cx="0" cy="8476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B7D177A-39A0-0D4A-8012-B8E8B19082B0}"/>
              </a:ext>
            </a:extLst>
          </p:cNvPr>
          <p:cNvSpPr txBox="1"/>
          <p:nvPr/>
        </p:nvSpPr>
        <p:spPr>
          <a:xfrm>
            <a:off x="6934200" y="4843873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read timeout in milliseconds</a:t>
            </a:r>
          </a:p>
          <a:p>
            <a:r>
              <a:rPr lang="en" altLang="zh-CN" dirty="0"/>
              <a:t>(a value of 0 sniffs until an error occurs; -1 sniffs indefinitely)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3CDAB25-8652-5C4D-B16C-0DB6FC9B9886}"/>
              </a:ext>
            </a:extLst>
          </p:cNvPr>
          <p:cNvCxnSpPr>
            <a:stCxn id="20" idx="0"/>
          </p:cNvCxnSpPr>
          <p:nvPr/>
        </p:nvCxnSpPr>
        <p:spPr bwMode="auto">
          <a:xfrm flipH="1" flipV="1">
            <a:off x="8103726" y="2447330"/>
            <a:ext cx="163974" cy="23965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0E98CA7-614F-DD4C-8CEF-C58FF3C8C633}"/>
              </a:ext>
            </a:extLst>
          </p:cNvPr>
          <p:cNvSpPr txBox="1"/>
          <p:nvPr/>
        </p:nvSpPr>
        <p:spPr>
          <a:xfrm>
            <a:off x="8732187" y="3870196"/>
            <a:ext cx="3083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error messages buffer</a:t>
            </a:r>
          </a:p>
          <a:p>
            <a:pPr marL="0" lvl="1"/>
            <a:r>
              <a:rPr lang="en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A common designing trick in </a:t>
            </a:r>
            <a:r>
              <a:rPr lang="en" altLang="zh-CN" dirty="0" err="1">
                <a:solidFill>
                  <a:srgbClr val="000000"/>
                </a:solidFill>
                <a:ea typeface="PingFang SC" panose="020B0400000000000000" pitchFamily="34" charset="-122"/>
              </a:rPr>
              <a:t>libpcap</a:t>
            </a:r>
            <a:r>
              <a:rPr lang="en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 API</a:t>
            </a:r>
            <a:endParaRPr lang="en-US" altLang="zh-CN" dirty="0">
              <a:solidFill>
                <a:srgbClr val="000000"/>
              </a:solidFill>
              <a:ea typeface="PingFang SC" panose="020B0400000000000000" pitchFamily="34" charset="-122"/>
            </a:endParaRPr>
          </a:p>
          <a:p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95E0A55-D1EE-9A4A-A3A3-4B8C4ADBA3AF}"/>
              </a:ext>
            </a:extLst>
          </p:cNvPr>
          <p:cNvCxnSpPr>
            <a:stCxn id="25" idx="0"/>
          </p:cNvCxnSpPr>
          <p:nvPr/>
        </p:nvCxnSpPr>
        <p:spPr bwMode="auto">
          <a:xfrm flipH="1" flipV="1">
            <a:off x="9867420" y="2447330"/>
            <a:ext cx="406558" cy="14228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A7CDEF1-8A60-2544-8AD0-E92AB975CB80}"/>
              </a:ext>
            </a:extLst>
          </p:cNvPr>
          <p:cNvSpPr txBox="1"/>
          <p:nvPr/>
        </p:nvSpPr>
        <p:spPr>
          <a:xfrm>
            <a:off x="16397" y="1086888"/>
            <a:ext cx="287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Courier" pitchFamily="2" charset="0"/>
              </a:rPr>
              <a:t>pcap_t</a:t>
            </a:r>
            <a:r>
              <a:rPr kumimoji="1" lang="en-US" altLang="zh-CN" dirty="0">
                <a:latin typeface="Courier" pitchFamily="2" charset="0"/>
              </a:rPr>
              <a:t> *: </a:t>
            </a:r>
            <a:r>
              <a:rPr kumimoji="1" lang="en-US" altLang="zh-CN" dirty="0"/>
              <a:t>File handler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45BC0EF-0D31-2F41-8386-2845992A4108}"/>
              </a:ext>
            </a:extLst>
          </p:cNvPr>
          <p:cNvCxnSpPr>
            <a:stCxn id="30" idx="2"/>
          </p:cNvCxnSpPr>
          <p:nvPr/>
        </p:nvCxnSpPr>
        <p:spPr bwMode="auto">
          <a:xfrm>
            <a:off x="1455999" y="1456220"/>
            <a:ext cx="0" cy="3349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991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#1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 the device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CCBB76-048D-BA43-9F31-42DB6D6C028F}"/>
              </a:ext>
            </a:extLst>
          </p:cNvPr>
          <p:cNvSpPr txBox="1"/>
          <p:nvPr/>
        </p:nvSpPr>
        <p:spPr>
          <a:xfrm>
            <a:off x="838200" y="2438400"/>
            <a:ext cx="9677400" cy="397031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#include &lt;</a:t>
            </a:r>
            <a:r>
              <a:rPr lang="en" altLang="zh-CN" dirty="0" err="1">
                <a:latin typeface="Courier" pitchFamily="2" charset="0"/>
              </a:rPr>
              <a:t>pcap.h</a:t>
            </a:r>
            <a:r>
              <a:rPr lang="en" altLang="zh-CN" dirty="0">
                <a:latin typeface="Courier" pitchFamily="2" charset="0"/>
              </a:rPr>
              <a:t>&gt;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#define SNAP_LEN 1518</a:t>
            </a:r>
            <a:r>
              <a:rPr lang="zh-CN" altLang="en-US" dirty="0">
                <a:latin typeface="Courier" pitchFamily="2" charset="0"/>
              </a:rPr>
              <a:t> 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maximum bytes per packet to capture</a:t>
            </a:r>
            <a:endParaRPr lang="en" altLang="zh-CN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...</a:t>
            </a:r>
            <a:endParaRPr lang="en-US" altLang="zh-CN" dirty="0">
              <a:latin typeface="Courier" pitchFamily="2" charset="0"/>
            </a:endParaRPr>
          </a:p>
          <a:p>
            <a:endParaRPr lang="en" altLang="zh-CN" dirty="0">
              <a:latin typeface="Courier" pitchFamily="2" charset="0"/>
            </a:endParaRPr>
          </a:p>
          <a:p>
            <a:r>
              <a:rPr lang="en" altLang="zh-CN" dirty="0" err="1">
                <a:latin typeface="Courier" pitchFamily="2" charset="0"/>
              </a:rPr>
              <a:t>pcap_t</a:t>
            </a:r>
            <a:r>
              <a:rPr lang="en" altLang="zh-CN" dirty="0">
                <a:latin typeface="Courier" pitchFamily="2" charset="0"/>
              </a:rPr>
              <a:t> *handle;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char </a:t>
            </a:r>
            <a:r>
              <a:rPr lang="en-US" altLang="zh-CN" dirty="0" err="1">
                <a:latin typeface="Courier" pitchFamily="2" charset="0"/>
              </a:rPr>
              <a:t>errbuf</a:t>
            </a:r>
            <a:r>
              <a:rPr lang="en-US" altLang="zh-CN" dirty="0">
                <a:latin typeface="Courier" pitchFamily="2" charset="0"/>
              </a:rPr>
              <a:t>[PCAP_ERRBUF_SIZE];</a:t>
            </a:r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/* error buffer */</a:t>
            </a:r>
          </a:p>
          <a:p>
            <a:r>
              <a:rPr lang="en-US" altLang="zh-CN" dirty="0">
                <a:latin typeface="Courier" pitchFamily="2" charset="0"/>
              </a:rPr>
              <a:t>char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dev[]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”eth1”;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/* open capture device */	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handle = </a:t>
            </a:r>
            <a:r>
              <a:rPr lang="en" altLang="zh-CN" dirty="0" err="1">
                <a:solidFill>
                  <a:srgbClr val="FF0000"/>
                </a:solidFill>
                <a:latin typeface="Courier" pitchFamily="2" charset="0"/>
              </a:rPr>
              <a:t>pcap_open_live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(dev, SNAP_LEN, 1, 1000, </a:t>
            </a:r>
            <a:r>
              <a:rPr lang="en" altLang="zh-CN" dirty="0" err="1">
                <a:solidFill>
                  <a:srgbClr val="FF0000"/>
                </a:solidFill>
                <a:latin typeface="Courier" pitchFamily="2" charset="0"/>
              </a:rPr>
              <a:t>errbuf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);</a:t>
            </a:r>
            <a:r>
              <a:rPr lang="en" altLang="zh-CN" dirty="0">
                <a:latin typeface="Courier" pitchFamily="2" charset="0"/>
              </a:rPr>
              <a:t>	</a:t>
            </a:r>
            <a:endParaRPr lang="en-US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if (handle == NULL) {		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" altLang="zh-CN" dirty="0" err="1">
                <a:latin typeface="Courier" pitchFamily="2" charset="0"/>
              </a:rPr>
              <a:t>fprintf</a:t>
            </a:r>
            <a:r>
              <a:rPr lang="en" altLang="zh-CN" dirty="0">
                <a:latin typeface="Courier" pitchFamily="2" charset="0"/>
              </a:rPr>
              <a:t>(</a:t>
            </a:r>
            <a:r>
              <a:rPr lang="en" altLang="zh-CN" dirty="0" err="1">
                <a:latin typeface="Courier" pitchFamily="2" charset="0"/>
              </a:rPr>
              <a:t>stderr</a:t>
            </a:r>
            <a:r>
              <a:rPr lang="en" altLang="zh-CN" dirty="0">
                <a:latin typeface="Courier" pitchFamily="2" charset="0"/>
              </a:rPr>
              <a:t>, “Couldn‘t open device %s: %s\n”, dev, </a:t>
            </a:r>
            <a:r>
              <a:rPr lang="en" altLang="zh-CN" dirty="0" err="1">
                <a:latin typeface="Courier" pitchFamily="2" charset="0"/>
              </a:rPr>
              <a:t>errbuf</a:t>
            </a:r>
            <a:r>
              <a:rPr lang="en" altLang="zh-CN" dirty="0">
                <a:latin typeface="Courier" pitchFamily="2" charset="0"/>
              </a:rPr>
              <a:t>);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" altLang="zh-CN" dirty="0">
                <a:latin typeface="Courier" pitchFamily="2" charset="0"/>
              </a:rPr>
              <a:t>exit(EXIT_FAILURE);	</a:t>
            </a:r>
            <a:endParaRPr lang="en-US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}</a:t>
            </a:r>
            <a:endParaRPr kumimoji="1" lang="en-US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...</a:t>
            </a:r>
            <a:endParaRPr lang="en-US" altLang="zh-CN" dirty="0"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A7DA57-D243-B545-B115-30ABF5C2B27C}"/>
              </a:ext>
            </a:extLst>
          </p:cNvPr>
          <p:cNvSpPr txBox="1"/>
          <p:nvPr/>
        </p:nvSpPr>
        <p:spPr>
          <a:xfrm>
            <a:off x="838200" y="1417638"/>
            <a:ext cx="1021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 err="1">
                <a:latin typeface="Courier" pitchFamily="2" charset="0"/>
              </a:rPr>
              <a:t>pcap_t</a:t>
            </a:r>
            <a:r>
              <a:rPr lang="en" altLang="zh-CN" dirty="0">
                <a:latin typeface="Courier" pitchFamily="2" charset="0"/>
              </a:rPr>
              <a:t> *</a:t>
            </a:r>
            <a:r>
              <a:rPr lang="en" altLang="zh-CN" dirty="0" err="1">
                <a:latin typeface="Courier" pitchFamily="2" charset="0"/>
              </a:rPr>
              <a:t>pcap_open_live</a:t>
            </a:r>
            <a:r>
              <a:rPr lang="en" altLang="zh-CN" dirty="0">
                <a:latin typeface="Courier" pitchFamily="2" charset="0"/>
              </a:rPr>
              <a:t>(</a:t>
            </a:r>
          </a:p>
          <a:p>
            <a:r>
              <a:rPr lang="en" altLang="zh-CN" dirty="0">
                <a:latin typeface="Courier" pitchFamily="2" charset="0"/>
              </a:rPr>
              <a:t>	char *device, int </a:t>
            </a:r>
            <a:r>
              <a:rPr lang="en" altLang="zh-CN" dirty="0" err="1">
                <a:latin typeface="Courier" pitchFamily="2" charset="0"/>
              </a:rPr>
              <a:t>snaplen</a:t>
            </a:r>
            <a:r>
              <a:rPr lang="en" altLang="zh-CN" dirty="0">
                <a:latin typeface="Courier" pitchFamily="2" charset="0"/>
              </a:rPr>
              <a:t>, int </a:t>
            </a:r>
            <a:r>
              <a:rPr lang="en" altLang="zh-CN" dirty="0" err="1">
                <a:latin typeface="Courier" pitchFamily="2" charset="0"/>
              </a:rPr>
              <a:t>promisc</a:t>
            </a:r>
            <a:r>
              <a:rPr lang="en" altLang="zh-CN" dirty="0">
                <a:latin typeface="Courier" pitchFamily="2" charset="0"/>
              </a:rPr>
              <a:t>, int </a:t>
            </a:r>
            <a:r>
              <a:rPr lang="en" altLang="zh-CN" dirty="0" err="1">
                <a:latin typeface="Courier" pitchFamily="2" charset="0"/>
              </a:rPr>
              <a:t>to_ms</a:t>
            </a:r>
            <a:r>
              <a:rPr lang="en" altLang="zh-CN" dirty="0">
                <a:latin typeface="Courier" pitchFamily="2" charset="0"/>
              </a:rPr>
              <a:t>, char *</a:t>
            </a:r>
            <a:r>
              <a:rPr lang="en" altLang="zh-CN" dirty="0" err="1">
                <a:latin typeface="Courier" pitchFamily="2" charset="0"/>
              </a:rPr>
              <a:t>ebuf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);</a:t>
            </a:r>
            <a:endParaRPr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6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#2</a:t>
            </a:r>
            <a:r>
              <a:rPr kumimoji="1" lang="zh-CN" altLang="en-US" dirty="0"/>
              <a:t> </a:t>
            </a:r>
            <a:r>
              <a:rPr lang="en" altLang="zh-CN" dirty="0">
                <a:effectLst/>
              </a:rPr>
              <a:t>Filtering traffic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1437"/>
            <a:ext cx="10972800" cy="4525963"/>
          </a:xfrm>
        </p:spPr>
        <p:txBody>
          <a:bodyPr/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we </a:t>
            </a:r>
            <a:r>
              <a:rPr lang="en" altLang="zh-CN" dirty="0"/>
              <a:t>have a working sniffing session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 can apply 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BPF filter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Why not </a:t>
            </a:r>
            <a:r>
              <a:rPr lang="en-US" altLang="zh-CN" dirty="0" err="1"/>
              <a:t>boolean</a:t>
            </a:r>
            <a:r>
              <a:rPr lang="en-US" altLang="zh-CN" dirty="0"/>
              <a:t> formula? Since BPF</a:t>
            </a:r>
            <a:r>
              <a:rPr lang="zh-CN" altLang="en-US" dirty="0"/>
              <a:t> </a:t>
            </a:r>
            <a:r>
              <a:rPr lang="en-US" altLang="zh-CN" dirty="0"/>
              <a:t>filter is a lot more efficient and easier to use!</a:t>
            </a:r>
          </a:p>
          <a:p>
            <a:r>
              <a:rPr kumimoji="1" lang="en-US" altLang="zh-CN" dirty="0"/>
              <a:t>Syntax of BPF filter</a:t>
            </a:r>
          </a:p>
          <a:p>
            <a:pPr lvl="1"/>
            <a:r>
              <a:rPr lang="en" altLang="zh-CN" dirty="0"/>
              <a:t>Well documented in the man page for </a:t>
            </a:r>
            <a:r>
              <a:rPr lang="en" altLang="zh-CN" dirty="0" err="1"/>
              <a:t>tcpdump</a:t>
            </a:r>
            <a:r>
              <a:rPr lang="en" altLang="zh-CN" dirty="0"/>
              <a:t>.</a:t>
            </a:r>
          </a:p>
          <a:p>
            <a:pPr lvl="1"/>
            <a:r>
              <a:rPr kumimoji="1" lang="en" altLang="zh-CN" dirty="0"/>
              <a:t>Examples: </a:t>
            </a:r>
          </a:p>
          <a:p>
            <a:pPr lvl="2"/>
            <a:r>
              <a:rPr lang="en-US" altLang="zh-CN" b="1" dirty="0"/>
              <a:t>host 10.4.1.12 or </a:t>
            </a:r>
            <a:r>
              <a:rPr lang="en-US" altLang="zh-CN" b="1" dirty="0" err="1"/>
              <a:t>src</a:t>
            </a:r>
            <a:r>
              <a:rPr lang="en-US" altLang="zh-CN" b="1" dirty="0"/>
              <a:t> net 10.6.0.0/16</a:t>
            </a:r>
          </a:p>
          <a:p>
            <a:pPr lvl="2"/>
            <a:r>
              <a:rPr lang="en-US" altLang="zh-CN" b="1" dirty="0" err="1"/>
              <a:t>tcp</a:t>
            </a:r>
            <a:r>
              <a:rPr lang="en-US" altLang="zh-CN" b="1" dirty="0"/>
              <a:t> </a:t>
            </a:r>
            <a:r>
              <a:rPr lang="en-US" altLang="zh-CN" b="1" dirty="0" err="1"/>
              <a:t>dst</a:t>
            </a:r>
            <a:r>
              <a:rPr lang="en-US" altLang="zh-CN" b="1" dirty="0"/>
              <a:t> </a:t>
            </a:r>
            <a:r>
              <a:rPr lang="en-US" altLang="zh-CN" b="1" dirty="0" err="1"/>
              <a:t>portrange</a:t>
            </a:r>
            <a:r>
              <a:rPr lang="en-US" altLang="zh-CN" b="1" dirty="0"/>
              <a:t> 200-10000 and </a:t>
            </a:r>
            <a:r>
              <a:rPr lang="en-US" altLang="zh-CN" b="1" dirty="0" err="1"/>
              <a:t>dst</a:t>
            </a:r>
            <a:r>
              <a:rPr lang="en-US" altLang="zh-CN" b="1" dirty="0"/>
              <a:t> net 10.0.0.0/8</a:t>
            </a:r>
          </a:p>
          <a:p>
            <a:pPr lvl="2"/>
            <a:r>
              <a:rPr lang="en-US" altLang="zh-CN" b="1" dirty="0" err="1"/>
              <a:t>udp</a:t>
            </a:r>
            <a:r>
              <a:rPr lang="zh-CN" altLang="en-US" b="1" dirty="0"/>
              <a:t> </a:t>
            </a:r>
            <a:r>
              <a:rPr lang="en-US" altLang="zh-CN" b="1" dirty="0"/>
              <a:t>port</a:t>
            </a:r>
            <a:r>
              <a:rPr lang="zh-CN" altLang="en-US" b="1" dirty="0"/>
              <a:t> </a:t>
            </a:r>
            <a:r>
              <a:rPr lang="en-US" altLang="zh-CN" b="1" dirty="0"/>
              <a:t>8081</a:t>
            </a:r>
            <a:endParaRPr lang="en-US" altLang="zh-CN" dirty="0"/>
          </a:p>
          <a:p>
            <a:r>
              <a:rPr lang="en" altLang="zh-CN" dirty="0"/>
              <a:t>To compile the program we call </a:t>
            </a:r>
            <a:r>
              <a:rPr lang="en" altLang="zh-CN" dirty="0" err="1"/>
              <a:t>pcap_compile</a:t>
            </a:r>
            <a:r>
              <a:rPr lang="en" altLang="zh-CN" dirty="0"/>
              <a:t>().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5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#2</a:t>
            </a:r>
            <a:r>
              <a:rPr kumimoji="1" lang="zh-CN" altLang="en-US" dirty="0"/>
              <a:t> </a:t>
            </a:r>
            <a:r>
              <a:rPr lang="en" altLang="zh-CN" dirty="0">
                <a:effectLst/>
              </a:rPr>
              <a:t>Filtering traffic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9677400" cy="4525963"/>
          </a:xfrm>
        </p:spPr>
        <p:txBody>
          <a:bodyPr/>
          <a:lstStyle/>
          <a:p>
            <a:r>
              <a:rPr lang="en" altLang="zh-CN" sz="2400" dirty="0"/>
              <a:t>To compile the program we call </a:t>
            </a:r>
            <a:r>
              <a:rPr lang="en" altLang="zh-CN" sz="2400" dirty="0" err="1"/>
              <a:t>pcap_compile</a:t>
            </a:r>
            <a:r>
              <a:rPr lang="en" altLang="zh-CN" sz="2400" dirty="0"/>
              <a:t>().</a:t>
            </a:r>
          </a:p>
          <a:p>
            <a:endParaRPr kumimoji="1" lang="en" altLang="zh-CN" sz="2400" dirty="0"/>
          </a:p>
          <a:p>
            <a:endParaRPr kumimoji="1" lang="en" altLang="zh-CN" sz="2400" dirty="0"/>
          </a:p>
          <a:p>
            <a:endParaRPr kumimoji="1" lang="en" altLang="zh-CN" sz="2400" dirty="0"/>
          </a:p>
          <a:p>
            <a:endParaRPr kumimoji="1" lang="en" altLang="zh-CN" sz="2400" dirty="0"/>
          </a:p>
          <a:p>
            <a:pPr marL="0" indent="0">
              <a:buNone/>
            </a:pPr>
            <a:endParaRPr kumimoji="1" lang="en" altLang="zh-CN" sz="2400" dirty="0"/>
          </a:p>
          <a:p>
            <a:r>
              <a:rPr lang="en" altLang="zh-CN" dirty="0"/>
              <a:t> Apply the filter. Enter </a:t>
            </a:r>
            <a:r>
              <a:rPr lang="en" altLang="zh-CN" dirty="0" err="1"/>
              <a:t>pcap_setfilter</a:t>
            </a:r>
            <a:r>
              <a:rPr lang="en" altLang="zh-CN" dirty="0"/>
              <a:t>().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CF7D88-B6C3-B54D-A994-4D2615CFABF4}"/>
              </a:ext>
            </a:extLst>
          </p:cNvPr>
          <p:cNvSpPr txBox="1"/>
          <p:nvPr/>
        </p:nvSpPr>
        <p:spPr>
          <a:xfrm>
            <a:off x="2438400" y="1804748"/>
            <a:ext cx="944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int </a:t>
            </a:r>
            <a:r>
              <a:rPr lang="en" altLang="zh-CN" dirty="0" err="1">
                <a:latin typeface="Courier" pitchFamily="2" charset="0"/>
              </a:rPr>
              <a:t>pcap_compile</a:t>
            </a:r>
            <a:r>
              <a:rPr lang="en" altLang="zh-CN" dirty="0">
                <a:latin typeface="Courier" pitchFamily="2" charset="0"/>
              </a:rPr>
              <a:t>(</a:t>
            </a:r>
          </a:p>
          <a:p>
            <a:r>
              <a:rPr lang="en" altLang="zh-CN" dirty="0">
                <a:latin typeface="Courier" pitchFamily="2" charset="0"/>
              </a:rPr>
              <a:t>	</a:t>
            </a:r>
            <a:r>
              <a:rPr lang="en" altLang="zh-CN" dirty="0" err="1">
                <a:latin typeface="Courier" pitchFamily="2" charset="0"/>
              </a:rPr>
              <a:t>pcap_t</a:t>
            </a:r>
            <a:r>
              <a:rPr lang="en" altLang="zh-CN" dirty="0">
                <a:latin typeface="Courier" pitchFamily="2" charset="0"/>
              </a:rPr>
              <a:t> *p, struct </a:t>
            </a:r>
            <a:r>
              <a:rPr lang="en" altLang="zh-CN" dirty="0" err="1">
                <a:latin typeface="Courier" pitchFamily="2" charset="0"/>
              </a:rPr>
              <a:t>bpf_program</a:t>
            </a:r>
            <a:r>
              <a:rPr lang="en" altLang="zh-CN" dirty="0">
                <a:latin typeface="Courier" pitchFamily="2" charset="0"/>
              </a:rPr>
              <a:t> *</a:t>
            </a:r>
            <a:r>
              <a:rPr lang="en" altLang="zh-CN" dirty="0" err="1">
                <a:latin typeface="Courier" pitchFamily="2" charset="0"/>
              </a:rPr>
              <a:t>fp</a:t>
            </a:r>
            <a:r>
              <a:rPr lang="en" altLang="zh-CN" dirty="0">
                <a:latin typeface="Courier" pitchFamily="2" charset="0"/>
              </a:rPr>
              <a:t>, char *str,</a:t>
            </a:r>
          </a:p>
          <a:p>
            <a:r>
              <a:rPr lang="en" altLang="zh-CN" dirty="0">
                <a:latin typeface="Courier" pitchFamily="2" charset="0"/>
              </a:rPr>
              <a:t>	int optimize, bpf_u_int32 netmask</a:t>
            </a:r>
          </a:p>
          <a:p>
            <a:r>
              <a:rPr lang="en" altLang="zh-CN" dirty="0">
                <a:latin typeface="Courier" pitchFamily="2" charset="0"/>
              </a:rPr>
              <a:t>); </a:t>
            </a:r>
            <a:br>
              <a:rPr lang="en" altLang="zh-CN" dirty="0">
                <a:latin typeface="Courier" pitchFamily="2" charset="0"/>
              </a:rPr>
            </a:br>
            <a:endParaRPr lang="zh-CN" altLang="en-US" dirty="0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250F66-CEB3-2149-B1E3-261FB8DAE5A9}"/>
              </a:ext>
            </a:extLst>
          </p:cNvPr>
          <p:cNvSpPr txBox="1"/>
          <p:nvPr/>
        </p:nvSpPr>
        <p:spPr>
          <a:xfrm>
            <a:off x="5404543" y="3411140"/>
            <a:ext cx="2512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the place we will store the compiled version of our filter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38366AC-C005-9D4C-BDA7-D3CB2375CEE9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6660879" y="2453181"/>
            <a:ext cx="0" cy="957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EE408-62D0-B046-8DDF-6C018EA79381}"/>
              </a:ext>
            </a:extLst>
          </p:cNvPr>
          <p:cNvSpPr txBox="1"/>
          <p:nvPr/>
        </p:nvSpPr>
        <p:spPr>
          <a:xfrm>
            <a:off x="762964" y="3411140"/>
            <a:ext cx="2284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our session handle</a:t>
            </a:r>
            <a:endParaRPr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D9D4F5F-6B81-944B-9E34-7DC9592A6EB8}"/>
              </a:ext>
            </a:extLst>
          </p:cNvPr>
          <p:cNvCxnSpPr>
            <a:stCxn id="13" idx="0"/>
          </p:cNvCxnSpPr>
          <p:nvPr/>
        </p:nvCxnSpPr>
        <p:spPr bwMode="auto">
          <a:xfrm flipV="1">
            <a:off x="1905000" y="2335422"/>
            <a:ext cx="1469529" cy="10757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471B521-8A5E-6A43-AA41-21B2FA2D0401}"/>
              </a:ext>
            </a:extLst>
          </p:cNvPr>
          <p:cNvSpPr txBox="1"/>
          <p:nvPr/>
        </p:nvSpPr>
        <p:spPr>
          <a:xfrm>
            <a:off x="9265220" y="3379440"/>
            <a:ext cx="2512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the expression itself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2527E7F-C56E-064B-85B1-CBC3EE460DB5}"/>
              </a:ext>
            </a:extLst>
          </p:cNvPr>
          <p:cNvCxnSpPr>
            <a:stCxn id="18" idx="0"/>
          </p:cNvCxnSpPr>
          <p:nvPr/>
        </p:nvCxnSpPr>
        <p:spPr bwMode="auto">
          <a:xfrm flipH="1" flipV="1">
            <a:off x="9265220" y="2453181"/>
            <a:ext cx="1256336" cy="926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574F447-F9B6-AD42-A3D3-DDECF2BA23D0}"/>
              </a:ext>
            </a:extLst>
          </p:cNvPr>
          <p:cNvSpPr txBox="1"/>
          <p:nvPr/>
        </p:nvSpPr>
        <p:spPr>
          <a:xfrm>
            <a:off x="2638879" y="3728316"/>
            <a:ext cx="2999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if the expression should be "optimized" or not. 0 for false and 1 for true.</a:t>
            </a:r>
            <a:endParaRPr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E2DE3EC8-8DE4-E840-A652-08411F9CB457}"/>
              </a:ext>
            </a:extLst>
          </p:cNvPr>
          <p:cNvCxnSpPr>
            <a:cxnSpLocks/>
            <a:stCxn id="24" idx="0"/>
          </p:cNvCxnSpPr>
          <p:nvPr/>
        </p:nvCxnSpPr>
        <p:spPr bwMode="auto">
          <a:xfrm flipV="1">
            <a:off x="4138505" y="2707902"/>
            <a:ext cx="413339" cy="10204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90DF4D6-8498-4443-B47E-9F90482F8B93}"/>
              </a:ext>
            </a:extLst>
          </p:cNvPr>
          <p:cNvSpPr txBox="1"/>
          <p:nvPr/>
        </p:nvSpPr>
        <p:spPr>
          <a:xfrm>
            <a:off x="7618598" y="3838915"/>
            <a:ext cx="2512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the net mask of the network the filter applies to</a:t>
            </a:r>
            <a:endParaRPr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C774A21-F2B2-514E-B295-34A9F58A73CB}"/>
              </a:ext>
            </a:extLst>
          </p:cNvPr>
          <p:cNvCxnSpPr>
            <a:stCxn id="34" idx="0"/>
          </p:cNvCxnSpPr>
          <p:nvPr/>
        </p:nvCxnSpPr>
        <p:spPr bwMode="auto">
          <a:xfrm flipH="1" flipV="1">
            <a:off x="7665020" y="2737829"/>
            <a:ext cx="1209914" cy="11010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3DE28F3-E98F-C84B-8EBB-9A7E86DCE3F3}"/>
              </a:ext>
            </a:extLst>
          </p:cNvPr>
          <p:cNvSpPr txBox="1"/>
          <p:nvPr/>
        </p:nvSpPr>
        <p:spPr>
          <a:xfrm>
            <a:off x="2434542" y="5172670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int </a:t>
            </a:r>
            <a:r>
              <a:rPr lang="en" altLang="zh-CN" dirty="0" err="1">
                <a:latin typeface="Courier" pitchFamily="2" charset="0"/>
              </a:rPr>
              <a:t>pcap_setfilter</a:t>
            </a:r>
            <a:r>
              <a:rPr lang="en" altLang="zh-CN" dirty="0">
                <a:latin typeface="Courier" pitchFamily="2" charset="0"/>
              </a:rPr>
              <a:t>(</a:t>
            </a:r>
          </a:p>
          <a:p>
            <a:r>
              <a:rPr lang="en" altLang="zh-CN" dirty="0">
                <a:latin typeface="Courier" pitchFamily="2" charset="0"/>
              </a:rPr>
              <a:t>	</a:t>
            </a:r>
            <a:r>
              <a:rPr lang="en" altLang="zh-CN" dirty="0" err="1">
                <a:latin typeface="Courier" pitchFamily="2" charset="0"/>
              </a:rPr>
              <a:t>pcap_t</a:t>
            </a:r>
            <a:r>
              <a:rPr lang="en" altLang="zh-CN" dirty="0">
                <a:latin typeface="Courier" pitchFamily="2" charset="0"/>
              </a:rPr>
              <a:t> *p, struct </a:t>
            </a:r>
            <a:r>
              <a:rPr lang="en" altLang="zh-CN" dirty="0" err="1">
                <a:latin typeface="Courier" pitchFamily="2" charset="0"/>
              </a:rPr>
              <a:t>bpf_program</a:t>
            </a:r>
            <a:r>
              <a:rPr lang="en" altLang="zh-CN" dirty="0">
                <a:latin typeface="Courier" pitchFamily="2" charset="0"/>
              </a:rPr>
              <a:t> *</a:t>
            </a:r>
            <a:r>
              <a:rPr lang="en" altLang="zh-CN" dirty="0" err="1">
                <a:latin typeface="Courier" pitchFamily="2" charset="0"/>
              </a:rPr>
              <a:t>fp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);</a:t>
            </a:r>
            <a:endParaRPr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3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3200" dirty="0"/>
              <a:t> Wireshark</a:t>
            </a:r>
            <a:r>
              <a:rPr kumimoji="1" lang="zh-CN" altLang="en-US" sz="3200" dirty="0"/>
              <a:t>抓包和过滤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 </a:t>
            </a:r>
            <a:r>
              <a:rPr kumimoji="1" lang="en-US" altLang="zh-CN" sz="3200" dirty="0"/>
              <a:t>BPF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 </a:t>
            </a:r>
            <a:r>
              <a:rPr kumimoji="1" lang="en-US" altLang="zh-CN" sz="3200" dirty="0" err="1"/>
              <a:t>libpcap</a:t>
            </a:r>
            <a:r>
              <a:rPr kumimoji="1" lang="zh-CN" altLang="en-US" sz="3200" dirty="0"/>
              <a:t>编程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 </a:t>
            </a:r>
            <a:r>
              <a:rPr kumimoji="1" lang="en-US" altLang="zh-CN" sz="3200" dirty="0" err="1"/>
              <a:t>tcpdump</a:t>
            </a:r>
            <a:r>
              <a:rPr kumimoji="1" lang="zh-CN" altLang="en-US" sz="3200" dirty="0"/>
              <a:t>使用</a:t>
            </a:r>
            <a:endParaRPr kumimoji="1" lang="en-US" altLang="zh-CN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10972800" cy="1143000"/>
          </a:xfrm>
        </p:spPr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#2</a:t>
            </a:r>
            <a:r>
              <a:rPr kumimoji="1" lang="zh-CN" altLang="en-US" dirty="0"/>
              <a:t> </a:t>
            </a:r>
            <a:r>
              <a:rPr lang="en" altLang="zh-CN" dirty="0">
                <a:effectLst/>
              </a:rPr>
              <a:t>Filtering traffic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9C88FC-810A-8A4D-88F1-A0D97EFE3FE1}"/>
              </a:ext>
            </a:extLst>
          </p:cNvPr>
          <p:cNvSpPr txBox="1"/>
          <p:nvPr/>
        </p:nvSpPr>
        <p:spPr>
          <a:xfrm>
            <a:off x="762000" y="1447800"/>
            <a:ext cx="10668000" cy="48013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...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BPF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filter expression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;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Assume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RTP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receiver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listen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on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port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8081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*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endParaRPr lang="en" altLang="zh-CN" dirty="0">
              <a:solidFill>
                <a:schemeClr val="accent3"/>
              </a:solidFill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" altLang="zh-CN" dirty="0">
                <a:latin typeface="Courier" pitchFamily="2" charset="0"/>
              </a:rPr>
              <a:t>char </a:t>
            </a:r>
            <a:r>
              <a:rPr lang="en" altLang="zh-CN" dirty="0" err="1">
                <a:latin typeface="Courier" pitchFamily="2" charset="0"/>
              </a:rPr>
              <a:t>filter_exp</a:t>
            </a:r>
            <a:r>
              <a:rPr lang="en" altLang="zh-CN" dirty="0">
                <a:latin typeface="Courier" pitchFamily="2" charset="0"/>
              </a:rPr>
              <a:t>[] =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</a:rPr>
              <a:t>udp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port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8081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" altLang="zh-CN" dirty="0">
                <a:latin typeface="Courier" pitchFamily="2" charset="0"/>
              </a:rPr>
              <a:t>; 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bpf_program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fp</a:t>
            </a:r>
            <a:r>
              <a:rPr lang="en" altLang="zh-CN" dirty="0">
                <a:latin typeface="Courier" pitchFamily="2" charset="0"/>
              </a:rPr>
              <a:t>;   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compiled filter program (expression) */</a:t>
            </a:r>
          </a:p>
          <a:p>
            <a:endParaRPr lang="en" altLang="zh-CN" dirty="0"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  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/* compile the filter expression */</a:t>
            </a:r>
          </a:p>
          <a:p>
            <a:r>
              <a:rPr lang="zh-CN" altLang="en-US" dirty="0">
                <a:latin typeface="Courier" pitchFamily="2" charset="0"/>
              </a:rPr>
              <a:t>  if (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pcap_compile(handle, &amp;fp, filter_exp, 0, </a:t>
            </a:r>
            <a:r>
              <a:rPr lang="de-DE" altLang="zh-CN" dirty="0">
                <a:solidFill>
                  <a:srgbClr val="FF0000"/>
                </a:solidFill>
                <a:latin typeface="Courier" pitchFamily="2" charset="0"/>
              </a:rPr>
              <a:t>PCAP_NETMASK_UNKNOWN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)</a:t>
            </a:r>
            <a:r>
              <a:rPr lang="zh-CN" altLang="en-US" dirty="0">
                <a:latin typeface="Courier" pitchFamily="2" charset="0"/>
              </a:rPr>
              <a:t>==-1) {</a:t>
            </a:r>
          </a:p>
          <a:p>
            <a:r>
              <a:rPr lang="zh-CN" altLang="en-US" dirty="0">
                <a:latin typeface="Courier" pitchFamily="2" charset="0"/>
              </a:rPr>
              <a:t>    fprintf(stderr, "Couldn't parse filter %s: %s\n", filter_exp,</a:t>
            </a:r>
          </a:p>
          <a:p>
            <a:r>
              <a:rPr lang="zh-CN" altLang="en-US" dirty="0">
                <a:latin typeface="Courier" pitchFamily="2" charset="0"/>
              </a:rPr>
              <a:t>            pcap_geterr(handle));</a:t>
            </a:r>
          </a:p>
          <a:p>
            <a:r>
              <a:rPr lang="zh-CN" altLang="en-US" dirty="0">
                <a:latin typeface="Courier" pitchFamily="2" charset="0"/>
              </a:rPr>
              <a:t>    exit(EXIT_FAILURE);</a:t>
            </a:r>
          </a:p>
          <a:p>
            <a:r>
              <a:rPr lang="zh-CN" altLang="en-US" dirty="0">
                <a:latin typeface="Courier" pitchFamily="2" charset="0"/>
              </a:rPr>
              <a:t>  }</a:t>
            </a:r>
          </a:p>
          <a:p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 /* apply the compiled filter */</a:t>
            </a:r>
          </a:p>
          <a:p>
            <a:r>
              <a:rPr lang="zh-CN" altLang="en-US" dirty="0">
                <a:latin typeface="Courier" pitchFamily="2" charset="0"/>
              </a:rPr>
              <a:t>  if (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pcap_setfilter(handle, &amp;fp) </a:t>
            </a:r>
            <a:r>
              <a:rPr lang="zh-CN" altLang="en-US" dirty="0">
                <a:latin typeface="Courier" pitchFamily="2" charset="0"/>
              </a:rPr>
              <a:t>== -1) {</a:t>
            </a:r>
          </a:p>
          <a:p>
            <a:r>
              <a:rPr lang="zh-CN" altLang="en-US" dirty="0">
                <a:latin typeface="Courier" pitchFamily="2" charset="0"/>
              </a:rPr>
              <a:t>    fprintf(stderr, "Couldn't install filter %s: %s\n", filter_exp,</a:t>
            </a:r>
          </a:p>
          <a:p>
            <a:r>
              <a:rPr lang="zh-CN" altLang="en-US" dirty="0">
                <a:latin typeface="Courier" pitchFamily="2" charset="0"/>
              </a:rPr>
              <a:t>            pcap_geterr(handle));</a:t>
            </a:r>
          </a:p>
          <a:p>
            <a:r>
              <a:rPr lang="zh-CN" altLang="en-US" dirty="0">
                <a:latin typeface="Courier" pitchFamily="2" charset="0"/>
              </a:rPr>
              <a:t>    exit(EXIT_FAILURE);</a:t>
            </a:r>
          </a:p>
          <a:p>
            <a:r>
              <a:rPr lang="zh-CN" altLang="en-US" dirty="0">
                <a:latin typeface="Courier" pitchFamily="2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383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#3</a:t>
            </a:r>
            <a:r>
              <a:rPr kumimoji="1" lang="zh-CN" altLang="en-US" dirty="0"/>
              <a:t> </a:t>
            </a:r>
            <a:r>
              <a:rPr lang="en" altLang="zh-CN" dirty="0">
                <a:effectLst/>
              </a:rPr>
              <a:t>The actual sniffing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95400"/>
            <a:ext cx="10591800" cy="5105400"/>
          </a:xfrm>
        </p:spPr>
        <p:txBody>
          <a:bodyPr/>
          <a:lstStyle/>
          <a:p>
            <a:r>
              <a:rPr kumimoji="1" lang="en-US" altLang="zh-CN" sz="2400" dirty="0"/>
              <a:t>Callback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functions: user supplied</a:t>
            </a:r>
          </a:p>
          <a:p>
            <a:r>
              <a:rPr lang="en" altLang="zh-CN" dirty="0"/>
              <a:t>The two functions that one can use to define their callback is</a:t>
            </a:r>
            <a:r>
              <a:rPr lang="en" altLang="zh-CN" dirty="0">
                <a:solidFill>
                  <a:schemeClr val="accent2"/>
                </a:solidFill>
              </a:rPr>
              <a:t> </a:t>
            </a:r>
            <a:r>
              <a:rPr lang="en" altLang="zh-CN" dirty="0" err="1">
                <a:solidFill>
                  <a:schemeClr val="accent2"/>
                </a:solidFill>
              </a:rPr>
              <a:t>pcap_loop</a:t>
            </a:r>
            <a:r>
              <a:rPr lang="en" altLang="zh-CN" dirty="0">
                <a:solidFill>
                  <a:schemeClr val="accent2"/>
                </a:solidFill>
              </a:rPr>
              <a:t>() </a:t>
            </a:r>
            <a:r>
              <a:rPr lang="en" altLang="zh-CN" dirty="0"/>
              <a:t>and</a:t>
            </a:r>
            <a:r>
              <a:rPr lang="en" altLang="zh-CN" dirty="0">
                <a:solidFill>
                  <a:schemeClr val="accent2"/>
                </a:solidFill>
              </a:rPr>
              <a:t> </a:t>
            </a:r>
            <a:r>
              <a:rPr lang="en" altLang="zh-CN" dirty="0" err="1">
                <a:solidFill>
                  <a:schemeClr val="accent2"/>
                </a:solidFill>
              </a:rPr>
              <a:t>pcap_dispatch</a:t>
            </a:r>
            <a:r>
              <a:rPr lang="en" altLang="zh-CN" dirty="0">
                <a:solidFill>
                  <a:schemeClr val="accent2"/>
                </a:solidFill>
              </a:rPr>
              <a:t>()</a:t>
            </a:r>
            <a:endParaRPr lang="en" altLang="zh-CN" dirty="0"/>
          </a:p>
          <a:p>
            <a:r>
              <a:rPr lang="en" altLang="zh-CN" dirty="0"/>
              <a:t>Both of them call a callback function every time a packet is sniffed that meets our filter requirements</a:t>
            </a:r>
            <a:endParaRPr lang="en-US" altLang="zh-CN" dirty="0"/>
          </a:p>
          <a:p>
            <a:pPr lvl="1"/>
            <a:r>
              <a:rPr lang="en" altLang="zh-CN" dirty="0"/>
              <a:t>if any filter exists, of course. If not, then </a:t>
            </a:r>
            <a:r>
              <a:rPr lang="en" altLang="zh-CN" i="1" dirty="0"/>
              <a:t>all</a:t>
            </a:r>
            <a:r>
              <a:rPr lang="en" altLang="zh-CN" dirty="0"/>
              <a:t> packets that are sniffed are sent to the callback</a:t>
            </a:r>
          </a:p>
          <a:p>
            <a:r>
              <a:rPr kumimoji="1" lang="en" altLang="zh-CN" sz="2400" dirty="0"/>
              <a:t>The difference between the two functions</a:t>
            </a:r>
            <a:r>
              <a:rPr kumimoji="1" lang="en-US" altLang="zh-CN" sz="2400" dirty="0"/>
              <a:t>:</a:t>
            </a:r>
          </a:p>
          <a:p>
            <a:pPr lvl="1"/>
            <a:r>
              <a:rPr lang="en" altLang="zh-CN" sz="2000" b="1" dirty="0" err="1">
                <a:latin typeface="Ubuntu Mono derivative Powerlin" panose="020B0509030602030204" pitchFamily="49" charset="0"/>
              </a:rPr>
              <a:t>pcap_loop</a:t>
            </a:r>
            <a:r>
              <a:rPr lang="en-US" altLang="zh-CN" sz="2000" b="1" dirty="0">
                <a:latin typeface="Ubuntu Mono derivative Powerlin" panose="020B0509030602030204" pitchFamily="49" charset="0"/>
              </a:rPr>
              <a:t>():</a:t>
            </a:r>
            <a:r>
              <a:rPr lang="zh-CN" altLang="en-US" sz="2000" b="1" dirty="0">
                <a:latin typeface="Ubuntu Mono derivative Powerlin" panose="020B0509030602030204" pitchFamily="49" charset="0"/>
              </a:rPr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NIC</a:t>
            </a:r>
            <a:r>
              <a:rPr lang="zh-CN" altLang="en-US" sz="2000" dirty="0"/>
              <a:t> </a:t>
            </a:r>
            <a:r>
              <a:rPr lang="en-US" altLang="zh-CN" sz="2000" dirty="0"/>
              <a:t>receives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packets,</a:t>
            </a:r>
            <a:r>
              <a:rPr lang="zh-CN" altLang="en-US" sz="2000" dirty="0"/>
              <a:t> </a:t>
            </a:r>
            <a:r>
              <a:rPr lang="en" altLang="zh-CN" sz="2000" dirty="0"/>
              <a:t>the process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en" altLang="zh-CN" sz="2000" dirty="0"/>
              <a:t> </a:t>
            </a:r>
            <a:r>
              <a:rPr lang="en" altLang="zh-CN" sz="2000" b="1" dirty="0">
                <a:solidFill>
                  <a:schemeClr val="accent2"/>
                </a:solidFill>
              </a:rPr>
              <a:t>block</a:t>
            </a:r>
            <a:r>
              <a:rPr lang="en-US" altLang="zh-CN" sz="2000" b="1" dirty="0">
                <a:solidFill>
                  <a:schemeClr val="accent2"/>
                </a:solidFill>
              </a:rPr>
              <a:t>ed</a:t>
            </a:r>
            <a:endParaRPr lang="en" altLang="zh-CN" sz="2000" b="1" dirty="0">
              <a:solidFill>
                <a:schemeClr val="accent2"/>
              </a:solidFill>
            </a:endParaRPr>
          </a:p>
          <a:p>
            <a:pPr lvl="1"/>
            <a:r>
              <a:rPr lang="en" altLang="zh-CN" sz="2000" b="1" dirty="0" err="1">
                <a:latin typeface="Ubuntu Mono derivative Powerlin" panose="020B0509030602030204" pitchFamily="49" charset="0"/>
              </a:rPr>
              <a:t>pcap</a:t>
            </a:r>
            <a:r>
              <a:rPr lang="en" altLang="zh-CN" sz="2000" b="1" dirty="0">
                <a:latin typeface="Ubuntu Mono derivative Powerlin" panose="020B0509030602030204" pitchFamily="49" charset="0"/>
              </a:rPr>
              <a:t>_</a:t>
            </a:r>
            <a:r>
              <a:rPr lang="en-US" altLang="zh-CN" sz="2000" b="1" dirty="0">
                <a:latin typeface="Ubuntu Mono derivative Powerlin" panose="020B0509030602030204" pitchFamily="49" charset="0"/>
              </a:rPr>
              <a:t>dispatch():</a:t>
            </a:r>
            <a:r>
              <a:rPr lang="e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NIC</a:t>
            </a:r>
            <a:r>
              <a:rPr lang="zh-CN" altLang="en-US" sz="2000" dirty="0"/>
              <a:t> </a:t>
            </a:r>
            <a:r>
              <a:rPr lang="en-US" altLang="zh-CN" sz="2000" dirty="0"/>
              <a:t>receives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packets,</a:t>
            </a:r>
            <a:r>
              <a:rPr lang="zh-CN" altLang="en-US" sz="2000" dirty="0"/>
              <a:t> </a:t>
            </a:r>
            <a:r>
              <a:rPr lang="en" altLang="zh-CN" sz="2000" dirty="0"/>
              <a:t>the </a:t>
            </a: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returns,</a:t>
            </a:r>
            <a:r>
              <a:rPr lang="zh-CN" altLang="en-US" sz="2000" dirty="0"/>
              <a:t> </a:t>
            </a:r>
            <a:r>
              <a:rPr lang="en" altLang="zh-CN" sz="2000" dirty="0"/>
              <a:t>cooperate</a:t>
            </a:r>
            <a:r>
              <a:rPr lang="en-US" altLang="zh-CN" sz="2000" dirty="0"/>
              <a:t>d</a:t>
            </a:r>
            <a:r>
              <a:rPr lang="en" altLang="zh-CN" sz="2000" dirty="0"/>
              <a:t> with the </a:t>
            </a:r>
            <a:r>
              <a:rPr lang="en" altLang="zh-CN" sz="2000" b="1" dirty="0" err="1">
                <a:latin typeface="Ubuntu Mono derivative Powerlin" panose="020B0509030602030204" pitchFamily="49" charset="0"/>
              </a:rPr>
              <a:t>pcap_setnonblock</a:t>
            </a:r>
            <a:r>
              <a:rPr lang="en-US" altLang="zh-CN" sz="2000" b="1" dirty="0">
                <a:latin typeface="Ubuntu Mono derivative Powerlin" panose="020B0509030602030204" pitchFamily="49" charset="0"/>
              </a:rPr>
              <a:t>()</a:t>
            </a:r>
            <a:r>
              <a:rPr lang="zh-CN" altLang="en-US" sz="2000" b="1" dirty="0">
                <a:latin typeface="Ubuntu Mono derivative Powerlin" panose="020B0509030602030204" pitchFamily="49" charset="0"/>
              </a:rPr>
              <a:t> </a:t>
            </a:r>
            <a:r>
              <a:rPr lang="en-US" altLang="zh-CN" sz="2000" dirty="0"/>
              <a:t>to</a:t>
            </a:r>
            <a:r>
              <a:rPr lang="zh-CN" altLang="en-US" sz="2000" b="1" dirty="0">
                <a:latin typeface="Ubuntu Mono derivative Powerlin" panose="020B0509030602030204" pitchFamily="49" charset="0"/>
              </a:rPr>
              <a:t> </a:t>
            </a:r>
            <a:r>
              <a:rPr lang="en" altLang="zh-CN" sz="2000" dirty="0"/>
              <a:t>set </a:t>
            </a:r>
            <a:r>
              <a:rPr lang="en" altLang="zh-CN" sz="2000" dirty="0" err="1"/>
              <a:t>libpcap</a:t>
            </a:r>
            <a:r>
              <a:rPr lang="en" altLang="zh-CN" sz="2000" dirty="0"/>
              <a:t> for </a:t>
            </a:r>
            <a:r>
              <a:rPr lang="en" altLang="zh-CN" sz="2000" b="1" dirty="0">
                <a:solidFill>
                  <a:schemeClr val="accent2"/>
                </a:solidFill>
              </a:rPr>
              <a:t>non-blocking</a:t>
            </a:r>
            <a:r>
              <a:rPr lang="en" altLang="zh-CN" sz="2000" dirty="0"/>
              <a:t> </a:t>
            </a:r>
            <a:r>
              <a:rPr lang="en-US" altLang="zh-CN" sz="2000" dirty="0"/>
              <a:t>mode</a:t>
            </a:r>
            <a:endParaRPr kumimoji="1" lang="en-US" altLang="zh-CN" sz="1600" dirty="0"/>
          </a:p>
          <a:p>
            <a:r>
              <a:rPr lang="en" altLang="zh-CN" sz="2400" dirty="0"/>
              <a:t>They can read from a live capture or </a:t>
            </a:r>
            <a:r>
              <a:rPr lang="en-US" altLang="zh-CN" sz="2400" dirty="0"/>
              <a:t>“</a:t>
            </a:r>
            <a:r>
              <a:rPr lang="en" altLang="zh-CN" sz="2400" dirty="0" err="1"/>
              <a:t>savefile</a:t>
            </a:r>
            <a:r>
              <a:rPr lang="en-US" altLang="zh-CN" sz="2400" dirty="0"/>
              <a:t>”</a:t>
            </a:r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#3</a:t>
            </a:r>
            <a:r>
              <a:rPr kumimoji="1" lang="zh-CN" altLang="en-US" dirty="0"/>
              <a:t> </a:t>
            </a:r>
            <a:r>
              <a:rPr lang="en" altLang="zh-CN" dirty="0">
                <a:effectLst/>
              </a:rPr>
              <a:t>The actual sniffing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3F4B88-1130-E142-8AAC-A3B8FEA61E93}"/>
              </a:ext>
            </a:extLst>
          </p:cNvPr>
          <p:cNvSpPr txBox="1"/>
          <p:nvPr/>
        </p:nvSpPr>
        <p:spPr>
          <a:xfrm>
            <a:off x="1625600" y="1503270"/>
            <a:ext cx="894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int </a:t>
            </a:r>
            <a:r>
              <a:rPr lang="en" altLang="zh-CN" dirty="0" err="1">
                <a:latin typeface="Courier" pitchFamily="2" charset="0"/>
              </a:rPr>
              <a:t>pcap_loop</a:t>
            </a:r>
            <a:r>
              <a:rPr lang="en" altLang="zh-CN" dirty="0">
                <a:latin typeface="Courier" pitchFamily="2" charset="0"/>
              </a:rPr>
              <a:t>(</a:t>
            </a:r>
          </a:p>
          <a:p>
            <a:r>
              <a:rPr lang="en" altLang="zh-CN" dirty="0">
                <a:latin typeface="Courier" pitchFamily="2" charset="0"/>
              </a:rPr>
              <a:t>	</a:t>
            </a:r>
            <a:r>
              <a:rPr lang="en" altLang="zh-CN" dirty="0" err="1">
                <a:latin typeface="Courier" pitchFamily="2" charset="0"/>
              </a:rPr>
              <a:t>pcap_t</a:t>
            </a:r>
            <a:r>
              <a:rPr lang="en" altLang="zh-CN" dirty="0">
                <a:latin typeface="Courier" pitchFamily="2" charset="0"/>
              </a:rPr>
              <a:t> *p, int </a:t>
            </a:r>
            <a:r>
              <a:rPr lang="en" altLang="zh-CN" dirty="0" err="1">
                <a:latin typeface="Courier" pitchFamily="2" charset="0"/>
              </a:rPr>
              <a:t>cnt</a:t>
            </a:r>
            <a:r>
              <a:rPr lang="en" altLang="zh-CN" dirty="0">
                <a:latin typeface="Courier" pitchFamily="2" charset="0"/>
              </a:rPr>
              <a:t>, </a:t>
            </a:r>
            <a:r>
              <a:rPr lang="en" altLang="zh-CN" dirty="0" err="1">
                <a:latin typeface="Courier" pitchFamily="2" charset="0"/>
              </a:rPr>
              <a:t>pcap_handler</a:t>
            </a:r>
            <a:r>
              <a:rPr lang="en" altLang="zh-CN" dirty="0">
                <a:latin typeface="Courier" pitchFamily="2" charset="0"/>
              </a:rPr>
              <a:t> callback, </a:t>
            </a:r>
            <a:r>
              <a:rPr lang="en" altLang="zh-CN" dirty="0" err="1">
                <a:latin typeface="Courier" pitchFamily="2" charset="0"/>
              </a:rPr>
              <a:t>u_char</a:t>
            </a:r>
            <a:r>
              <a:rPr lang="en" altLang="zh-CN" dirty="0">
                <a:latin typeface="Courier" pitchFamily="2" charset="0"/>
              </a:rPr>
              <a:t> *user</a:t>
            </a:r>
          </a:p>
          <a:p>
            <a:r>
              <a:rPr lang="en" altLang="zh-CN" dirty="0">
                <a:latin typeface="Courier" pitchFamily="2" charset="0"/>
              </a:rPr>
              <a:t>); 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3C016-DDB6-3B4D-951C-89BB866458A0}"/>
              </a:ext>
            </a:extLst>
          </p:cNvPr>
          <p:cNvSpPr txBox="1"/>
          <p:nvPr/>
        </p:nvSpPr>
        <p:spPr>
          <a:xfrm>
            <a:off x="1828800" y="30362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how many packets it should sniff for before returning (a negative value means it should sniff until an error occurs)</a:t>
            </a:r>
            <a:endParaRPr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F14EC12-2A9E-3548-BDDF-4173B4935D3E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V="1">
            <a:off x="4114800" y="2133511"/>
            <a:ext cx="762000" cy="902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E2A053-1504-0747-92C2-E9F2EF9DFCDA}"/>
              </a:ext>
            </a:extLst>
          </p:cNvPr>
          <p:cNvSpPr txBox="1"/>
          <p:nvPr/>
        </p:nvSpPr>
        <p:spPr>
          <a:xfrm>
            <a:off x="6590404" y="3013842"/>
            <a:ext cx="5386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arguments of our own that we wish to send to our callback function, in addition to the arguments that </a:t>
            </a:r>
            <a:r>
              <a:rPr lang="en" altLang="zh-CN" b="0" i="0" dirty="0" err="1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pcap_loop</a:t>
            </a:r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() sends.</a:t>
            </a:r>
            <a:endParaRPr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2B14996-D74C-384E-B8EB-F456E93B81A1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9283433" y="2133511"/>
            <a:ext cx="241567" cy="880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1B5E08F-49F0-2649-820D-04AC01BA213A}"/>
              </a:ext>
            </a:extLst>
          </p:cNvPr>
          <p:cNvSpPr txBox="1"/>
          <p:nvPr/>
        </p:nvSpPr>
        <p:spPr>
          <a:xfrm>
            <a:off x="499673" y="253969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our session handle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41D2A04-712C-6242-8722-FF563DAFC0F2}"/>
              </a:ext>
            </a:extLst>
          </p:cNvPr>
          <p:cNvCxnSpPr>
            <a:cxnSpLocks/>
            <a:stCxn id="22" idx="0"/>
          </p:cNvCxnSpPr>
          <p:nvPr/>
        </p:nvCxnSpPr>
        <p:spPr bwMode="auto">
          <a:xfrm flipV="1">
            <a:off x="1642673" y="2133511"/>
            <a:ext cx="1481527" cy="4061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13D5B31-B9CB-5449-BF4C-6C38D39B4741}"/>
              </a:ext>
            </a:extLst>
          </p:cNvPr>
          <p:cNvSpPr txBox="1"/>
          <p:nvPr/>
        </p:nvSpPr>
        <p:spPr>
          <a:xfrm>
            <a:off x="810689" y="4135146"/>
            <a:ext cx="10570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void </a:t>
            </a:r>
            <a:r>
              <a:rPr lang="en" altLang="zh-CN" dirty="0" err="1">
                <a:latin typeface="Courier" pitchFamily="2" charset="0"/>
              </a:rPr>
              <a:t>got_packet</a:t>
            </a:r>
            <a:r>
              <a:rPr lang="en" altLang="zh-CN" dirty="0">
                <a:latin typeface="Courier" pitchFamily="2" charset="0"/>
              </a:rPr>
              <a:t>(</a:t>
            </a:r>
          </a:p>
          <a:p>
            <a:r>
              <a:rPr lang="en" altLang="zh-CN" dirty="0">
                <a:latin typeface="Courier" pitchFamily="2" charset="0"/>
              </a:rPr>
              <a:t>	</a:t>
            </a:r>
            <a:r>
              <a:rPr lang="en" altLang="zh-CN" dirty="0" err="1">
                <a:latin typeface="Courier" pitchFamily="2" charset="0"/>
              </a:rPr>
              <a:t>u_char</a:t>
            </a:r>
            <a:r>
              <a:rPr lang="en" altLang="zh-CN" dirty="0">
                <a:latin typeface="Courier" pitchFamily="2" charset="0"/>
              </a:rPr>
              <a:t> *</a:t>
            </a:r>
            <a:r>
              <a:rPr lang="en" altLang="zh-CN" dirty="0" err="1">
                <a:latin typeface="Courier" pitchFamily="2" charset="0"/>
              </a:rPr>
              <a:t>args</a:t>
            </a:r>
            <a:r>
              <a:rPr lang="en" altLang="zh-CN" dirty="0">
                <a:latin typeface="Courier" pitchFamily="2" charset="0"/>
              </a:rPr>
              <a:t>, const struct </a:t>
            </a:r>
            <a:r>
              <a:rPr lang="en" altLang="zh-CN" dirty="0" err="1">
                <a:latin typeface="Courier" pitchFamily="2" charset="0"/>
              </a:rPr>
              <a:t>pcap_pkthdr</a:t>
            </a:r>
            <a:r>
              <a:rPr lang="en" altLang="zh-CN" dirty="0">
                <a:latin typeface="Courier" pitchFamily="2" charset="0"/>
              </a:rPr>
              <a:t> *header, const </a:t>
            </a:r>
            <a:r>
              <a:rPr lang="en" altLang="zh-CN" dirty="0" err="1">
                <a:latin typeface="Courier" pitchFamily="2" charset="0"/>
              </a:rPr>
              <a:t>u_char</a:t>
            </a:r>
            <a:r>
              <a:rPr lang="en" altLang="zh-CN" dirty="0">
                <a:latin typeface="Courier" pitchFamily="2" charset="0"/>
              </a:rPr>
              <a:t> *packet</a:t>
            </a:r>
          </a:p>
          <a:p>
            <a:r>
              <a:rPr lang="en" altLang="zh-CN" dirty="0">
                <a:latin typeface="Courier" pitchFamily="2" charset="0"/>
              </a:rPr>
              <a:t>);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0A5A93-9230-E241-974D-E8959AEABB64}"/>
              </a:ext>
            </a:extLst>
          </p:cNvPr>
          <p:cNvSpPr txBox="1"/>
          <p:nvPr/>
        </p:nvSpPr>
        <p:spPr>
          <a:xfrm>
            <a:off x="534416" y="5248870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corresponds to the last argument of </a:t>
            </a:r>
            <a:r>
              <a:rPr lang="en" altLang="zh-CN" b="0" i="0" dirty="0" err="1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pcap_loop</a:t>
            </a:r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(). Whatever value is passed as the last argument to </a:t>
            </a:r>
            <a:r>
              <a:rPr lang="en" altLang="zh-CN" b="0" i="0" dirty="0" err="1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pcap_loop</a:t>
            </a:r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() is passed to the first argument of our callback function every time the function is called.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09C5653-5B8C-DD4B-B408-7C59814A7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977" y="4800600"/>
            <a:ext cx="207023" cy="4482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550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#3</a:t>
            </a:r>
            <a:r>
              <a:rPr kumimoji="1" lang="zh-CN" altLang="en-US" dirty="0"/>
              <a:t> </a:t>
            </a:r>
            <a:r>
              <a:rPr lang="en" altLang="zh-CN" dirty="0">
                <a:effectLst/>
              </a:rPr>
              <a:t>The actual sniffing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CEA9998-1C19-8E4B-A74E-3B2717D4CEAC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1948" y="2057400"/>
            <a:ext cx="1350652" cy="13257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51FEEB9-587C-2D4A-92BB-9F8591EECC72}"/>
              </a:ext>
            </a:extLst>
          </p:cNvPr>
          <p:cNvSpPr txBox="1"/>
          <p:nvPr/>
        </p:nvSpPr>
        <p:spPr>
          <a:xfrm>
            <a:off x="810689" y="1313910"/>
            <a:ext cx="10570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void </a:t>
            </a:r>
            <a:r>
              <a:rPr lang="en" altLang="zh-CN" dirty="0" err="1">
                <a:latin typeface="Courier" pitchFamily="2" charset="0"/>
              </a:rPr>
              <a:t>got_packet</a:t>
            </a:r>
            <a:r>
              <a:rPr lang="en" altLang="zh-CN" dirty="0">
                <a:latin typeface="Courier" pitchFamily="2" charset="0"/>
              </a:rPr>
              <a:t>(</a:t>
            </a:r>
          </a:p>
          <a:p>
            <a:r>
              <a:rPr lang="en" altLang="zh-CN" dirty="0">
                <a:latin typeface="Courier" pitchFamily="2" charset="0"/>
              </a:rPr>
              <a:t>	</a:t>
            </a:r>
            <a:r>
              <a:rPr lang="en" altLang="zh-CN" dirty="0" err="1">
                <a:latin typeface="Courier" pitchFamily="2" charset="0"/>
              </a:rPr>
              <a:t>u_char</a:t>
            </a:r>
            <a:r>
              <a:rPr lang="en" altLang="zh-CN" dirty="0">
                <a:latin typeface="Courier" pitchFamily="2" charset="0"/>
              </a:rPr>
              <a:t> *</a:t>
            </a:r>
            <a:r>
              <a:rPr lang="en" altLang="zh-CN" dirty="0" err="1">
                <a:latin typeface="Courier" pitchFamily="2" charset="0"/>
              </a:rPr>
              <a:t>args</a:t>
            </a:r>
            <a:r>
              <a:rPr lang="en" altLang="zh-CN" dirty="0">
                <a:latin typeface="Courier" pitchFamily="2" charset="0"/>
              </a:rPr>
              <a:t>, const struct </a:t>
            </a:r>
            <a:r>
              <a:rPr lang="en" altLang="zh-CN" dirty="0" err="1">
                <a:latin typeface="Courier" pitchFamily="2" charset="0"/>
              </a:rPr>
              <a:t>pcap_pkthdr</a:t>
            </a:r>
            <a:r>
              <a:rPr lang="en" altLang="zh-CN" dirty="0">
                <a:latin typeface="Courier" pitchFamily="2" charset="0"/>
              </a:rPr>
              <a:t> *header, const </a:t>
            </a:r>
            <a:r>
              <a:rPr lang="en" altLang="zh-CN" dirty="0" err="1">
                <a:latin typeface="Courier" pitchFamily="2" charset="0"/>
              </a:rPr>
              <a:t>u_char</a:t>
            </a:r>
            <a:r>
              <a:rPr lang="en" altLang="zh-CN" dirty="0">
                <a:latin typeface="Courier" pitchFamily="2" charset="0"/>
              </a:rPr>
              <a:t> *packet</a:t>
            </a:r>
          </a:p>
          <a:p>
            <a:r>
              <a:rPr lang="en" altLang="zh-CN" dirty="0">
                <a:latin typeface="Courier" pitchFamily="2" charset="0"/>
              </a:rPr>
              <a:t>);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A19578-FA43-6C4B-80BA-A0A059309F94}"/>
              </a:ext>
            </a:extLst>
          </p:cNvPr>
          <p:cNvSpPr txBox="1"/>
          <p:nvPr/>
        </p:nvSpPr>
        <p:spPr>
          <a:xfrm>
            <a:off x="810689" y="4386642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struct </a:t>
            </a:r>
            <a:r>
              <a:rPr lang="en" altLang="zh-CN" dirty="0" err="1">
                <a:latin typeface="Courier" pitchFamily="2" charset="0"/>
              </a:rPr>
              <a:t>pcap_pkthdr</a:t>
            </a:r>
            <a:r>
              <a:rPr lang="en" altLang="zh-CN" dirty="0">
                <a:latin typeface="Courier" pitchFamily="2" charset="0"/>
              </a:rPr>
              <a:t> {</a:t>
            </a:r>
          </a:p>
          <a:p>
            <a:r>
              <a:rPr lang="en" altLang="zh-CN" dirty="0">
                <a:latin typeface="Courier" pitchFamily="2" charset="0"/>
              </a:rPr>
              <a:t>  struct </a:t>
            </a:r>
            <a:r>
              <a:rPr lang="en" altLang="zh-CN" dirty="0" err="1">
                <a:latin typeface="Courier" pitchFamily="2" charset="0"/>
              </a:rPr>
              <a:t>timeval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ts</a:t>
            </a:r>
            <a:r>
              <a:rPr lang="en" altLang="zh-CN" dirty="0">
                <a:latin typeface="Courier" pitchFamily="2" charset="0"/>
              </a:rPr>
              <a:t>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time stamp */</a:t>
            </a:r>
          </a:p>
          <a:p>
            <a:r>
              <a:rPr lang="en" altLang="zh-CN" dirty="0">
                <a:latin typeface="Courier" pitchFamily="2" charset="0"/>
              </a:rPr>
              <a:t>  bpf_u_int32 </a:t>
            </a:r>
            <a:r>
              <a:rPr lang="en" altLang="zh-CN" dirty="0" err="1">
                <a:latin typeface="Courier" pitchFamily="2" charset="0"/>
              </a:rPr>
              <a:t>caplen</a:t>
            </a:r>
            <a:r>
              <a:rPr lang="en" altLang="zh-CN" dirty="0">
                <a:latin typeface="Courier" pitchFamily="2" charset="0"/>
              </a:rPr>
              <a:t>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length of portion present */</a:t>
            </a:r>
          </a:p>
          <a:p>
            <a:r>
              <a:rPr lang="en" altLang="zh-CN" dirty="0">
                <a:latin typeface="Courier" pitchFamily="2" charset="0"/>
              </a:rPr>
              <a:t>  bpf_u_int32 </a:t>
            </a:r>
            <a:r>
              <a:rPr lang="en" altLang="zh-CN" dirty="0" err="1">
                <a:latin typeface="Courier" pitchFamily="2" charset="0"/>
              </a:rPr>
              <a:t>len</a:t>
            </a:r>
            <a:r>
              <a:rPr lang="en" altLang="zh-CN" dirty="0">
                <a:latin typeface="Courier" pitchFamily="2" charset="0"/>
              </a:rPr>
              <a:t>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length this packet (off wire) */</a:t>
            </a:r>
          </a:p>
          <a:p>
            <a:r>
              <a:rPr lang="en" altLang="zh-CN" dirty="0">
                <a:latin typeface="Courier" pitchFamily="2" charset="0"/>
              </a:rPr>
              <a:t>}; </a:t>
            </a:r>
            <a:br>
              <a:rPr lang="en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0B53D-C8E4-0948-8650-9DCF83F70838}"/>
              </a:ext>
            </a:extLst>
          </p:cNvPr>
          <p:cNvSpPr txBox="1"/>
          <p:nvPr/>
        </p:nvSpPr>
        <p:spPr>
          <a:xfrm>
            <a:off x="1143000" y="33831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the </a:t>
            </a:r>
            <a:r>
              <a:rPr lang="en" altLang="zh-CN" b="0" i="0" dirty="0" err="1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pcap</a:t>
            </a:r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 header, which contains information about when the packet was sniffed, how large it is, etc.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767D7-26D6-804D-82F5-E93199EF7E81}"/>
              </a:ext>
            </a:extLst>
          </p:cNvPr>
          <p:cNvSpPr txBox="1"/>
          <p:nvPr/>
        </p:nvSpPr>
        <p:spPr>
          <a:xfrm>
            <a:off x="7592259" y="3336975"/>
            <a:ext cx="3456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the entire packet</a:t>
            </a:r>
            <a:r>
              <a:rPr lang="en-US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. It is the unmarshalling (or serialization) of the packet.</a:t>
            </a:r>
            <a:endParaRPr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81EDB02-7C4B-5847-9F07-691D7AA1180B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H="1" flipV="1">
            <a:off x="9144000" y="2011233"/>
            <a:ext cx="176630" cy="13257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677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Unmarshalling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2BA964-5A30-7D4D-B3A6-0732ADEEE209}"/>
              </a:ext>
            </a:extLst>
          </p:cNvPr>
          <p:cNvSpPr txBox="1"/>
          <p:nvPr/>
        </p:nvSpPr>
        <p:spPr>
          <a:xfrm>
            <a:off x="762000" y="1066800"/>
            <a:ext cx="10668000" cy="507831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Ethernet header */</a:t>
            </a:r>
          </a:p>
          <a:p>
            <a:r>
              <a:rPr lang="en" altLang="zh-CN" dirty="0">
                <a:latin typeface="Courier" pitchFamily="2" charset="0"/>
              </a:rPr>
              <a:t>struct </a:t>
            </a:r>
            <a:r>
              <a:rPr lang="en" altLang="zh-CN" dirty="0" err="1">
                <a:latin typeface="Courier" pitchFamily="2" charset="0"/>
              </a:rPr>
              <a:t>sniff_ethernet</a:t>
            </a:r>
            <a:r>
              <a:rPr lang="en" altLang="zh-CN" dirty="0">
                <a:latin typeface="Courier" pitchFamily="2" charset="0"/>
              </a:rPr>
              <a:t> {</a:t>
            </a:r>
          </a:p>
          <a:p>
            <a:r>
              <a:rPr lang="en" altLang="zh-CN" dirty="0">
                <a:latin typeface="Courier" pitchFamily="2" charset="0"/>
              </a:rPr>
              <a:t>  </a:t>
            </a:r>
            <a:r>
              <a:rPr lang="en" altLang="zh-CN" dirty="0" err="1">
                <a:latin typeface="Courier" pitchFamily="2" charset="0"/>
              </a:rPr>
              <a:t>u_char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ether_dhost</a:t>
            </a:r>
            <a:r>
              <a:rPr lang="en" altLang="zh-CN" dirty="0">
                <a:latin typeface="Courier" pitchFamily="2" charset="0"/>
              </a:rPr>
              <a:t>[ETHER_ADDR_LEN];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Destination host address */</a:t>
            </a:r>
          </a:p>
          <a:p>
            <a:r>
              <a:rPr lang="en" altLang="zh-CN" dirty="0">
                <a:latin typeface="Courier" pitchFamily="2" charset="0"/>
              </a:rPr>
              <a:t>  </a:t>
            </a:r>
            <a:r>
              <a:rPr lang="en" altLang="zh-CN" dirty="0" err="1">
                <a:latin typeface="Courier" pitchFamily="2" charset="0"/>
              </a:rPr>
              <a:t>u_char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ether_shost</a:t>
            </a:r>
            <a:r>
              <a:rPr lang="en" altLang="zh-CN" dirty="0">
                <a:latin typeface="Courier" pitchFamily="2" charset="0"/>
              </a:rPr>
              <a:t>[ETHER_ADDR_LEN];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Source host address */</a:t>
            </a:r>
          </a:p>
          <a:p>
            <a:r>
              <a:rPr lang="en" altLang="zh-CN" dirty="0">
                <a:latin typeface="Courier" pitchFamily="2" charset="0"/>
              </a:rPr>
              <a:t>  </a:t>
            </a:r>
            <a:r>
              <a:rPr lang="en" altLang="zh-CN" dirty="0" err="1">
                <a:latin typeface="Courier" pitchFamily="2" charset="0"/>
              </a:rPr>
              <a:t>u_short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ether_type</a:t>
            </a:r>
            <a:r>
              <a:rPr lang="en" altLang="zh-CN" dirty="0">
                <a:latin typeface="Courier" pitchFamily="2" charset="0"/>
              </a:rPr>
              <a:t>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IP? ARP? RARP? </a:t>
            </a:r>
            <a:r>
              <a:rPr lang="en" altLang="zh-CN" dirty="0" err="1">
                <a:solidFill>
                  <a:schemeClr val="accent3"/>
                </a:solidFill>
                <a:latin typeface="Courier" pitchFamily="2" charset="0"/>
              </a:rPr>
              <a:t>etc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 */</a:t>
            </a:r>
          </a:p>
          <a:p>
            <a:r>
              <a:rPr lang="en" altLang="zh-CN" dirty="0">
                <a:latin typeface="Courier" pitchFamily="2" charset="0"/>
              </a:rPr>
              <a:t>};</a:t>
            </a:r>
          </a:p>
          <a:p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IP header */</a:t>
            </a:r>
          </a:p>
          <a:p>
            <a:r>
              <a:rPr lang="en" altLang="zh-CN" dirty="0">
                <a:latin typeface="Courier" pitchFamily="2" charset="0"/>
              </a:rPr>
              <a:t>struct </a:t>
            </a:r>
            <a:r>
              <a:rPr lang="en" altLang="zh-CN" dirty="0" err="1">
                <a:latin typeface="Courier" pitchFamily="2" charset="0"/>
              </a:rPr>
              <a:t>sniff_ip</a:t>
            </a:r>
            <a:r>
              <a:rPr lang="en" altLang="zh-CN" dirty="0">
                <a:latin typeface="Courier" pitchFamily="2" charset="0"/>
              </a:rPr>
              <a:t> {…};</a:t>
            </a:r>
          </a:p>
          <a:p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UDP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 header */</a:t>
            </a:r>
          </a:p>
          <a:p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sniff_</a:t>
            </a:r>
            <a:r>
              <a:rPr lang="en-US" altLang="zh-CN" dirty="0" err="1">
                <a:latin typeface="Courier" pitchFamily="2" charset="0"/>
              </a:rPr>
              <a:t>udp</a:t>
            </a:r>
            <a:r>
              <a:rPr lang="en" altLang="zh-CN" dirty="0">
                <a:latin typeface="Courier" pitchFamily="2" charset="0"/>
              </a:rPr>
              <a:t> {…};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RTP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header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*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</a:p>
          <a:p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sniff_</a:t>
            </a:r>
            <a:r>
              <a:rPr lang="en-US" altLang="zh-CN" dirty="0" err="1">
                <a:latin typeface="Courier" pitchFamily="2" charset="0"/>
              </a:rPr>
              <a:t>rtp</a:t>
            </a:r>
            <a:r>
              <a:rPr lang="en" altLang="zh-CN" dirty="0">
                <a:latin typeface="Courier" pitchFamily="2" charset="0"/>
              </a:rPr>
              <a:t> {…};</a:t>
            </a:r>
            <a:endParaRPr lang="en-US" altLang="zh-CN" dirty="0">
              <a:latin typeface="Courier" pitchFamily="2" charset="0"/>
            </a:endParaRPr>
          </a:p>
          <a:p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const struct </a:t>
            </a:r>
            <a:r>
              <a:rPr lang="en" altLang="zh-CN" dirty="0" err="1">
                <a:latin typeface="Courier" pitchFamily="2" charset="0"/>
              </a:rPr>
              <a:t>sniff_ethernet</a:t>
            </a:r>
            <a:r>
              <a:rPr lang="en" altLang="zh-CN" dirty="0">
                <a:latin typeface="Courier" pitchFamily="2" charset="0"/>
              </a:rPr>
              <a:t> *ethernet;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The ethernet header */</a:t>
            </a:r>
          </a:p>
          <a:p>
            <a:r>
              <a:rPr lang="en" altLang="zh-CN" dirty="0">
                <a:latin typeface="Courier" pitchFamily="2" charset="0"/>
              </a:rPr>
              <a:t>const struct </a:t>
            </a:r>
            <a:r>
              <a:rPr lang="en" altLang="zh-CN" dirty="0" err="1">
                <a:latin typeface="Courier" pitchFamily="2" charset="0"/>
              </a:rPr>
              <a:t>sniff_ip</a:t>
            </a:r>
            <a:r>
              <a:rPr lang="en" altLang="zh-CN" dirty="0">
                <a:latin typeface="Courier" pitchFamily="2" charset="0"/>
              </a:rPr>
              <a:t> *</a:t>
            </a:r>
            <a:r>
              <a:rPr lang="en" altLang="zh-CN" dirty="0" err="1">
                <a:latin typeface="Courier" pitchFamily="2" charset="0"/>
              </a:rPr>
              <a:t>ip</a:t>
            </a:r>
            <a:r>
              <a:rPr lang="en" altLang="zh-CN" dirty="0">
                <a:latin typeface="Courier" pitchFamily="2" charset="0"/>
              </a:rPr>
              <a:t>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The IP header */</a:t>
            </a:r>
          </a:p>
          <a:p>
            <a:r>
              <a:rPr lang="en" altLang="zh-CN" dirty="0">
                <a:latin typeface="Courier" pitchFamily="2" charset="0"/>
              </a:rPr>
              <a:t>const </a:t>
            </a:r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sniff_</a:t>
            </a:r>
            <a:r>
              <a:rPr lang="en-US" altLang="zh-CN" dirty="0" err="1">
                <a:latin typeface="Courier" pitchFamily="2" charset="0"/>
              </a:rPr>
              <a:t>ud</a:t>
            </a:r>
            <a:r>
              <a:rPr lang="en" altLang="zh-CN" dirty="0">
                <a:latin typeface="Courier" pitchFamily="2" charset="0"/>
              </a:rPr>
              <a:t>p *</a:t>
            </a:r>
            <a:r>
              <a:rPr lang="en-US" altLang="zh-CN" dirty="0" err="1">
                <a:latin typeface="Courier" pitchFamily="2" charset="0"/>
              </a:rPr>
              <a:t>ud</a:t>
            </a:r>
            <a:r>
              <a:rPr lang="en" altLang="zh-CN" dirty="0">
                <a:latin typeface="Courier" pitchFamily="2" charset="0"/>
              </a:rPr>
              <a:t>p;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The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UDP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 header */</a:t>
            </a:r>
            <a:endParaRPr lang="en-US" altLang="zh-CN" dirty="0">
              <a:solidFill>
                <a:schemeClr val="accent3"/>
              </a:solidFill>
              <a:latin typeface="Courier" pitchFamily="2" charset="0"/>
            </a:endParaRPr>
          </a:p>
          <a:p>
            <a:r>
              <a:rPr lang="en" altLang="zh-CN" dirty="0" err="1">
                <a:latin typeface="Courier" pitchFamily="2" charset="0"/>
              </a:rPr>
              <a:t>const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sniff_</a:t>
            </a:r>
            <a:r>
              <a:rPr lang="en-US" altLang="zh-CN" dirty="0" err="1">
                <a:latin typeface="Courier" pitchFamily="2" charset="0"/>
              </a:rPr>
              <a:t>rt</a:t>
            </a:r>
            <a:r>
              <a:rPr lang="en" altLang="zh-CN" dirty="0">
                <a:latin typeface="Courier" pitchFamily="2" charset="0"/>
              </a:rPr>
              <a:t>p *</a:t>
            </a:r>
            <a:r>
              <a:rPr lang="en-US" altLang="zh-CN" dirty="0" err="1">
                <a:latin typeface="Courier" pitchFamily="2" charset="0"/>
              </a:rPr>
              <a:t>rt</a:t>
            </a:r>
            <a:r>
              <a:rPr lang="en" altLang="zh-CN" dirty="0">
                <a:latin typeface="Courier" pitchFamily="2" charset="0"/>
              </a:rPr>
              <a:t>p;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The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RTP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 header */</a:t>
            </a:r>
          </a:p>
          <a:p>
            <a:r>
              <a:rPr lang="en" altLang="zh-CN" dirty="0">
                <a:latin typeface="Courier" pitchFamily="2" charset="0"/>
              </a:rPr>
              <a:t>const char *payload; </a:t>
            </a:r>
            <a:r>
              <a:rPr lang="en" altLang="zh-CN" dirty="0">
                <a:solidFill>
                  <a:schemeClr val="accent3"/>
                </a:solidFill>
                <a:latin typeface="Courier" pitchFamily="2" charset="0"/>
              </a:rPr>
              <a:t>/* Packet payload */</a:t>
            </a:r>
          </a:p>
        </p:txBody>
      </p:sp>
    </p:spTree>
    <p:extLst>
      <p:ext uri="{BB962C8B-B14F-4D97-AF65-F5344CB8AC3E}">
        <p14:creationId xmlns:p14="http://schemas.microsoft.com/office/powerpoint/2010/main" val="324701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kumimoji="1" lang="en-US" altLang="zh-CN" dirty="0" err="1"/>
              <a:t>Libpcap</a:t>
            </a:r>
            <a:r>
              <a:rPr kumimoji="1" lang="zh-CN" altLang="en-US" dirty="0"/>
              <a:t>编程：</a:t>
            </a:r>
            <a:r>
              <a:rPr kumimoji="1" lang="en-US" altLang="zh-CN" dirty="0"/>
              <a:t>Unmarshalling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2BA964-5A30-7D4D-B3A6-0732ADEEE209}"/>
              </a:ext>
            </a:extLst>
          </p:cNvPr>
          <p:cNvSpPr txBox="1"/>
          <p:nvPr/>
        </p:nvSpPr>
        <p:spPr>
          <a:xfrm>
            <a:off x="762000" y="1238071"/>
            <a:ext cx="10668000" cy="286232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dirty="0" err="1">
                <a:latin typeface="Courier" pitchFamily="2" charset="0"/>
              </a:rPr>
              <a:t>int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size_ethernet</a:t>
            </a:r>
            <a:r>
              <a:rPr lang="en" altLang="zh-CN" dirty="0">
                <a:latin typeface="Courier" pitchFamily="2" charset="0"/>
              </a:rPr>
              <a:t> = </a:t>
            </a:r>
            <a:r>
              <a:rPr lang="en" altLang="zh-CN" dirty="0" err="1">
                <a:latin typeface="Courier" pitchFamily="2" charset="0"/>
              </a:rPr>
              <a:t>sizeof</a:t>
            </a:r>
            <a:r>
              <a:rPr lang="en" altLang="zh-CN" dirty="0">
                <a:latin typeface="Courier" pitchFamily="2" charset="0"/>
              </a:rPr>
              <a:t>(</a:t>
            </a:r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sniff_ethernet</a:t>
            </a:r>
            <a:r>
              <a:rPr lang="en" altLang="zh-CN" dirty="0">
                <a:latin typeface="Courier" pitchFamily="2" charset="0"/>
              </a:rPr>
              <a:t>);</a:t>
            </a:r>
          </a:p>
          <a:p>
            <a:r>
              <a:rPr lang="en" altLang="zh-CN" dirty="0" err="1">
                <a:latin typeface="Courier" pitchFamily="2" charset="0"/>
              </a:rPr>
              <a:t>int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size_ip</a:t>
            </a:r>
            <a:r>
              <a:rPr lang="en" altLang="zh-CN" dirty="0">
                <a:latin typeface="Courier" pitchFamily="2" charset="0"/>
              </a:rPr>
              <a:t> = </a:t>
            </a:r>
            <a:r>
              <a:rPr lang="en" altLang="zh-CN" dirty="0" err="1">
                <a:latin typeface="Courier" pitchFamily="2" charset="0"/>
              </a:rPr>
              <a:t>sizeof</a:t>
            </a:r>
            <a:r>
              <a:rPr lang="en" altLang="zh-CN" dirty="0">
                <a:latin typeface="Courier" pitchFamily="2" charset="0"/>
              </a:rPr>
              <a:t>(</a:t>
            </a:r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sniff_ip</a:t>
            </a:r>
            <a:r>
              <a:rPr lang="en" altLang="zh-CN" dirty="0">
                <a:latin typeface="Courier" pitchFamily="2" charset="0"/>
              </a:rPr>
              <a:t>);</a:t>
            </a:r>
          </a:p>
          <a:p>
            <a:r>
              <a:rPr lang="en" altLang="zh-CN" dirty="0" err="1">
                <a:latin typeface="Courier" pitchFamily="2" charset="0"/>
              </a:rPr>
              <a:t>int</a:t>
            </a:r>
            <a:r>
              <a:rPr lang="en" altLang="zh-CN" dirty="0">
                <a:latin typeface="Courier" pitchFamily="2" charset="0"/>
              </a:rPr>
              <a:t> size_</a:t>
            </a:r>
            <a:r>
              <a:rPr lang="en-US" altLang="zh-CN" dirty="0" err="1">
                <a:latin typeface="Courier" pitchFamily="2" charset="0"/>
              </a:rPr>
              <a:t>ud</a:t>
            </a:r>
            <a:r>
              <a:rPr lang="en" altLang="zh-CN" dirty="0">
                <a:latin typeface="Courier" pitchFamily="2" charset="0"/>
              </a:rPr>
              <a:t>p = </a:t>
            </a:r>
            <a:r>
              <a:rPr lang="en" altLang="zh-CN" dirty="0" err="1">
                <a:latin typeface="Courier" pitchFamily="2" charset="0"/>
              </a:rPr>
              <a:t>sizeof</a:t>
            </a:r>
            <a:r>
              <a:rPr lang="en" altLang="zh-CN" dirty="0">
                <a:latin typeface="Courier" pitchFamily="2" charset="0"/>
              </a:rPr>
              <a:t>(</a:t>
            </a:r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sniff_</a:t>
            </a:r>
            <a:r>
              <a:rPr lang="en-US" altLang="zh-CN" dirty="0" err="1">
                <a:latin typeface="Courier" pitchFamily="2" charset="0"/>
              </a:rPr>
              <a:t>ud</a:t>
            </a:r>
            <a:r>
              <a:rPr lang="en" altLang="zh-CN" dirty="0">
                <a:latin typeface="Courier" pitchFamily="2" charset="0"/>
              </a:rPr>
              <a:t>p);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 err="1">
                <a:latin typeface="Courier" pitchFamily="2" charset="0"/>
              </a:rPr>
              <a:t>int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siez_rtp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sizeof</a:t>
            </a:r>
            <a:r>
              <a:rPr lang="en-US" altLang="zh-CN" dirty="0">
                <a:latin typeface="Courier" pitchFamily="2" charset="0"/>
              </a:rPr>
              <a:t>(</a:t>
            </a:r>
            <a:r>
              <a:rPr lang="en-US" altLang="zh-CN" dirty="0" err="1">
                <a:latin typeface="Courier" pitchFamily="2" charset="0"/>
              </a:rPr>
              <a:t>struct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sniff_rtp</a:t>
            </a:r>
            <a:r>
              <a:rPr lang="en-US" altLang="zh-CN" dirty="0">
                <a:latin typeface="Courier" pitchFamily="2" charset="0"/>
              </a:rPr>
              <a:t>);</a:t>
            </a:r>
            <a:endParaRPr lang="zh-CN" altLang="en-US" dirty="0">
              <a:latin typeface="Courier" pitchFamily="2" charset="0"/>
            </a:endParaRPr>
          </a:p>
          <a:p>
            <a:endParaRPr lang="en-US" altLang="zh-CN" dirty="0">
              <a:latin typeface="Courier" pitchFamily="2" charset="0"/>
            </a:endParaRPr>
          </a:p>
          <a:p>
            <a:r>
              <a:rPr lang="en" altLang="zh-CN" dirty="0" err="1">
                <a:latin typeface="Courier" pitchFamily="2" charset="0"/>
              </a:rPr>
              <a:t>ethernet</a:t>
            </a:r>
            <a:r>
              <a:rPr lang="en" altLang="zh-CN" dirty="0">
                <a:latin typeface="Courier" pitchFamily="2" charset="0"/>
              </a:rPr>
              <a:t> = (struct </a:t>
            </a:r>
            <a:r>
              <a:rPr lang="en" altLang="zh-CN" dirty="0" err="1">
                <a:latin typeface="Courier" pitchFamily="2" charset="0"/>
              </a:rPr>
              <a:t>sniff_ethernet</a:t>
            </a:r>
            <a:r>
              <a:rPr lang="en" altLang="zh-CN" dirty="0">
                <a:latin typeface="Courier" pitchFamily="2" charset="0"/>
              </a:rPr>
              <a:t>*)(packet); </a:t>
            </a:r>
          </a:p>
          <a:p>
            <a:r>
              <a:rPr lang="en" altLang="zh-CN" dirty="0" err="1">
                <a:latin typeface="Courier" pitchFamily="2" charset="0"/>
              </a:rPr>
              <a:t>ip</a:t>
            </a:r>
            <a:r>
              <a:rPr lang="en" altLang="zh-CN" dirty="0">
                <a:latin typeface="Courier" pitchFamily="2" charset="0"/>
              </a:rPr>
              <a:t> = (struct </a:t>
            </a:r>
            <a:r>
              <a:rPr lang="en" altLang="zh-CN" dirty="0" err="1">
                <a:latin typeface="Courier" pitchFamily="2" charset="0"/>
              </a:rPr>
              <a:t>sniff_ip</a:t>
            </a:r>
            <a:r>
              <a:rPr lang="en" altLang="zh-CN" dirty="0">
                <a:latin typeface="Courier" pitchFamily="2" charset="0"/>
              </a:rPr>
              <a:t>*)(packet + </a:t>
            </a:r>
            <a:r>
              <a:rPr lang="en" altLang="zh-CN" dirty="0" err="1">
                <a:latin typeface="Courier" pitchFamily="2" charset="0"/>
              </a:rPr>
              <a:t>size_ethernet</a:t>
            </a:r>
            <a:r>
              <a:rPr lang="en" altLang="zh-CN" dirty="0">
                <a:latin typeface="Courier" pitchFamily="2" charset="0"/>
              </a:rPr>
              <a:t>); </a:t>
            </a:r>
          </a:p>
          <a:p>
            <a:r>
              <a:rPr lang="en-US" altLang="zh-CN" dirty="0" err="1">
                <a:latin typeface="Courier" pitchFamily="2" charset="0"/>
              </a:rPr>
              <a:t>ud</a:t>
            </a:r>
            <a:r>
              <a:rPr lang="en" altLang="zh-CN" dirty="0">
                <a:latin typeface="Courier" pitchFamily="2" charset="0"/>
              </a:rPr>
              <a:t>p = (</a:t>
            </a:r>
            <a:r>
              <a:rPr lang="en" altLang="zh-CN" dirty="0" err="1">
                <a:latin typeface="Courier" pitchFamily="2" charset="0"/>
              </a:rPr>
              <a:t>struct</a:t>
            </a:r>
            <a:r>
              <a:rPr lang="en" altLang="zh-CN" dirty="0">
                <a:latin typeface="Courier" pitchFamily="2" charset="0"/>
              </a:rPr>
              <a:t> sniff_</a:t>
            </a:r>
            <a:r>
              <a:rPr lang="en-US" altLang="zh-CN" dirty="0" err="1">
                <a:latin typeface="Courier" pitchFamily="2" charset="0"/>
              </a:rPr>
              <a:t>ud</a:t>
            </a:r>
            <a:r>
              <a:rPr lang="en" altLang="zh-CN" dirty="0">
                <a:latin typeface="Courier" pitchFamily="2" charset="0"/>
              </a:rPr>
              <a:t>p*)(packet + </a:t>
            </a:r>
            <a:r>
              <a:rPr lang="en" altLang="zh-CN" dirty="0" err="1">
                <a:latin typeface="Courier" pitchFamily="2" charset="0"/>
              </a:rPr>
              <a:t>size_ethernet</a:t>
            </a:r>
            <a:r>
              <a:rPr lang="en" altLang="zh-CN" dirty="0">
                <a:latin typeface="Courier" pitchFamily="2" charset="0"/>
              </a:rPr>
              <a:t> + </a:t>
            </a:r>
            <a:r>
              <a:rPr lang="en" altLang="zh-CN" dirty="0" err="1">
                <a:latin typeface="Courier" pitchFamily="2" charset="0"/>
              </a:rPr>
              <a:t>size_ip</a:t>
            </a:r>
            <a:r>
              <a:rPr lang="en" altLang="zh-CN" dirty="0">
                <a:latin typeface="Courier" pitchFamily="2" charset="0"/>
              </a:rPr>
              <a:t>); 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rt</a:t>
            </a:r>
            <a:r>
              <a:rPr lang="en" altLang="zh-CN" dirty="0">
                <a:latin typeface="Courier" pitchFamily="2" charset="0"/>
              </a:rPr>
              <a:t>p = (struct sniff_</a:t>
            </a:r>
            <a:r>
              <a:rPr lang="en-US" altLang="zh-CN" dirty="0" err="1">
                <a:latin typeface="Courier" pitchFamily="2" charset="0"/>
              </a:rPr>
              <a:t>rtp</a:t>
            </a:r>
            <a:r>
              <a:rPr lang="en" altLang="zh-CN" dirty="0">
                <a:latin typeface="Courier" pitchFamily="2" charset="0"/>
              </a:rPr>
              <a:t>*)(packet + </a:t>
            </a:r>
            <a:r>
              <a:rPr lang="en" altLang="zh-CN" dirty="0" err="1">
                <a:latin typeface="Courier" pitchFamily="2" charset="0"/>
              </a:rPr>
              <a:t>size_ethernet</a:t>
            </a:r>
            <a:r>
              <a:rPr lang="en" altLang="zh-CN" dirty="0">
                <a:latin typeface="Courier" pitchFamily="2" charset="0"/>
              </a:rPr>
              <a:t> + </a:t>
            </a:r>
            <a:r>
              <a:rPr lang="en" altLang="zh-CN" dirty="0" err="1">
                <a:latin typeface="Courier" pitchFamily="2" charset="0"/>
              </a:rPr>
              <a:t>size_ip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size_udp</a:t>
            </a:r>
            <a:r>
              <a:rPr lang="en" altLang="zh-CN" dirty="0">
                <a:latin typeface="Courier" pitchFamily="2" charset="0"/>
              </a:rPr>
              <a:t>); </a:t>
            </a:r>
          </a:p>
          <a:p>
            <a:r>
              <a:rPr lang="en" altLang="zh-CN" dirty="0">
                <a:latin typeface="Courier" pitchFamily="2" charset="0"/>
              </a:rPr>
              <a:t>payload = (</a:t>
            </a:r>
            <a:r>
              <a:rPr lang="en" altLang="zh-CN" dirty="0" err="1">
                <a:latin typeface="Courier" pitchFamily="2" charset="0"/>
              </a:rPr>
              <a:t>u_char</a:t>
            </a:r>
            <a:r>
              <a:rPr lang="en" altLang="zh-CN" dirty="0">
                <a:latin typeface="Courier" pitchFamily="2" charset="0"/>
              </a:rPr>
              <a:t> *)(packet + </a:t>
            </a:r>
            <a:r>
              <a:rPr lang="en" altLang="zh-CN" dirty="0" err="1">
                <a:latin typeface="Courier" pitchFamily="2" charset="0"/>
              </a:rPr>
              <a:t>size_ethernet</a:t>
            </a:r>
            <a:r>
              <a:rPr lang="en" altLang="zh-CN" dirty="0">
                <a:latin typeface="Courier" pitchFamily="2" charset="0"/>
              </a:rPr>
              <a:t> + </a:t>
            </a:r>
            <a:r>
              <a:rPr lang="en" altLang="zh-CN" dirty="0" err="1">
                <a:latin typeface="Courier" pitchFamily="2" charset="0"/>
              </a:rPr>
              <a:t>size_ip</a:t>
            </a:r>
            <a:r>
              <a:rPr lang="en" altLang="zh-CN" dirty="0">
                <a:latin typeface="Courier" pitchFamily="2" charset="0"/>
              </a:rPr>
              <a:t> + size_</a:t>
            </a:r>
            <a:r>
              <a:rPr lang="en-US" altLang="zh-CN" dirty="0" err="1">
                <a:latin typeface="Courier" pitchFamily="2" charset="0"/>
              </a:rPr>
              <a:t>ud</a:t>
            </a:r>
            <a:r>
              <a:rPr lang="en" altLang="zh-CN" dirty="0">
                <a:latin typeface="Courier" pitchFamily="2" charset="0"/>
              </a:rPr>
              <a:t>p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size_rtp</a:t>
            </a:r>
            <a:r>
              <a:rPr lang="en" altLang="zh-CN" dirty="0">
                <a:latin typeface="Courier" pitchFamily="2" charset="0"/>
              </a:rPr>
              <a:t>);</a:t>
            </a:r>
            <a:endParaRPr lang="zh-CN" altLang="en-US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B92802-65C5-0143-83A4-87CF57087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45300"/>
              </p:ext>
            </p:extLst>
          </p:nvPr>
        </p:nvGraphicFramePr>
        <p:xfrm>
          <a:off x="1143000" y="4465445"/>
          <a:ext cx="4953000" cy="35244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5604">
                  <a:extLst>
                    <a:ext uri="{9D8B030D-6E8A-4147-A177-3AD203B41FA5}">
                      <a16:colId xmlns:a16="http://schemas.microsoft.com/office/drawing/2014/main" val="312534388"/>
                    </a:ext>
                  </a:extLst>
                </a:gridCol>
                <a:gridCol w="635604">
                  <a:extLst>
                    <a:ext uri="{9D8B030D-6E8A-4147-A177-3AD203B41FA5}">
                      <a16:colId xmlns:a16="http://schemas.microsoft.com/office/drawing/2014/main" val="3775286661"/>
                    </a:ext>
                  </a:extLst>
                </a:gridCol>
                <a:gridCol w="635604">
                  <a:extLst>
                    <a:ext uri="{9D8B030D-6E8A-4147-A177-3AD203B41FA5}">
                      <a16:colId xmlns:a16="http://schemas.microsoft.com/office/drawing/2014/main" val="2548056967"/>
                    </a:ext>
                  </a:extLst>
                </a:gridCol>
                <a:gridCol w="68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1440985392"/>
                    </a:ext>
                  </a:extLst>
                </a:gridCol>
              </a:tblGrid>
              <a:tr h="352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Head</a:t>
                      </a:r>
                      <a:endParaRPr lang="zh-CN" altLang="en-US" b="1" dirty="0"/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Head</a:t>
                      </a:r>
                      <a:endParaRPr lang="zh-CN" altLang="en-US" b="1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Head</a:t>
                      </a:r>
                      <a:endParaRPr lang="zh-CN" altLang="en-US" b="1" dirty="0"/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93981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D9DF558-7776-7A4D-8998-EE42376DAC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9095" y="4992608"/>
            <a:ext cx="0" cy="6745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DD68AC6-5909-814E-BD24-9CF6BB7F68E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79163" y="4992608"/>
            <a:ext cx="0" cy="6745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91969F4-472B-F948-A03C-A99A1AFAE90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6859" y="4992608"/>
            <a:ext cx="0" cy="6745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2A1D081-149F-1549-929A-614F57898435}"/>
              </a:ext>
            </a:extLst>
          </p:cNvPr>
          <p:cNvCxnSpPr>
            <a:cxnSpLocks/>
          </p:cNvCxnSpPr>
          <p:nvPr/>
        </p:nvCxnSpPr>
        <p:spPr bwMode="auto">
          <a:xfrm flipV="1">
            <a:off x="3733799" y="4992608"/>
            <a:ext cx="0" cy="6745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E085775-8738-B24F-ADF1-1B37D04E33E8}"/>
              </a:ext>
            </a:extLst>
          </p:cNvPr>
          <p:cNvSpPr txBox="1"/>
          <p:nvPr/>
        </p:nvSpPr>
        <p:spPr>
          <a:xfrm>
            <a:off x="528187" y="5781169"/>
            <a:ext cx="1295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ethernet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DE4123-32BC-C946-B3A2-538A5FA6E04A}"/>
              </a:ext>
            </a:extLst>
          </p:cNvPr>
          <p:cNvSpPr txBox="1"/>
          <p:nvPr/>
        </p:nvSpPr>
        <p:spPr>
          <a:xfrm>
            <a:off x="1600207" y="5781169"/>
            <a:ext cx="1295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IP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B56681-68AA-DE4C-ADDF-850CFF4E541B}"/>
              </a:ext>
            </a:extLst>
          </p:cNvPr>
          <p:cNvSpPr txBox="1"/>
          <p:nvPr/>
        </p:nvSpPr>
        <p:spPr>
          <a:xfrm>
            <a:off x="2133599" y="5767901"/>
            <a:ext cx="1295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UD</a:t>
            </a:r>
            <a:r>
              <a:rPr lang="en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P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F72E26-7ED7-714D-A5C3-A642B72E5276}"/>
              </a:ext>
            </a:extLst>
          </p:cNvPr>
          <p:cNvSpPr txBox="1"/>
          <p:nvPr/>
        </p:nvSpPr>
        <p:spPr>
          <a:xfrm>
            <a:off x="3505204" y="5767901"/>
            <a:ext cx="160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RT</a:t>
            </a:r>
            <a:r>
              <a:rPr lang="en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P payload</a:t>
            </a:r>
            <a:endParaRPr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91969F4-472B-F948-A03C-A99A1AFAE90A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2167" y="4999242"/>
            <a:ext cx="0" cy="6745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AB56681-68AA-DE4C-ADDF-850CFF4E541B}"/>
              </a:ext>
            </a:extLst>
          </p:cNvPr>
          <p:cNvSpPr txBox="1"/>
          <p:nvPr/>
        </p:nvSpPr>
        <p:spPr>
          <a:xfrm>
            <a:off x="2768907" y="5774535"/>
            <a:ext cx="1295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RT</a:t>
            </a:r>
            <a:r>
              <a:rPr lang="en" altLang="zh-CN" dirty="0">
                <a:solidFill>
                  <a:srgbClr val="000000"/>
                </a:solidFill>
                <a:ea typeface="PingFang SC" panose="020B0400000000000000" pitchFamily="34" charset="-122"/>
              </a:rPr>
              <a:t>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DD5658-CC55-A749-9535-53BDB3A81BA9}"/>
              </a:ext>
            </a:extLst>
          </p:cNvPr>
          <p:cNvSpPr txBox="1"/>
          <p:nvPr/>
        </p:nvSpPr>
        <p:spPr>
          <a:xfrm>
            <a:off x="5513563" y="5182938"/>
            <a:ext cx="649889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Pay attention to </a:t>
            </a:r>
            <a:r>
              <a:rPr kumimoji="1" lang="en-US" altLang="zh-CN" sz="2400" dirty="0">
                <a:solidFill>
                  <a:srgbClr val="FF0000"/>
                </a:solidFill>
              </a:rPr>
              <a:t>byte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order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in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packet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header</a:t>
            </a:r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Pay attention to </a:t>
            </a:r>
            <a:r>
              <a:rPr kumimoji="1" lang="en-US" altLang="zh-CN" sz="2400" dirty="0">
                <a:solidFill>
                  <a:srgbClr val="FF0000"/>
                </a:solidFill>
              </a:rPr>
              <a:t>Ethernet header type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90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RTP</a:t>
            </a:r>
            <a:r>
              <a:rPr kumimoji="1" lang="zh-CN" altLang="en-US" dirty="0"/>
              <a:t> </a:t>
            </a:r>
            <a:r>
              <a:rPr kumimoji="1" lang="en-US" altLang="zh-CN" dirty="0"/>
              <a:t>sniffer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3B0AC-E80F-DE4B-B0DF-8FEA5D7E35F3}"/>
              </a:ext>
            </a:extLst>
          </p:cNvPr>
          <p:cNvSpPr txBox="1"/>
          <p:nvPr/>
        </p:nvSpPr>
        <p:spPr>
          <a:xfrm>
            <a:off x="228600" y="1443841"/>
            <a:ext cx="5334000" cy="397031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int main(){</a:t>
            </a:r>
          </a:p>
          <a:p>
            <a:r>
              <a:rPr lang="en" altLang="zh-CN" dirty="0">
                <a:latin typeface="Courier" pitchFamily="2" charset="0"/>
              </a:rPr>
              <a:t>...</a:t>
            </a: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/* now set our callback function */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 pcap_loop(handle, num_packets,</a:t>
            </a:r>
            <a:endParaRPr lang="en-US" altLang="zh-CN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got_packet, NULL);</a:t>
            </a:r>
          </a:p>
          <a:p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/* cleanup */</a:t>
            </a:r>
          </a:p>
          <a:p>
            <a:r>
              <a:rPr lang="zh-CN" altLang="en-US" dirty="0">
                <a:latin typeface="Courier" pitchFamily="2" charset="0"/>
              </a:rPr>
              <a:t>  pcap_freecode(&amp;fp);</a:t>
            </a:r>
          </a:p>
          <a:p>
            <a:r>
              <a:rPr lang="zh-CN" altLang="en-US" dirty="0">
                <a:latin typeface="Courier" pitchFamily="2" charset="0"/>
              </a:rPr>
              <a:t>  pcap_close(handle);</a:t>
            </a:r>
          </a:p>
          <a:p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printf("\nCapture complete.\n");</a:t>
            </a:r>
          </a:p>
          <a:p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return 0;</a:t>
            </a:r>
          </a:p>
          <a:p>
            <a:r>
              <a:rPr lang="zh-CN" altLang="en-US" dirty="0">
                <a:latin typeface="Courier" pitchFamily="2" charset="0"/>
              </a:rPr>
              <a:t>}</a:t>
            </a:r>
            <a:endParaRPr lang="en" altLang="zh-CN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2AD56-AF81-3E4F-A5B0-3454FBA0080D}"/>
              </a:ext>
            </a:extLst>
          </p:cNvPr>
          <p:cNvSpPr txBox="1"/>
          <p:nvPr/>
        </p:nvSpPr>
        <p:spPr>
          <a:xfrm>
            <a:off x="5867400" y="1439882"/>
            <a:ext cx="5867400" cy="397031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void got_packet(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zh-CN" altLang="en-US" dirty="0">
                <a:latin typeface="Courier" pitchFamily="2" charset="0"/>
              </a:rPr>
              <a:t>u_char *args,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zh-CN" altLang="en-US" dirty="0">
                <a:latin typeface="Courier" pitchFamily="2" charset="0"/>
              </a:rPr>
              <a:t>const struct pcap_pkthdr *header,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zh-CN" altLang="en-US" dirty="0">
                <a:latin typeface="Courier" pitchFamily="2" charset="0"/>
              </a:rPr>
              <a:t>const u_char *packet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) {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/* packet counter */</a:t>
            </a:r>
          </a:p>
          <a:p>
            <a:r>
              <a:rPr lang="en-US" altLang="zh-CN" dirty="0">
                <a:latin typeface="Courier" pitchFamily="2" charset="0"/>
              </a:rPr>
              <a:t>  static int count = 1;</a:t>
            </a:r>
          </a:p>
          <a:p>
            <a:endParaRPr lang="zh-CN" altLang="en-US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en-US" altLang="zh-CN" dirty="0" err="1">
                <a:latin typeface="Courier" pitchFamily="2" charset="0"/>
              </a:rPr>
              <a:t>printf</a:t>
            </a:r>
            <a:r>
              <a:rPr lang="en-US" altLang="zh-CN" dirty="0">
                <a:latin typeface="Courier" pitchFamily="2" charset="0"/>
              </a:rPr>
              <a:t>(”\n  Packet: %d\n", count++);</a:t>
            </a:r>
          </a:p>
          <a:p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print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src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&amp;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dst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ip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*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</a:p>
          <a:p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print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src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&amp;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dst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port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*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</a:p>
          <a:p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print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RTP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type,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length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&amp;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seqnum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*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...</a:t>
            </a:r>
          </a:p>
          <a:p>
            <a:r>
              <a:rPr lang="en-US" altLang="zh-CN" dirty="0">
                <a:latin typeface="Courier" pitchFamily="2" charset="0"/>
              </a:rPr>
              <a:t>}</a:t>
            </a:r>
            <a:endParaRPr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4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RTP</a:t>
            </a:r>
            <a:r>
              <a:rPr kumimoji="1" lang="zh-CN" altLang="en-US" dirty="0"/>
              <a:t> </a:t>
            </a:r>
            <a:r>
              <a:rPr kumimoji="1" lang="en-US" altLang="zh-CN" dirty="0"/>
              <a:t>sniffer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3B0AC-E80F-DE4B-B0DF-8FEA5D7E35F3}"/>
              </a:ext>
            </a:extLst>
          </p:cNvPr>
          <p:cNvSpPr txBox="1"/>
          <p:nvPr/>
        </p:nvSpPr>
        <p:spPr>
          <a:xfrm>
            <a:off x="228600" y="1443841"/>
            <a:ext cx="5334000" cy="397031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int main(){</a:t>
            </a:r>
          </a:p>
          <a:p>
            <a:r>
              <a:rPr lang="en" altLang="zh-CN" dirty="0">
                <a:latin typeface="Courier" pitchFamily="2" charset="0"/>
              </a:rPr>
              <a:t>...</a:t>
            </a: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/* now set our callback function */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 pcap_loop(handle, num_packets,</a:t>
            </a:r>
            <a:endParaRPr lang="en-US" altLang="zh-CN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got_packet, NULL);</a:t>
            </a:r>
          </a:p>
          <a:p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/* cleanup */</a:t>
            </a:r>
          </a:p>
          <a:p>
            <a:r>
              <a:rPr lang="zh-CN" altLang="en-US" dirty="0">
                <a:latin typeface="Courier" pitchFamily="2" charset="0"/>
              </a:rPr>
              <a:t>  pcap_freecode(&amp;fp);</a:t>
            </a:r>
          </a:p>
          <a:p>
            <a:r>
              <a:rPr lang="zh-CN" altLang="en-US" dirty="0">
                <a:latin typeface="Courier" pitchFamily="2" charset="0"/>
              </a:rPr>
              <a:t>  pcap_close(handle);</a:t>
            </a:r>
          </a:p>
          <a:p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printf("\nCapture complete.\n");</a:t>
            </a:r>
          </a:p>
          <a:p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return 0;</a:t>
            </a:r>
          </a:p>
          <a:p>
            <a:r>
              <a:rPr lang="zh-CN" altLang="en-US" dirty="0">
                <a:latin typeface="Courier" pitchFamily="2" charset="0"/>
              </a:rPr>
              <a:t>}</a:t>
            </a:r>
            <a:endParaRPr lang="en" altLang="zh-CN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2AD56-AF81-3E4F-A5B0-3454FBA0080D}"/>
              </a:ext>
            </a:extLst>
          </p:cNvPr>
          <p:cNvSpPr txBox="1"/>
          <p:nvPr/>
        </p:nvSpPr>
        <p:spPr>
          <a:xfrm>
            <a:off x="5867400" y="1439882"/>
            <a:ext cx="5867400" cy="397031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void got_packet(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zh-CN" altLang="en-US" dirty="0">
                <a:latin typeface="Courier" pitchFamily="2" charset="0"/>
              </a:rPr>
              <a:t>u_char *args,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zh-CN" altLang="en-US" dirty="0">
                <a:latin typeface="Courier" pitchFamily="2" charset="0"/>
              </a:rPr>
              <a:t>const struct pcap_pkthdr *header,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zh-CN" altLang="en-US" dirty="0">
                <a:latin typeface="Courier" pitchFamily="2" charset="0"/>
              </a:rPr>
              <a:t>const u_char *packet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) {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/* packet counter */</a:t>
            </a:r>
          </a:p>
          <a:p>
            <a:r>
              <a:rPr lang="en-US" altLang="zh-CN" dirty="0">
                <a:latin typeface="Courier" pitchFamily="2" charset="0"/>
              </a:rPr>
              <a:t>  static int count = 1;</a:t>
            </a:r>
          </a:p>
          <a:p>
            <a:endParaRPr lang="zh-CN" altLang="en-US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</a:t>
            </a:r>
            <a:r>
              <a:rPr lang="en-US" altLang="zh-CN" dirty="0" err="1">
                <a:latin typeface="Courier" pitchFamily="2" charset="0"/>
              </a:rPr>
              <a:t>printf</a:t>
            </a:r>
            <a:r>
              <a:rPr lang="en-US" altLang="zh-CN" dirty="0">
                <a:latin typeface="Courier" pitchFamily="2" charset="0"/>
              </a:rPr>
              <a:t>(”\n  Packet: %d\n", count++);</a:t>
            </a:r>
          </a:p>
          <a:p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print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src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&amp;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dst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ip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*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</a:p>
          <a:p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print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src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&amp;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dst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port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*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</a:p>
          <a:p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*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print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RTP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type,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length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&amp;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  <a:latin typeface="Courier" pitchFamily="2" charset="0"/>
              </a:rPr>
              <a:t>seqnum</a:t>
            </a:r>
            <a:r>
              <a:rPr lang="zh-CN" altLang="en-US" dirty="0">
                <a:solidFill>
                  <a:schemeClr val="accent3"/>
                </a:solidFill>
                <a:latin typeface="Courier" pitchFamily="2" charset="0"/>
              </a:rPr>
              <a:t> *</a:t>
            </a:r>
            <a:r>
              <a:rPr lang="en-US" altLang="zh-CN" dirty="0">
                <a:solidFill>
                  <a:schemeClr val="accent3"/>
                </a:solidFill>
                <a:latin typeface="Courier" pitchFamily="2" charset="0"/>
              </a:rPr>
              <a:t>/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...</a:t>
            </a:r>
          </a:p>
          <a:p>
            <a:r>
              <a:rPr lang="en-US" altLang="zh-CN" dirty="0">
                <a:latin typeface="Courier" pitchFamily="2" charset="0"/>
              </a:rPr>
              <a:t>}</a:t>
            </a:r>
            <a:endParaRPr lang="zh-CN" altLang="en-US" dirty="0">
              <a:latin typeface="Courier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276"/>
          <a:stretch/>
        </p:blipFill>
        <p:spPr>
          <a:xfrm>
            <a:off x="1739900" y="762000"/>
            <a:ext cx="8712200" cy="540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24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libpcap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pcap_t</a:t>
            </a:r>
            <a:r>
              <a:rPr lang="en-US" altLang="zh-CN" dirty="0"/>
              <a:t> *</a:t>
            </a:r>
            <a:r>
              <a:rPr lang="en-US" altLang="zh-CN" dirty="0" err="1"/>
              <a:t>pcap_open_offline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fname</a:t>
            </a:r>
            <a:r>
              <a:rPr lang="en-US" altLang="zh-CN" dirty="0"/>
              <a:t>, char *</a:t>
            </a:r>
            <a:r>
              <a:rPr lang="en-US" altLang="zh-CN" dirty="0" err="1"/>
              <a:t>errbuf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open a </a:t>
            </a:r>
            <a:r>
              <a:rPr lang="en-US" altLang="zh-CN" b="1" dirty="0" err="1"/>
              <a:t>pcap_t</a:t>
            </a:r>
            <a:r>
              <a:rPr lang="en-US" altLang="zh-CN" dirty="0"/>
              <a:t> for a </a:t>
            </a:r>
            <a:r>
              <a:rPr lang="en-US" altLang="zh-CN" dirty="0" err="1"/>
              <a:t>savefile</a:t>
            </a:r>
            <a:r>
              <a:rPr lang="en-US" altLang="zh-CN" dirty="0"/>
              <a:t>, given a pathname</a:t>
            </a:r>
          </a:p>
          <a:p>
            <a:r>
              <a:rPr lang="en-US" altLang="zh-CN" dirty="0" err="1"/>
              <a:t>pcap_dumper_t</a:t>
            </a:r>
            <a:r>
              <a:rPr lang="en-US" altLang="zh-CN" dirty="0"/>
              <a:t> *</a:t>
            </a:r>
            <a:r>
              <a:rPr lang="en-US" altLang="zh-CN" dirty="0" err="1"/>
              <a:t>pcap_dump_open</a:t>
            </a:r>
            <a:r>
              <a:rPr lang="en-US" altLang="zh-CN" dirty="0"/>
              <a:t>(</a:t>
            </a:r>
            <a:r>
              <a:rPr lang="en-US" altLang="zh-CN" dirty="0" err="1"/>
              <a:t>pcap_t</a:t>
            </a:r>
            <a:r>
              <a:rPr lang="en-US" altLang="zh-CN" dirty="0"/>
              <a:t> *p,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fname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Opening a handle for writing captured packets</a:t>
            </a:r>
          </a:p>
          <a:p>
            <a:r>
              <a:rPr lang="mr-IN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Libpcap</a:t>
            </a:r>
            <a:r>
              <a:rPr lang="en-US" altLang="zh-CN" dirty="0"/>
              <a:t> tutorial (easy to follow):</a:t>
            </a:r>
          </a:p>
          <a:p>
            <a:pPr lvl="1"/>
            <a:r>
              <a:rPr lang="en" altLang="zh-CN" dirty="0">
                <a:hlinkClick r:id="rId2"/>
              </a:rPr>
              <a:t>https://www.tcpdump.org/pcap.html</a:t>
            </a:r>
            <a:endParaRPr lang="en-US" altLang="zh-CN" dirty="0"/>
          </a:p>
          <a:p>
            <a:r>
              <a:rPr lang="en-US" altLang="zh-CN" dirty="0"/>
              <a:t>Get your hands dirty!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3200" dirty="0"/>
          </a:p>
          <a:p>
            <a:r>
              <a:rPr kumimoji="1" lang="en-US" altLang="zh-CN" sz="3200" dirty="0"/>
              <a:t> Wireshark</a:t>
            </a:r>
            <a:r>
              <a:rPr kumimoji="1" lang="zh-CN" altLang="en-US" sz="3200" dirty="0"/>
              <a:t>抓包和过滤</a:t>
            </a:r>
            <a:endParaRPr kumimoji="1" lang="en-US" altLang="zh-CN" sz="3200" dirty="0"/>
          </a:p>
          <a:p>
            <a:r>
              <a:rPr kumimoji="1" lang="zh-CN" altLang="en-US" sz="3200" dirty="0"/>
              <a:t> </a:t>
            </a:r>
            <a:r>
              <a:rPr kumimoji="1" lang="en-US" altLang="zh-CN" sz="3200" dirty="0"/>
              <a:t>BPF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err="1"/>
              <a:t>libpcap</a:t>
            </a:r>
            <a:r>
              <a:rPr kumimoji="1" lang="zh-CN" altLang="en-US" sz="3200" dirty="0"/>
              <a:t>编程</a:t>
            </a:r>
            <a:endParaRPr kumimoji="1" lang="en-US" altLang="zh-CN" sz="3200" dirty="0"/>
          </a:p>
          <a:p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err="1">
                <a:solidFill>
                  <a:srgbClr val="FF0000"/>
                </a:solidFill>
              </a:rPr>
              <a:t>tcpdump</a:t>
            </a:r>
            <a:r>
              <a:rPr kumimoji="1" lang="zh-CN" altLang="en-US" sz="3200" dirty="0">
                <a:solidFill>
                  <a:srgbClr val="FF0000"/>
                </a:solidFill>
              </a:rPr>
              <a:t>使用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87756-B472-DF42-B21F-27A7CA9B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12A363F-BC20-7E40-85A4-3D88B6A63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990798"/>
              </p:ext>
            </p:extLst>
          </p:nvPr>
        </p:nvGraphicFramePr>
        <p:xfrm>
          <a:off x="966795" y="1424736"/>
          <a:ext cx="6400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C4A21-D394-2B45-AA65-0EA68B784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9514A0-E655-C649-8C7D-B93CEE9DD877}"/>
              </a:ext>
            </a:extLst>
          </p:cNvPr>
          <p:cNvSpPr txBox="1"/>
          <p:nvPr/>
        </p:nvSpPr>
        <p:spPr>
          <a:xfrm>
            <a:off x="6930440" y="49100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高性能的报文过滤机制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BE313B-D9A9-734A-ADA9-AE463DAEEB75}"/>
              </a:ext>
            </a:extLst>
          </p:cNvPr>
          <p:cNvSpPr txBox="1"/>
          <p:nvPr/>
        </p:nvSpPr>
        <p:spPr>
          <a:xfrm>
            <a:off x="6930440" y="3514426"/>
            <a:ext cx="429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网络报文抓取的 </a:t>
            </a:r>
            <a:r>
              <a:rPr kumimoji="1" lang="en" altLang="zh-CN" sz="2800" dirty="0"/>
              <a:t>C/C++ </a:t>
            </a:r>
            <a:r>
              <a:rPr kumimoji="1" lang="zh-CN" altLang="en-US" sz="2800" dirty="0"/>
              <a:t>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F05E63-108D-6341-A507-35186EC522FD}"/>
              </a:ext>
            </a:extLst>
          </p:cNvPr>
          <p:cNvSpPr txBox="1"/>
          <p:nvPr/>
        </p:nvSpPr>
        <p:spPr>
          <a:xfrm>
            <a:off x="6952861" y="188714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常用的网络抓包软件</a:t>
            </a:r>
          </a:p>
        </p:txBody>
      </p:sp>
    </p:spTree>
    <p:extLst>
      <p:ext uri="{BB962C8B-B14F-4D97-AF65-F5344CB8AC3E}">
        <p14:creationId xmlns:p14="http://schemas.microsoft.com/office/powerpoint/2010/main" val="12090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tcpdump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4C1C57D-C0CF-BB4D-A18E-ED72894C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525963"/>
          </a:xfrm>
        </p:spPr>
        <p:txBody>
          <a:bodyPr/>
          <a:lstStyle/>
          <a:p>
            <a:r>
              <a:rPr kumimoji="1" lang="en" altLang="zh-CN" sz="2800" dirty="0"/>
              <a:t> </a:t>
            </a:r>
            <a:r>
              <a:rPr kumimoji="1" lang="en" altLang="zh-CN" sz="2800" dirty="0" err="1"/>
              <a:t>tcpdump</a:t>
            </a:r>
            <a:r>
              <a:rPr kumimoji="1" lang="en" altLang="zh-CN" sz="2800" dirty="0"/>
              <a:t>: A </a:t>
            </a:r>
            <a:r>
              <a:rPr kumimoji="1" lang="en" altLang="zh-CN" sz="2800" dirty="0" err="1"/>
              <a:t>cmd</a:t>
            </a:r>
            <a:r>
              <a:rPr kumimoji="1" lang="en" altLang="zh-CN" sz="2800" dirty="0"/>
              <a:t> line tool built on top of </a:t>
            </a:r>
            <a:r>
              <a:rPr kumimoji="1" lang="en" altLang="zh-CN" sz="2800" dirty="0" err="1">
                <a:solidFill>
                  <a:srgbClr val="FF0000"/>
                </a:solidFill>
              </a:rPr>
              <a:t>libpcap</a:t>
            </a:r>
            <a:r>
              <a:rPr kumimoji="1" lang="en-US" altLang="zh-CN" sz="2800" dirty="0"/>
              <a:t>. It is also </a:t>
            </a:r>
            <a:r>
              <a:rPr kumimoji="1" lang="en" altLang="zh-CN" sz="2800" dirty="0"/>
              <a:t>a packet analyzer and is used to diagnose and analyze network issues.</a:t>
            </a:r>
            <a:endParaRPr lang="en" altLang="zh-CN" dirty="0"/>
          </a:p>
          <a:p>
            <a:r>
              <a:rPr lang="en" altLang="zh-CN" dirty="0"/>
              <a:t>To get a list of interfaces, use 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To specify an interface, use -</a:t>
            </a:r>
            <a:r>
              <a:rPr kumimoji="1" lang="en" altLang="zh-CN" dirty="0" err="1"/>
              <a:t>i</a:t>
            </a:r>
            <a:r>
              <a:rPr kumimoji="1" lang="en" altLang="zh-CN" dirty="0"/>
              <a:t> or --interface. If “any” is given, packets from all interfaces will be grabbed.</a:t>
            </a:r>
            <a:r>
              <a:rPr kumimoji="1" lang="en-US" altLang="zh-CN" dirty="0"/>
              <a:t> It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running until it gets an interruption from the 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 an error is encountered). To limit the number of packets being sniffed, use -c flag.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C6E56A-8A56-A24D-9759-C003892A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5867400" cy="1033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B534EB-4F48-B047-AEBB-873E0345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1" y="4724400"/>
            <a:ext cx="6588889" cy="17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79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tcpdump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" altLang="zh-CN" dirty="0"/>
              <a:t>Understand information about a captured packet:</a:t>
            </a:r>
          </a:p>
          <a:p>
            <a:pPr marL="685800" lvl="1" indent="-342900">
              <a:buFont typeface="+mj-lt"/>
              <a:buAutoNum type="arabicPeriod"/>
            </a:pP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r>
              <a:rPr lang="en-US" altLang="zh-CN" dirty="0"/>
              <a:t>Store captured data: -w </a:t>
            </a:r>
          </a:p>
          <a:p>
            <a:pPr lvl="1"/>
            <a:r>
              <a:rPr lang="en" altLang="zh-CN" dirty="0" err="1">
                <a:latin typeface="Courier" pitchFamily="2" charset="0"/>
              </a:rPr>
              <a:t>sudo</a:t>
            </a:r>
            <a:r>
              <a:rPr lang="en" altLang="zh-CN" dirty="0">
                <a:latin typeface="Courier" pitchFamily="2" charset="0"/>
              </a:rPr>
              <a:t> </a:t>
            </a:r>
            <a:r>
              <a:rPr lang="en" altLang="zh-CN" dirty="0" err="1">
                <a:latin typeface="Courier" pitchFamily="2" charset="0"/>
              </a:rPr>
              <a:t>tcpdump</a:t>
            </a:r>
            <a:r>
              <a:rPr lang="en" altLang="zh-CN" dirty="0">
                <a:latin typeface="Courier" pitchFamily="2" charset="0"/>
              </a:rPr>
              <a:t> -</a:t>
            </a:r>
            <a:r>
              <a:rPr lang="en" altLang="zh-CN" dirty="0" err="1">
                <a:latin typeface="Courier" pitchFamily="2" charset="0"/>
              </a:rPr>
              <a:t>i</a:t>
            </a:r>
            <a:r>
              <a:rPr lang="en" altLang="zh-CN" dirty="0">
                <a:latin typeface="Courier" pitchFamily="2" charset="0"/>
              </a:rPr>
              <a:t> any -c5 -w </a:t>
            </a:r>
            <a:r>
              <a:rPr lang="en" altLang="zh-CN" dirty="0" err="1">
                <a:latin typeface="Courier" pitchFamily="2" charset="0"/>
              </a:rPr>
              <a:t>packetData.pcap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/>
              <a:t>Read captured data: -r</a:t>
            </a:r>
          </a:p>
          <a:p>
            <a:pPr lvl="1"/>
            <a:r>
              <a:rPr lang="en-US" altLang="zh-CN" dirty="0" err="1">
                <a:latin typeface="Courier" pitchFamily="2" charset="0"/>
              </a:rPr>
              <a:t>tcpdump</a:t>
            </a:r>
            <a:r>
              <a:rPr lang="en-US" altLang="zh-CN" dirty="0">
                <a:latin typeface="Courier" pitchFamily="2" charset="0"/>
              </a:rPr>
              <a:t> –r </a:t>
            </a:r>
            <a:r>
              <a:rPr lang="en-US" altLang="zh-CN" dirty="0" err="1">
                <a:latin typeface="Courier" pitchFamily="2" charset="0"/>
              </a:rPr>
              <a:t>packetData.pcap</a:t>
            </a:r>
            <a:r>
              <a:rPr lang="en-US" altLang="zh-CN" dirty="0">
                <a:latin typeface="Courier" pitchFamily="2" charset="0"/>
              </a:rPr>
              <a:t> # append any trailing flags you want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7B3828-AFD4-D949-80D3-7A31AAB8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8991600" cy="19809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1BF799-5717-DE46-A014-BE34F4D9A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5181600"/>
            <a:ext cx="85953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0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tcpdump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BPF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US" altLang="zh-CN" dirty="0"/>
              <a:t>To get packets from/to a specific host only:</a:t>
            </a:r>
          </a:p>
          <a:p>
            <a:pPr lvl="1"/>
            <a:r>
              <a:rPr lang="en-US" altLang="zh-CN" dirty="0">
                <a:latin typeface="Courier" pitchFamily="2" charset="0"/>
              </a:rPr>
              <a:t>host/</a:t>
            </a:r>
            <a:r>
              <a:rPr lang="en-US" altLang="zh-CN" dirty="0" err="1">
                <a:latin typeface="Courier" pitchFamily="2" charset="0"/>
              </a:rPr>
              <a:t>src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en-US" altLang="zh-CN" dirty="0" err="1">
                <a:latin typeface="Courier" pitchFamily="2" charset="0"/>
              </a:rPr>
              <a:t>dst</a:t>
            </a:r>
            <a:r>
              <a:rPr lang="en-US" altLang="zh-CN" dirty="0">
                <a:latin typeface="Courier" pitchFamily="2" charset="0"/>
              </a:rPr>
              <a:t> xxx</a:t>
            </a:r>
          </a:p>
          <a:p>
            <a:pPr lvl="2"/>
            <a:r>
              <a:rPr lang="en-US" altLang="zh-CN" dirty="0" err="1">
                <a:latin typeface="Courier" pitchFamily="2" charset="0"/>
              </a:rPr>
              <a:t>sudo</a:t>
            </a:r>
            <a:r>
              <a:rPr lang="en-US" altLang="zh-CN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tcpdump</a:t>
            </a:r>
            <a:r>
              <a:rPr lang="en-US" altLang="zh-CN" dirty="0">
                <a:latin typeface="Courier" pitchFamily="2" charset="0"/>
              </a:rPr>
              <a:t> -</a:t>
            </a:r>
            <a:r>
              <a:rPr lang="en-US" altLang="zh-CN" dirty="0" err="1">
                <a:latin typeface="Courier" pitchFamily="2" charset="0"/>
              </a:rPr>
              <a:t>i</a:t>
            </a:r>
            <a:r>
              <a:rPr lang="en-US" altLang="zh-CN" dirty="0">
                <a:latin typeface="Courier" pitchFamily="2" charset="0"/>
              </a:rPr>
              <a:t> eth0 -c4 -</a:t>
            </a:r>
            <a:r>
              <a:rPr lang="en-US" altLang="zh-CN" dirty="0" err="1">
                <a:latin typeface="Courier" pitchFamily="2" charset="0"/>
              </a:rPr>
              <a:t>nn</a:t>
            </a:r>
            <a:r>
              <a:rPr lang="en-US" altLang="zh-CN" dirty="0">
                <a:latin typeface="Courier" pitchFamily="2" charset="0"/>
              </a:rPr>
              <a:t> host 127.0.0.1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</a:p>
          <a:p>
            <a:pPr lvl="1"/>
            <a:r>
              <a:rPr lang="en-US" altLang="zh-CN" dirty="0">
                <a:latin typeface="Courier" pitchFamily="2" charset="0"/>
              </a:rPr>
              <a:t>port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xxx</a:t>
            </a:r>
          </a:p>
          <a:p>
            <a:pPr lvl="2"/>
            <a:r>
              <a:rPr lang="en-US" altLang="zh-CN" dirty="0" err="1">
                <a:latin typeface="Courier" pitchFamily="2" charset="0"/>
              </a:rPr>
              <a:t>sudo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tcpdump</a:t>
            </a:r>
            <a:r>
              <a:rPr lang="en-US" altLang="zh-CN" dirty="0">
                <a:latin typeface="Courier" pitchFamily="2" charset="0"/>
              </a:rPr>
              <a:t> –</a:t>
            </a:r>
            <a:r>
              <a:rPr lang="en-US" altLang="zh-CN" dirty="0" err="1">
                <a:latin typeface="Courier" pitchFamily="2" charset="0"/>
              </a:rPr>
              <a:t>i</a:t>
            </a:r>
            <a:r>
              <a:rPr lang="en-US" altLang="zh-CN" dirty="0">
                <a:latin typeface="Courier" pitchFamily="2" charset="0"/>
              </a:rPr>
              <a:t> eth0 –c2 port 80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protocol (directly append its name to the line)</a:t>
            </a:r>
          </a:p>
          <a:p>
            <a:pPr lvl="1"/>
            <a:r>
              <a:rPr lang="en" altLang="zh-CN" dirty="0" err="1">
                <a:latin typeface="Courier" pitchFamily="2" charset="0"/>
              </a:rPr>
              <a:t>sudo</a:t>
            </a:r>
            <a:r>
              <a:rPr lang="en" altLang="zh-CN" dirty="0">
                <a:latin typeface="Courier" pitchFamily="2" charset="0"/>
              </a:rPr>
              <a:t> </a:t>
            </a:r>
            <a:r>
              <a:rPr lang="en" altLang="zh-CN" dirty="0" err="1">
                <a:latin typeface="Courier" pitchFamily="2" charset="0"/>
              </a:rPr>
              <a:t>tcpdump</a:t>
            </a:r>
            <a:r>
              <a:rPr lang="en" altLang="zh-CN" dirty="0">
                <a:latin typeface="Courier" pitchFamily="2" charset="0"/>
              </a:rPr>
              <a:t> -</a:t>
            </a:r>
            <a:r>
              <a:rPr lang="en" altLang="zh-CN" dirty="0" err="1">
                <a:latin typeface="Courier" pitchFamily="2" charset="0"/>
              </a:rPr>
              <a:t>i</a:t>
            </a:r>
            <a:r>
              <a:rPr lang="en" altLang="zh-CN" dirty="0">
                <a:latin typeface="Courier" pitchFamily="2" charset="0"/>
              </a:rPr>
              <a:t> any -c5 </a:t>
            </a:r>
            <a:r>
              <a:rPr lang="en" altLang="zh-CN" dirty="0" err="1">
                <a:latin typeface="Courier" pitchFamily="2" charset="0"/>
              </a:rPr>
              <a:t>udp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/>
              <a:t>Multiple rules: concatenate them with and/or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EDC9A-B916-974B-B600-5D840BEA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572000"/>
            <a:ext cx="8763000" cy="1853001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C8FDD5F-FD60-9F4B-A42C-8F7E95818AB9}"/>
              </a:ext>
            </a:extLst>
          </p:cNvPr>
          <p:cNvCxnSpPr/>
          <p:nvPr/>
        </p:nvCxnSpPr>
        <p:spPr bwMode="auto">
          <a:xfrm>
            <a:off x="3886200" y="4800600"/>
            <a:ext cx="525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4AD5386-D0FF-054E-B4B9-097FA6BB88ED}"/>
              </a:ext>
            </a:extLst>
          </p:cNvPr>
          <p:cNvSpPr/>
          <p:nvPr/>
        </p:nvSpPr>
        <p:spPr bwMode="auto">
          <a:xfrm>
            <a:off x="5562600" y="5029200"/>
            <a:ext cx="533400" cy="2730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48680B-91E6-E14B-A5BC-7C9F2B839DF0}"/>
              </a:ext>
            </a:extLst>
          </p:cNvPr>
          <p:cNvSpPr/>
          <p:nvPr/>
        </p:nvSpPr>
        <p:spPr bwMode="auto">
          <a:xfrm>
            <a:off x="2578608" y="5315594"/>
            <a:ext cx="533400" cy="3994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E0F5FD-7532-9747-B0B9-489F043DF5F9}"/>
              </a:ext>
            </a:extLst>
          </p:cNvPr>
          <p:cNvSpPr/>
          <p:nvPr/>
        </p:nvSpPr>
        <p:spPr bwMode="auto">
          <a:xfrm>
            <a:off x="2578608" y="5029200"/>
            <a:ext cx="1612392" cy="2886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3200" dirty="0"/>
          </a:p>
          <a:p>
            <a:r>
              <a:rPr kumimoji="1" lang="en-US" altLang="zh-CN" sz="3200" dirty="0">
                <a:solidFill>
                  <a:srgbClr val="FF0000"/>
                </a:solidFill>
              </a:rPr>
              <a:t> Wireshark</a:t>
            </a:r>
            <a:r>
              <a:rPr kumimoji="1" lang="zh-CN" altLang="en-US" sz="3200" dirty="0">
                <a:solidFill>
                  <a:srgbClr val="FF0000"/>
                </a:solidFill>
              </a:rPr>
              <a:t>抓包和过滤</a:t>
            </a:r>
            <a:endParaRPr kumimoji="1" lang="en-US" altLang="zh-CN" sz="3200" dirty="0">
              <a:solidFill>
                <a:srgbClr val="FF0000"/>
              </a:solidFill>
            </a:endParaRPr>
          </a:p>
          <a:p>
            <a:r>
              <a:rPr kumimoji="1" lang="zh-CN" altLang="en-US" sz="3200" dirty="0"/>
              <a:t> </a:t>
            </a:r>
            <a:r>
              <a:rPr kumimoji="1" lang="en-US" altLang="zh-CN" sz="3200" dirty="0"/>
              <a:t>BPF</a:t>
            </a:r>
            <a:r>
              <a:rPr kumimoji="1" lang="zh-CN" altLang="en-US" sz="3200" dirty="0"/>
              <a:t>简介</a:t>
            </a:r>
            <a:r>
              <a:rPr kumimoji="1" lang="en-US" altLang="zh-CN" sz="3200" dirty="0"/>
              <a:t> </a:t>
            </a:r>
          </a:p>
          <a:p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libpcap</a:t>
            </a:r>
            <a:r>
              <a:rPr kumimoji="1" lang="zh-CN" altLang="en-US" sz="3200" dirty="0"/>
              <a:t>编程</a:t>
            </a:r>
            <a:endParaRPr kumimoji="1" lang="en-US" altLang="zh-CN" sz="3200" dirty="0"/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err="1"/>
              <a:t>tcpdump</a:t>
            </a:r>
            <a:r>
              <a:rPr kumimoji="1" lang="zh-CN" altLang="en-US" sz="3200" dirty="0"/>
              <a:t>使用</a:t>
            </a:r>
            <a:endParaRPr kumimoji="1" lang="en-US" altLang="zh-CN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2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Wireshark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56DAFC-ABBA-3040-8786-CFD2B65AD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7200"/>
            <a:ext cx="2590800" cy="114342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4724400" cy="4525963"/>
          </a:xfrm>
        </p:spPr>
        <p:txBody>
          <a:bodyPr/>
          <a:lstStyle/>
          <a:p>
            <a:r>
              <a:rPr kumimoji="1" lang="en" altLang="zh-CN" sz="2800" dirty="0">
                <a:hlinkClick r:id="rId3"/>
              </a:rPr>
              <a:t>Wireshark</a:t>
            </a:r>
            <a:r>
              <a:rPr kumimoji="1" lang="en" altLang="zh-CN" sz="2800" dirty="0"/>
              <a:t>: A free and open-source widely-used network protocol analyzer.</a:t>
            </a:r>
          </a:p>
          <a:p>
            <a:r>
              <a:rPr kumimoji="1" lang="en-US" altLang="zh-CN" sz="2800" dirty="0"/>
              <a:t>Automatically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capture, analyze packets and collect statistics.</a:t>
            </a:r>
          </a:p>
          <a:p>
            <a:r>
              <a:rPr kumimoji="1" lang="en-US" altLang="zh-CN" sz="2800" dirty="0"/>
              <a:t>Demonstration</a:t>
            </a:r>
            <a:endParaRPr kumimoji="1"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409863"/>
            <a:ext cx="6400800" cy="4732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197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246" y="1193404"/>
            <a:ext cx="3784915" cy="4876800"/>
          </a:xfrm>
        </p:spPr>
        <p:txBody>
          <a:bodyPr/>
          <a:lstStyle/>
          <a:p>
            <a:r>
              <a:rPr lang="en" altLang="zh-CN" dirty="0"/>
              <a:t>Capturing Data Packets on Wireshark</a:t>
            </a:r>
          </a:p>
          <a:p>
            <a:pPr lvl="1"/>
            <a:r>
              <a:rPr lang="en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and stop capturing</a:t>
            </a:r>
            <a:endParaRPr lang="en" altLang="zh-CN" dirty="0"/>
          </a:p>
          <a:p>
            <a:r>
              <a:rPr lang="en" altLang="zh-CN" dirty="0"/>
              <a:t>Analyzing Data Packets on Wireshark (see the fig here)</a:t>
            </a:r>
          </a:p>
          <a:p>
            <a:pPr lvl="1"/>
            <a:r>
              <a:rPr lang="en" altLang="zh-CN" dirty="0"/>
              <a:t>Functions of the three panels</a:t>
            </a:r>
          </a:p>
          <a:p>
            <a:pPr lvl="1"/>
            <a:r>
              <a:rPr lang="en" altLang="zh-CN" dirty="0"/>
              <a:t>Statistics (menu)</a:t>
            </a:r>
          </a:p>
          <a:p>
            <a:r>
              <a:rPr lang="en-US" altLang="zh-CN" dirty="0"/>
              <a:t>File I/O</a:t>
            </a:r>
          </a:p>
          <a:p>
            <a:pPr lvl="1"/>
            <a:r>
              <a:rPr lang="en-US" altLang="zh-CN" dirty="0"/>
              <a:t>Save as .</a:t>
            </a:r>
            <a:r>
              <a:rPr lang="en-US" altLang="zh-CN" dirty="0" err="1"/>
              <a:t>pcap</a:t>
            </a:r>
            <a:r>
              <a:rPr lang="en-US" altLang="zh-CN" dirty="0"/>
              <a:t> files</a:t>
            </a:r>
          </a:p>
          <a:p>
            <a:pPr lvl="1"/>
            <a:r>
              <a:rPr lang="en-US" altLang="zh-CN" dirty="0"/>
              <a:t>Read from .</a:t>
            </a:r>
            <a:r>
              <a:rPr lang="en-US" altLang="zh-CN" dirty="0" err="1"/>
              <a:t>pcap</a:t>
            </a:r>
            <a:r>
              <a:rPr lang="en-US" altLang="zh-CN" dirty="0"/>
              <a:t> files (e.g. CAIDA dataset)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4AD06D-7374-4646-B7D9-5A85D4468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04800"/>
            <a:ext cx="8519294" cy="6248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366B53-25BA-CF4D-B0B2-7042EA9E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0"/>
            <a:ext cx="877760" cy="87776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5C6B035-84C4-C94A-8A2D-B86D5744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4" y="-76200"/>
            <a:ext cx="2743200" cy="1143000"/>
          </a:xfrm>
        </p:spPr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88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 filters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b="1" dirty="0"/>
              <a:t>Display</a:t>
            </a:r>
            <a:r>
              <a:rPr lang="zh-CN" altLang="en-US" b="1" dirty="0"/>
              <a:t> </a:t>
            </a:r>
            <a:r>
              <a:rPr lang="en-US" altLang="zh-CN" b="1" dirty="0"/>
              <a:t>filter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Detailed search in the captured results</a:t>
            </a:r>
          </a:p>
          <a:p>
            <a:pPr lvl="1"/>
            <a:r>
              <a:rPr lang="en-US" altLang="zh-CN" b="1" dirty="0" err="1"/>
              <a:t>ip.addr</a:t>
            </a:r>
            <a:r>
              <a:rPr lang="en-US" altLang="zh-CN" b="1" dirty="0"/>
              <a:t> == 10.1.1.1</a:t>
            </a:r>
          </a:p>
          <a:p>
            <a:pPr lvl="1"/>
            <a:r>
              <a:rPr lang="en-US" altLang="zh-CN" b="1" dirty="0" err="1"/>
              <a:t>ip.src</a:t>
            </a:r>
            <a:r>
              <a:rPr lang="en-US" altLang="zh-CN" b="1" dirty="0"/>
              <a:t> != 10.1.2.3 or </a:t>
            </a:r>
            <a:r>
              <a:rPr lang="en-US" altLang="zh-CN" b="1" dirty="0" err="1"/>
              <a:t>ip.dst</a:t>
            </a:r>
            <a:r>
              <a:rPr lang="en-US" altLang="zh-CN" b="1" dirty="0"/>
              <a:t> != 10.4.5.6</a:t>
            </a:r>
          </a:p>
          <a:p>
            <a:pPr lvl="1"/>
            <a:r>
              <a:rPr lang="en-US" altLang="zh-CN" b="1" dirty="0" err="1"/>
              <a:t>tcp.dstport</a:t>
            </a:r>
            <a:r>
              <a:rPr lang="en-US" altLang="zh-CN" b="1" dirty="0"/>
              <a:t> == 22</a:t>
            </a:r>
          </a:p>
          <a:p>
            <a:pPr lvl="1"/>
            <a:r>
              <a:rPr lang="en-US" altLang="zh-CN" b="1" dirty="0"/>
              <a:t>u</a:t>
            </a:r>
            <a:r>
              <a:rPr lang="pl-PL" altLang="zh-CN" b="1" dirty="0" err="1"/>
              <a:t>dp.port</a:t>
            </a:r>
            <a:r>
              <a:rPr lang="pl-PL" altLang="zh-CN" b="1" dirty="0"/>
              <a:t> == </a:t>
            </a:r>
            <a:r>
              <a:rPr lang="en-US" altLang="zh-CN" b="1" dirty="0"/>
              <a:t>8081</a:t>
            </a:r>
            <a:endParaRPr lang="en-US" altLang="zh-CN" dirty="0"/>
          </a:p>
          <a:p>
            <a:r>
              <a:rPr lang="en-US" altLang="zh-CN" b="1" dirty="0"/>
              <a:t>Capture filter</a:t>
            </a:r>
            <a:r>
              <a:rPr lang="zh-CN" altLang="en-US" dirty="0"/>
              <a:t>：</a:t>
            </a:r>
            <a:r>
              <a:rPr lang="en-US" altLang="zh-CN" dirty="0"/>
              <a:t>Decide what kind of</a:t>
            </a:r>
            <a:r>
              <a:rPr lang="zh-CN" altLang="en-US" dirty="0"/>
              <a:t> </a:t>
            </a:r>
            <a:r>
              <a:rPr lang="en-US" altLang="zh-CN" dirty="0"/>
              <a:t>packet to record in the capture result</a:t>
            </a:r>
          </a:p>
          <a:p>
            <a:pPr lvl="1"/>
            <a:r>
              <a:rPr lang="en-US" altLang="zh-CN" b="1" dirty="0"/>
              <a:t>host 10.4.1.12 or </a:t>
            </a:r>
            <a:r>
              <a:rPr lang="en-US" altLang="zh-CN" b="1" dirty="0" err="1"/>
              <a:t>src</a:t>
            </a:r>
            <a:r>
              <a:rPr lang="en-US" altLang="zh-CN" b="1" dirty="0"/>
              <a:t> net 10.6.0.0/16</a:t>
            </a:r>
          </a:p>
          <a:p>
            <a:pPr lvl="1"/>
            <a:r>
              <a:rPr lang="en-US" altLang="zh-CN" b="1" dirty="0" err="1"/>
              <a:t>tcp</a:t>
            </a:r>
            <a:r>
              <a:rPr lang="en-US" altLang="zh-CN" b="1" dirty="0"/>
              <a:t> </a:t>
            </a:r>
            <a:r>
              <a:rPr lang="en-US" altLang="zh-CN" b="1" dirty="0" err="1"/>
              <a:t>dst</a:t>
            </a:r>
            <a:r>
              <a:rPr lang="en-US" altLang="zh-CN" b="1" dirty="0"/>
              <a:t> </a:t>
            </a:r>
            <a:r>
              <a:rPr lang="en-US" altLang="zh-CN" b="1" dirty="0" err="1"/>
              <a:t>portrange</a:t>
            </a:r>
            <a:r>
              <a:rPr lang="en-US" altLang="zh-CN" b="1" dirty="0"/>
              <a:t> 200-10000 and </a:t>
            </a:r>
            <a:r>
              <a:rPr lang="en-US" altLang="zh-CN" b="1" dirty="0" err="1"/>
              <a:t>dst</a:t>
            </a:r>
            <a:r>
              <a:rPr lang="en-US" altLang="zh-CN" b="1" dirty="0"/>
              <a:t> net 10.0.0.0/8</a:t>
            </a:r>
          </a:p>
          <a:p>
            <a:pPr lvl="1"/>
            <a:r>
              <a:rPr lang="en-US" altLang="zh-CN" b="1" dirty="0" err="1"/>
              <a:t>udp</a:t>
            </a:r>
            <a:r>
              <a:rPr lang="zh-CN" altLang="en-US" b="1" dirty="0"/>
              <a:t> </a:t>
            </a:r>
            <a:r>
              <a:rPr lang="en-US" altLang="zh-CN" b="1" dirty="0"/>
              <a:t>port</a:t>
            </a:r>
            <a:r>
              <a:rPr lang="zh-CN" altLang="en-US" b="1" dirty="0"/>
              <a:t> </a:t>
            </a:r>
            <a:r>
              <a:rPr lang="en-US" altLang="zh-CN" b="1" dirty="0"/>
              <a:t>8081</a:t>
            </a:r>
            <a:endParaRPr lang="en-US" altLang="zh-CN" dirty="0"/>
          </a:p>
          <a:p>
            <a:r>
              <a:rPr lang="en-US" altLang="zh-CN" dirty="0"/>
              <a:t>The filtering syntax supported by the two filters is </a:t>
            </a:r>
            <a:r>
              <a:rPr lang="en-US" altLang="zh-CN" dirty="0">
                <a:solidFill>
                  <a:schemeClr val="accent2"/>
                </a:solidFill>
              </a:rPr>
              <a:t>different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BPF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3200" dirty="0"/>
          </a:p>
          <a:p>
            <a:r>
              <a:rPr kumimoji="1" lang="en-US" altLang="zh-CN" sz="3200" dirty="0"/>
              <a:t> Wireshark</a:t>
            </a:r>
            <a:r>
              <a:rPr kumimoji="1" lang="zh-CN" altLang="en-US" sz="3200" dirty="0"/>
              <a:t>抓包和过滤</a:t>
            </a:r>
            <a:endParaRPr kumimoji="1" lang="en-US" altLang="zh-CN" sz="3200" dirty="0"/>
          </a:p>
          <a:p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BPF</a:t>
            </a:r>
            <a:r>
              <a:rPr kumimoji="1" lang="zh-CN" altLang="en-US" sz="3200" dirty="0">
                <a:solidFill>
                  <a:srgbClr val="FF0000"/>
                </a:solidFill>
              </a:rPr>
              <a:t>简介</a:t>
            </a:r>
            <a:endParaRPr kumimoji="1" lang="en-US" altLang="zh-CN" sz="3200" dirty="0">
              <a:solidFill>
                <a:srgbClr val="FF0000"/>
              </a:solidFill>
            </a:endParaRPr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err="1"/>
              <a:t>libpcap</a:t>
            </a:r>
            <a:r>
              <a:rPr kumimoji="1" lang="zh-CN" altLang="en-US" sz="3200" dirty="0"/>
              <a:t>编程</a:t>
            </a:r>
            <a:endParaRPr kumimoji="1" lang="en-US" altLang="zh-CN" sz="3200" dirty="0"/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err="1"/>
              <a:t>tcpdump</a:t>
            </a:r>
            <a:r>
              <a:rPr kumimoji="1" lang="zh-CN" altLang="en-US" sz="3200" dirty="0"/>
              <a:t>使用</a:t>
            </a:r>
            <a:endParaRPr kumimoji="1" lang="en-US" altLang="zh-CN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BPF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The BSD Packet Filter: A New Architecture for User-level Packet Capture</a:t>
            </a:r>
            <a:r>
              <a:rPr lang="zh-CN" altLang="en-US" dirty="0"/>
              <a:t> </a:t>
            </a:r>
            <a:r>
              <a:rPr lang="en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USENIX winter. 1993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erkeley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acket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ilter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过滤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(filter)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网络报文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(packet)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的架构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核心功能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过滤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(Filter):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根据外界输入的规则过滤报文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(Copy):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将符合条件的报文由内核空间复制到用户空间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应用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 Wireshark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1997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年首次被引入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，内核版本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2.1.75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895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19795</TotalTime>
  <Words>2970</Words>
  <Application>Microsoft Macintosh PowerPoint</Application>
  <PresentationFormat>宽屏</PresentationFormat>
  <Paragraphs>400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Microsoft YaHei</vt:lpstr>
      <vt:lpstr>PingFang SC</vt:lpstr>
      <vt:lpstr>Ubuntu Mono derivative Powerlin</vt:lpstr>
      <vt:lpstr>Arial</vt:lpstr>
      <vt:lpstr>Arial Black</vt:lpstr>
      <vt:lpstr>Calibri</vt:lpstr>
      <vt:lpstr>Courier</vt:lpstr>
      <vt:lpstr>Wingdings</vt:lpstr>
      <vt:lpstr>Default Design</vt:lpstr>
      <vt:lpstr>计算机网络 – Tutorial2 网络抓包工具</vt:lpstr>
      <vt:lpstr>内容</vt:lpstr>
      <vt:lpstr>Overview</vt:lpstr>
      <vt:lpstr>内容</vt:lpstr>
      <vt:lpstr>Wireshark</vt:lpstr>
      <vt:lpstr>Overview</vt:lpstr>
      <vt:lpstr>Wireshark filters</vt:lpstr>
      <vt:lpstr>内容</vt:lpstr>
      <vt:lpstr>BPF简介</vt:lpstr>
      <vt:lpstr>BPF 过滤器实现</vt:lpstr>
      <vt:lpstr>BPF发展史</vt:lpstr>
      <vt:lpstr>内容</vt:lpstr>
      <vt:lpstr>Libpcap: 得力抓包助手</vt:lpstr>
      <vt:lpstr>Libpcap编程：Workflow</vt:lpstr>
      <vt:lpstr>Libpcap编程：Workflow</vt:lpstr>
      <vt:lpstr>Libpcap编程：#1 Open the device</vt:lpstr>
      <vt:lpstr>Libpcap编程：#1 Open the device</vt:lpstr>
      <vt:lpstr>Libpcap编程：#2 Filtering traffic</vt:lpstr>
      <vt:lpstr>Libpcap编程：#2 Filtering traffic</vt:lpstr>
      <vt:lpstr>Libpcap编程：#2 Filtering traffic</vt:lpstr>
      <vt:lpstr>Libpcap编程：#3 The actual sniffing</vt:lpstr>
      <vt:lpstr>Libpcap编程：#3 The actual sniffing</vt:lpstr>
      <vt:lpstr>Libpcap编程：#3 The actual sniffing</vt:lpstr>
      <vt:lpstr>Libpcap编程：Unmarshalling</vt:lpstr>
      <vt:lpstr>Libpcap编程：Unmarshalling</vt:lpstr>
      <vt:lpstr>RTP sniffer example</vt:lpstr>
      <vt:lpstr>RTP sniffer example</vt:lpstr>
      <vt:lpstr>More about libpcap</vt:lpstr>
      <vt:lpstr>内容</vt:lpstr>
      <vt:lpstr>tcpdump： Usage</vt:lpstr>
      <vt:lpstr>tcpdump：Basic Usage</vt:lpstr>
      <vt:lpstr>tcpdump：BPF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蔚骐 朱</cp:lastModifiedBy>
  <cp:revision>2187</cp:revision>
  <dcterms:created xsi:type="dcterms:W3CDTF">2016-06-13T18:10:06Z</dcterms:created>
  <dcterms:modified xsi:type="dcterms:W3CDTF">2024-11-10T03:51:59Z</dcterms:modified>
</cp:coreProperties>
</file>