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47" r:id="rId1"/>
  </p:sldMasterIdLst>
  <p:notesMasterIdLst>
    <p:notesMasterId r:id="rId56"/>
  </p:notesMasterIdLst>
  <p:handoutMasterIdLst>
    <p:handoutMasterId r:id="rId57"/>
  </p:handoutMasterIdLst>
  <p:sldIdLst>
    <p:sldId id="256" r:id="rId2"/>
    <p:sldId id="458" r:id="rId3"/>
    <p:sldId id="459" r:id="rId4"/>
    <p:sldId id="460" r:id="rId5"/>
    <p:sldId id="461" r:id="rId6"/>
    <p:sldId id="462" r:id="rId7"/>
    <p:sldId id="463" r:id="rId8"/>
    <p:sldId id="464" r:id="rId9"/>
    <p:sldId id="465" r:id="rId10"/>
    <p:sldId id="466" r:id="rId11"/>
    <p:sldId id="467" r:id="rId12"/>
    <p:sldId id="468" r:id="rId13"/>
    <p:sldId id="469" r:id="rId14"/>
    <p:sldId id="472" r:id="rId15"/>
    <p:sldId id="473" r:id="rId16"/>
    <p:sldId id="474" r:id="rId17"/>
    <p:sldId id="475" r:id="rId18"/>
    <p:sldId id="476" r:id="rId19"/>
    <p:sldId id="477" r:id="rId20"/>
    <p:sldId id="478" r:id="rId21"/>
    <p:sldId id="479" r:id="rId22"/>
    <p:sldId id="480" r:id="rId23"/>
    <p:sldId id="481" r:id="rId24"/>
    <p:sldId id="482" r:id="rId25"/>
    <p:sldId id="483" r:id="rId26"/>
    <p:sldId id="484" r:id="rId27"/>
    <p:sldId id="485" r:id="rId28"/>
    <p:sldId id="486" r:id="rId29"/>
    <p:sldId id="487" r:id="rId30"/>
    <p:sldId id="488" r:id="rId31"/>
    <p:sldId id="489" r:id="rId32"/>
    <p:sldId id="490" r:id="rId33"/>
    <p:sldId id="491" r:id="rId34"/>
    <p:sldId id="512" r:id="rId35"/>
    <p:sldId id="492" r:id="rId36"/>
    <p:sldId id="493" r:id="rId37"/>
    <p:sldId id="494" r:id="rId38"/>
    <p:sldId id="495" r:id="rId39"/>
    <p:sldId id="496" r:id="rId40"/>
    <p:sldId id="497" r:id="rId41"/>
    <p:sldId id="498" r:id="rId42"/>
    <p:sldId id="499" r:id="rId43"/>
    <p:sldId id="500" r:id="rId44"/>
    <p:sldId id="501" r:id="rId45"/>
    <p:sldId id="502" r:id="rId46"/>
    <p:sldId id="503" r:id="rId47"/>
    <p:sldId id="504" r:id="rId48"/>
    <p:sldId id="505" r:id="rId49"/>
    <p:sldId id="506" r:id="rId50"/>
    <p:sldId id="507" r:id="rId51"/>
    <p:sldId id="513" r:id="rId52"/>
    <p:sldId id="508" r:id="rId53"/>
    <p:sldId id="509" r:id="rId54"/>
    <p:sldId id="511" r:id="rId55"/>
  </p:sldIdLst>
  <p:sldSz cx="9144000" cy="6858000" type="screen4x3"/>
  <p:notesSz cx="7315200" cy="9601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2F2F2"/>
    <a:srgbClr val="C3C8F7"/>
    <a:srgbClr val="CC9900"/>
    <a:srgbClr val="000066"/>
    <a:srgbClr val="6600CC"/>
    <a:srgbClr val="5968D9"/>
    <a:srgbClr val="663300"/>
    <a:srgbClr val="FFFFFF"/>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82430" autoAdjust="0"/>
  </p:normalViewPr>
  <p:slideViewPr>
    <p:cSldViewPr snapToGrid="0" snapToObjects="1">
      <p:cViewPr varScale="1">
        <p:scale>
          <a:sx n="102" d="100"/>
          <a:sy n="102" d="100"/>
        </p:scale>
        <p:origin x="184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8" d="100"/>
          <a:sy n="78" d="100"/>
        </p:scale>
        <p:origin x="-217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74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spcBef>
                <a:spcPct val="0"/>
              </a:spcBef>
              <a:defRPr sz="1300">
                <a:latin typeface="Arial" charset="0"/>
                <a:ea typeface="ＭＳ Ｐゴシック" charset="-128"/>
              </a:defRPr>
            </a:lvl1pPr>
          </a:lstStyle>
          <a:p>
            <a:pPr>
              <a:defRPr/>
            </a:pPr>
            <a:endParaRPr lang="zh-CN" altLang="zh-CN"/>
          </a:p>
        </p:txBody>
      </p:sp>
      <p:sp>
        <p:nvSpPr>
          <p:cNvPr id="48742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defRPr sz="1300">
                <a:latin typeface="Arial" charset="0"/>
                <a:ea typeface="ＭＳ Ｐゴシック" charset="-128"/>
              </a:defRPr>
            </a:lvl1pPr>
          </a:lstStyle>
          <a:p>
            <a:pPr>
              <a:defRPr/>
            </a:pPr>
            <a:endParaRPr lang="zh-CN" altLang="zh-CN"/>
          </a:p>
        </p:txBody>
      </p:sp>
      <p:sp>
        <p:nvSpPr>
          <p:cNvPr id="48742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spcBef>
                <a:spcPct val="0"/>
              </a:spcBef>
              <a:defRPr sz="1300">
                <a:latin typeface="Arial" charset="0"/>
                <a:ea typeface="ＭＳ Ｐゴシック" charset="-128"/>
              </a:defRPr>
            </a:lvl1pPr>
          </a:lstStyle>
          <a:p>
            <a:pPr>
              <a:defRPr/>
            </a:pPr>
            <a:endParaRPr lang="zh-CN" altLang="zh-CN"/>
          </a:p>
        </p:txBody>
      </p:sp>
      <p:sp>
        <p:nvSpPr>
          <p:cNvPr id="48742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defRPr sz="1300">
                <a:latin typeface="Arial" charset="0"/>
                <a:ea typeface="ＭＳ Ｐゴシック" charset="-128"/>
              </a:defRPr>
            </a:lvl1pPr>
          </a:lstStyle>
          <a:p>
            <a:pPr>
              <a:defRPr/>
            </a:pPr>
            <a:fld id="{7E77AD1E-B8B0-4285-9BEC-4F299F60CC5A}" type="slidenum">
              <a:rPr lang="en-US" altLang="zh-CN"/>
              <a:pPr>
                <a:defRPr/>
              </a:pPr>
              <a:t>‹#›</a:t>
            </a:fld>
            <a:endParaRPr lang="en-US" altLang="zh-CN"/>
          </a:p>
        </p:txBody>
      </p:sp>
    </p:spTree>
    <p:extLst>
      <p:ext uri="{BB962C8B-B14F-4D97-AF65-F5344CB8AC3E}">
        <p14:creationId xmlns:p14="http://schemas.microsoft.com/office/powerpoint/2010/main" val="1269343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spcBef>
                <a:spcPct val="0"/>
              </a:spcBef>
              <a:defRPr sz="1300">
                <a:latin typeface="Arial" charset="0"/>
                <a:ea typeface="宋体" charset="-122"/>
              </a:defRPr>
            </a:lvl1pPr>
          </a:lstStyle>
          <a:p>
            <a:pPr>
              <a:defRPr/>
            </a:pPr>
            <a:endParaRPr lang="en-US" altLang="zh-CN"/>
          </a:p>
        </p:txBody>
      </p:sp>
      <p:sp>
        <p:nvSpPr>
          <p:cNvPr id="6246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defRPr sz="1300">
                <a:latin typeface="Arial" charset="0"/>
                <a:ea typeface="宋体"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247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spcBef>
                <a:spcPct val="0"/>
              </a:spcBef>
              <a:defRPr sz="1300">
                <a:latin typeface="Arial" charset="0"/>
                <a:ea typeface="宋体" charset="-122"/>
              </a:defRPr>
            </a:lvl1pPr>
          </a:lstStyle>
          <a:p>
            <a:pPr>
              <a:defRPr/>
            </a:pPr>
            <a:endParaRPr lang="en-US" altLang="zh-CN"/>
          </a:p>
        </p:txBody>
      </p:sp>
      <p:sp>
        <p:nvSpPr>
          <p:cNvPr id="6247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defRPr sz="1300">
                <a:latin typeface="Arial" charset="0"/>
                <a:ea typeface="宋体" charset="-122"/>
              </a:defRPr>
            </a:lvl1pPr>
          </a:lstStyle>
          <a:p>
            <a:pPr>
              <a:defRPr/>
            </a:pPr>
            <a:fld id="{2F558631-88A6-418D-86CB-D90F63D9629A}" type="slidenum">
              <a:rPr lang="zh-CN" altLang="en-US"/>
              <a:pPr>
                <a:defRPr/>
              </a:pPr>
              <a:t>‹#›</a:t>
            </a:fld>
            <a:endParaRPr lang="en-US" altLang="zh-CN"/>
          </a:p>
        </p:txBody>
      </p:sp>
    </p:spTree>
    <p:extLst>
      <p:ext uri="{BB962C8B-B14F-4D97-AF65-F5344CB8AC3E}">
        <p14:creationId xmlns:p14="http://schemas.microsoft.com/office/powerpoint/2010/main" val="22601287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Priority_inheritance"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p:spPr>
        <p:txBody>
          <a:bodyPr/>
          <a:lstStyle/>
          <a:p>
            <a:fld id="{27F962C6-A042-4263-B5FD-30D67E5DCF59}" type="slidenum">
              <a:rPr lang="en-US"/>
              <a:pPr/>
              <a:t>4</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0419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1%</a:t>
            </a:r>
          </a:p>
          <a:p>
            <a:r>
              <a:rPr lang="en-US" altLang="zh-CN" dirty="0"/>
              <a:t>2: 10% = 9.1%</a:t>
            </a:r>
            <a:endParaRPr lang="zh-CN" altLang="en-US" dirty="0"/>
          </a:p>
        </p:txBody>
      </p:sp>
      <p:sp>
        <p:nvSpPr>
          <p:cNvPr id="4" name="灯片编号占位符 3"/>
          <p:cNvSpPr>
            <a:spLocks noGrp="1"/>
          </p:cNvSpPr>
          <p:nvPr>
            <p:ph type="sldNum" sz="quarter" idx="10"/>
          </p:nvPr>
        </p:nvSpPr>
        <p:spPr/>
        <p:txBody>
          <a:bodyPr/>
          <a:lstStyle/>
          <a:p>
            <a:pPr>
              <a:defRPr/>
            </a:pPr>
            <a:fld id="{2F558631-88A6-418D-86CB-D90F63D9629A}" type="slidenum">
              <a:rPr lang="zh-CN" altLang="en-US" smtClean="0"/>
              <a:pPr>
                <a:defRPr/>
              </a:pPr>
              <a:t>33</a:t>
            </a:fld>
            <a:endParaRPr lang="en-US" altLang="zh-CN"/>
          </a:p>
        </p:txBody>
      </p:sp>
    </p:spTree>
    <p:extLst>
      <p:ext uri="{BB962C8B-B14F-4D97-AF65-F5344CB8AC3E}">
        <p14:creationId xmlns:p14="http://schemas.microsoft.com/office/powerpoint/2010/main" val="591299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a</a:t>
            </a:r>
            <a:r>
              <a:rPr lang="zh-CN" altLang="en-US" dirty="0"/>
              <a:t>）</a:t>
            </a:r>
            <a:r>
              <a:rPr lang="en-US" altLang="zh-CN" dirty="0"/>
              <a:t>T/(T+S)</a:t>
            </a:r>
            <a:br>
              <a:rPr lang="en-US" altLang="zh-CN" dirty="0"/>
            </a:br>
            <a:r>
              <a:rPr lang="en-US" altLang="zh-CN" baseline="0" dirty="0"/>
              <a:t> (b) T/(T+S)</a:t>
            </a:r>
          </a:p>
          <a:p>
            <a:r>
              <a:rPr lang="en-US" altLang="zh-CN" baseline="0" dirty="0"/>
              <a:t>(c) </a:t>
            </a:r>
            <a:r>
              <a:rPr lang="zh-CN" altLang="en-US" baseline="0" dirty="0"/>
              <a:t> </a:t>
            </a:r>
            <a:r>
              <a:rPr lang="en-US" altLang="zh-CN" baseline="0" dirty="0"/>
              <a:t>T/(T+ [T/Q]*S) </a:t>
            </a:r>
            <a:r>
              <a:rPr lang="zh-CN" altLang="en-US" baseline="0" dirty="0"/>
              <a:t> 约等于 </a:t>
            </a:r>
            <a:r>
              <a:rPr lang="en-US" altLang="zh-CN" baseline="0" dirty="0"/>
              <a:t>Q/(Q+S) </a:t>
            </a:r>
          </a:p>
          <a:p>
            <a:r>
              <a:rPr lang="en-US" altLang="zh-CN" baseline="0" dirty="0"/>
              <a:t>(d) 1/2</a:t>
            </a:r>
          </a:p>
          <a:p>
            <a:r>
              <a:rPr lang="en-US" altLang="zh-CN" baseline="0" dirty="0"/>
              <a:t>(e) 0</a:t>
            </a:r>
            <a:endParaRPr lang="zh-CN" altLang="en-US" dirty="0"/>
          </a:p>
        </p:txBody>
      </p:sp>
      <p:sp>
        <p:nvSpPr>
          <p:cNvPr id="4" name="灯片编号占位符 3"/>
          <p:cNvSpPr>
            <a:spLocks noGrp="1"/>
          </p:cNvSpPr>
          <p:nvPr>
            <p:ph type="sldNum" sz="quarter" idx="10"/>
          </p:nvPr>
        </p:nvSpPr>
        <p:spPr/>
        <p:txBody>
          <a:bodyPr/>
          <a:lstStyle/>
          <a:p>
            <a:pPr>
              <a:defRPr/>
            </a:pPr>
            <a:fld id="{2F558631-88A6-418D-86CB-D90F63D9629A}" type="slidenum">
              <a:rPr lang="zh-CN" altLang="en-US" smtClean="0"/>
              <a:pPr>
                <a:defRPr/>
              </a:pPr>
              <a:t>34</a:t>
            </a:fld>
            <a:endParaRPr lang="en-US" altLang="zh-CN"/>
          </a:p>
        </p:txBody>
      </p:sp>
    </p:spTree>
    <p:extLst>
      <p:ext uri="{BB962C8B-B14F-4D97-AF65-F5344CB8AC3E}">
        <p14:creationId xmlns:p14="http://schemas.microsoft.com/office/powerpoint/2010/main" val="1944692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C7AC806-AFC0-4C2B-8852-050B1E0F7CC2}" type="slidenum">
              <a:rPr lang="zh-CN" altLang="en-US" smtClean="0"/>
              <a:pPr>
                <a:defRPr/>
              </a:pPr>
              <a:t>35</a:t>
            </a:fld>
            <a:endParaRPr lang="en-US" altLang="zh-CN"/>
          </a:p>
        </p:txBody>
      </p:sp>
    </p:spTree>
    <p:extLst>
      <p:ext uri="{BB962C8B-B14F-4D97-AF65-F5344CB8AC3E}">
        <p14:creationId xmlns:p14="http://schemas.microsoft.com/office/powerpoint/2010/main" val="4177065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PRI: Higher number means lower</a:t>
            </a:r>
            <a:r>
              <a:rPr kumimoji="1" lang="en-US" altLang="zh-CN" baseline="0" dirty="0"/>
              <a:t> </a:t>
            </a:r>
            <a:r>
              <a:rPr kumimoji="1" lang="en-US" altLang="zh-CN" dirty="0"/>
              <a:t>priority.</a:t>
            </a:r>
          </a:p>
          <a:p>
            <a:endParaRPr kumimoji="1" lang="zh-CN" altLang="en-US" dirty="0"/>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38</a:t>
            </a:fld>
            <a:endParaRPr lang="en-US" altLang="zh-CN"/>
          </a:p>
        </p:txBody>
      </p:sp>
    </p:spTree>
    <p:extLst>
      <p:ext uri="{BB962C8B-B14F-4D97-AF65-F5344CB8AC3E}">
        <p14:creationId xmlns:p14="http://schemas.microsoft.com/office/powerpoint/2010/main" val="1970283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normal user can only set niceness to a positive</a:t>
            </a:r>
            <a:r>
              <a:rPr lang="en-US" altLang="zh-CN" baseline="0" dirty="0"/>
              <a:t> number</a:t>
            </a:r>
            <a:endParaRPr lang="zh-CN" altLang="en-US" dirty="0"/>
          </a:p>
        </p:txBody>
      </p:sp>
      <p:sp>
        <p:nvSpPr>
          <p:cNvPr id="4" name="灯片编号占位符 3"/>
          <p:cNvSpPr>
            <a:spLocks noGrp="1"/>
          </p:cNvSpPr>
          <p:nvPr>
            <p:ph type="sldNum" sz="quarter" idx="10"/>
          </p:nvPr>
        </p:nvSpPr>
        <p:spPr/>
        <p:txBody>
          <a:bodyPr/>
          <a:lstStyle/>
          <a:p>
            <a:pPr>
              <a:defRPr/>
            </a:pPr>
            <a:fld id="{EC7AC806-AFC0-4C2B-8852-050B1E0F7CC2}" type="slidenum">
              <a:rPr lang="zh-CN" altLang="en-US" smtClean="0"/>
              <a:pPr>
                <a:defRPr/>
              </a:pPr>
              <a:t>39</a:t>
            </a:fld>
            <a:endParaRPr lang="en-US" altLang="zh-CN"/>
          </a:p>
        </p:txBody>
      </p:sp>
    </p:spTree>
    <p:extLst>
      <p:ext uri="{BB962C8B-B14F-4D97-AF65-F5344CB8AC3E}">
        <p14:creationId xmlns:p14="http://schemas.microsoft.com/office/powerpoint/2010/main" val="786044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a:noFill/>
        </p:spPr>
        <p:txBody>
          <a:bodyPr/>
          <a:lstStyle/>
          <a:p>
            <a:fld id="{4C76CF7B-07F4-436D-BDC1-EAD6997AC9A3}" type="slidenum">
              <a:rPr lang="en-US"/>
              <a:pPr/>
              <a:t>40</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sz="1200" kern="1200" dirty="0">
                <a:solidFill>
                  <a:schemeClr val="tx1"/>
                </a:solidFill>
                <a:latin typeface="Arial" charset="0"/>
                <a:ea typeface="ＭＳ Ｐゴシック" charset="-128"/>
                <a:cs typeface="+mn-cs"/>
              </a:rPr>
              <a:t>In spite of the good design of these two cooperating tasks H and L, the surprising behavior, priority inversion, occurs when any third task M of medium priority becomes runnable during L's use of R. Once H becomes </a:t>
            </a:r>
            <a:r>
              <a:rPr lang="en-US" altLang="zh-CN" sz="1200" kern="1200" dirty="0" err="1">
                <a:solidFill>
                  <a:schemeClr val="tx1"/>
                </a:solidFill>
                <a:latin typeface="Arial" charset="0"/>
                <a:ea typeface="ＭＳ Ｐゴシック" charset="-128"/>
                <a:cs typeface="+mn-cs"/>
              </a:rPr>
              <a:t>unrunnable</a:t>
            </a:r>
            <a:r>
              <a:rPr lang="en-US" altLang="zh-CN" sz="1200" kern="1200" dirty="0">
                <a:solidFill>
                  <a:schemeClr val="tx1"/>
                </a:solidFill>
                <a:latin typeface="Arial" charset="0"/>
                <a:ea typeface="ＭＳ Ｐゴシック" charset="-128"/>
                <a:cs typeface="+mn-cs"/>
              </a:rPr>
              <a:t>, M is the highest priority runnable task, thus it runs and while it does L cannot relinquish R. So in this scenario, the medium priority task preempts the high priority task, resulting in a priority inversion.</a:t>
            </a:r>
          </a:p>
        </p:txBody>
      </p:sp>
    </p:spTree>
    <p:extLst>
      <p:ext uri="{BB962C8B-B14F-4D97-AF65-F5344CB8AC3E}">
        <p14:creationId xmlns:p14="http://schemas.microsoft.com/office/powerpoint/2010/main" val="4231206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（横线上面是</a:t>
            </a:r>
            <a:r>
              <a:rPr lang="en-US" altLang="zh-CN" dirty="0"/>
              <a:t>Bus</a:t>
            </a:r>
            <a:r>
              <a:rPr lang="zh-CN" altLang="en-US" dirty="0"/>
              <a:t> </a:t>
            </a:r>
            <a:r>
              <a:rPr lang="en-US" altLang="zh-CN" dirty="0"/>
              <a:t>activity</a:t>
            </a:r>
            <a:r>
              <a:rPr lang="zh-CN" altLang="en-US" dirty="0"/>
              <a:t>；横线下面是</a:t>
            </a:r>
            <a:r>
              <a:rPr lang="en-US" altLang="zh-CN" dirty="0"/>
              <a:t>other</a:t>
            </a:r>
            <a:r>
              <a:rPr lang="zh-CN" altLang="en-US" dirty="0"/>
              <a:t> </a:t>
            </a:r>
            <a:r>
              <a:rPr lang="en-US" altLang="zh-CN" dirty="0"/>
              <a:t>computation</a:t>
            </a:r>
            <a:r>
              <a:rPr lang="zh-CN" altLang="en-US" dirty="0"/>
              <a:t>）</a:t>
            </a:r>
            <a:endParaRPr lang="en-US" altLang="zh-CN" dirty="0"/>
          </a:p>
          <a:p>
            <a:r>
              <a:rPr lang="en-US" altLang="zh-CN" dirty="0"/>
              <a:t>	Bus activity: distribute data, bus scheduled;</a:t>
            </a:r>
            <a:r>
              <a:rPr lang="en-US" altLang="zh-CN" baseline="0" dirty="0"/>
              <a:t> </a:t>
            </a:r>
          </a:p>
          <a:p>
            <a:r>
              <a:rPr lang="en-US" altLang="zh-CN" baseline="0" dirty="0"/>
              <a:t>so it is like: </a:t>
            </a:r>
            <a:r>
              <a:rPr lang="en-US" altLang="zh-CN" sz="1200" b="0" i="0" u="none" strike="noStrike" kern="1200" baseline="0" dirty="0">
                <a:solidFill>
                  <a:schemeClr val="tx1"/>
                </a:solidFill>
                <a:latin typeface="Arial" charset="0"/>
                <a:ea typeface="ＭＳ Ｐゴシック" charset="-128"/>
                <a:cs typeface="+mn-cs"/>
              </a:rPr>
              <a:t>transfer data, compute, transfer data, compute, …</a:t>
            </a:r>
          </a:p>
          <a:p>
            <a:r>
              <a:rPr lang="en-US" altLang="zh-CN" sz="1200" b="0" i="0" u="none" strike="noStrike" kern="1200" baseline="0" dirty="0">
                <a:solidFill>
                  <a:schemeClr val="tx1"/>
                </a:solidFill>
                <a:latin typeface="Arial" charset="0"/>
                <a:ea typeface="ＭＳ Ｐゴシック" charset="-128"/>
                <a:cs typeface="+mn-cs"/>
              </a:rPr>
              <a:t>Priority: 1 is the highest, 3 is pretty high</a:t>
            </a:r>
            <a:endParaRPr lang="zh-CN" altLang="en-US" dirty="0"/>
          </a:p>
        </p:txBody>
      </p:sp>
      <p:sp>
        <p:nvSpPr>
          <p:cNvPr id="4" name="灯片编号占位符 3"/>
          <p:cNvSpPr>
            <a:spLocks noGrp="1"/>
          </p:cNvSpPr>
          <p:nvPr>
            <p:ph type="sldNum" sz="quarter" idx="10"/>
          </p:nvPr>
        </p:nvSpPr>
        <p:spPr/>
        <p:txBody>
          <a:bodyPr/>
          <a:lstStyle/>
          <a:p>
            <a:pPr>
              <a:defRPr/>
            </a:pPr>
            <a:fld id="{EC7AC806-AFC0-4C2B-8852-050B1E0F7CC2}" type="slidenum">
              <a:rPr lang="zh-CN" altLang="en-US" smtClean="0"/>
              <a:pPr>
                <a:defRPr/>
              </a:pPr>
              <a:t>43</a:t>
            </a:fld>
            <a:endParaRPr lang="en-US" altLang="zh-CN"/>
          </a:p>
        </p:txBody>
      </p:sp>
    </p:spTree>
    <p:extLst>
      <p:ext uri="{BB962C8B-B14F-4D97-AF65-F5344CB8AC3E}">
        <p14:creationId xmlns:p14="http://schemas.microsoft.com/office/powerpoint/2010/main" val="176982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 was</a:t>
            </a:r>
            <a:r>
              <a:rPr kumimoji="1" lang="en-US" altLang="zh-CN" baseline="0" dirty="0"/>
              <a:t> preempted and did not release the lock (with Distribute Data). Then Distribute Data could not continue</a:t>
            </a:r>
            <a:r>
              <a:rPr kumimoji="1" lang="mr-IN" altLang="zh-CN" baseline="0" dirty="0"/>
              <a:t>…</a:t>
            </a:r>
            <a:endParaRPr kumimoji="1" lang="zh-CN" altLang="en-US" dirty="0"/>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46</a:t>
            </a:fld>
            <a:endParaRPr lang="en-US" altLang="zh-CN"/>
          </a:p>
        </p:txBody>
      </p:sp>
    </p:spTree>
    <p:extLst>
      <p:ext uri="{BB962C8B-B14F-4D97-AF65-F5344CB8AC3E}">
        <p14:creationId xmlns:p14="http://schemas.microsoft.com/office/powerpoint/2010/main" val="1974638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a:noFill/>
        </p:spPr>
        <p:txBody>
          <a:bodyPr/>
          <a:lstStyle/>
          <a:p>
            <a:fld id="{4C76CF7B-07F4-436D-BDC1-EAD6997AC9A3}" type="slidenum">
              <a:rPr lang="en-US"/>
              <a:pPr/>
              <a:t>47</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sz="1200" b="1" kern="1200" dirty="0">
                <a:solidFill>
                  <a:schemeClr val="tx1"/>
                </a:solidFill>
                <a:latin typeface="Arial" charset="0"/>
                <a:ea typeface="ＭＳ Ｐゴシック" charset="-128"/>
                <a:cs typeface="+mn-cs"/>
                <a:hlinkClick r:id="rId3"/>
              </a:rPr>
              <a:t>Priority inheritance</a:t>
            </a:r>
          </a:p>
          <a:p>
            <a:r>
              <a:rPr lang="en-US" altLang="zh-CN" sz="1200" b="0" kern="1200" dirty="0">
                <a:solidFill>
                  <a:schemeClr val="tx1"/>
                </a:solidFill>
                <a:latin typeface="Arial" charset="0"/>
                <a:ea typeface="ＭＳ Ｐゴシック" charset="-128"/>
                <a:cs typeface="+mn-cs"/>
              </a:rPr>
              <a:t>Under the policy of priority inheritance, whenever a high priority task has to wait for some resource shared with an executing low priority task, the low priority task is temporarily assigned the priority of the highest waiting priority task for the duration of its own use of the shared resource, thus keeping medium priority tasks from pre-empting the (originally) low priority task, and thereby affecting the waiting high priority task as well. Once the resource is released, the low priority task continues at its original priority level.</a:t>
            </a:r>
            <a:endParaRPr lang="en-US" dirty="0"/>
          </a:p>
        </p:txBody>
      </p:sp>
    </p:spTree>
    <p:extLst>
      <p:ext uri="{BB962C8B-B14F-4D97-AF65-F5344CB8AC3E}">
        <p14:creationId xmlns:p14="http://schemas.microsoft.com/office/powerpoint/2010/main" val="1821693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feature</a:t>
            </a:r>
            <a:r>
              <a:rPr lang="en-US" altLang="zh-CN" baseline="0" dirty="0"/>
              <a:t> of </a:t>
            </a:r>
            <a:r>
              <a:rPr lang="en-US" altLang="zh-CN" dirty="0"/>
              <a:t>priority</a:t>
            </a:r>
            <a:r>
              <a:rPr lang="en-US" altLang="zh-CN" baseline="0" dirty="0"/>
              <a:t> inheritance was implemented in Mars Pathfinder but had not been turned on for performance reasons…</a:t>
            </a:r>
            <a:endParaRPr lang="zh-CN" altLang="en-US" dirty="0"/>
          </a:p>
        </p:txBody>
      </p:sp>
      <p:sp>
        <p:nvSpPr>
          <p:cNvPr id="4" name="灯片编号占位符 3"/>
          <p:cNvSpPr>
            <a:spLocks noGrp="1"/>
          </p:cNvSpPr>
          <p:nvPr>
            <p:ph type="sldNum" sz="quarter" idx="10"/>
          </p:nvPr>
        </p:nvSpPr>
        <p:spPr/>
        <p:txBody>
          <a:bodyPr/>
          <a:lstStyle/>
          <a:p>
            <a:pPr>
              <a:defRPr/>
            </a:pPr>
            <a:fld id="{EC7AC806-AFC0-4C2B-8852-050B1E0F7CC2}" type="slidenum">
              <a:rPr lang="zh-CN" altLang="en-US" smtClean="0"/>
              <a:pPr>
                <a:defRPr/>
              </a:pPr>
              <a:t>48</a:t>
            </a:fld>
            <a:endParaRPr lang="en-US" altLang="zh-CN"/>
          </a:p>
        </p:txBody>
      </p:sp>
    </p:spTree>
    <p:extLst>
      <p:ext uri="{BB962C8B-B14F-4D97-AF65-F5344CB8AC3E}">
        <p14:creationId xmlns:p14="http://schemas.microsoft.com/office/powerpoint/2010/main" val="411871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ＭＳ Ｐゴシック" charset="-128"/>
                <a:cs typeface="+mn-cs"/>
              </a:rPr>
              <a:t>Often, in a batch system, more processes are submitted than can be executed immediately. These processes are spooled to a mass-storage device (typically a disk), where they are kept for later execution. The </a:t>
            </a:r>
            <a:r>
              <a:rPr lang="en-US" altLang="zh-CN" sz="1200" b="1" kern="1200" dirty="0">
                <a:solidFill>
                  <a:schemeClr val="tx1"/>
                </a:solidFill>
                <a:effectLst/>
                <a:latin typeface="Arial" charset="0"/>
                <a:ea typeface="ＭＳ Ｐゴシック" charset="-128"/>
                <a:cs typeface="+mn-cs"/>
              </a:rPr>
              <a:t>long-term scheduler</a:t>
            </a:r>
            <a:r>
              <a:rPr lang="en-US" altLang="zh-CN" sz="1200" kern="1200" dirty="0">
                <a:solidFill>
                  <a:schemeClr val="tx1"/>
                </a:solidFill>
                <a:effectLst/>
                <a:latin typeface="Arial" charset="0"/>
                <a:ea typeface="ＭＳ Ｐゴシック" charset="-128"/>
                <a:cs typeface="+mn-cs"/>
              </a:rPr>
              <a:t>, or </a:t>
            </a:r>
            <a:r>
              <a:rPr lang="en-US" altLang="zh-CN" sz="1200" b="1" kern="1200" dirty="0">
                <a:solidFill>
                  <a:schemeClr val="tx1"/>
                </a:solidFill>
                <a:effectLst/>
                <a:latin typeface="Arial" charset="0"/>
                <a:ea typeface="ＭＳ Ｐゴシック" charset="-128"/>
                <a:cs typeface="+mn-cs"/>
              </a:rPr>
              <a:t>job scheduler</a:t>
            </a:r>
            <a:r>
              <a:rPr lang="en-US" altLang="zh-CN" sz="1200" kern="1200" dirty="0">
                <a:solidFill>
                  <a:schemeClr val="tx1"/>
                </a:solidFill>
                <a:effectLst/>
                <a:latin typeface="Arial" charset="0"/>
                <a:ea typeface="ＭＳ Ｐゴシック" charset="-128"/>
                <a:cs typeface="+mn-cs"/>
              </a:rPr>
              <a:t>, selects processes from this pool and loads them into memory for execution. The </a:t>
            </a:r>
            <a:r>
              <a:rPr lang="en-US" altLang="zh-CN" sz="1200" b="1" kern="1200" dirty="0">
                <a:solidFill>
                  <a:schemeClr val="tx1"/>
                </a:solidFill>
                <a:effectLst/>
                <a:latin typeface="Arial" charset="0"/>
                <a:ea typeface="ＭＳ Ｐゴシック" charset="-128"/>
                <a:cs typeface="+mn-cs"/>
              </a:rPr>
              <a:t>short-term scheduler</a:t>
            </a:r>
            <a:r>
              <a:rPr lang="en-US" altLang="zh-CN" sz="1200" kern="1200" dirty="0">
                <a:solidFill>
                  <a:schemeClr val="tx1"/>
                </a:solidFill>
                <a:effectLst/>
                <a:latin typeface="Arial" charset="0"/>
                <a:ea typeface="ＭＳ Ｐゴシック" charset="-128"/>
                <a:cs typeface="+mn-cs"/>
              </a:rPr>
              <a:t>, or </a:t>
            </a:r>
            <a:r>
              <a:rPr lang="en-US" altLang="zh-CN" sz="1200" b="1" kern="1200" dirty="0">
                <a:solidFill>
                  <a:schemeClr val="tx1"/>
                </a:solidFill>
                <a:effectLst/>
                <a:latin typeface="Arial" charset="0"/>
                <a:ea typeface="ＭＳ Ｐゴシック" charset="-128"/>
                <a:cs typeface="+mn-cs"/>
              </a:rPr>
              <a:t>CPU scheduler</a:t>
            </a:r>
            <a:r>
              <a:rPr lang="en-US" altLang="zh-CN" sz="1200" kern="1200" dirty="0">
                <a:solidFill>
                  <a:schemeClr val="tx1"/>
                </a:solidFill>
                <a:effectLst/>
                <a:latin typeface="Arial" charset="0"/>
                <a:ea typeface="ＭＳ Ｐゴシック" charset="-128"/>
                <a:cs typeface="+mn-cs"/>
              </a:rPr>
              <a:t>, selects from among the processes that are ready to execute and allocates the CPU to one of them. </a:t>
            </a:r>
            <a:endParaRPr lang="en-US" altLang="zh-CN" dirty="0"/>
          </a:p>
          <a:p>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5</a:t>
            </a:fld>
            <a:endParaRPr lang="en-US" altLang="zh-CN"/>
          </a:p>
        </p:txBody>
      </p:sp>
    </p:spTree>
    <p:extLst>
      <p:ext uri="{BB962C8B-B14F-4D97-AF65-F5344CB8AC3E}">
        <p14:creationId xmlns:p14="http://schemas.microsoft.com/office/powerpoint/2010/main" val="180151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5F1C0CA2-F94D-4ACC-A765-E78551E47A52}" type="slidenum">
              <a:rPr lang="en-US"/>
              <a:pPr/>
              <a:t>49</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015365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baseline="0" dirty="0"/>
              <a:t>（</a:t>
            </a:r>
            <a:r>
              <a:rPr kumimoji="1" lang="en-US" altLang="zh-CN" baseline="0" dirty="0"/>
              <a:t>WT</a:t>
            </a:r>
            <a:r>
              <a:rPr kumimoji="1" lang="zh-CN" altLang="en-US" baseline="0" dirty="0"/>
              <a:t>：还是</a:t>
            </a:r>
            <a:r>
              <a:rPr kumimoji="1" lang="en-US" altLang="zh-CN" baseline="0" dirty="0"/>
              <a:t>priority</a:t>
            </a:r>
            <a:r>
              <a:rPr kumimoji="1" lang="zh-CN" altLang="en-US" baseline="0" dirty="0"/>
              <a:t> </a:t>
            </a:r>
            <a:r>
              <a:rPr kumimoji="1" lang="en-US" altLang="zh-CN" baseline="0" dirty="0"/>
              <a:t>1</a:t>
            </a:r>
            <a:r>
              <a:rPr kumimoji="1" lang="zh-CN" altLang="en-US" baseline="0" dirty="0"/>
              <a:t>的优先级最高？因为</a:t>
            </a:r>
            <a:r>
              <a:rPr kumimoji="1" lang="en-US" altLang="zh-CN" baseline="0" dirty="0"/>
              <a:t>interactive</a:t>
            </a:r>
            <a:r>
              <a:rPr kumimoji="1" lang="zh-CN" altLang="en-US" baseline="0" dirty="0"/>
              <a:t> </a:t>
            </a:r>
            <a:r>
              <a:rPr kumimoji="1" lang="en-US" altLang="zh-CN" baseline="0" dirty="0"/>
              <a:t>jobs</a:t>
            </a:r>
            <a:r>
              <a:rPr kumimoji="1" lang="zh-CN" altLang="en-US" baseline="0" dirty="0"/>
              <a:t>不用太长时间的</a:t>
            </a:r>
            <a:r>
              <a:rPr kumimoji="1" lang="en-US" altLang="zh-CN" baseline="0" dirty="0" err="1"/>
              <a:t>timeslice</a:t>
            </a:r>
            <a:r>
              <a:rPr kumimoji="1" lang="zh-CN" altLang="en-US" baseline="0" dirty="0"/>
              <a:t>，但是要求最高响应速度？）</a:t>
            </a:r>
            <a:endParaRPr kumimoji="1" lang="en-US" altLang="zh-CN" baseline="0" dirty="0"/>
          </a:p>
          <a:p>
            <a:endParaRPr kumimoji="1" lang="en-US" altLang="zh-CN" baseline="0" dirty="0"/>
          </a:p>
          <a:p>
            <a:pPr fontAlgn="base"/>
            <a:r>
              <a:rPr lang="zh-CN" altLang="en-US" sz="1200" b="0" i="0" kern="1200" dirty="0">
                <a:solidFill>
                  <a:schemeClr val="tx1"/>
                </a:solidFill>
                <a:effectLst/>
                <a:latin typeface="Arial" charset="0"/>
                <a:ea typeface="ＭＳ Ｐゴシック" charset="-128"/>
                <a:cs typeface="+mn-cs"/>
              </a:rPr>
              <a:t>规则</a:t>
            </a:r>
            <a:r>
              <a:rPr lang="en-US" altLang="zh-CN" sz="1200" b="0" i="0" kern="1200" dirty="0">
                <a:solidFill>
                  <a:schemeClr val="tx1"/>
                </a:solidFill>
                <a:effectLst/>
                <a:latin typeface="Arial" charset="0"/>
                <a:ea typeface="ＭＳ Ｐゴシック" charset="-128"/>
                <a:cs typeface="+mn-cs"/>
              </a:rPr>
              <a:t>1</a:t>
            </a:r>
            <a:r>
              <a:rPr lang="zh-CN" altLang="en-US" sz="1200" b="0" i="0" kern="1200" dirty="0">
                <a:solidFill>
                  <a:schemeClr val="tx1"/>
                </a:solidFill>
                <a:effectLst/>
                <a:latin typeface="Arial" charset="0"/>
                <a:ea typeface="ＭＳ Ｐゴシック" charset="-128"/>
                <a:cs typeface="+mn-cs"/>
              </a:rPr>
              <a:t>：如果</a:t>
            </a:r>
            <a:r>
              <a:rPr lang="en-US" altLang="zh-CN" sz="1200" b="0" i="0" kern="1200" dirty="0">
                <a:solidFill>
                  <a:schemeClr val="tx1"/>
                </a:solidFill>
                <a:effectLst/>
                <a:latin typeface="Arial" charset="0"/>
                <a:ea typeface="ＭＳ Ｐゴシック" charset="-128"/>
                <a:cs typeface="+mn-cs"/>
              </a:rPr>
              <a:t>A</a:t>
            </a:r>
            <a:r>
              <a:rPr lang="zh-CN" altLang="en-US" sz="1200" b="0" i="0" kern="1200" dirty="0">
                <a:solidFill>
                  <a:schemeClr val="tx1"/>
                </a:solidFill>
                <a:effectLst/>
                <a:latin typeface="Arial" charset="0"/>
                <a:ea typeface="ＭＳ Ｐゴシック" charset="-128"/>
                <a:cs typeface="+mn-cs"/>
              </a:rPr>
              <a:t>的优先级 </a:t>
            </a:r>
            <a:r>
              <a:rPr lang="en-US" altLang="zh-CN" sz="1200" b="0" i="0" kern="1200" dirty="0">
                <a:solidFill>
                  <a:schemeClr val="tx1"/>
                </a:solidFill>
                <a:effectLst/>
                <a:latin typeface="Arial" charset="0"/>
                <a:ea typeface="ＭＳ Ｐゴシック" charset="-128"/>
                <a:cs typeface="+mn-cs"/>
              </a:rPr>
              <a:t>&gt; B</a:t>
            </a:r>
            <a:r>
              <a:rPr lang="zh-CN" altLang="en-US" sz="1200" b="0" i="0" kern="1200" dirty="0">
                <a:solidFill>
                  <a:schemeClr val="tx1"/>
                </a:solidFill>
                <a:effectLst/>
                <a:latin typeface="Arial" charset="0"/>
                <a:ea typeface="ＭＳ Ｐゴシック" charset="-128"/>
                <a:cs typeface="+mn-cs"/>
              </a:rPr>
              <a:t>的优先级，运行</a:t>
            </a:r>
            <a:r>
              <a:rPr lang="en-US" altLang="zh-CN" sz="1200" b="0" i="0" kern="1200" dirty="0">
                <a:solidFill>
                  <a:schemeClr val="tx1"/>
                </a:solidFill>
                <a:effectLst/>
                <a:latin typeface="Arial" charset="0"/>
                <a:ea typeface="ＭＳ Ｐゴシック" charset="-128"/>
                <a:cs typeface="+mn-cs"/>
              </a:rPr>
              <a:t>A</a:t>
            </a:r>
            <a:r>
              <a:rPr lang="zh-CN" altLang="en-US" sz="1200" b="0" i="0" kern="1200" dirty="0">
                <a:solidFill>
                  <a:schemeClr val="tx1"/>
                </a:solidFill>
                <a:effectLst/>
                <a:latin typeface="Arial" charset="0"/>
                <a:ea typeface="ＭＳ Ｐゴシック" charset="-128"/>
                <a:cs typeface="+mn-cs"/>
              </a:rPr>
              <a:t>（不运行</a:t>
            </a:r>
            <a:r>
              <a:rPr lang="en-US" altLang="zh-CN" sz="1200" b="0" i="0" kern="1200" dirty="0">
                <a:solidFill>
                  <a:schemeClr val="tx1"/>
                </a:solidFill>
                <a:effectLst/>
                <a:latin typeface="Arial" charset="0"/>
                <a:ea typeface="ＭＳ Ｐゴシック" charset="-128"/>
                <a:cs typeface="+mn-cs"/>
              </a:rPr>
              <a:t>B</a:t>
            </a:r>
            <a:r>
              <a:rPr lang="zh-CN" altLang="en-US" sz="1200" b="0" i="0" kern="1200" dirty="0">
                <a:solidFill>
                  <a:schemeClr val="tx1"/>
                </a:solidFill>
                <a:effectLst/>
                <a:latin typeface="Arial" charset="0"/>
                <a:ea typeface="ＭＳ Ｐゴシック" charset="-128"/>
                <a:cs typeface="+mn-cs"/>
              </a:rPr>
              <a:t>）。</a:t>
            </a:r>
          </a:p>
          <a:p>
            <a:pPr fontAlgn="base"/>
            <a:r>
              <a:rPr lang="zh-CN" altLang="en-US" sz="1200" b="0" i="0" kern="1200" dirty="0">
                <a:solidFill>
                  <a:schemeClr val="tx1"/>
                </a:solidFill>
                <a:effectLst/>
                <a:latin typeface="Arial" charset="0"/>
                <a:ea typeface="ＭＳ Ｐゴシック" charset="-128"/>
                <a:cs typeface="+mn-cs"/>
              </a:rPr>
              <a:t>规则</a:t>
            </a:r>
            <a:r>
              <a:rPr lang="en-US" altLang="zh-CN" sz="1200" b="0" i="0" kern="1200" dirty="0">
                <a:solidFill>
                  <a:schemeClr val="tx1"/>
                </a:solidFill>
                <a:effectLst/>
                <a:latin typeface="Arial" charset="0"/>
                <a:ea typeface="ＭＳ Ｐゴシック" charset="-128"/>
                <a:cs typeface="+mn-cs"/>
              </a:rPr>
              <a:t>2</a:t>
            </a:r>
            <a:r>
              <a:rPr lang="zh-CN" altLang="en-US" sz="1200" b="0" i="0" kern="1200" dirty="0">
                <a:solidFill>
                  <a:schemeClr val="tx1"/>
                </a:solidFill>
                <a:effectLst/>
                <a:latin typeface="Arial" charset="0"/>
                <a:ea typeface="ＭＳ Ｐゴシック" charset="-128"/>
                <a:cs typeface="+mn-cs"/>
              </a:rPr>
              <a:t>：如果</a:t>
            </a:r>
            <a:r>
              <a:rPr lang="en-US" altLang="zh-CN" sz="1200" b="0" i="0" kern="1200" dirty="0">
                <a:solidFill>
                  <a:schemeClr val="tx1"/>
                </a:solidFill>
                <a:effectLst/>
                <a:latin typeface="Arial" charset="0"/>
                <a:ea typeface="ＭＳ Ｐゴシック" charset="-128"/>
                <a:cs typeface="+mn-cs"/>
              </a:rPr>
              <a:t>A</a:t>
            </a:r>
            <a:r>
              <a:rPr lang="zh-CN" altLang="en-US" sz="1200" b="0" i="0" kern="1200" dirty="0">
                <a:solidFill>
                  <a:schemeClr val="tx1"/>
                </a:solidFill>
                <a:effectLst/>
                <a:latin typeface="Arial" charset="0"/>
                <a:ea typeface="ＭＳ Ｐゴシック" charset="-128"/>
                <a:cs typeface="+mn-cs"/>
              </a:rPr>
              <a:t>的优先级 </a:t>
            </a:r>
            <a:r>
              <a:rPr lang="en-US" altLang="zh-CN" sz="1200" b="0" i="0" kern="1200" dirty="0">
                <a:solidFill>
                  <a:schemeClr val="tx1"/>
                </a:solidFill>
                <a:effectLst/>
                <a:latin typeface="Arial" charset="0"/>
                <a:ea typeface="ＭＳ Ｐゴシック" charset="-128"/>
                <a:cs typeface="+mn-cs"/>
              </a:rPr>
              <a:t>= B</a:t>
            </a:r>
            <a:r>
              <a:rPr lang="zh-CN" altLang="en-US" sz="1200" b="0" i="0" kern="1200" dirty="0">
                <a:solidFill>
                  <a:schemeClr val="tx1"/>
                </a:solidFill>
                <a:effectLst/>
                <a:latin typeface="Arial" charset="0"/>
                <a:ea typeface="ＭＳ Ｐゴシック" charset="-128"/>
                <a:cs typeface="+mn-cs"/>
              </a:rPr>
              <a:t>的优先级，轮转运行</a:t>
            </a:r>
            <a:r>
              <a:rPr lang="en-US" altLang="zh-CN" sz="1200" b="0" i="0" kern="1200" dirty="0">
                <a:solidFill>
                  <a:schemeClr val="tx1"/>
                </a:solidFill>
                <a:effectLst/>
                <a:latin typeface="Arial" charset="0"/>
                <a:ea typeface="ＭＳ Ｐゴシック" charset="-128"/>
                <a:cs typeface="+mn-cs"/>
              </a:rPr>
              <a:t>A</a:t>
            </a:r>
            <a:r>
              <a:rPr lang="zh-CN" altLang="en-US" sz="1200" b="0" i="0" kern="1200" dirty="0">
                <a:solidFill>
                  <a:schemeClr val="tx1"/>
                </a:solidFill>
                <a:effectLst/>
                <a:latin typeface="Arial" charset="0"/>
                <a:ea typeface="ＭＳ Ｐゴシック" charset="-128"/>
                <a:cs typeface="+mn-cs"/>
              </a:rPr>
              <a:t>和</a:t>
            </a:r>
            <a:r>
              <a:rPr lang="en-US" altLang="zh-CN" sz="1200" b="0" i="0" kern="1200" dirty="0">
                <a:solidFill>
                  <a:schemeClr val="tx1"/>
                </a:solidFill>
                <a:effectLst/>
                <a:latin typeface="Arial" charset="0"/>
                <a:ea typeface="ＭＳ Ｐゴシック" charset="-128"/>
                <a:cs typeface="+mn-cs"/>
              </a:rPr>
              <a:t>B</a:t>
            </a:r>
            <a:r>
              <a:rPr lang="zh-CN" altLang="en-US" sz="1200" b="0" i="0" kern="1200" dirty="0">
                <a:solidFill>
                  <a:schemeClr val="tx1"/>
                </a:solidFill>
                <a:effectLst/>
                <a:latin typeface="Arial" charset="0"/>
                <a:ea typeface="ＭＳ Ｐゴシック" charset="-128"/>
                <a:cs typeface="+mn-cs"/>
              </a:rPr>
              <a:t>。</a:t>
            </a:r>
          </a:p>
          <a:p>
            <a:pPr fontAlgn="base"/>
            <a:r>
              <a:rPr lang="zh-CN" altLang="en-US" sz="1200" b="0" i="0" kern="1200" dirty="0">
                <a:solidFill>
                  <a:schemeClr val="tx1"/>
                </a:solidFill>
                <a:effectLst/>
                <a:latin typeface="Arial" charset="0"/>
                <a:ea typeface="ＭＳ Ｐゴシック" charset="-128"/>
                <a:cs typeface="+mn-cs"/>
              </a:rPr>
              <a:t>规则</a:t>
            </a:r>
            <a:r>
              <a:rPr lang="en-US" altLang="zh-CN" sz="1200" b="0" i="0" kern="1200" dirty="0">
                <a:solidFill>
                  <a:schemeClr val="tx1"/>
                </a:solidFill>
                <a:effectLst/>
                <a:latin typeface="Arial" charset="0"/>
                <a:ea typeface="ＭＳ Ｐゴシック" charset="-128"/>
                <a:cs typeface="+mn-cs"/>
              </a:rPr>
              <a:t>3</a:t>
            </a:r>
            <a:r>
              <a:rPr lang="zh-CN" altLang="en-US" sz="1200" b="0" i="0" kern="1200" dirty="0">
                <a:solidFill>
                  <a:schemeClr val="tx1"/>
                </a:solidFill>
                <a:effectLst/>
                <a:latin typeface="Arial" charset="0"/>
                <a:ea typeface="ＭＳ Ｐゴシック" charset="-128"/>
                <a:cs typeface="+mn-cs"/>
              </a:rPr>
              <a:t>：工作进入系统时，放在最高优先级（最上层队列）。</a:t>
            </a:r>
          </a:p>
          <a:p>
            <a:pPr fontAlgn="base"/>
            <a:r>
              <a:rPr lang="zh-CN" altLang="en-US" sz="1200" b="0" i="0" kern="1200" dirty="0">
                <a:solidFill>
                  <a:schemeClr val="tx1"/>
                </a:solidFill>
                <a:effectLst/>
                <a:latin typeface="Arial" charset="0"/>
                <a:ea typeface="ＭＳ Ｐゴシック" charset="-128"/>
                <a:cs typeface="+mn-cs"/>
              </a:rPr>
              <a:t>规则 </a:t>
            </a:r>
            <a:r>
              <a:rPr lang="en-US" altLang="zh-CN" sz="1200" b="0" i="0" kern="1200" dirty="0">
                <a:solidFill>
                  <a:schemeClr val="tx1"/>
                </a:solidFill>
                <a:effectLst/>
                <a:latin typeface="Arial" charset="0"/>
                <a:ea typeface="ＭＳ Ｐゴシック" charset="-128"/>
                <a:cs typeface="+mn-cs"/>
              </a:rPr>
              <a:t>4</a:t>
            </a:r>
            <a:r>
              <a:rPr lang="zh-CN" altLang="en-US" sz="1200" b="0" i="0" kern="1200" dirty="0">
                <a:solidFill>
                  <a:schemeClr val="tx1"/>
                </a:solidFill>
                <a:effectLst/>
                <a:latin typeface="Arial" charset="0"/>
                <a:ea typeface="ＭＳ Ｐゴシック" charset="-128"/>
                <a:cs typeface="+mn-cs"/>
              </a:rPr>
              <a:t>：一旦工作用完了其在某一层中的时间配额（无论中间主动放弃了多少次</a:t>
            </a:r>
            <a:r>
              <a:rPr lang="en-US" altLang="zh-CN" sz="1200" b="0" i="0" kern="1200" dirty="0">
                <a:solidFill>
                  <a:schemeClr val="tx1"/>
                </a:solidFill>
                <a:effectLst/>
                <a:latin typeface="Arial" charset="0"/>
                <a:ea typeface="ＭＳ Ｐゴシック" charset="-128"/>
                <a:cs typeface="+mn-cs"/>
              </a:rPr>
              <a:t>CPU</a:t>
            </a:r>
            <a:r>
              <a:rPr lang="zh-CN" altLang="en-US" sz="1200" b="0" i="0" kern="1200" dirty="0">
                <a:solidFill>
                  <a:schemeClr val="tx1"/>
                </a:solidFill>
                <a:effectLst/>
                <a:latin typeface="Arial" charset="0"/>
                <a:ea typeface="ＭＳ Ｐゴシック" charset="-128"/>
                <a:cs typeface="+mn-cs"/>
              </a:rPr>
              <a:t>），就降低其优先级（移入低一级队列）。</a:t>
            </a:r>
          </a:p>
          <a:p>
            <a:pPr fontAlgn="base"/>
            <a:r>
              <a:rPr lang="zh-CN" altLang="en-US" sz="1200" b="0" i="0" kern="1200" dirty="0">
                <a:solidFill>
                  <a:schemeClr val="tx1"/>
                </a:solidFill>
                <a:effectLst/>
                <a:latin typeface="Arial" charset="0"/>
                <a:ea typeface="ＭＳ Ｐゴシック" charset="-128"/>
                <a:cs typeface="+mn-cs"/>
              </a:rPr>
              <a:t>规则</a:t>
            </a:r>
            <a:r>
              <a:rPr lang="en-US" altLang="zh-CN" sz="1200" b="0" i="0" kern="1200" dirty="0">
                <a:solidFill>
                  <a:schemeClr val="tx1"/>
                </a:solidFill>
                <a:effectLst/>
                <a:latin typeface="Arial" charset="0"/>
                <a:ea typeface="ＭＳ Ｐゴシック" charset="-128"/>
                <a:cs typeface="+mn-cs"/>
              </a:rPr>
              <a:t>5</a:t>
            </a:r>
            <a:r>
              <a:rPr lang="zh-CN" altLang="en-US" sz="1200" b="0" i="0" kern="1200" dirty="0">
                <a:solidFill>
                  <a:schemeClr val="tx1"/>
                </a:solidFill>
                <a:effectLst/>
                <a:latin typeface="Arial" charset="0"/>
                <a:ea typeface="ＭＳ Ｐゴシック" charset="-128"/>
                <a:cs typeface="+mn-cs"/>
              </a:rPr>
              <a:t>：经过一段时间</a:t>
            </a:r>
            <a:r>
              <a:rPr lang="en-US" altLang="zh-CN" sz="1200" b="0" i="0" kern="1200" dirty="0">
                <a:solidFill>
                  <a:schemeClr val="tx1"/>
                </a:solidFill>
                <a:effectLst/>
                <a:latin typeface="Arial" charset="0"/>
                <a:ea typeface="ＭＳ Ｐゴシック" charset="-128"/>
                <a:cs typeface="+mn-cs"/>
              </a:rPr>
              <a:t>S</a:t>
            </a:r>
            <a:r>
              <a:rPr lang="zh-CN" altLang="en-US" sz="1200" b="0" i="0" kern="1200" dirty="0">
                <a:solidFill>
                  <a:schemeClr val="tx1"/>
                </a:solidFill>
                <a:effectLst/>
                <a:latin typeface="Arial" charset="0"/>
                <a:ea typeface="ＭＳ Ｐゴシック" charset="-128"/>
                <a:cs typeface="+mn-cs"/>
              </a:rPr>
              <a:t>，就将系统中所有工作重新加入最高优先级队列。</a:t>
            </a:r>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50</a:t>
            </a:fld>
            <a:endParaRPr lang="en-US" altLang="zh-CN"/>
          </a:p>
        </p:txBody>
      </p:sp>
    </p:spTree>
    <p:extLst>
      <p:ext uri="{BB962C8B-B14F-4D97-AF65-F5344CB8AC3E}">
        <p14:creationId xmlns:p14="http://schemas.microsoft.com/office/powerpoint/2010/main" val="2182643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baseline="0" dirty="0"/>
              <a:t>（</a:t>
            </a:r>
            <a:r>
              <a:rPr kumimoji="1" lang="en-US" altLang="zh-CN" baseline="0" dirty="0"/>
              <a:t>WT</a:t>
            </a:r>
            <a:r>
              <a:rPr kumimoji="1" lang="zh-CN" altLang="en-US" baseline="0" dirty="0"/>
              <a:t>：还是</a:t>
            </a:r>
            <a:r>
              <a:rPr kumimoji="1" lang="en-US" altLang="zh-CN" baseline="0" dirty="0"/>
              <a:t>priority</a:t>
            </a:r>
            <a:r>
              <a:rPr kumimoji="1" lang="zh-CN" altLang="en-US" baseline="0" dirty="0"/>
              <a:t> </a:t>
            </a:r>
            <a:r>
              <a:rPr kumimoji="1" lang="en-US" altLang="zh-CN" baseline="0" dirty="0"/>
              <a:t>1</a:t>
            </a:r>
            <a:r>
              <a:rPr kumimoji="1" lang="zh-CN" altLang="en-US" baseline="0" dirty="0"/>
              <a:t>的优先级最高？因为</a:t>
            </a:r>
            <a:r>
              <a:rPr kumimoji="1" lang="en-US" altLang="zh-CN" baseline="0" dirty="0"/>
              <a:t>interactive</a:t>
            </a:r>
            <a:r>
              <a:rPr kumimoji="1" lang="zh-CN" altLang="en-US" baseline="0" dirty="0"/>
              <a:t> </a:t>
            </a:r>
            <a:r>
              <a:rPr kumimoji="1" lang="en-US" altLang="zh-CN" baseline="0" dirty="0"/>
              <a:t>jobs</a:t>
            </a:r>
            <a:r>
              <a:rPr kumimoji="1" lang="zh-CN" altLang="en-US" baseline="0" dirty="0"/>
              <a:t>不用太长时间的</a:t>
            </a:r>
            <a:r>
              <a:rPr kumimoji="1" lang="en-US" altLang="zh-CN" baseline="0" dirty="0" err="1"/>
              <a:t>timeslice</a:t>
            </a:r>
            <a:r>
              <a:rPr kumimoji="1" lang="zh-CN" altLang="en-US" baseline="0" dirty="0"/>
              <a:t>，但是要求最高响应速度？）</a:t>
            </a:r>
            <a:endParaRPr kumimoji="1" lang="en-US" altLang="zh-CN" baseline="0" dirty="0"/>
          </a:p>
          <a:p>
            <a:endParaRPr kumimoji="1" lang="en-US" altLang="zh-CN" baseline="0" dirty="0"/>
          </a:p>
          <a:p>
            <a:pPr fontAlgn="base"/>
            <a:r>
              <a:rPr lang="zh-CN" altLang="en-US" sz="1200" b="0" i="0" kern="1200" dirty="0">
                <a:solidFill>
                  <a:schemeClr val="tx1"/>
                </a:solidFill>
                <a:effectLst/>
                <a:latin typeface="Arial" charset="0"/>
                <a:ea typeface="ＭＳ Ｐゴシック" charset="-128"/>
                <a:cs typeface="+mn-cs"/>
              </a:rPr>
              <a:t>规则</a:t>
            </a:r>
            <a:r>
              <a:rPr lang="en-US" altLang="zh-CN" sz="1200" b="0" i="0" kern="1200" dirty="0">
                <a:solidFill>
                  <a:schemeClr val="tx1"/>
                </a:solidFill>
                <a:effectLst/>
                <a:latin typeface="Arial" charset="0"/>
                <a:ea typeface="ＭＳ Ｐゴシック" charset="-128"/>
                <a:cs typeface="+mn-cs"/>
              </a:rPr>
              <a:t>1</a:t>
            </a:r>
            <a:r>
              <a:rPr lang="zh-CN" altLang="en-US" sz="1200" b="0" i="0" kern="1200" dirty="0">
                <a:solidFill>
                  <a:schemeClr val="tx1"/>
                </a:solidFill>
                <a:effectLst/>
                <a:latin typeface="Arial" charset="0"/>
                <a:ea typeface="ＭＳ Ｐゴシック" charset="-128"/>
                <a:cs typeface="+mn-cs"/>
              </a:rPr>
              <a:t>：如果</a:t>
            </a:r>
            <a:r>
              <a:rPr lang="en-US" altLang="zh-CN" sz="1200" b="0" i="0" kern="1200" dirty="0">
                <a:solidFill>
                  <a:schemeClr val="tx1"/>
                </a:solidFill>
                <a:effectLst/>
                <a:latin typeface="Arial" charset="0"/>
                <a:ea typeface="ＭＳ Ｐゴシック" charset="-128"/>
                <a:cs typeface="+mn-cs"/>
              </a:rPr>
              <a:t>A</a:t>
            </a:r>
            <a:r>
              <a:rPr lang="zh-CN" altLang="en-US" sz="1200" b="0" i="0" kern="1200" dirty="0">
                <a:solidFill>
                  <a:schemeClr val="tx1"/>
                </a:solidFill>
                <a:effectLst/>
                <a:latin typeface="Arial" charset="0"/>
                <a:ea typeface="ＭＳ Ｐゴシック" charset="-128"/>
                <a:cs typeface="+mn-cs"/>
              </a:rPr>
              <a:t>的优先级 </a:t>
            </a:r>
            <a:r>
              <a:rPr lang="en-US" altLang="zh-CN" sz="1200" b="0" i="0" kern="1200" dirty="0">
                <a:solidFill>
                  <a:schemeClr val="tx1"/>
                </a:solidFill>
                <a:effectLst/>
                <a:latin typeface="Arial" charset="0"/>
                <a:ea typeface="ＭＳ Ｐゴシック" charset="-128"/>
                <a:cs typeface="+mn-cs"/>
              </a:rPr>
              <a:t>&gt; B</a:t>
            </a:r>
            <a:r>
              <a:rPr lang="zh-CN" altLang="en-US" sz="1200" b="0" i="0" kern="1200" dirty="0">
                <a:solidFill>
                  <a:schemeClr val="tx1"/>
                </a:solidFill>
                <a:effectLst/>
                <a:latin typeface="Arial" charset="0"/>
                <a:ea typeface="ＭＳ Ｐゴシック" charset="-128"/>
                <a:cs typeface="+mn-cs"/>
              </a:rPr>
              <a:t>的优先级，运行</a:t>
            </a:r>
            <a:r>
              <a:rPr lang="en-US" altLang="zh-CN" sz="1200" b="0" i="0" kern="1200" dirty="0">
                <a:solidFill>
                  <a:schemeClr val="tx1"/>
                </a:solidFill>
                <a:effectLst/>
                <a:latin typeface="Arial" charset="0"/>
                <a:ea typeface="ＭＳ Ｐゴシック" charset="-128"/>
                <a:cs typeface="+mn-cs"/>
              </a:rPr>
              <a:t>A</a:t>
            </a:r>
            <a:r>
              <a:rPr lang="zh-CN" altLang="en-US" sz="1200" b="0" i="0" kern="1200" dirty="0">
                <a:solidFill>
                  <a:schemeClr val="tx1"/>
                </a:solidFill>
                <a:effectLst/>
                <a:latin typeface="Arial" charset="0"/>
                <a:ea typeface="ＭＳ Ｐゴシック" charset="-128"/>
                <a:cs typeface="+mn-cs"/>
              </a:rPr>
              <a:t>（不运行</a:t>
            </a:r>
            <a:r>
              <a:rPr lang="en-US" altLang="zh-CN" sz="1200" b="0" i="0" kern="1200" dirty="0">
                <a:solidFill>
                  <a:schemeClr val="tx1"/>
                </a:solidFill>
                <a:effectLst/>
                <a:latin typeface="Arial" charset="0"/>
                <a:ea typeface="ＭＳ Ｐゴシック" charset="-128"/>
                <a:cs typeface="+mn-cs"/>
              </a:rPr>
              <a:t>B</a:t>
            </a:r>
            <a:r>
              <a:rPr lang="zh-CN" altLang="en-US" sz="1200" b="0" i="0" kern="1200" dirty="0">
                <a:solidFill>
                  <a:schemeClr val="tx1"/>
                </a:solidFill>
                <a:effectLst/>
                <a:latin typeface="Arial" charset="0"/>
                <a:ea typeface="ＭＳ Ｐゴシック" charset="-128"/>
                <a:cs typeface="+mn-cs"/>
              </a:rPr>
              <a:t>）。</a:t>
            </a:r>
          </a:p>
          <a:p>
            <a:pPr fontAlgn="base"/>
            <a:r>
              <a:rPr lang="zh-CN" altLang="en-US" sz="1200" b="0" i="0" kern="1200" dirty="0">
                <a:solidFill>
                  <a:schemeClr val="tx1"/>
                </a:solidFill>
                <a:effectLst/>
                <a:latin typeface="Arial" charset="0"/>
                <a:ea typeface="ＭＳ Ｐゴシック" charset="-128"/>
                <a:cs typeface="+mn-cs"/>
              </a:rPr>
              <a:t>规则</a:t>
            </a:r>
            <a:r>
              <a:rPr lang="en-US" altLang="zh-CN" sz="1200" b="0" i="0" kern="1200" dirty="0">
                <a:solidFill>
                  <a:schemeClr val="tx1"/>
                </a:solidFill>
                <a:effectLst/>
                <a:latin typeface="Arial" charset="0"/>
                <a:ea typeface="ＭＳ Ｐゴシック" charset="-128"/>
                <a:cs typeface="+mn-cs"/>
              </a:rPr>
              <a:t>2</a:t>
            </a:r>
            <a:r>
              <a:rPr lang="zh-CN" altLang="en-US" sz="1200" b="0" i="0" kern="1200" dirty="0">
                <a:solidFill>
                  <a:schemeClr val="tx1"/>
                </a:solidFill>
                <a:effectLst/>
                <a:latin typeface="Arial" charset="0"/>
                <a:ea typeface="ＭＳ Ｐゴシック" charset="-128"/>
                <a:cs typeface="+mn-cs"/>
              </a:rPr>
              <a:t>：如果</a:t>
            </a:r>
            <a:r>
              <a:rPr lang="en-US" altLang="zh-CN" sz="1200" b="0" i="0" kern="1200" dirty="0">
                <a:solidFill>
                  <a:schemeClr val="tx1"/>
                </a:solidFill>
                <a:effectLst/>
                <a:latin typeface="Arial" charset="0"/>
                <a:ea typeface="ＭＳ Ｐゴシック" charset="-128"/>
                <a:cs typeface="+mn-cs"/>
              </a:rPr>
              <a:t>A</a:t>
            </a:r>
            <a:r>
              <a:rPr lang="zh-CN" altLang="en-US" sz="1200" b="0" i="0" kern="1200" dirty="0">
                <a:solidFill>
                  <a:schemeClr val="tx1"/>
                </a:solidFill>
                <a:effectLst/>
                <a:latin typeface="Arial" charset="0"/>
                <a:ea typeface="ＭＳ Ｐゴシック" charset="-128"/>
                <a:cs typeface="+mn-cs"/>
              </a:rPr>
              <a:t>的优先级 </a:t>
            </a:r>
            <a:r>
              <a:rPr lang="en-US" altLang="zh-CN" sz="1200" b="0" i="0" kern="1200" dirty="0">
                <a:solidFill>
                  <a:schemeClr val="tx1"/>
                </a:solidFill>
                <a:effectLst/>
                <a:latin typeface="Arial" charset="0"/>
                <a:ea typeface="ＭＳ Ｐゴシック" charset="-128"/>
                <a:cs typeface="+mn-cs"/>
              </a:rPr>
              <a:t>= B</a:t>
            </a:r>
            <a:r>
              <a:rPr lang="zh-CN" altLang="en-US" sz="1200" b="0" i="0" kern="1200" dirty="0">
                <a:solidFill>
                  <a:schemeClr val="tx1"/>
                </a:solidFill>
                <a:effectLst/>
                <a:latin typeface="Arial" charset="0"/>
                <a:ea typeface="ＭＳ Ｐゴシック" charset="-128"/>
                <a:cs typeface="+mn-cs"/>
              </a:rPr>
              <a:t>的优先级，轮转运行</a:t>
            </a:r>
            <a:r>
              <a:rPr lang="en-US" altLang="zh-CN" sz="1200" b="0" i="0" kern="1200" dirty="0">
                <a:solidFill>
                  <a:schemeClr val="tx1"/>
                </a:solidFill>
                <a:effectLst/>
                <a:latin typeface="Arial" charset="0"/>
                <a:ea typeface="ＭＳ Ｐゴシック" charset="-128"/>
                <a:cs typeface="+mn-cs"/>
              </a:rPr>
              <a:t>A</a:t>
            </a:r>
            <a:r>
              <a:rPr lang="zh-CN" altLang="en-US" sz="1200" b="0" i="0" kern="1200" dirty="0">
                <a:solidFill>
                  <a:schemeClr val="tx1"/>
                </a:solidFill>
                <a:effectLst/>
                <a:latin typeface="Arial" charset="0"/>
                <a:ea typeface="ＭＳ Ｐゴシック" charset="-128"/>
                <a:cs typeface="+mn-cs"/>
              </a:rPr>
              <a:t>和</a:t>
            </a:r>
            <a:r>
              <a:rPr lang="en-US" altLang="zh-CN" sz="1200" b="0" i="0" kern="1200" dirty="0">
                <a:solidFill>
                  <a:schemeClr val="tx1"/>
                </a:solidFill>
                <a:effectLst/>
                <a:latin typeface="Arial" charset="0"/>
                <a:ea typeface="ＭＳ Ｐゴシック" charset="-128"/>
                <a:cs typeface="+mn-cs"/>
              </a:rPr>
              <a:t>B</a:t>
            </a:r>
            <a:r>
              <a:rPr lang="zh-CN" altLang="en-US" sz="1200" b="0" i="0" kern="1200" dirty="0">
                <a:solidFill>
                  <a:schemeClr val="tx1"/>
                </a:solidFill>
                <a:effectLst/>
                <a:latin typeface="Arial" charset="0"/>
                <a:ea typeface="ＭＳ Ｐゴシック" charset="-128"/>
                <a:cs typeface="+mn-cs"/>
              </a:rPr>
              <a:t>。</a:t>
            </a:r>
          </a:p>
          <a:p>
            <a:pPr fontAlgn="base"/>
            <a:r>
              <a:rPr lang="zh-CN" altLang="en-US" sz="1200" b="0" i="0" kern="1200" dirty="0">
                <a:solidFill>
                  <a:schemeClr val="tx1"/>
                </a:solidFill>
                <a:effectLst/>
                <a:latin typeface="Arial" charset="0"/>
                <a:ea typeface="ＭＳ Ｐゴシック" charset="-128"/>
                <a:cs typeface="+mn-cs"/>
              </a:rPr>
              <a:t>规则</a:t>
            </a:r>
            <a:r>
              <a:rPr lang="en-US" altLang="zh-CN" sz="1200" b="0" i="0" kern="1200" dirty="0">
                <a:solidFill>
                  <a:schemeClr val="tx1"/>
                </a:solidFill>
                <a:effectLst/>
                <a:latin typeface="Arial" charset="0"/>
                <a:ea typeface="ＭＳ Ｐゴシック" charset="-128"/>
                <a:cs typeface="+mn-cs"/>
              </a:rPr>
              <a:t>3</a:t>
            </a:r>
            <a:r>
              <a:rPr lang="zh-CN" altLang="en-US" sz="1200" b="0" i="0" kern="1200" dirty="0">
                <a:solidFill>
                  <a:schemeClr val="tx1"/>
                </a:solidFill>
                <a:effectLst/>
                <a:latin typeface="Arial" charset="0"/>
                <a:ea typeface="ＭＳ Ｐゴシック" charset="-128"/>
                <a:cs typeface="+mn-cs"/>
              </a:rPr>
              <a:t>：工作进入系统时，放在最高优先级（最上层队列）。</a:t>
            </a:r>
          </a:p>
          <a:p>
            <a:pPr fontAlgn="base"/>
            <a:r>
              <a:rPr lang="zh-CN" altLang="en-US" sz="1200" b="0" i="0" kern="1200" dirty="0">
                <a:solidFill>
                  <a:schemeClr val="tx1"/>
                </a:solidFill>
                <a:effectLst/>
                <a:latin typeface="Arial" charset="0"/>
                <a:ea typeface="ＭＳ Ｐゴシック" charset="-128"/>
                <a:cs typeface="+mn-cs"/>
              </a:rPr>
              <a:t>规则 </a:t>
            </a:r>
            <a:r>
              <a:rPr lang="en-US" altLang="zh-CN" sz="1200" b="0" i="0" kern="1200" dirty="0">
                <a:solidFill>
                  <a:schemeClr val="tx1"/>
                </a:solidFill>
                <a:effectLst/>
                <a:latin typeface="Arial" charset="0"/>
                <a:ea typeface="ＭＳ Ｐゴシック" charset="-128"/>
                <a:cs typeface="+mn-cs"/>
              </a:rPr>
              <a:t>4</a:t>
            </a:r>
            <a:r>
              <a:rPr lang="zh-CN" altLang="en-US" sz="1200" b="0" i="0" kern="1200" dirty="0">
                <a:solidFill>
                  <a:schemeClr val="tx1"/>
                </a:solidFill>
                <a:effectLst/>
                <a:latin typeface="Arial" charset="0"/>
                <a:ea typeface="ＭＳ Ｐゴシック" charset="-128"/>
                <a:cs typeface="+mn-cs"/>
              </a:rPr>
              <a:t>：一旦工作用完了其在某一层中的时间配额（无论中间主动放弃了多少次</a:t>
            </a:r>
            <a:r>
              <a:rPr lang="en-US" altLang="zh-CN" sz="1200" b="0" i="0" kern="1200" dirty="0">
                <a:solidFill>
                  <a:schemeClr val="tx1"/>
                </a:solidFill>
                <a:effectLst/>
                <a:latin typeface="Arial" charset="0"/>
                <a:ea typeface="ＭＳ Ｐゴシック" charset="-128"/>
                <a:cs typeface="+mn-cs"/>
              </a:rPr>
              <a:t>CPU</a:t>
            </a:r>
            <a:r>
              <a:rPr lang="zh-CN" altLang="en-US" sz="1200" b="0" i="0" kern="1200" dirty="0">
                <a:solidFill>
                  <a:schemeClr val="tx1"/>
                </a:solidFill>
                <a:effectLst/>
                <a:latin typeface="Arial" charset="0"/>
                <a:ea typeface="ＭＳ Ｐゴシック" charset="-128"/>
                <a:cs typeface="+mn-cs"/>
              </a:rPr>
              <a:t>），就降低其优先级（移入低一级队列）。</a:t>
            </a:r>
          </a:p>
          <a:p>
            <a:pPr fontAlgn="base"/>
            <a:r>
              <a:rPr lang="zh-CN" altLang="en-US" sz="1200" b="0" i="0" kern="1200" dirty="0">
                <a:solidFill>
                  <a:schemeClr val="tx1"/>
                </a:solidFill>
                <a:effectLst/>
                <a:latin typeface="Arial" charset="0"/>
                <a:ea typeface="ＭＳ Ｐゴシック" charset="-128"/>
                <a:cs typeface="+mn-cs"/>
              </a:rPr>
              <a:t>规则</a:t>
            </a:r>
            <a:r>
              <a:rPr lang="en-US" altLang="zh-CN" sz="1200" b="0" i="0" kern="1200" dirty="0">
                <a:solidFill>
                  <a:schemeClr val="tx1"/>
                </a:solidFill>
                <a:effectLst/>
                <a:latin typeface="Arial" charset="0"/>
                <a:ea typeface="ＭＳ Ｐゴシック" charset="-128"/>
                <a:cs typeface="+mn-cs"/>
              </a:rPr>
              <a:t>5</a:t>
            </a:r>
            <a:r>
              <a:rPr lang="zh-CN" altLang="en-US" sz="1200" b="0" i="0" kern="1200" dirty="0">
                <a:solidFill>
                  <a:schemeClr val="tx1"/>
                </a:solidFill>
                <a:effectLst/>
                <a:latin typeface="Arial" charset="0"/>
                <a:ea typeface="ＭＳ Ｐゴシック" charset="-128"/>
                <a:cs typeface="+mn-cs"/>
              </a:rPr>
              <a:t>：经过一段时间</a:t>
            </a:r>
            <a:r>
              <a:rPr lang="en-US" altLang="zh-CN" sz="1200" b="0" i="0" kern="1200" dirty="0">
                <a:solidFill>
                  <a:schemeClr val="tx1"/>
                </a:solidFill>
                <a:effectLst/>
                <a:latin typeface="Arial" charset="0"/>
                <a:ea typeface="ＭＳ Ｐゴシック" charset="-128"/>
                <a:cs typeface="+mn-cs"/>
              </a:rPr>
              <a:t>S</a:t>
            </a:r>
            <a:r>
              <a:rPr lang="zh-CN" altLang="en-US" sz="1200" b="0" i="0" kern="1200" dirty="0">
                <a:solidFill>
                  <a:schemeClr val="tx1"/>
                </a:solidFill>
                <a:effectLst/>
                <a:latin typeface="Arial" charset="0"/>
                <a:ea typeface="ＭＳ Ｐゴシック" charset="-128"/>
                <a:cs typeface="+mn-cs"/>
              </a:rPr>
              <a:t>，就将系统中所有工作重新加入最高优先级队列。</a:t>
            </a:r>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51</a:t>
            </a:fld>
            <a:endParaRPr lang="en-US" altLang="zh-CN"/>
          </a:p>
        </p:txBody>
      </p:sp>
    </p:spTree>
    <p:extLst>
      <p:ext uri="{BB962C8B-B14F-4D97-AF65-F5344CB8AC3E}">
        <p14:creationId xmlns:p14="http://schemas.microsoft.com/office/powerpoint/2010/main" val="714950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p>
            <a:fld id="{2AD8BD2F-32C3-41F8-951A-1C896D8E3EE2}" type="slidenum">
              <a:rPr lang="en-US"/>
              <a:pPr/>
              <a:t>52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zh-CN" altLang="en-US" dirty="0"/>
              <a:t>注意这里说的是经典</a:t>
            </a:r>
            <a:r>
              <a:rPr lang="en-US" altLang="zh-CN" dirty="0"/>
              <a:t>Unix</a:t>
            </a:r>
            <a:r>
              <a:rPr lang="zh-CN" altLang="en-US" dirty="0"/>
              <a:t> </a:t>
            </a:r>
            <a:r>
              <a:rPr lang="en-US" altLang="zh-CN" dirty="0"/>
              <a:t>scheduler</a:t>
            </a:r>
            <a:r>
              <a:rPr lang="zh-CN" altLang="en-US" dirty="0"/>
              <a:t>，</a:t>
            </a:r>
            <a:r>
              <a:rPr lang="en-US" altLang="zh-CN" dirty="0"/>
              <a:t>priority</a:t>
            </a:r>
            <a:r>
              <a:rPr lang="zh-CN" altLang="en-US" dirty="0"/>
              <a:t> </a:t>
            </a:r>
            <a:r>
              <a:rPr lang="en-US" altLang="zh-CN" dirty="0"/>
              <a:t>level</a:t>
            </a:r>
            <a:r>
              <a:rPr lang="zh-CN" altLang="en-US" dirty="0"/>
              <a:t>越高，优先级就越高；和</a:t>
            </a:r>
            <a:r>
              <a:rPr lang="en-US" altLang="zh-CN" dirty="0"/>
              <a:t>Linux</a:t>
            </a:r>
            <a:r>
              <a:rPr lang="zh-CN" altLang="en-US" dirty="0"/>
              <a:t>中的</a:t>
            </a:r>
            <a:r>
              <a:rPr lang="en-US" altLang="zh-CN" dirty="0"/>
              <a:t>Priority</a:t>
            </a:r>
            <a:r>
              <a:rPr lang="zh-CN" altLang="en-US" dirty="0"/>
              <a:t> </a:t>
            </a:r>
            <a:r>
              <a:rPr lang="en-US" altLang="zh-CN" dirty="0"/>
              <a:t>number</a:t>
            </a:r>
            <a:r>
              <a:rPr lang="zh-CN" altLang="en-US" dirty="0"/>
              <a:t>不一样</a:t>
            </a:r>
            <a:endParaRPr lang="en-US" dirty="0"/>
          </a:p>
        </p:txBody>
      </p:sp>
    </p:spTree>
    <p:extLst>
      <p:ext uri="{BB962C8B-B14F-4D97-AF65-F5344CB8AC3E}">
        <p14:creationId xmlns:p14="http://schemas.microsoft.com/office/powerpoint/2010/main" val="888233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333C758A-2D0F-417B-ACDE-48DBF03E75A6}" type="slidenum">
              <a:rPr lang="en-US"/>
              <a:pPr/>
              <a:t>53</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524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Dispatcher: </a:t>
            </a:r>
            <a:r>
              <a:rPr lang="en-US" altLang="zh-CN" sz="1200" kern="1200">
                <a:solidFill>
                  <a:schemeClr val="tx1"/>
                </a:solidFill>
                <a:latin typeface="Arial" charset="0"/>
                <a:ea typeface="ＭＳ Ｐゴシック" charset="-128"/>
                <a:cs typeface="+mn-cs"/>
              </a:rPr>
              <a:t>the module that gives control of the CPU to the process selected by the short-term scheduler</a:t>
            </a:r>
            <a:endParaRPr kumimoji="1" lang="zh-CN" altLang="en-US" dirty="0"/>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6</a:t>
            </a:fld>
            <a:endParaRPr lang="en-US" altLang="zh-CN"/>
          </a:p>
        </p:txBody>
      </p:sp>
    </p:spTree>
    <p:extLst>
      <p:ext uri="{BB962C8B-B14F-4D97-AF65-F5344CB8AC3E}">
        <p14:creationId xmlns:p14="http://schemas.microsoft.com/office/powerpoint/2010/main" val="352226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7</a:t>
            </a:fld>
            <a:endParaRPr lang="en-US" altLang="zh-CN"/>
          </a:p>
        </p:txBody>
      </p:sp>
    </p:spTree>
    <p:extLst>
      <p:ext uri="{BB962C8B-B14F-4D97-AF65-F5344CB8AC3E}">
        <p14:creationId xmlns:p14="http://schemas.microsoft.com/office/powerpoint/2010/main" val="427599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8</a:t>
            </a:fld>
            <a:endParaRPr lang="en-US" altLang="zh-CN"/>
          </a:p>
        </p:txBody>
      </p:sp>
    </p:spTree>
    <p:extLst>
      <p:ext uri="{BB962C8B-B14F-4D97-AF65-F5344CB8AC3E}">
        <p14:creationId xmlns:p14="http://schemas.microsoft.com/office/powerpoint/2010/main" val="1435792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ＭＳ Ｐゴシック" charset="-128"/>
                <a:cs typeface="+mn-cs"/>
              </a:rPr>
              <a:t>Investigators have suggested that, for interactive systems (such as time- sharing systems), it is more important to minimize the </a:t>
            </a:r>
            <a:r>
              <a:rPr lang="en-US" altLang="zh-CN" sz="1200" i="1" kern="1200" dirty="0">
                <a:solidFill>
                  <a:schemeClr val="tx1"/>
                </a:solidFill>
                <a:effectLst/>
                <a:latin typeface="Arial" charset="0"/>
                <a:ea typeface="ＭＳ Ｐゴシック" charset="-128"/>
                <a:cs typeface="+mn-cs"/>
              </a:rPr>
              <a:t>variance </a:t>
            </a:r>
            <a:r>
              <a:rPr lang="en-US" altLang="zh-CN" sz="1200" kern="1200" dirty="0">
                <a:solidFill>
                  <a:schemeClr val="tx1"/>
                </a:solidFill>
                <a:effectLst/>
                <a:latin typeface="Arial" charset="0"/>
                <a:ea typeface="ＭＳ Ｐゴシック" charset="-128"/>
                <a:cs typeface="+mn-cs"/>
              </a:rPr>
              <a:t>in the response time than to minimize the average response time. A system with reasonable and </a:t>
            </a:r>
            <a:r>
              <a:rPr lang="en-US" altLang="zh-CN" sz="1200" i="1" kern="1200" dirty="0">
                <a:solidFill>
                  <a:schemeClr val="tx1"/>
                </a:solidFill>
                <a:effectLst/>
                <a:latin typeface="Arial" charset="0"/>
                <a:ea typeface="ＭＳ Ｐゴシック" charset="-128"/>
                <a:cs typeface="+mn-cs"/>
              </a:rPr>
              <a:t>predictable </a:t>
            </a:r>
            <a:r>
              <a:rPr lang="en-US" altLang="zh-CN" sz="1200" kern="1200" dirty="0">
                <a:solidFill>
                  <a:schemeClr val="tx1"/>
                </a:solidFill>
                <a:effectLst/>
                <a:latin typeface="Arial" charset="0"/>
                <a:ea typeface="ＭＳ Ｐゴシック" charset="-128"/>
                <a:cs typeface="+mn-cs"/>
              </a:rPr>
              <a:t>response time may be considered more desirable than a system that is faster on the average but is highly variable. However, little work has been done on CPU-scheduling algorithms that minimize variance.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11</a:t>
            </a:fld>
            <a:endParaRPr lang="en-US" altLang="zh-CN"/>
          </a:p>
        </p:txBody>
      </p:sp>
    </p:spTree>
    <p:extLst>
      <p:ext uri="{BB962C8B-B14F-4D97-AF65-F5344CB8AC3E}">
        <p14:creationId xmlns:p14="http://schemas.microsoft.com/office/powerpoint/2010/main" val="75870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ＭＳ Ｐゴシック" charset="-128"/>
                <a:cs typeface="+mn-cs"/>
              </a:rPr>
              <a:t>The SJF scheduling algorithm is provably </a:t>
            </a:r>
            <a:r>
              <a:rPr lang="en-US" altLang="zh-CN" sz="1200" i="1" kern="1200" dirty="0">
                <a:solidFill>
                  <a:schemeClr val="tx1"/>
                </a:solidFill>
                <a:effectLst/>
                <a:latin typeface="Arial" charset="0"/>
                <a:ea typeface="ＭＳ Ｐゴシック" charset="-128"/>
                <a:cs typeface="+mn-cs"/>
              </a:rPr>
              <a:t>optimal, </a:t>
            </a:r>
            <a:r>
              <a:rPr lang="en-US" altLang="zh-CN" sz="1200" kern="1200" dirty="0">
                <a:solidFill>
                  <a:schemeClr val="tx1"/>
                </a:solidFill>
                <a:effectLst/>
                <a:latin typeface="Arial" charset="0"/>
                <a:ea typeface="ＭＳ Ｐゴシック" charset="-128"/>
                <a:cs typeface="+mn-cs"/>
              </a:rPr>
              <a:t>in that it gives the minimum average waiting time for a given set of processes. Moving a short process before a long one decreases the waiting time of the short process more than it increases the waiting time of the long process. Consequently, the </a:t>
            </a:r>
            <a:r>
              <a:rPr lang="en-US" altLang="zh-CN" sz="1200" i="1" kern="1200" dirty="0">
                <a:solidFill>
                  <a:schemeClr val="tx1"/>
                </a:solidFill>
                <a:effectLst/>
                <a:latin typeface="Arial" charset="0"/>
                <a:ea typeface="ＭＳ Ｐゴシック" charset="-128"/>
                <a:cs typeface="+mn-cs"/>
              </a:rPr>
              <a:t>average </a:t>
            </a:r>
            <a:r>
              <a:rPr lang="en-US" altLang="zh-CN" sz="1200" kern="1200" dirty="0">
                <a:solidFill>
                  <a:schemeClr val="tx1"/>
                </a:solidFill>
                <a:effectLst/>
                <a:latin typeface="Arial" charset="0"/>
                <a:ea typeface="ＭＳ Ｐゴシック" charset="-128"/>
                <a:cs typeface="+mn-cs"/>
              </a:rPr>
              <a:t>waiting time decreases. </a:t>
            </a:r>
            <a:endParaRPr lang="en-US" altLang="zh-CN" dirty="0"/>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20</a:t>
            </a:fld>
            <a:endParaRPr lang="en-US" altLang="zh-CN"/>
          </a:p>
        </p:txBody>
      </p:sp>
    </p:spTree>
    <p:extLst>
      <p:ext uri="{BB962C8B-B14F-4D97-AF65-F5344CB8AC3E}">
        <p14:creationId xmlns:p14="http://schemas.microsoft.com/office/powerpoint/2010/main" val="314554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30</a:t>
            </a:fld>
            <a:endParaRPr lang="en-US" altLang="zh-CN"/>
          </a:p>
        </p:txBody>
      </p:sp>
    </p:spTree>
    <p:extLst>
      <p:ext uri="{BB962C8B-B14F-4D97-AF65-F5344CB8AC3E}">
        <p14:creationId xmlns:p14="http://schemas.microsoft.com/office/powerpoint/2010/main" val="962490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ＭＳ Ｐゴシック" charset="-128"/>
                <a:cs typeface="+mn-cs"/>
              </a:rPr>
              <a:t>Thus, we want the time quantum to be large with respect to the context- switch time. If the context-switch time is approximately 10 percent of the time quantum, then about 10 percent of the CPU time will be spent in context switching. In practice, most modern systems have time quanta ranging from 10 to 100 milliseconds. The time required for a context switch is typically less than 10 microseconds; thus, the context-switch time is a small fraction of the time quantum.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EC7AC806-AFC0-4C2B-8852-050B1E0F7CC2}" type="slidenum">
              <a:rPr lang="zh-CN" altLang="en-US" smtClean="0"/>
              <a:pPr>
                <a:defRPr/>
              </a:pPr>
              <a:t>32</a:t>
            </a:fld>
            <a:endParaRPr lang="en-US" altLang="zh-CN"/>
          </a:p>
        </p:txBody>
      </p:sp>
    </p:spTree>
    <p:extLst>
      <p:ext uri="{BB962C8B-B14F-4D97-AF65-F5344CB8AC3E}">
        <p14:creationId xmlns:p14="http://schemas.microsoft.com/office/powerpoint/2010/main" val="1116481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4"/>
          <p:cNvSpPr>
            <a:spLocks noChangeArrowheads="1"/>
          </p:cNvSpPr>
          <p:nvPr/>
        </p:nvSpPr>
        <p:spPr bwMode="auto">
          <a:xfrm>
            <a:off x="611188" y="3259646"/>
            <a:ext cx="8208962" cy="714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45" y="0"/>
                </a:lnTo>
                <a:lnTo>
                  <a:pt x="645" y="1000"/>
                </a:lnTo>
                <a:lnTo>
                  <a:pt x="0" y="1000"/>
                </a:lnTo>
                <a:lnTo>
                  <a:pt x="0" y="0"/>
                </a:lnTo>
                <a:close/>
              </a:path>
              <a:path w="1000" h="1000">
                <a:moveTo>
                  <a:pt x="0" y="0"/>
                </a:moveTo>
                <a:lnTo>
                  <a:pt x="1000" y="0"/>
                </a:lnTo>
              </a:path>
            </a:pathLst>
          </a:custGeom>
          <a:gradFill rotWithShape="1">
            <a:gsLst>
              <a:gs pos="0">
                <a:srgbClr val="00002F"/>
              </a:gs>
              <a:gs pos="100000">
                <a:srgbClr val="000066">
                  <a:alpha val="39998"/>
                </a:srgbClr>
              </a:gs>
            </a:gsLst>
            <a:lin ang="0" scaled="1"/>
          </a:gradFill>
          <a:ln w="28575">
            <a:solidFill>
              <a:srgbClr val="333399"/>
            </a:solidFill>
            <a:round/>
            <a:headEnd/>
            <a:tailEnd/>
          </a:ln>
        </p:spPr>
        <p:txBody>
          <a:bodyPr/>
          <a:lstStyle/>
          <a:p>
            <a:endParaRPr lang="zh-CN" alt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27988" y="115888"/>
            <a:ext cx="104298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a:xfrm>
            <a:off x="611188" y="1658049"/>
            <a:ext cx="7772400" cy="936625"/>
          </a:xfrm>
        </p:spPr>
        <p:txBody>
          <a:bodyPr/>
          <a:lstStyle>
            <a:lvl1pPr algn="ctr">
              <a:defRPr sz="4200" b="1">
                <a:solidFill>
                  <a:schemeClr val="accent2"/>
                </a:solidFill>
              </a:defRPr>
            </a:lvl1pPr>
          </a:lstStyle>
          <a:p>
            <a:r>
              <a:rPr lang="zh-CN" altLang="en-US" dirty="0"/>
              <a:t>单击此处编辑母版标题样式</a:t>
            </a:r>
          </a:p>
        </p:txBody>
      </p:sp>
      <p:sp>
        <p:nvSpPr>
          <p:cNvPr id="474115" name="Rectangle 3"/>
          <p:cNvSpPr>
            <a:spLocks noGrp="1" noChangeArrowheads="1"/>
          </p:cNvSpPr>
          <p:nvPr>
            <p:ph type="subTitle" idx="1"/>
          </p:nvPr>
        </p:nvSpPr>
        <p:spPr>
          <a:xfrm>
            <a:off x="1403350" y="3996055"/>
            <a:ext cx="6400800" cy="1520508"/>
          </a:xfrm>
        </p:spPr>
        <p:txBody>
          <a:bodyPr/>
          <a:lstStyle>
            <a:lvl1pPr marL="0" indent="0" algn="ctr">
              <a:buFont typeface="Wingdings" pitchFamily="2" charset="2"/>
              <a:buNone/>
              <a:defRPr/>
            </a:lvl1pPr>
          </a:lstStyle>
          <a:p>
            <a:r>
              <a:rPr lang="zh-CN" altLang="en-US" dirty="0"/>
              <a:t>单击此处编辑母版副标题样式</a:t>
            </a:r>
          </a:p>
        </p:txBody>
      </p:sp>
    </p:spTree>
    <p:extLst>
      <p:ext uri="{BB962C8B-B14F-4D97-AF65-F5344CB8AC3E}">
        <p14:creationId xmlns:p14="http://schemas.microsoft.com/office/powerpoint/2010/main" val="179292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7488" y="304800"/>
            <a:ext cx="2000250" cy="61483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48350" cy="61483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692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7526338" cy="820738"/>
          </a:xfrm>
        </p:spPr>
        <p:txBody>
          <a:bodyPr/>
          <a:lstStyle/>
          <a:p>
            <a:r>
              <a:rPr lang="zh-CN" altLang="en-US"/>
              <a:t>单击此处编辑母版标题样式</a:t>
            </a:r>
          </a:p>
        </p:txBody>
      </p:sp>
      <p:sp>
        <p:nvSpPr>
          <p:cNvPr id="3" name="表格占位符 2"/>
          <p:cNvSpPr>
            <a:spLocks noGrp="1"/>
          </p:cNvSpPr>
          <p:nvPr>
            <p:ph type="tbl" idx="1"/>
          </p:nvPr>
        </p:nvSpPr>
        <p:spPr>
          <a:xfrm>
            <a:off x="566738" y="1412875"/>
            <a:ext cx="8001000" cy="5040313"/>
          </a:xfrm>
        </p:spPr>
        <p:txBody>
          <a:bodyPr/>
          <a:lstStyle/>
          <a:p>
            <a:pPr lvl="0"/>
            <a:endParaRPr lang="zh-CN" altLang="en-US" noProof="0"/>
          </a:p>
        </p:txBody>
      </p:sp>
    </p:spTree>
    <p:extLst>
      <p:ext uri="{BB962C8B-B14F-4D97-AF65-F5344CB8AC3E}">
        <p14:creationId xmlns:p14="http://schemas.microsoft.com/office/powerpoint/2010/main" val="501410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7526338" cy="820738"/>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412875"/>
            <a:ext cx="8001000" cy="2443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66738" y="4008438"/>
            <a:ext cx="8001000" cy="2444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49902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
        <p:nvSpPr>
          <p:cNvPr id="2" name="Rectangle 3"/>
          <p:cNvSpPr>
            <a:spLocks noGrp="1" noChangeArrowheads="1"/>
          </p:cNvSpPr>
          <p:nvPr>
            <p:ph idx="1"/>
          </p:nvPr>
        </p:nvSpPr>
        <p:spPr bwMode="auto">
          <a:xfrm>
            <a:off x="228600" y="1079500"/>
            <a:ext cx="8699500" cy="5207000"/>
          </a:xfrm>
          <a:prstGeom prst="rect">
            <a:avLst/>
          </a:prstGeom>
          <a:noFill/>
          <a:ln w="9525">
            <a:noFill/>
            <a:miter lim="800000"/>
            <a:headEnd/>
            <a:tailEnd/>
          </a:ln>
          <a:effectLst/>
        </p:spPr>
        <p:txBody>
          <a:bodyPr/>
          <a:lstStyle>
            <a:lvl1pPr>
              <a:defRPr baseline="0">
                <a:ea typeface="+mn-ea"/>
              </a:defRPr>
            </a:lvl1pPr>
            <a:lvl2pPr>
              <a:defRPr baseline="0">
                <a:ea typeface="+mn-ea"/>
              </a:defRPr>
            </a:lvl2pPr>
            <a:lvl3pPr>
              <a:defRPr baseline="0">
                <a:ea typeface="+mn-ea"/>
              </a:defRPr>
            </a:lvl3pPr>
            <a:lvl4pPr>
              <a:defRPr baseline="0">
                <a:ea typeface="+mn-ea"/>
              </a:defRPr>
            </a:lvl4pPr>
          </a:lstStyle>
          <a:p>
            <a:pPr lvl="0"/>
            <a:r>
              <a:rPr lang="en-US" altLang="zh-CN" noProof="0" dirty="0"/>
              <a:t>Body Text</a:t>
            </a:r>
          </a:p>
          <a:p>
            <a:pPr lvl="1"/>
            <a:r>
              <a:rPr lang="en-US" altLang="zh-CN" noProof="0" dirty="0"/>
              <a:t>Second Level</a:t>
            </a:r>
          </a:p>
          <a:p>
            <a:pPr lvl="2"/>
            <a:r>
              <a:rPr lang="en-US" altLang="zh-CN" noProof="0" dirty="0"/>
              <a:t>Third Level</a:t>
            </a:r>
          </a:p>
          <a:p>
            <a:pPr lvl="3"/>
            <a:r>
              <a:rPr lang="en-US" altLang="zh-CN" noProof="0" dirty="0"/>
              <a:t>Fourth Level</a:t>
            </a:r>
          </a:p>
        </p:txBody>
      </p:sp>
      <p:sp>
        <p:nvSpPr>
          <p:cNvPr id="3" name="Rectangle 2"/>
          <p:cNvSpPr>
            <a:spLocks noGrp="1" noChangeArrowheads="1"/>
          </p:cNvSpPr>
          <p:nvPr>
            <p:ph type="title"/>
          </p:nvPr>
        </p:nvSpPr>
        <p:spPr bwMode="auto">
          <a:xfrm>
            <a:off x="241300" y="319558"/>
            <a:ext cx="8229600" cy="673100"/>
          </a:xfrm>
          <a:prstGeom prst="rect">
            <a:avLst/>
          </a:prstGeom>
          <a:noFill/>
          <a:ln w="9525">
            <a:noFill/>
            <a:miter lim="800000"/>
            <a:headEnd/>
            <a:tailEnd/>
          </a:ln>
          <a:effectLst/>
        </p:spPr>
        <p:txBody>
          <a:bodyPr/>
          <a:lstStyle>
            <a:lvl1pPr>
              <a:defRPr baseline="0">
                <a:ea typeface="+mj-ea"/>
              </a:defRPr>
            </a:lvl1pPr>
          </a:lstStyle>
          <a:p>
            <a:pPr lvl="0"/>
            <a:r>
              <a:rPr lang="en-US" altLang="zh-CN" dirty="0"/>
              <a:t>Slide Title</a:t>
            </a:r>
          </a:p>
        </p:txBody>
      </p:sp>
    </p:spTree>
    <p:extLst>
      <p:ext uri="{BB962C8B-B14F-4D97-AF65-F5344CB8AC3E}">
        <p14:creationId xmlns:p14="http://schemas.microsoft.com/office/powerpoint/2010/main" val="250424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rbel" panose="020B0503020204020204" pitchFamily="34" charset="0"/>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975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4071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412875"/>
            <a:ext cx="3924300" cy="5040313"/>
          </a:xfrm>
        </p:spPr>
        <p:txBody>
          <a:bodyPr/>
          <a:lstStyle>
            <a:lvl1pPr>
              <a:defRPr sz="28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412875"/>
            <a:ext cx="3924300" cy="5040313"/>
          </a:xfrm>
        </p:spPr>
        <p:txBody>
          <a:bodyPr/>
          <a:lstStyle>
            <a:lvl1pPr>
              <a:defRPr sz="28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847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rbel" panose="020B0503020204020204" pitchFamily="34" charset="0"/>
              </a:defRPr>
            </a:lvl1pPr>
          </a:lstStyle>
          <a:p>
            <a:r>
              <a:rPr lang="zh-CN" altLang="en-US" dirty="0"/>
              <a:t>单击此处编辑母版标题样式</a:t>
            </a:r>
          </a:p>
        </p:txBody>
      </p:sp>
    </p:spTree>
    <p:extLst>
      <p:ext uri="{BB962C8B-B14F-4D97-AF65-F5344CB8AC3E}">
        <p14:creationId xmlns:p14="http://schemas.microsoft.com/office/powerpoint/2010/main" val="260288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00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8010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4630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412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74675" y="304800"/>
            <a:ext cx="7526338" cy="820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566738" y="1412875"/>
            <a:ext cx="80010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611188" y="1196975"/>
            <a:ext cx="8208962" cy="714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45" y="0"/>
                </a:lnTo>
                <a:lnTo>
                  <a:pt x="645" y="1000"/>
                </a:lnTo>
                <a:lnTo>
                  <a:pt x="0" y="1000"/>
                </a:lnTo>
                <a:lnTo>
                  <a:pt x="0" y="0"/>
                </a:lnTo>
                <a:close/>
              </a:path>
              <a:path w="1000" h="1000">
                <a:moveTo>
                  <a:pt x="0" y="0"/>
                </a:moveTo>
                <a:lnTo>
                  <a:pt x="1000" y="0"/>
                </a:lnTo>
              </a:path>
            </a:pathLst>
          </a:custGeom>
          <a:gradFill rotWithShape="1">
            <a:gsLst>
              <a:gs pos="0">
                <a:srgbClr val="000099"/>
              </a:gs>
              <a:gs pos="100000">
                <a:srgbClr val="6699FF"/>
              </a:gs>
            </a:gsLst>
            <a:lin ang="0" scaled="1"/>
          </a:gradFill>
          <a:ln w="9525">
            <a:solidFill>
              <a:schemeClr val="folHlink"/>
            </a:solidFill>
            <a:round/>
            <a:headEnd/>
            <a:tailEnd/>
          </a:ln>
        </p:spPr>
        <p:txBody>
          <a:bodyPr/>
          <a:lstStyle/>
          <a:p>
            <a:endParaRPr lang="zh-CN" altLang="en-US"/>
          </a:p>
        </p:txBody>
      </p:sp>
      <p:sp>
        <p:nvSpPr>
          <p:cNvPr id="1029" name="Line 5"/>
          <p:cNvSpPr>
            <a:spLocks noChangeShapeType="1"/>
          </p:cNvSpPr>
          <p:nvPr/>
        </p:nvSpPr>
        <p:spPr bwMode="auto">
          <a:xfrm flipV="1">
            <a:off x="611188" y="6524625"/>
            <a:ext cx="7924800" cy="0"/>
          </a:xfrm>
          <a:prstGeom prst="line">
            <a:avLst/>
          </a:prstGeom>
          <a:noFill/>
          <a:ln w="3175">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8172450" y="188913"/>
            <a:ext cx="93503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7667625" y="6308725"/>
            <a:ext cx="1368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b="1">
                <a:solidFill>
                  <a:srgbClr val="0033CC"/>
                </a:solidFill>
                <a:latin typeface="Arial" panose="020B0604020202020204" pitchFamily="34" charset="0"/>
                <a:ea typeface="宋体" panose="02010600030101010101" pitchFamily="2" charset="-122"/>
              </a:defRPr>
            </a:lvl1pPr>
            <a:lvl2pPr marL="742950" indent="-285750" eaLnBrk="0" hangingPunct="0">
              <a:defRPr b="1">
                <a:solidFill>
                  <a:srgbClr val="0033CC"/>
                </a:solidFill>
                <a:latin typeface="Arial" panose="020B0604020202020204" pitchFamily="34" charset="0"/>
                <a:ea typeface="宋体" panose="02010600030101010101" pitchFamily="2" charset="-122"/>
              </a:defRPr>
            </a:lvl2pPr>
            <a:lvl3pPr marL="1143000" indent="-228600" eaLnBrk="0" hangingPunct="0">
              <a:defRPr b="1">
                <a:solidFill>
                  <a:srgbClr val="0033CC"/>
                </a:solidFill>
                <a:latin typeface="Arial" panose="020B0604020202020204" pitchFamily="34" charset="0"/>
                <a:ea typeface="宋体" panose="02010600030101010101" pitchFamily="2" charset="-122"/>
              </a:defRPr>
            </a:lvl3pPr>
            <a:lvl4pPr marL="1600200" indent="-228600" eaLnBrk="0" hangingPunct="0">
              <a:defRPr b="1">
                <a:solidFill>
                  <a:srgbClr val="0033CC"/>
                </a:solidFill>
                <a:latin typeface="Arial" panose="020B0604020202020204" pitchFamily="34" charset="0"/>
                <a:ea typeface="宋体" panose="02010600030101010101" pitchFamily="2" charset="-122"/>
              </a:defRPr>
            </a:lvl4pPr>
            <a:lvl5pPr marL="2057400" indent="-228600" eaLnBrk="0" hangingPunct="0">
              <a:defRPr b="1">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0033CC"/>
                </a:solidFill>
                <a:latin typeface="Arial" panose="020B0604020202020204" pitchFamily="34" charset="0"/>
                <a:ea typeface="宋体" panose="02010600030101010101" pitchFamily="2" charset="-122"/>
              </a:defRPr>
            </a:lvl9pPr>
          </a:lstStyle>
          <a:p>
            <a:pPr algn="r" eaLnBrk="1" hangingPunct="1">
              <a:spcBef>
                <a:spcPct val="50000"/>
              </a:spcBef>
              <a:defRPr/>
            </a:pPr>
            <a:fld id="{2A3CC17F-F1A2-419E-8ED9-2791067FBE5F}" type="slidenum">
              <a:rPr lang="en-US" altLang="zh-CN" b="0" smtClean="0">
                <a:solidFill>
                  <a:schemeClr val="tx1"/>
                </a:solidFill>
              </a:rPr>
              <a:pPr algn="r" eaLnBrk="1" hangingPunct="1">
                <a:spcBef>
                  <a:spcPct val="50000"/>
                </a:spcBef>
                <a:defRPr/>
              </a:pPr>
              <a:t>‹#›</a:t>
            </a:fld>
            <a:endParaRPr lang="en-US" altLang="zh-CN" b="0">
              <a:solidFill>
                <a:schemeClr val="tx1"/>
              </a:solidFill>
            </a:endParaRPr>
          </a:p>
        </p:txBody>
      </p:sp>
    </p:spTree>
    <p:extLst>
      <p:ext uri="{BB962C8B-B14F-4D97-AF65-F5344CB8AC3E}">
        <p14:creationId xmlns:p14="http://schemas.microsoft.com/office/powerpoint/2010/main" val="1246242923"/>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3" r:id="rId5"/>
    <p:sldLayoutId id="2147484154" r:id="rId6"/>
    <p:sldLayoutId id="2147484155" r:id="rId7"/>
    <p:sldLayoutId id="2147484156" r:id="rId8"/>
    <p:sldLayoutId id="2147484157" r:id="rId9"/>
    <p:sldLayoutId id="2147484158" r:id="rId10"/>
    <p:sldLayoutId id="2147484159" r:id="rId11"/>
    <p:sldLayoutId id="2147484160" r:id="rId12"/>
    <p:sldLayoutId id="2147484146" r:id="rId13"/>
  </p:sldLayoutIdLst>
  <p:txStyles>
    <p:titleStyle>
      <a:lvl1pPr algn="l" rtl="0" eaLnBrk="0" fontAlgn="base" hangingPunct="0">
        <a:spcBef>
          <a:spcPct val="0"/>
        </a:spcBef>
        <a:spcAft>
          <a:spcPct val="0"/>
        </a:spcAft>
        <a:defRPr sz="3800" b="1">
          <a:solidFill>
            <a:srgbClr val="800000"/>
          </a:solidFill>
          <a:effectLst>
            <a:outerShdw blurRad="38100" dist="38100" dir="2700000" algn="tl">
              <a:srgbClr val="C0C0C0"/>
            </a:outerShdw>
          </a:effectLst>
          <a:latin typeface="Corbel" panose="020B0503020204020204" pitchFamily="34" charset="0"/>
          <a:ea typeface="+mj-ea"/>
          <a:cs typeface="+mj-cs"/>
        </a:defRPr>
      </a:lvl1pPr>
      <a:lvl2pPr algn="l" rtl="0" eaLnBrk="0" fontAlgn="base" hangingPunct="0">
        <a:spcBef>
          <a:spcPct val="0"/>
        </a:spcBef>
        <a:spcAft>
          <a:spcPct val="0"/>
        </a:spcAft>
        <a:defRPr sz="3800">
          <a:solidFill>
            <a:srgbClr val="800000"/>
          </a:solidFill>
          <a:effectLst>
            <a:outerShdw blurRad="38100" dist="38100" dir="2700000" algn="tl">
              <a:srgbClr val="C0C0C0"/>
            </a:outerShdw>
          </a:effectLst>
          <a:latin typeface="Arial" pitchFamily="34" charset="0"/>
          <a:ea typeface="黑体" pitchFamily="49" charset="-122"/>
        </a:defRPr>
      </a:lvl2pPr>
      <a:lvl3pPr algn="l" rtl="0" eaLnBrk="0" fontAlgn="base" hangingPunct="0">
        <a:spcBef>
          <a:spcPct val="0"/>
        </a:spcBef>
        <a:spcAft>
          <a:spcPct val="0"/>
        </a:spcAft>
        <a:defRPr sz="3800">
          <a:solidFill>
            <a:srgbClr val="800000"/>
          </a:solidFill>
          <a:effectLst>
            <a:outerShdw blurRad="38100" dist="38100" dir="2700000" algn="tl">
              <a:srgbClr val="C0C0C0"/>
            </a:outerShdw>
          </a:effectLst>
          <a:latin typeface="Arial" pitchFamily="34" charset="0"/>
          <a:ea typeface="黑体" pitchFamily="49" charset="-122"/>
        </a:defRPr>
      </a:lvl3pPr>
      <a:lvl4pPr algn="l" rtl="0" eaLnBrk="0" fontAlgn="base" hangingPunct="0">
        <a:spcBef>
          <a:spcPct val="0"/>
        </a:spcBef>
        <a:spcAft>
          <a:spcPct val="0"/>
        </a:spcAft>
        <a:defRPr sz="3800">
          <a:solidFill>
            <a:srgbClr val="800000"/>
          </a:solidFill>
          <a:effectLst>
            <a:outerShdw blurRad="38100" dist="38100" dir="2700000" algn="tl">
              <a:srgbClr val="C0C0C0"/>
            </a:outerShdw>
          </a:effectLst>
          <a:latin typeface="Arial" pitchFamily="34" charset="0"/>
          <a:ea typeface="黑体" pitchFamily="49" charset="-122"/>
        </a:defRPr>
      </a:lvl4pPr>
      <a:lvl5pPr algn="l" rtl="0" eaLnBrk="0" fontAlgn="base" hangingPunct="0">
        <a:spcBef>
          <a:spcPct val="0"/>
        </a:spcBef>
        <a:spcAft>
          <a:spcPct val="0"/>
        </a:spcAft>
        <a:defRPr sz="3800">
          <a:solidFill>
            <a:srgbClr val="800000"/>
          </a:solidFill>
          <a:effectLst>
            <a:outerShdw blurRad="38100" dist="38100" dir="2700000" algn="tl">
              <a:srgbClr val="C0C0C0"/>
            </a:outerShdw>
          </a:effectLst>
          <a:latin typeface="Arial" pitchFamily="34" charset="0"/>
          <a:ea typeface="黑体" pitchFamily="49" charset="-122"/>
        </a:defRPr>
      </a:lvl5pPr>
      <a:lvl6pPr marL="457200" algn="l" rtl="0" fontAlgn="base">
        <a:spcBef>
          <a:spcPct val="0"/>
        </a:spcBef>
        <a:spcAft>
          <a:spcPct val="0"/>
        </a:spcAft>
        <a:defRPr sz="3800">
          <a:solidFill>
            <a:srgbClr val="800000"/>
          </a:solidFill>
          <a:effectLst>
            <a:outerShdw blurRad="38100" dist="38100" dir="2700000" algn="tl">
              <a:srgbClr val="C0C0C0"/>
            </a:outerShdw>
          </a:effectLst>
          <a:latin typeface="Arial" pitchFamily="34" charset="0"/>
          <a:ea typeface="黑体" pitchFamily="49" charset="-122"/>
        </a:defRPr>
      </a:lvl6pPr>
      <a:lvl7pPr marL="914400" algn="l" rtl="0" fontAlgn="base">
        <a:spcBef>
          <a:spcPct val="0"/>
        </a:spcBef>
        <a:spcAft>
          <a:spcPct val="0"/>
        </a:spcAft>
        <a:defRPr sz="3800">
          <a:solidFill>
            <a:srgbClr val="800000"/>
          </a:solidFill>
          <a:effectLst>
            <a:outerShdw blurRad="38100" dist="38100" dir="2700000" algn="tl">
              <a:srgbClr val="C0C0C0"/>
            </a:outerShdw>
          </a:effectLst>
          <a:latin typeface="Arial" pitchFamily="34" charset="0"/>
          <a:ea typeface="黑体" pitchFamily="49" charset="-122"/>
        </a:defRPr>
      </a:lvl7pPr>
      <a:lvl8pPr marL="1371600" algn="l" rtl="0" fontAlgn="base">
        <a:spcBef>
          <a:spcPct val="0"/>
        </a:spcBef>
        <a:spcAft>
          <a:spcPct val="0"/>
        </a:spcAft>
        <a:defRPr sz="3800">
          <a:solidFill>
            <a:srgbClr val="800000"/>
          </a:solidFill>
          <a:effectLst>
            <a:outerShdw blurRad="38100" dist="38100" dir="2700000" algn="tl">
              <a:srgbClr val="C0C0C0"/>
            </a:outerShdw>
          </a:effectLst>
          <a:latin typeface="Arial" pitchFamily="34" charset="0"/>
          <a:ea typeface="黑体" pitchFamily="49" charset="-122"/>
        </a:defRPr>
      </a:lvl8pPr>
      <a:lvl9pPr marL="1828800" algn="l" rtl="0" fontAlgn="base">
        <a:spcBef>
          <a:spcPct val="0"/>
        </a:spcBef>
        <a:spcAft>
          <a:spcPct val="0"/>
        </a:spcAft>
        <a:defRPr sz="3800">
          <a:solidFill>
            <a:srgbClr val="800000"/>
          </a:solidFill>
          <a:effectLst>
            <a:outerShdw blurRad="38100" dist="38100" dir="2700000" algn="tl">
              <a:srgbClr val="C0C0C0"/>
            </a:outerShdw>
          </a:effectLst>
          <a:latin typeface="Arial" pitchFamily="34" charset="0"/>
          <a:ea typeface="黑体" pitchFamily="49" charset="-122"/>
        </a:defRPr>
      </a:lvl9pPr>
    </p:titleStyle>
    <p:bodyStyle>
      <a:lvl1pPr marL="469900" indent="-469900" algn="l" rtl="0" eaLnBrk="0" fontAlgn="base" hangingPunct="0">
        <a:spcBef>
          <a:spcPct val="20000"/>
        </a:spcBef>
        <a:spcAft>
          <a:spcPct val="0"/>
        </a:spcAft>
        <a:buClr>
          <a:srgbClr val="000099"/>
        </a:buClr>
        <a:buSzPct val="80000"/>
        <a:buFont typeface="Wingdings" panose="05000000000000000000" pitchFamily="2" charset="2"/>
        <a:buChar char="o"/>
        <a:defRPr sz="3000" b="0">
          <a:solidFill>
            <a:schemeClr val="tx1"/>
          </a:solidFill>
          <a:latin typeface="Calibri" panose="020F0502020204030204" pitchFamily="34" charset="0"/>
          <a:ea typeface="楷体" pitchFamily="49" charset="-122"/>
          <a:cs typeface="Calibri" panose="020F0502020204030204" pitchFamily="34" charset="0"/>
        </a:defRPr>
      </a:lvl1pPr>
      <a:lvl2pPr marL="908050" indent="-436563" algn="l" rtl="0" eaLnBrk="0" fontAlgn="base" hangingPunct="0">
        <a:spcBef>
          <a:spcPct val="20000"/>
        </a:spcBef>
        <a:spcAft>
          <a:spcPct val="0"/>
        </a:spcAft>
        <a:buClr>
          <a:srgbClr val="000099"/>
        </a:buClr>
        <a:buSzPct val="70000"/>
        <a:buFont typeface="Wingdings" panose="05000000000000000000" pitchFamily="2" charset="2"/>
        <a:buChar char="n"/>
        <a:defRPr sz="2600" b="0">
          <a:solidFill>
            <a:schemeClr val="tx1"/>
          </a:solidFill>
          <a:latin typeface="Calibri" panose="020F0502020204030204" pitchFamily="34" charset="0"/>
          <a:ea typeface="楷体" pitchFamily="49" charset="-122"/>
          <a:cs typeface="Calibri" panose="020F0502020204030204" pitchFamily="34" charset="0"/>
        </a:defRPr>
      </a:lvl2pPr>
      <a:lvl3pPr marL="1304925" indent="-395288" algn="l" rtl="0" eaLnBrk="0" fontAlgn="base" hangingPunct="0">
        <a:spcBef>
          <a:spcPct val="20000"/>
        </a:spcBef>
        <a:spcAft>
          <a:spcPct val="0"/>
        </a:spcAft>
        <a:buClr>
          <a:srgbClr val="000099"/>
        </a:buClr>
        <a:buSzPct val="70000"/>
        <a:buFont typeface="Wingdings" panose="05000000000000000000" pitchFamily="2" charset="2"/>
        <a:buChar char="o"/>
        <a:defRPr sz="2300" b="0">
          <a:solidFill>
            <a:schemeClr val="tx1"/>
          </a:solidFill>
          <a:latin typeface="Calibri" panose="020F0502020204030204" pitchFamily="34" charset="0"/>
          <a:ea typeface="楷体" pitchFamily="49" charset="-122"/>
          <a:cs typeface="Calibri" panose="020F0502020204030204" pitchFamily="34" charset="0"/>
        </a:defRPr>
      </a:lvl3pPr>
      <a:lvl4pPr marL="1693863" indent="-387350" algn="l" rtl="0" eaLnBrk="0" fontAlgn="base" hangingPunct="0">
        <a:spcBef>
          <a:spcPct val="20000"/>
        </a:spcBef>
        <a:spcAft>
          <a:spcPct val="0"/>
        </a:spcAft>
        <a:buClr>
          <a:srgbClr val="000099"/>
        </a:buClr>
        <a:buSzPct val="75000"/>
        <a:buFont typeface="Wingdings" panose="05000000000000000000" pitchFamily="2" charset="2"/>
        <a:buChar char="n"/>
        <a:defRPr sz="2000" b="0">
          <a:solidFill>
            <a:schemeClr val="tx1"/>
          </a:solidFill>
          <a:latin typeface="Calibri" panose="020F0502020204030204" pitchFamily="34" charset="0"/>
          <a:ea typeface="楷体" pitchFamily="49" charset="-122"/>
          <a:cs typeface="Calibri" panose="020F0502020204030204" pitchFamily="34" charset="0"/>
        </a:defRPr>
      </a:lvl4pPr>
      <a:lvl5pPr marL="2093913" indent="-398463" algn="l" rtl="0" eaLnBrk="0" fontAlgn="base" hangingPunct="0">
        <a:spcBef>
          <a:spcPct val="25000"/>
        </a:spcBef>
        <a:spcAft>
          <a:spcPct val="0"/>
        </a:spcAft>
        <a:buClr>
          <a:srgbClr val="000099"/>
        </a:buClr>
        <a:buFont typeface="Wingdings" panose="05000000000000000000" pitchFamily="2" charset="2"/>
        <a:buChar char="§"/>
        <a:defRPr sz="2000" b="0">
          <a:solidFill>
            <a:schemeClr val="tx1"/>
          </a:solidFill>
          <a:latin typeface="Calibri" panose="020F0502020204030204" pitchFamily="34" charset="0"/>
          <a:ea typeface="楷体" pitchFamily="49" charset="-122"/>
          <a:cs typeface="Calibri" panose="020F0502020204030204" pitchFamily="34" charset="0"/>
        </a:defRPr>
      </a:lvl5pPr>
      <a:lvl6pPr marL="25511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6pPr>
      <a:lvl7pPr marL="30083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7pPr>
      <a:lvl8pPr marL="34655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8pPr>
      <a:lvl9pPr marL="39227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40492" y="1113483"/>
            <a:ext cx="7772400" cy="3346336"/>
          </a:xfrm>
        </p:spPr>
        <p:txBody>
          <a:bodyPr>
            <a:normAutofit/>
          </a:bodyPr>
          <a:lstStyle/>
          <a:p>
            <a:pPr>
              <a:defRPr/>
            </a:pPr>
            <a:r>
              <a:rPr lang="en-US" altLang="zh-CN" sz="4900" b="1" dirty="0">
                <a:solidFill>
                  <a:srgbClr val="000066"/>
                </a:solidFill>
                <a:effectLst>
                  <a:outerShdw blurRad="38100" dist="38100" dir="2700000" algn="tl">
                    <a:srgbClr val="000000">
                      <a:alpha val="43137"/>
                    </a:srgbClr>
                  </a:outerShdw>
                </a:effectLst>
              </a:rPr>
              <a:t>Operating Systems (A) </a:t>
            </a:r>
            <a:br>
              <a:rPr lang="en-US" altLang="zh-CN" sz="4900" b="1" dirty="0">
                <a:solidFill>
                  <a:srgbClr val="000066"/>
                </a:solidFill>
                <a:effectLst>
                  <a:outerShdw blurRad="38100" dist="38100" dir="2700000" algn="tl">
                    <a:srgbClr val="000000">
                      <a:alpha val="43137"/>
                    </a:srgbClr>
                  </a:outerShdw>
                </a:effectLst>
              </a:rPr>
            </a:br>
            <a:r>
              <a:rPr lang="en-US" altLang="zh-CN" sz="4400" b="1" dirty="0">
                <a:solidFill>
                  <a:srgbClr val="000066"/>
                </a:solidFill>
                <a:effectLst>
                  <a:outerShdw blurRad="38100" dist="38100" dir="2700000" algn="tl">
                    <a:srgbClr val="000000">
                      <a:alpha val="43137"/>
                    </a:srgbClr>
                  </a:outerShdw>
                </a:effectLst>
              </a:rPr>
              <a:t>(Honor Track)</a:t>
            </a:r>
            <a:br>
              <a:rPr lang="en-US" altLang="zh-CN" sz="4000" dirty="0">
                <a:solidFill>
                  <a:schemeClr val="tx1"/>
                </a:solidFill>
                <a:effectLst>
                  <a:outerShdw blurRad="38100" dist="38100" dir="2700000" algn="tl">
                    <a:srgbClr val="000000">
                      <a:alpha val="43137"/>
                    </a:srgbClr>
                  </a:outerShdw>
                </a:effectLst>
              </a:rPr>
            </a:br>
            <a:br>
              <a:rPr lang="en-US" altLang="zh-CN" sz="3200" dirty="0">
                <a:solidFill>
                  <a:schemeClr val="tx1"/>
                </a:solidFill>
                <a:effectLst>
                  <a:outerShdw blurRad="38100" dist="38100" dir="2700000" algn="tl">
                    <a:srgbClr val="000000">
                      <a:alpha val="43137"/>
                    </a:srgbClr>
                  </a:outerShdw>
                </a:effectLst>
              </a:rPr>
            </a:br>
            <a:br>
              <a:rPr lang="en-US" altLang="zh-CN" sz="3200" dirty="0">
                <a:solidFill>
                  <a:schemeClr val="tx1"/>
                </a:solidFill>
                <a:effectLst>
                  <a:outerShdw blurRad="38100" dist="38100" dir="2700000" algn="tl">
                    <a:srgbClr val="000000">
                      <a:alpha val="43137"/>
                    </a:srgbClr>
                  </a:outerShdw>
                </a:effectLst>
              </a:rPr>
            </a:br>
            <a:r>
              <a:rPr lang="en-US" altLang="zh-CN" sz="3200" dirty="0">
                <a:solidFill>
                  <a:srgbClr val="FF0000"/>
                </a:solidFill>
                <a:effectLst>
                  <a:outerShdw blurRad="38100" dist="38100" dir="2700000" algn="tl">
                    <a:srgbClr val="000000">
                      <a:alpha val="43137"/>
                    </a:srgbClr>
                  </a:outerShdw>
                </a:effectLst>
                <a:latin typeface="+mn-lt"/>
              </a:rPr>
              <a:t>Lecture 12: Scheduling (I)</a:t>
            </a:r>
            <a:endParaRPr lang="zh-CN" altLang="en-US" sz="3200" dirty="0">
              <a:solidFill>
                <a:srgbClr val="FF0000"/>
              </a:solidFill>
              <a:effectLst>
                <a:outerShdw blurRad="38100" dist="38100" dir="2700000" algn="tl">
                  <a:srgbClr val="000000">
                    <a:alpha val="43137"/>
                  </a:srgbClr>
                </a:outerShdw>
              </a:effectLst>
              <a:latin typeface="+mn-lt"/>
            </a:endParaRPr>
          </a:p>
        </p:txBody>
      </p:sp>
      <p:sp>
        <p:nvSpPr>
          <p:cNvPr id="3" name="副标题 2"/>
          <p:cNvSpPr>
            <a:spLocks noGrp="1"/>
          </p:cNvSpPr>
          <p:nvPr>
            <p:ph type="subTitle" idx="1"/>
          </p:nvPr>
        </p:nvSpPr>
        <p:spPr>
          <a:xfrm>
            <a:off x="1326292" y="4727929"/>
            <a:ext cx="6400800" cy="1752600"/>
          </a:xfrm>
        </p:spPr>
        <p:txBody>
          <a:bodyPr>
            <a:normAutofit/>
          </a:bodyPr>
          <a:lstStyle/>
          <a:p>
            <a:pPr>
              <a:defRPr/>
            </a:pPr>
            <a:r>
              <a:rPr lang="en-US" altLang="zh-CN" dirty="0">
                <a:solidFill>
                  <a:srgbClr val="002060"/>
                </a:solidFill>
              </a:rPr>
              <a:t>Yao Guo (</a:t>
            </a:r>
            <a:r>
              <a:rPr lang="zh-CN" altLang="en-US" dirty="0">
                <a:solidFill>
                  <a:srgbClr val="002060"/>
                </a:solidFill>
                <a:latin typeface="楷体" panose="02010609060101010101" pitchFamily="49" charset="-122"/>
                <a:ea typeface="楷体" panose="02010609060101010101" pitchFamily="49" charset="-122"/>
              </a:rPr>
              <a:t>郭耀</a:t>
            </a:r>
            <a:r>
              <a:rPr lang="en-US" altLang="zh-CN" dirty="0">
                <a:solidFill>
                  <a:srgbClr val="002060"/>
                </a:solidFill>
              </a:rPr>
              <a:t>)</a:t>
            </a:r>
          </a:p>
          <a:p>
            <a:pPr>
              <a:defRPr/>
            </a:pPr>
            <a:r>
              <a:rPr lang="en-US" altLang="zh-CN" sz="2000" dirty="0">
                <a:solidFill>
                  <a:srgbClr val="002060"/>
                </a:solidFill>
              </a:rPr>
              <a:t>Peking University</a:t>
            </a:r>
          </a:p>
          <a:p>
            <a:pPr>
              <a:defRPr/>
            </a:pPr>
            <a:r>
              <a:rPr lang="en-US" altLang="zh-CN" sz="2000">
                <a:solidFill>
                  <a:srgbClr val="002060"/>
                </a:solidFill>
              </a:rPr>
              <a:t>Fall 2024</a:t>
            </a:r>
            <a:endParaRPr lang="zh-CN" altLang="en-US" dirty="0">
              <a:solidFill>
                <a:srgbClr val="002060"/>
              </a:solidFill>
            </a:endParaRPr>
          </a:p>
        </p:txBody>
      </p:sp>
      <p:sp>
        <p:nvSpPr>
          <p:cNvPr id="6148" name="TextBox 3"/>
          <p:cNvSpPr txBox="1">
            <a:spLocks noChangeArrowheads="1"/>
          </p:cNvSpPr>
          <p:nvPr/>
        </p:nvSpPr>
        <p:spPr bwMode="auto">
          <a:xfrm>
            <a:off x="873210" y="6480529"/>
            <a:ext cx="779405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imes New Roman" pitchFamily="18" charset="0"/>
                <a:ea typeface="ＭＳ Ｐゴシック" pitchFamily="34" charset="-128"/>
              </a:defRPr>
            </a:lvl1pPr>
            <a:lvl2pPr marL="742950" indent="-285750" eaLnBrk="0" hangingPunct="0">
              <a:defRPr sz="1400">
                <a:solidFill>
                  <a:schemeClr val="tx1"/>
                </a:solidFill>
                <a:latin typeface="Times New Roman" pitchFamily="18" charset="0"/>
                <a:ea typeface="ＭＳ Ｐゴシック" pitchFamily="34" charset="-128"/>
              </a:defRPr>
            </a:lvl2pPr>
            <a:lvl3pPr marL="1143000" indent="-228600" eaLnBrk="0" hangingPunct="0">
              <a:defRPr sz="1400">
                <a:solidFill>
                  <a:schemeClr val="tx1"/>
                </a:solidFill>
                <a:latin typeface="Times New Roman" pitchFamily="18" charset="0"/>
                <a:ea typeface="ＭＳ Ｐゴシック" pitchFamily="34" charset="-128"/>
              </a:defRPr>
            </a:lvl3pPr>
            <a:lvl4pPr marL="1600200" indent="-228600" eaLnBrk="0" hangingPunct="0">
              <a:defRPr sz="1400">
                <a:solidFill>
                  <a:schemeClr val="tx1"/>
                </a:solidFill>
                <a:latin typeface="Times New Roman" pitchFamily="18" charset="0"/>
                <a:ea typeface="ＭＳ Ｐゴシック" pitchFamily="34" charset="-128"/>
              </a:defRPr>
            </a:lvl4pPr>
            <a:lvl5pPr marL="2057400" indent="-228600" eaLnBrk="0" hangingPunct="0">
              <a:defRPr sz="1400">
                <a:solidFill>
                  <a:schemeClr val="tx1"/>
                </a:solidFill>
                <a:latin typeface="Times New Roman" pitchFamily="18" charset="0"/>
                <a:ea typeface="ＭＳ Ｐゴシック" pitchFamily="34" charset="-128"/>
              </a:defRPr>
            </a:lvl5pPr>
            <a:lvl6pPr marL="2514600" indent="-228600" algn="ctr" eaLnBrk="0" fontAlgn="base" hangingPunct="0">
              <a:spcBef>
                <a:spcPct val="50000"/>
              </a:spcBef>
              <a:spcAft>
                <a:spcPct val="0"/>
              </a:spcAft>
              <a:defRPr sz="1400">
                <a:solidFill>
                  <a:schemeClr val="tx1"/>
                </a:solidFill>
                <a:latin typeface="Times New Roman" pitchFamily="18" charset="0"/>
                <a:ea typeface="ＭＳ Ｐゴシック" pitchFamily="34" charset="-128"/>
              </a:defRPr>
            </a:lvl6pPr>
            <a:lvl7pPr marL="2971800" indent="-228600" algn="ctr" eaLnBrk="0" fontAlgn="base" hangingPunct="0">
              <a:spcBef>
                <a:spcPct val="50000"/>
              </a:spcBef>
              <a:spcAft>
                <a:spcPct val="0"/>
              </a:spcAft>
              <a:defRPr sz="1400">
                <a:solidFill>
                  <a:schemeClr val="tx1"/>
                </a:solidFill>
                <a:latin typeface="Times New Roman" pitchFamily="18" charset="0"/>
                <a:ea typeface="ＭＳ Ｐゴシック" pitchFamily="34" charset="-128"/>
              </a:defRPr>
            </a:lvl7pPr>
            <a:lvl8pPr marL="3429000" indent="-228600" algn="ctr" eaLnBrk="0" fontAlgn="base" hangingPunct="0">
              <a:spcBef>
                <a:spcPct val="50000"/>
              </a:spcBef>
              <a:spcAft>
                <a:spcPct val="0"/>
              </a:spcAft>
              <a:defRPr sz="1400">
                <a:solidFill>
                  <a:schemeClr val="tx1"/>
                </a:solidFill>
                <a:latin typeface="Times New Roman" pitchFamily="18" charset="0"/>
                <a:ea typeface="ＭＳ Ｐゴシック" pitchFamily="34" charset="-128"/>
              </a:defRPr>
            </a:lvl8pPr>
            <a:lvl9pPr marL="3886200" indent="-228600" algn="ctr" eaLnBrk="0" fontAlgn="base" hangingPunct="0">
              <a:spcBef>
                <a:spcPct val="50000"/>
              </a:spcBef>
              <a:spcAft>
                <a:spcPct val="0"/>
              </a:spcAft>
              <a:defRPr sz="1400">
                <a:solidFill>
                  <a:schemeClr val="tx1"/>
                </a:solidFill>
                <a:latin typeface="Times New Roman" pitchFamily="18" charset="0"/>
                <a:ea typeface="ＭＳ Ｐゴシック" pitchFamily="34" charset="-128"/>
              </a:defRPr>
            </a:lvl9pPr>
          </a:lstStyle>
          <a:p>
            <a:pPr eaLnBrk="1" hangingPunct="1"/>
            <a:r>
              <a:rPr lang="en-US" altLang="zh-CN" b="1" dirty="0"/>
              <a:t>Acknowledgements: Prof. </a:t>
            </a:r>
            <a:r>
              <a:rPr lang="en-US" altLang="zh-CN" b="1" dirty="0" err="1"/>
              <a:t>Xiangqun</a:t>
            </a:r>
            <a:r>
              <a:rPr lang="en-US" altLang="zh-CN" b="1" dirty="0"/>
              <a:t> Chen &amp; Tao Wang at PKU and Prof. Yuanyuan Zhou at UCSD</a:t>
            </a:r>
            <a:endParaRPr lang="zh-CN" altLang="en-US" b="1"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AutoShape 2"/>
          <p:cNvSpPr>
            <a:spLocks noGrp="1" noChangeArrowheads="1"/>
          </p:cNvSpPr>
          <p:nvPr>
            <p:ph type="title"/>
          </p:nvPr>
        </p:nvSpPr>
        <p:spPr/>
        <p:txBody>
          <a:bodyPr/>
          <a:lstStyle/>
          <a:p>
            <a:r>
              <a:rPr lang="en-US"/>
              <a:t>Scheduling Objectives</a:t>
            </a:r>
          </a:p>
        </p:txBody>
      </p:sp>
      <p:sp>
        <p:nvSpPr>
          <p:cNvPr id="266243" name="Rectangle 3"/>
          <p:cNvSpPr>
            <a:spLocks noGrp="1" noChangeArrowheads="1"/>
          </p:cNvSpPr>
          <p:nvPr>
            <p:ph idx="1"/>
          </p:nvPr>
        </p:nvSpPr>
        <p:spPr/>
        <p:txBody>
          <a:bodyPr/>
          <a:lstStyle/>
          <a:p>
            <a:pPr marL="533400" indent="-533400"/>
            <a:r>
              <a:rPr lang="en-US" dirty="0">
                <a:solidFill>
                  <a:srgbClr val="C00000"/>
                </a:solidFill>
              </a:rPr>
              <a:t>Performance</a:t>
            </a:r>
          </a:p>
          <a:p>
            <a:pPr marL="533400" indent="-533400"/>
            <a:r>
              <a:rPr lang="en-US" dirty="0">
                <a:solidFill>
                  <a:srgbClr val="C00000"/>
                </a:solidFill>
              </a:rPr>
              <a:t>Fair</a:t>
            </a:r>
          </a:p>
          <a:p>
            <a:pPr marL="533400" indent="-533400"/>
            <a:r>
              <a:rPr lang="en-US" dirty="0">
                <a:solidFill>
                  <a:srgbClr val="C00000"/>
                </a:solidFill>
              </a:rPr>
              <a:t>Priority</a:t>
            </a:r>
          </a:p>
          <a:p>
            <a:pPr marL="533400" indent="-533400"/>
            <a:r>
              <a:rPr lang="en-US" dirty="0">
                <a:solidFill>
                  <a:srgbClr val="C00000"/>
                </a:solidFill>
              </a:rPr>
              <a:t>Encourage good behavior</a:t>
            </a:r>
          </a:p>
          <a:p>
            <a:pPr marL="533400" indent="-533400"/>
            <a:r>
              <a:rPr lang="en-US" dirty="0">
                <a:solidFill>
                  <a:srgbClr val="C00000"/>
                </a:solidFill>
              </a:rPr>
              <a:t>Support heavy loads</a:t>
            </a:r>
          </a:p>
          <a:p>
            <a:pPr marL="533400" indent="-533400"/>
            <a:r>
              <a:rPr lang="en-US" dirty="0">
                <a:solidFill>
                  <a:srgbClr val="C00000"/>
                </a:solidFill>
              </a:rPr>
              <a:t>Adapt to different environments</a:t>
            </a:r>
          </a:p>
          <a:p>
            <a:pPr marL="876300" lvl="1" indent="-533400"/>
            <a:r>
              <a:rPr lang="en-US" dirty="0"/>
              <a:t>interactive, real-time, multi-media</a:t>
            </a:r>
          </a:p>
        </p:txBody>
      </p:sp>
    </p:spTree>
    <p:extLst>
      <p:ext uri="{BB962C8B-B14F-4D97-AF65-F5344CB8AC3E}">
        <p14:creationId xmlns:p14="http://schemas.microsoft.com/office/powerpoint/2010/main" val="165845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4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6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AutoShape 2"/>
          <p:cNvSpPr>
            <a:spLocks noGrp="1" noChangeArrowheads="1"/>
          </p:cNvSpPr>
          <p:nvPr>
            <p:ph type="title"/>
          </p:nvPr>
        </p:nvSpPr>
        <p:spPr/>
        <p:txBody>
          <a:bodyPr/>
          <a:lstStyle/>
          <a:p>
            <a:r>
              <a:rPr lang="en-US"/>
              <a:t>Performance Criteria</a:t>
            </a:r>
          </a:p>
        </p:txBody>
      </p:sp>
      <p:sp>
        <p:nvSpPr>
          <p:cNvPr id="267267" name="Rectangle 3"/>
          <p:cNvSpPr>
            <a:spLocks noGrp="1" noChangeArrowheads="1"/>
          </p:cNvSpPr>
          <p:nvPr>
            <p:ph idx="1"/>
          </p:nvPr>
        </p:nvSpPr>
        <p:spPr>
          <a:xfrm>
            <a:off x="566738" y="1412875"/>
            <a:ext cx="8195522" cy="5040313"/>
          </a:xfrm>
        </p:spPr>
        <p:txBody>
          <a:bodyPr/>
          <a:lstStyle/>
          <a:p>
            <a:pPr>
              <a:lnSpc>
                <a:spcPct val="100000"/>
              </a:lnSpc>
              <a:spcBef>
                <a:spcPts val="0"/>
              </a:spcBef>
            </a:pPr>
            <a:r>
              <a:rPr lang="en-US" sz="2800" dirty="0">
                <a:solidFill>
                  <a:srgbClr val="C00000"/>
                </a:solidFill>
              </a:rPr>
              <a:t>Efficiency</a:t>
            </a:r>
            <a:r>
              <a:rPr lang="en-US" sz="2800" dirty="0"/>
              <a:t>: </a:t>
            </a:r>
            <a:r>
              <a:rPr lang="en-US" sz="2400" dirty="0"/>
              <a:t>keep resources as busy as possible</a:t>
            </a:r>
            <a:r>
              <a:rPr lang="en-US" sz="2800" dirty="0"/>
              <a:t> </a:t>
            </a:r>
          </a:p>
          <a:p>
            <a:pPr>
              <a:lnSpc>
                <a:spcPct val="100000"/>
              </a:lnSpc>
              <a:spcBef>
                <a:spcPts val="0"/>
              </a:spcBef>
            </a:pPr>
            <a:r>
              <a:rPr lang="en-US" sz="2800" dirty="0">
                <a:solidFill>
                  <a:srgbClr val="C00000"/>
                </a:solidFill>
              </a:rPr>
              <a:t>Throughput</a:t>
            </a:r>
            <a:r>
              <a:rPr lang="en-US" sz="2800" dirty="0"/>
              <a:t>: </a:t>
            </a:r>
            <a:r>
              <a:rPr lang="en-US" sz="2400" dirty="0"/>
              <a:t># of processes that completes in unit time</a:t>
            </a:r>
            <a:r>
              <a:rPr lang="en-US" sz="2800" dirty="0"/>
              <a:t> </a:t>
            </a:r>
          </a:p>
          <a:p>
            <a:pPr>
              <a:lnSpc>
                <a:spcPct val="100000"/>
              </a:lnSpc>
              <a:spcBef>
                <a:spcPts val="0"/>
              </a:spcBef>
            </a:pPr>
            <a:r>
              <a:rPr lang="en-US" sz="2800" dirty="0">
                <a:solidFill>
                  <a:srgbClr val="C00000"/>
                </a:solidFill>
              </a:rPr>
              <a:t>Turnaround Time</a:t>
            </a:r>
          </a:p>
          <a:p>
            <a:pPr lvl="1">
              <a:lnSpc>
                <a:spcPct val="100000"/>
              </a:lnSpc>
              <a:spcBef>
                <a:spcPts val="0"/>
              </a:spcBef>
            </a:pPr>
            <a:r>
              <a:rPr lang="en-US" sz="2400" dirty="0"/>
              <a:t>The interval from the time of submission of a process to the time of completion </a:t>
            </a:r>
          </a:p>
          <a:p>
            <a:pPr>
              <a:lnSpc>
                <a:spcPct val="100000"/>
              </a:lnSpc>
              <a:spcBef>
                <a:spcPts val="0"/>
              </a:spcBef>
            </a:pPr>
            <a:r>
              <a:rPr lang="en-US" sz="2800" dirty="0">
                <a:solidFill>
                  <a:srgbClr val="C00000"/>
                </a:solidFill>
              </a:rPr>
              <a:t>Waiting Time </a:t>
            </a:r>
          </a:p>
          <a:p>
            <a:pPr lvl="1">
              <a:lnSpc>
                <a:spcPct val="100000"/>
              </a:lnSpc>
              <a:spcBef>
                <a:spcPts val="0"/>
              </a:spcBef>
            </a:pPr>
            <a:r>
              <a:rPr lang="en-US" sz="2400" dirty="0"/>
              <a:t>The sum of the periods spent waiting in the ready queue.  </a:t>
            </a:r>
          </a:p>
          <a:p>
            <a:pPr>
              <a:lnSpc>
                <a:spcPct val="100000"/>
              </a:lnSpc>
              <a:spcBef>
                <a:spcPts val="0"/>
              </a:spcBef>
            </a:pPr>
            <a:r>
              <a:rPr lang="en-US" sz="2800" dirty="0">
                <a:solidFill>
                  <a:srgbClr val="C00000"/>
                </a:solidFill>
              </a:rPr>
              <a:t>Response Time </a:t>
            </a:r>
          </a:p>
          <a:p>
            <a:pPr lvl="1">
              <a:lnSpc>
                <a:spcPct val="100000"/>
              </a:lnSpc>
              <a:spcBef>
                <a:spcPts val="0"/>
              </a:spcBef>
            </a:pPr>
            <a:r>
              <a:rPr lang="en-US" altLang="zh-CN" sz="2400" dirty="0"/>
              <a:t>The </a:t>
            </a:r>
            <a:r>
              <a:rPr lang="en-US" sz="2400" dirty="0"/>
              <a:t>amount of time from when a request was first submitted until first response is produced. </a:t>
            </a:r>
          </a:p>
          <a:p>
            <a:pPr lvl="1">
              <a:lnSpc>
                <a:spcPct val="100000"/>
              </a:lnSpc>
              <a:spcBef>
                <a:spcPts val="0"/>
              </a:spcBef>
            </a:pPr>
            <a:r>
              <a:rPr lang="en-US" sz="2400" dirty="0">
                <a:solidFill>
                  <a:srgbClr val="0000CC"/>
                </a:solidFill>
              </a:rPr>
              <a:t>Predictability and variance (</a:t>
            </a:r>
            <a:r>
              <a:rPr lang="en-US" sz="2400" dirty="0">
                <a:solidFill>
                  <a:srgbClr val="FF0000"/>
                </a:solidFill>
              </a:rPr>
              <a:t>Why is this important? </a:t>
            </a:r>
            <a:r>
              <a:rPr lang="en-US" sz="2400" dirty="0">
                <a:solidFill>
                  <a:srgbClr val="0000CC"/>
                </a:solidFill>
              </a:rPr>
              <a:t>)</a:t>
            </a:r>
          </a:p>
          <a:p>
            <a:pPr>
              <a:lnSpc>
                <a:spcPct val="100000"/>
              </a:lnSpc>
              <a:spcBef>
                <a:spcPts val="0"/>
              </a:spcBef>
            </a:pPr>
            <a:r>
              <a:rPr lang="en-US" sz="2800" dirty="0">
                <a:solidFill>
                  <a:srgbClr val="C00000"/>
                </a:solidFill>
              </a:rPr>
              <a:t>Meeting Deadlines</a:t>
            </a:r>
            <a:r>
              <a:rPr lang="en-US" sz="2800" dirty="0"/>
              <a:t>: </a:t>
            </a:r>
            <a:r>
              <a:rPr lang="en-US" sz="2400" dirty="0"/>
              <a:t>avoid losing data</a:t>
            </a:r>
            <a:r>
              <a:rPr lang="en-US" sz="2800" dirty="0"/>
              <a:t> </a:t>
            </a:r>
          </a:p>
          <a:p>
            <a:pPr>
              <a:lnSpc>
                <a:spcPct val="100000"/>
              </a:lnSpc>
              <a:spcBef>
                <a:spcPts val="0"/>
              </a:spcBef>
            </a:pPr>
            <a:endParaRPr lang="en-US" sz="2800" dirty="0"/>
          </a:p>
        </p:txBody>
      </p:sp>
    </p:spTree>
    <p:extLst>
      <p:ext uri="{BB962C8B-B14F-4D97-AF65-F5344CB8AC3E}">
        <p14:creationId xmlns:p14="http://schemas.microsoft.com/office/powerpoint/2010/main" val="257123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7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72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726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2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72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2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7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AutoShape 2"/>
          <p:cNvSpPr>
            <a:spLocks noGrp="1" noChangeArrowheads="1"/>
          </p:cNvSpPr>
          <p:nvPr>
            <p:ph type="title"/>
          </p:nvPr>
        </p:nvSpPr>
        <p:spPr/>
        <p:txBody>
          <a:bodyPr/>
          <a:lstStyle/>
          <a:p>
            <a:r>
              <a:rPr lang="en-US" sz="3600" dirty="0"/>
              <a:t>Different Systems, Different Focuses</a:t>
            </a:r>
          </a:p>
        </p:txBody>
      </p:sp>
      <p:sp>
        <p:nvSpPr>
          <p:cNvPr id="268291" name="Rectangle 3"/>
          <p:cNvSpPr>
            <a:spLocks noGrp="1" noChangeArrowheads="1"/>
          </p:cNvSpPr>
          <p:nvPr>
            <p:ph idx="1"/>
          </p:nvPr>
        </p:nvSpPr>
        <p:spPr/>
        <p:txBody>
          <a:bodyPr/>
          <a:lstStyle/>
          <a:p>
            <a:r>
              <a:rPr lang="en-US" dirty="0"/>
              <a:t>For all</a:t>
            </a:r>
          </a:p>
          <a:p>
            <a:pPr lvl="1"/>
            <a:r>
              <a:rPr lang="en-US" dirty="0"/>
              <a:t>Fairness, </a:t>
            </a:r>
            <a:r>
              <a:rPr lang="en-US" altLang="zh-CN" dirty="0"/>
              <a:t>policy enforcement, </a:t>
            </a:r>
            <a:r>
              <a:rPr lang="en-US" dirty="0"/>
              <a:t>resource balance</a:t>
            </a:r>
          </a:p>
          <a:p>
            <a:r>
              <a:rPr lang="en-US" dirty="0"/>
              <a:t>Batch Systems</a:t>
            </a:r>
          </a:p>
          <a:p>
            <a:pPr lvl="1"/>
            <a:r>
              <a:rPr lang="en-US" dirty="0"/>
              <a:t>Max throughput, min turnaround time, max CPU utilization </a:t>
            </a:r>
          </a:p>
          <a:p>
            <a:r>
              <a:rPr lang="en-US" dirty="0"/>
              <a:t>Interactive Systems</a:t>
            </a:r>
          </a:p>
          <a:p>
            <a:pPr lvl="1"/>
            <a:r>
              <a:rPr lang="en-US" dirty="0"/>
              <a:t>Min Response time, …</a:t>
            </a:r>
          </a:p>
          <a:p>
            <a:r>
              <a:rPr lang="en-US" dirty="0"/>
              <a:t>Real-Time Systems</a:t>
            </a:r>
          </a:p>
          <a:p>
            <a:pPr lvl="1"/>
            <a:r>
              <a:rPr lang="en-US" dirty="0"/>
              <a:t>Predictability, meeting deadlines </a:t>
            </a:r>
          </a:p>
        </p:txBody>
      </p:sp>
    </p:spTree>
    <p:extLst>
      <p:ext uri="{BB962C8B-B14F-4D97-AF65-F5344CB8AC3E}">
        <p14:creationId xmlns:p14="http://schemas.microsoft.com/office/powerpoint/2010/main" val="392103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2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8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2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82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82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8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AutoShape 2"/>
          <p:cNvSpPr>
            <a:spLocks noGrp="1" noChangeArrowheads="1"/>
          </p:cNvSpPr>
          <p:nvPr>
            <p:ph type="title"/>
          </p:nvPr>
        </p:nvSpPr>
        <p:spPr>
          <a:xfrm>
            <a:off x="331402" y="278097"/>
            <a:ext cx="8205341" cy="820738"/>
          </a:xfrm>
        </p:spPr>
        <p:txBody>
          <a:bodyPr/>
          <a:lstStyle/>
          <a:p>
            <a:r>
              <a:rPr lang="en-US" sz="3200" dirty="0"/>
              <a:t>Program Behaviors Considered in Scheduling</a:t>
            </a:r>
          </a:p>
        </p:txBody>
      </p:sp>
      <p:sp>
        <p:nvSpPr>
          <p:cNvPr id="270339" name="Rectangle 3"/>
          <p:cNvSpPr>
            <a:spLocks noGrp="1" noChangeArrowheads="1"/>
          </p:cNvSpPr>
          <p:nvPr>
            <p:ph idx="1"/>
          </p:nvPr>
        </p:nvSpPr>
        <p:spPr>
          <a:xfrm>
            <a:off x="433573" y="1447800"/>
            <a:ext cx="8001000" cy="5040313"/>
          </a:xfrm>
        </p:spPr>
        <p:txBody>
          <a:bodyPr/>
          <a:lstStyle/>
          <a:p>
            <a:r>
              <a:rPr lang="en-US" sz="2800" dirty="0"/>
              <a:t>Is it I/O bound? Example?</a:t>
            </a:r>
          </a:p>
          <a:p>
            <a:r>
              <a:rPr lang="en-US" sz="2800" dirty="0"/>
              <a:t>Is it CPU bound? Example?</a:t>
            </a:r>
          </a:p>
          <a:p>
            <a:r>
              <a:rPr lang="en-US" sz="2800" dirty="0"/>
              <a:t>Batch or interactive environment </a:t>
            </a:r>
          </a:p>
          <a:p>
            <a:r>
              <a:rPr lang="en-US" sz="2800" dirty="0"/>
              <a:t>Urgency </a:t>
            </a:r>
          </a:p>
          <a:p>
            <a:r>
              <a:rPr lang="en-US" sz="2800" dirty="0"/>
              <a:t>Priority </a:t>
            </a:r>
          </a:p>
          <a:p>
            <a:r>
              <a:rPr lang="en-US" sz="2800" dirty="0"/>
              <a:t>Frequency of page faults </a:t>
            </a:r>
          </a:p>
          <a:p>
            <a:r>
              <a:rPr lang="en-US" sz="2800" dirty="0"/>
              <a:t>Frequency of preemption </a:t>
            </a:r>
          </a:p>
          <a:p>
            <a:r>
              <a:rPr lang="en-US" sz="2800" dirty="0"/>
              <a:t>How much execution time it has already received </a:t>
            </a:r>
          </a:p>
          <a:p>
            <a:r>
              <a:rPr lang="en-US" sz="2800" dirty="0"/>
              <a:t>How much execution time it needs to complete </a:t>
            </a:r>
          </a:p>
          <a:p>
            <a:endParaRPr lang="en-US" sz="2800" dirty="0"/>
          </a:p>
        </p:txBody>
      </p:sp>
      <p:sp>
        <p:nvSpPr>
          <p:cNvPr id="270340" name="Rectangle 4"/>
          <p:cNvSpPr>
            <a:spLocks noChangeArrowheads="1"/>
          </p:cNvSpPr>
          <p:nvPr/>
        </p:nvSpPr>
        <p:spPr bwMode="auto">
          <a:xfrm>
            <a:off x="5029200" y="2057400"/>
            <a:ext cx="1600200" cy="228600"/>
          </a:xfrm>
          <a:prstGeom prst="rect">
            <a:avLst/>
          </a:prstGeom>
          <a:solidFill>
            <a:srgbClr val="FFFF00"/>
          </a:solidFill>
          <a:ln w="9525">
            <a:solidFill>
              <a:schemeClr val="tx1"/>
            </a:solidFill>
            <a:miter lim="800000"/>
            <a:headEnd/>
            <a:tailEnd/>
          </a:ln>
          <a:effectLst/>
        </p:spPr>
        <p:txBody>
          <a:bodyPr wrap="none" anchor="ctr"/>
          <a:lstStyle/>
          <a:p>
            <a:pPr algn="ctr"/>
            <a:r>
              <a:rPr lang="en-US" b="1"/>
              <a:t>compute</a:t>
            </a:r>
          </a:p>
        </p:txBody>
      </p:sp>
      <p:sp>
        <p:nvSpPr>
          <p:cNvPr id="270341" name="Line 5"/>
          <p:cNvSpPr>
            <a:spLocks noChangeShapeType="1"/>
          </p:cNvSpPr>
          <p:nvPr/>
        </p:nvSpPr>
        <p:spPr bwMode="auto">
          <a:xfrm>
            <a:off x="6629400" y="2209800"/>
            <a:ext cx="457200" cy="0"/>
          </a:xfrm>
          <a:prstGeom prst="line">
            <a:avLst/>
          </a:prstGeom>
          <a:noFill/>
          <a:ln w="9525">
            <a:solidFill>
              <a:schemeClr val="tx1"/>
            </a:solidFill>
            <a:round/>
            <a:headEnd/>
            <a:tailEnd/>
          </a:ln>
          <a:effectLst/>
        </p:spPr>
        <p:txBody>
          <a:bodyPr wrap="none"/>
          <a:lstStyle/>
          <a:p>
            <a:endParaRPr lang="en-US" b="1"/>
          </a:p>
        </p:txBody>
      </p:sp>
      <p:sp>
        <p:nvSpPr>
          <p:cNvPr id="270342" name="Rectangle 6"/>
          <p:cNvSpPr>
            <a:spLocks noChangeArrowheads="1"/>
          </p:cNvSpPr>
          <p:nvPr/>
        </p:nvSpPr>
        <p:spPr bwMode="auto">
          <a:xfrm>
            <a:off x="7086600" y="2057400"/>
            <a:ext cx="1600200" cy="228600"/>
          </a:xfrm>
          <a:prstGeom prst="rect">
            <a:avLst/>
          </a:prstGeom>
          <a:solidFill>
            <a:srgbClr val="FFFF00"/>
          </a:solidFill>
          <a:ln w="9525">
            <a:solidFill>
              <a:schemeClr val="tx1"/>
            </a:solidFill>
            <a:miter lim="800000"/>
            <a:headEnd/>
            <a:tailEnd/>
          </a:ln>
          <a:effectLst/>
        </p:spPr>
        <p:txBody>
          <a:bodyPr wrap="none" anchor="ctr"/>
          <a:lstStyle/>
          <a:p>
            <a:pPr algn="ctr"/>
            <a:r>
              <a:rPr lang="en-US" b="1"/>
              <a:t>compute</a:t>
            </a:r>
          </a:p>
        </p:txBody>
      </p:sp>
      <p:sp>
        <p:nvSpPr>
          <p:cNvPr id="270343" name="Text Box 7"/>
          <p:cNvSpPr txBox="1">
            <a:spLocks noChangeArrowheads="1"/>
          </p:cNvSpPr>
          <p:nvPr/>
        </p:nvSpPr>
        <p:spPr bwMode="auto">
          <a:xfrm>
            <a:off x="6629400" y="1905000"/>
            <a:ext cx="518091" cy="369332"/>
          </a:xfrm>
          <a:prstGeom prst="rect">
            <a:avLst/>
          </a:prstGeom>
          <a:noFill/>
          <a:ln w="9525">
            <a:noFill/>
            <a:miter lim="800000"/>
            <a:headEnd/>
            <a:tailEnd/>
          </a:ln>
          <a:effectLst/>
        </p:spPr>
        <p:txBody>
          <a:bodyPr wrap="none">
            <a:spAutoFit/>
          </a:bodyPr>
          <a:lstStyle/>
          <a:p>
            <a:r>
              <a:rPr lang="en-US" b="1"/>
              <a:t>I/O</a:t>
            </a:r>
          </a:p>
        </p:txBody>
      </p:sp>
      <p:sp>
        <p:nvSpPr>
          <p:cNvPr id="270344" name="Rectangle 8"/>
          <p:cNvSpPr>
            <a:spLocks noChangeArrowheads="1"/>
          </p:cNvSpPr>
          <p:nvPr/>
        </p:nvSpPr>
        <p:spPr bwMode="auto">
          <a:xfrm>
            <a:off x="5029200" y="1676400"/>
            <a:ext cx="228600" cy="152400"/>
          </a:xfrm>
          <a:prstGeom prst="rect">
            <a:avLst/>
          </a:prstGeom>
          <a:solidFill>
            <a:srgbClr val="FFFF00"/>
          </a:solidFill>
          <a:ln w="9525">
            <a:solidFill>
              <a:schemeClr val="tx1"/>
            </a:solidFill>
            <a:miter lim="800000"/>
            <a:headEnd/>
            <a:tailEnd/>
          </a:ln>
          <a:effectLst/>
        </p:spPr>
        <p:txBody>
          <a:bodyPr wrap="none" anchor="ctr"/>
          <a:lstStyle/>
          <a:p>
            <a:endParaRPr lang="en-US" b="1"/>
          </a:p>
        </p:txBody>
      </p:sp>
      <p:sp>
        <p:nvSpPr>
          <p:cNvPr id="270345" name="Line 9"/>
          <p:cNvSpPr>
            <a:spLocks noChangeShapeType="1"/>
          </p:cNvSpPr>
          <p:nvPr/>
        </p:nvSpPr>
        <p:spPr bwMode="auto">
          <a:xfrm>
            <a:off x="5257800" y="1752600"/>
            <a:ext cx="762000" cy="0"/>
          </a:xfrm>
          <a:prstGeom prst="line">
            <a:avLst/>
          </a:prstGeom>
          <a:noFill/>
          <a:ln w="9525">
            <a:solidFill>
              <a:schemeClr val="tx1"/>
            </a:solidFill>
            <a:round/>
            <a:headEnd/>
            <a:tailEnd/>
          </a:ln>
          <a:effectLst/>
        </p:spPr>
        <p:txBody>
          <a:bodyPr wrap="none"/>
          <a:lstStyle/>
          <a:p>
            <a:endParaRPr lang="en-US" b="1"/>
          </a:p>
        </p:txBody>
      </p:sp>
      <p:sp>
        <p:nvSpPr>
          <p:cNvPr id="270346" name="Rectangle 10"/>
          <p:cNvSpPr>
            <a:spLocks noChangeArrowheads="1"/>
          </p:cNvSpPr>
          <p:nvPr/>
        </p:nvSpPr>
        <p:spPr bwMode="auto">
          <a:xfrm>
            <a:off x="6019800" y="1676400"/>
            <a:ext cx="228600" cy="152400"/>
          </a:xfrm>
          <a:prstGeom prst="rect">
            <a:avLst/>
          </a:prstGeom>
          <a:solidFill>
            <a:srgbClr val="FFFF00"/>
          </a:solidFill>
          <a:ln w="9525">
            <a:solidFill>
              <a:schemeClr val="tx1"/>
            </a:solidFill>
            <a:miter lim="800000"/>
            <a:headEnd/>
            <a:tailEnd/>
          </a:ln>
          <a:effectLst/>
        </p:spPr>
        <p:txBody>
          <a:bodyPr wrap="none" anchor="ctr"/>
          <a:lstStyle/>
          <a:p>
            <a:endParaRPr lang="en-US" b="1"/>
          </a:p>
        </p:txBody>
      </p:sp>
      <p:sp>
        <p:nvSpPr>
          <p:cNvPr id="270347" name="Line 11"/>
          <p:cNvSpPr>
            <a:spLocks noChangeShapeType="1"/>
          </p:cNvSpPr>
          <p:nvPr/>
        </p:nvSpPr>
        <p:spPr bwMode="auto">
          <a:xfrm>
            <a:off x="6248400" y="1752600"/>
            <a:ext cx="1447800" cy="0"/>
          </a:xfrm>
          <a:prstGeom prst="line">
            <a:avLst/>
          </a:prstGeom>
          <a:noFill/>
          <a:ln w="9525">
            <a:solidFill>
              <a:schemeClr val="tx1"/>
            </a:solidFill>
            <a:round/>
            <a:headEnd/>
            <a:tailEnd/>
          </a:ln>
          <a:effectLst/>
        </p:spPr>
        <p:txBody>
          <a:bodyPr wrap="none"/>
          <a:lstStyle/>
          <a:p>
            <a:endParaRPr lang="en-US" b="1"/>
          </a:p>
        </p:txBody>
      </p:sp>
      <p:sp>
        <p:nvSpPr>
          <p:cNvPr id="270348" name="Rectangle 12"/>
          <p:cNvSpPr>
            <a:spLocks noChangeArrowheads="1"/>
          </p:cNvSpPr>
          <p:nvPr/>
        </p:nvSpPr>
        <p:spPr bwMode="auto">
          <a:xfrm>
            <a:off x="7696200" y="1676400"/>
            <a:ext cx="228600" cy="152400"/>
          </a:xfrm>
          <a:prstGeom prst="rect">
            <a:avLst/>
          </a:prstGeom>
          <a:solidFill>
            <a:srgbClr val="FFFF00"/>
          </a:solidFill>
          <a:ln w="9525">
            <a:solidFill>
              <a:schemeClr val="tx1"/>
            </a:solidFill>
            <a:miter lim="800000"/>
            <a:headEnd/>
            <a:tailEnd/>
          </a:ln>
          <a:effectLst/>
        </p:spPr>
        <p:txBody>
          <a:bodyPr wrap="none" anchor="ctr"/>
          <a:lstStyle/>
          <a:p>
            <a:endParaRPr lang="en-US" b="1"/>
          </a:p>
        </p:txBody>
      </p:sp>
      <p:sp>
        <p:nvSpPr>
          <p:cNvPr id="270349" name="Text Box 13"/>
          <p:cNvSpPr txBox="1">
            <a:spLocks noChangeArrowheads="1"/>
          </p:cNvSpPr>
          <p:nvPr/>
        </p:nvSpPr>
        <p:spPr bwMode="auto">
          <a:xfrm>
            <a:off x="5410200" y="1447800"/>
            <a:ext cx="518091" cy="369332"/>
          </a:xfrm>
          <a:prstGeom prst="rect">
            <a:avLst/>
          </a:prstGeom>
          <a:noFill/>
          <a:ln w="9525">
            <a:noFill/>
            <a:miter lim="800000"/>
            <a:headEnd/>
            <a:tailEnd/>
          </a:ln>
          <a:effectLst/>
        </p:spPr>
        <p:txBody>
          <a:bodyPr wrap="none">
            <a:spAutoFit/>
          </a:bodyPr>
          <a:lstStyle/>
          <a:p>
            <a:r>
              <a:rPr lang="en-US" b="1"/>
              <a:t>I/O</a:t>
            </a:r>
          </a:p>
        </p:txBody>
      </p:sp>
      <p:sp>
        <p:nvSpPr>
          <p:cNvPr id="270350" name="Text Box 14"/>
          <p:cNvSpPr txBox="1">
            <a:spLocks noChangeArrowheads="1"/>
          </p:cNvSpPr>
          <p:nvPr/>
        </p:nvSpPr>
        <p:spPr bwMode="auto">
          <a:xfrm>
            <a:off x="6629400" y="1447800"/>
            <a:ext cx="518091" cy="369332"/>
          </a:xfrm>
          <a:prstGeom prst="rect">
            <a:avLst/>
          </a:prstGeom>
          <a:noFill/>
          <a:ln w="9525">
            <a:noFill/>
            <a:miter lim="800000"/>
            <a:headEnd/>
            <a:tailEnd/>
          </a:ln>
          <a:effectLst/>
        </p:spPr>
        <p:txBody>
          <a:bodyPr wrap="none">
            <a:spAutoFit/>
          </a:bodyPr>
          <a:lstStyle/>
          <a:p>
            <a:r>
              <a:rPr lang="en-US" b="1"/>
              <a:t>I/O</a:t>
            </a:r>
          </a:p>
        </p:txBody>
      </p:sp>
    </p:spTree>
    <p:extLst>
      <p:ext uri="{BB962C8B-B14F-4D97-AF65-F5344CB8AC3E}">
        <p14:creationId xmlns:p14="http://schemas.microsoft.com/office/powerpoint/2010/main" val="101509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This Lecture</a:t>
            </a:r>
            <a:endParaRPr lang="zh-CN" altLang="en-US" dirty="0"/>
          </a:p>
        </p:txBody>
      </p:sp>
      <p:sp>
        <p:nvSpPr>
          <p:cNvPr id="4" name="内容占位符 1"/>
          <p:cNvSpPr txBox="1">
            <a:spLocks/>
          </p:cNvSpPr>
          <p:nvPr/>
        </p:nvSpPr>
        <p:spPr bwMode="auto">
          <a:xfrm>
            <a:off x="337968" y="1896430"/>
            <a:ext cx="8699500"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000099"/>
              </a:buClr>
              <a:buSzPct val="80000"/>
              <a:buFont typeface="Wingdings" panose="05000000000000000000" pitchFamily="2" charset="2"/>
              <a:buChar char="o"/>
              <a:defRPr sz="3000" b="0">
                <a:solidFill>
                  <a:schemeClr val="tx1"/>
                </a:solidFill>
                <a:latin typeface="Calibri" panose="020F0502020204030204" pitchFamily="34" charset="0"/>
                <a:ea typeface="楷体" pitchFamily="49" charset="-122"/>
                <a:cs typeface="Calibri" panose="020F0502020204030204" pitchFamily="34" charset="0"/>
              </a:defRPr>
            </a:lvl1pPr>
            <a:lvl2pPr marL="908050" indent="-436563" algn="l" rtl="0" eaLnBrk="0" fontAlgn="base" hangingPunct="0">
              <a:spcBef>
                <a:spcPct val="20000"/>
              </a:spcBef>
              <a:spcAft>
                <a:spcPct val="0"/>
              </a:spcAft>
              <a:buClr>
                <a:srgbClr val="000099"/>
              </a:buClr>
              <a:buSzPct val="70000"/>
              <a:buFont typeface="Wingdings" panose="05000000000000000000" pitchFamily="2" charset="2"/>
              <a:buChar char="n"/>
              <a:defRPr sz="2600" b="0">
                <a:solidFill>
                  <a:schemeClr val="tx1"/>
                </a:solidFill>
                <a:latin typeface="Calibri" panose="020F0502020204030204" pitchFamily="34" charset="0"/>
                <a:ea typeface="楷体" pitchFamily="49" charset="-122"/>
                <a:cs typeface="Calibri" panose="020F0502020204030204" pitchFamily="34" charset="0"/>
              </a:defRPr>
            </a:lvl2pPr>
            <a:lvl3pPr marL="1304925" indent="-395288" algn="l" rtl="0" eaLnBrk="0" fontAlgn="base" hangingPunct="0">
              <a:spcBef>
                <a:spcPct val="20000"/>
              </a:spcBef>
              <a:spcAft>
                <a:spcPct val="0"/>
              </a:spcAft>
              <a:buClr>
                <a:srgbClr val="000099"/>
              </a:buClr>
              <a:buSzPct val="70000"/>
              <a:buFont typeface="Wingdings" panose="05000000000000000000" pitchFamily="2" charset="2"/>
              <a:buChar char="o"/>
              <a:defRPr sz="2300" b="0">
                <a:solidFill>
                  <a:schemeClr val="tx1"/>
                </a:solidFill>
                <a:latin typeface="Calibri" panose="020F0502020204030204" pitchFamily="34" charset="0"/>
                <a:ea typeface="楷体" pitchFamily="49" charset="-122"/>
                <a:cs typeface="Calibri" panose="020F0502020204030204" pitchFamily="34" charset="0"/>
              </a:defRPr>
            </a:lvl3pPr>
            <a:lvl4pPr marL="1693863" indent="-387350" algn="l" rtl="0" eaLnBrk="0" fontAlgn="base" hangingPunct="0">
              <a:spcBef>
                <a:spcPct val="20000"/>
              </a:spcBef>
              <a:spcAft>
                <a:spcPct val="0"/>
              </a:spcAft>
              <a:buClr>
                <a:srgbClr val="000099"/>
              </a:buClr>
              <a:buSzPct val="75000"/>
              <a:buFont typeface="Wingdings" panose="05000000000000000000" pitchFamily="2" charset="2"/>
              <a:buChar char="n"/>
              <a:defRPr sz="2000" b="0">
                <a:solidFill>
                  <a:schemeClr val="tx1"/>
                </a:solidFill>
                <a:latin typeface="Calibri" panose="020F0502020204030204" pitchFamily="34" charset="0"/>
                <a:ea typeface="楷体" pitchFamily="49" charset="-122"/>
                <a:cs typeface="Calibri" panose="020F0502020204030204" pitchFamily="34" charset="0"/>
              </a:defRPr>
            </a:lvl4pPr>
            <a:lvl5pPr marL="2093913" indent="-398463" algn="l" rtl="0" eaLnBrk="0" fontAlgn="base" hangingPunct="0">
              <a:spcBef>
                <a:spcPct val="25000"/>
              </a:spcBef>
              <a:spcAft>
                <a:spcPct val="0"/>
              </a:spcAft>
              <a:buClr>
                <a:srgbClr val="000099"/>
              </a:buClr>
              <a:buFont typeface="Wingdings" panose="05000000000000000000" pitchFamily="2" charset="2"/>
              <a:buChar char="§"/>
              <a:defRPr sz="2000" b="0">
                <a:solidFill>
                  <a:schemeClr val="tx1"/>
                </a:solidFill>
                <a:latin typeface="Calibri" panose="020F0502020204030204" pitchFamily="34" charset="0"/>
                <a:ea typeface="楷体" pitchFamily="49" charset="-122"/>
                <a:cs typeface="Calibri" panose="020F0502020204030204" pitchFamily="34" charset="0"/>
              </a:defRPr>
            </a:lvl5pPr>
            <a:lvl6pPr marL="25511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6pPr>
            <a:lvl7pPr marL="30083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7pPr>
            <a:lvl8pPr marL="34655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8pPr>
            <a:lvl9pPr marL="39227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9pPr>
          </a:lstStyle>
          <a:p>
            <a:pPr marL="0" indent="0" algn="ctr">
              <a:buFont typeface="Wingdings" panose="05000000000000000000" pitchFamily="2" charset="2"/>
              <a:buNone/>
            </a:pPr>
            <a:r>
              <a:rPr lang="en-US" altLang="zh-CN" sz="4000" kern="0" dirty="0"/>
              <a:t>Scheduling Overview</a:t>
            </a:r>
          </a:p>
          <a:p>
            <a:pPr marL="0" indent="0" algn="ctr">
              <a:buFont typeface="Wingdings" panose="05000000000000000000" pitchFamily="2" charset="2"/>
              <a:buNone/>
            </a:pPr>
            <a:endParaRPr lang="en-US" altLang="zh-CN" sz="4000" kern="0" dirty="0"/>
          </a:p>
          <a:p>
            <a:pPr marL="0" indent="0" algn="ctr">
              <a:buFont typeface="Wingdings" panose="05000000000000000000" pitchFamily="2" charset="2"/>
              <a:buNone/>
            </a:pPr>
            <a:r>
              <a:rPr lang="en-US" altLang="zh-CN" sz="4000" kern="0" dirty="0">
                <a:solidFill>
                  <a:srgbClr val="C00000"/>
                </a:solidFill>
              </a:rPr>
              <a:t>Single</a:t>
            </a:r>
            <a:r>
              <a:rPr lang="zh-CN" altLang="en-US" sz="4000" kern="0" dirty="0">
                <a:solidFill>
                  <a:srgbClr val="C00000"/>
                </a:solidFill>
              </a:rPr>
              <a:t> </a:t>
            </a:r>
            <a:r>
              <a:rPr lang="en-US" altLang="zh-CN" sz="4000" kern="0" dirty="0">
                <a:solidFill>
                  <a:srgbClr val="C00000"/>
                </a:solidFill>
              </a:rPr>
              <a:t>Processor Scheduling</a:t>
            </a:r>
          </a:p>
          <a:p>
            <a:pPr marL="0" indent="0" algn="ctr">
              <a:buFont typeface="Wingdings" panose="05000000000000000000" pitchFamily="2" charset="2"/>
              <a:buNone/>
            </a:pPr>
            <a:r>
              <a:rPr lang="en-US" altLang="zh-CN" sz="3200" kern="0" dirty="0"/>
              <a:t>Scheduling for batch systems</a:t>
            </a:r>
          </a:p>
          <a:p>
            <a:pPr marL="0" indent="0" algn="ctr">
              <a:buFont typeface="Wingdings" panose="05000000000000000000" pitchFamily="2" charset="2"/>
              <a:buNone/>
            </a:pPr>
            <a:r>
              <a:rPr lang="en-US" altLang="zh-CN" sz="3200" kern="0" dirty="0"/>
              <a:t>Interactive scheduling</a:t>
            </a:r>
          </a:p>
          <a:p>
            <a:pPr marL="0" indent="0" algn="ctr">
              <a:buFont typeface="Wingdings" panose="05000000000000000000" pitchFamily="2" charset="2"/>
              <a:buNone/>
            </a:pPr>
            <a:endParaRPr lang="en-US" altLang="zh-CN" sz="4000" kern="0" dirty="0">
              <a:latin typeface="+mj-lt"/>
            </a:endParaRPr>
          </a:p>
        </p:txBody>
      </p:sp>
    </p:spTree>
    <p:extLst>
      <p:ext uri="{BB962C8B-B14F-4D97-AF65-F5344CB8AC3E}">
        <p14:creationId xmlns:p14="http://schemas.microsoft.com/office/powerpoint/2010/main" val="3174681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Buzz Words</a:t>
            </a:r>
            <a:endParaRPr kumimoji="1" lang="zh-CN" altLang="en-US" dirty="0"/>
          </a:p>
        </p:txBody>
      </p:sp>
      <p:sp>
        <p:nvSpPr>
          <p:cNvPr id="5" name="圆角矩形 4"/>
          <p:cNvSpPr/>
          <p:nvPr/>
        </p:nvSpPr>
        <p:spPr bwMode="auto">
          <a:xfrm>
            <a:off x="697734" y="1484600"/>
            <a:ext cx="3558802"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First come first serve (FCFS)</a:t>
            </a:r>
          </a:p>
        </p:txBody>
      </p:sp>
      <p:sp>
        <p:nvSpPr>
          <p:cNvPr id="6" name="圆角矩形 5"/>
          <p:cNvSpPr/>
          <p:nvPr/>
        </p:nvSpPr>
        <p:spPr bwMode="auto">
          <a:xfrm>
            <a:off x="4792293" y="1484600"/>
            <a:ext cx="3563999"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Shortest job first (SJF)</a:t>
            </a:r>
          </a:p>
        </p:txBody>
      </p:sp>
      <p:sp>
        <p:nvSpPr>
          <p:cNvPr id="7" name="圆角矩形 6"/>
          <p:cNvSpPr/>
          <p:nvPr/>
        </p:nvSpPr>
        <p:spPr bwMode="auto">
          <a:xfrm>
            <a:off x="692537" y="4091086"/>
            <a:ext cx="3563999"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Priority inversion</a:t>
            </a:r>
          </a:p>
        </p:txBody>
      </p:sp>
      <p:sp>
        <p:nvSpPr>
          <p:cNvPr id="8" name="圆角矩形 7"/>
          <p:cNvSpPr/>
          <p:nvPr/>
        </p:nvSpPr>
        <p:spPr bwMode="auto">
          <a:xfrm>
            <a:off x="4792293" y="2796308"/>
            <a:ext cx="3558802"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Round-robin (RR)</a:t>
            </a:r>
          </a:p>
        </p:txBody>
      </p:sp>
      <p:sp>
        <p:nvSpPr>
          <p:cNvPr id="10" name="圆角矩形 9"/>
          <p:cNvSpPr/>
          <p:nvPr/>
        </p:nvSpPr>
        <p:spPr bwMode="auto">
          <a:xfrm>
            <a:off x="4792293" y="4091984"/>
            <a:ext cx="3558802"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Priority inheritance</a:t>
            </a:r>
          </a:p>
        </p:txBody>
      </p:sp>
      <p:sp>
        <p:nvSpPr>
          <p:cNvPr id="12" name="圆角矩形 11"/>
          <p:cNvSpPr/>
          <p:nvPr/>
        </p:nvSpPr>
        <p:spPr bwMode="auto">
          <a:xfrm>
            <a:off x="692537" y="2796308"/>
            <a:ext cx="3563999"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Starvation</a:t>
            </a:r>
          </a:p>
        </p:txBody>
      </p:sp>
      <p:sp>
        <p:nvSpPr>
          <p:cNvPr id="13" name="圆角矩形 12"/>
          <p:cNvSpPr/>
          <p:nvPr/>
        </p:nvSpPr>
        <p:spPr bwMode="auto">
          <a:xfrm>
            <a:off x="692537" y="5394329"/>
            <a:ext cx="3558802"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Multiple-level feedback queues (MLFQ)</a:t>
            </a:r>
          </a:p>
        </p:txBody>
      </p:sp>
    </p:spTree>
    <p:extLst>
      <p:ext uri="{BB962C8B-B14F-4D97-AF65-F5344CB8AC3E}">
        <p14:creationId xmlns:p14="http://schemas.microsoft.com/office/powerpoint/2010/main" val="1688302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This Lecture</a:t>
            </a:r>
            <a:endParaRPr lang="zh-CN" altLang="en-US" dirty="0"/>
          </a:p>
        </p:txBody>
      </p:sp>
      <p:sp>
        <p:nvSpPr>
          <p:cNvPr id="4" name="内容占位符 1"/>
          <p:cNvSpPr txBox="1">
            <a:spLocks/>
          </p:cNvSpPr>
          <p:nvPr/>
        </p:nvSpPr>
        <p:spPr bwMode="auto">
          <a:xfrm>
            <a:off x="337968" y="1896430"/>
            <a:ext cx="8699500"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000099"/>
              </a:buClr>
              <a:buSzPct val="80000"/>
              <a:buFont typeface="Wingdings" panose="05000000000000000000" pitchFamily="2" charset="2"/>
              <a:buChar char="o"/>
              <a:defRPr sz="3000" b="0">
                <a:solidFill>
                  <a:schemeClr val="tx1"/>
                </a:solidFill>
                <a:latin typeface="Calibri" panose="020F0502020204030204" pitchFamily="34" charset="0"/>
                <a:ea typeface="楷体" pitchFamily="49" charset="-122"/>
                <a:cs typeface="Calibri" panose="020F0502020204030204" pitchFamily="34" charset="0"/>
              </a:defRPr>
            </a:lvl1pPr>
            <a:lvl2pPr marL="908050" indent="-436563" algn="l" rtl="0" eaLnBrk="0" fontAlgn="base" hangingPunct="0">
              <a:spcBef>
                <a:spcPct val="20000"/>
              </a:spcBef>
              <a:spcAft>
                <a:spcPct val="0"/>
              </a:spcAft>
              <a:buClr>
                <a:srgbClr val="000099"/>
              </a:buClr>
              <a:buSzPct val="70000"/>
              <a:buFont typeface="Wingdings" panose="05000000000000000000" pitchFamily="2" charset="2"/>
              <a:buChar char="n"/>
              <a:defRPr sz="2600" b="0">
                <a:solidFill>
                  <a:schemeClr val="tx1"/>
                </a:solidFill>
                <a:latin typeface="Calibri" panose="020F0502020204030204" pitchFamily="34" charset="0"/>
                <a:ea typeface="楷体" pitchFamily="49" charset="-122"/>
                <a:cs typeface="Calibri" panose="020F0502020204030204" pitchFamily="34" charset="0"/>
              </a:defRPr>
            </a:lvl2pPr>
            <a:lvl3pPr marL="1304925" indent="-395288" algn="l" rtl="0" eaLnBrk="0" fontAlgn="base" hangingPunct="0">
              <a:spcBef>
                <a:spcPct val="20000"/>
              </a:spcBef>
              <a:spcAft>
                <a:spcPct val="0"/>
              </a:spcAft>
              <a:buClr>
                <a:srgbClr val="000099"/>
              </a:buClr>
              <a:buSzPct val="70000"/>
              <a:buFont typeface="Wingdings" panose="05000000000000000000" pitchFamily="2" charset="2"/>
              <a:buChar char="o"/>
              <a:defRPr sz="2300" b="0">
                <a:solidFill>
                  <a:schemeClr val="tx1"/>
                </a:solidFill>
                <a:latin typeface="Calibri" panose="020F0502020204030204" pitchFamily="34" charset="0"/>
                <a:ea typeface="楷体" pitchFamily="49" charset="-122"/>
                <a:cs typeface="Calibri" panose="020F0502020204030204" pitchFamily="34" charset="0"/>
              </a:defRPr>
            </a:lvl3pPr>
            <a:lvl4pPr marL="1693863" indent="-387350" algn="l" rtl="0" eaLnBrk="0" fontAlgn="base" hangingPunct="0">
              <a:spcBef>
                <a:spcPct val="20000"/>
              </a:spcBef>
              <a:spcAft>
                <a:spcPct val="0"/>
              </a:spcAft>
              <a:buClr>
                <a:srgbClr val="000099"/>
              </a:buClr>
              <a:buSzPct val="75000"/>
              <a:buFont typeface="Wingdings" panose="05000000000000000000" pitchFamily="2" charset="2"/>
              <a:buChar char="n"/>
              <a:defRPr sz="2000" b="0">
                <a:solidFill>
                  <a:schemeClr val="tx1"/>
                </a:solidFill>
                <a:latin typeface="Calibri" panose="020F0502020204030204" pitchFamily="34" charset="0"/>
                <a:ea typeface="楷体" pitchFamily="49" charset="-122"/>
                <a:cs typeface="Calibri" panose="020F0502020204030204" pitchFamily="34" charset="0"/>
              </a:defRPr>
            </a:lvl4pPr>
            <a:lvl5pPr marL="2093913" indent="-398463" algn="l" rtl="0" eaLnBrk="0" fontAlgn="base" hangingPunct="0">
              <a:spcBef>
                <a:spcPct val="25000"/>
              </a:spcBef>
              <a:spcAft>
                <a:spcPct val="0"/>
              </a:spcAft>
              <a:buClr>
                <a:srgbClr val="000099"/>
              </a:buClr>
              <a:buFont typeface="Wingdings" panose="05000000000000000000" pitchFamily="2" charset="2"/>
              <a:buChar char="§"/>
              <a:defRPr sz="2000" b="0">
                <a:solidFill>
                  <a:schemeClr val="tx1"/>
                </a:solidFill>
                <a:latin typeface="Calibri" panose="020F0502020204030204" pitchFamily="34" charset="0"/>
                <a:ea typeface="楷体" pitchFamily="49" charset="-122"/>
                <a:cs typeface="Calibri" panose="020F0502020204030204" pitchFamily="34" charset="0"/>
              </a:defRPr>
            </a:lvl5pPr>
            <a:lvl6pPr marL="25511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6pPr>
            <a:lvl7pPr marL="30083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7pPr>
            <a:lvl8pPr marL="34655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8pPr>
            <a:lvl9pPr marL="39227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9pPr>
          </a:lstStyle>
          <a:p>
            <a:pPr marL="0" indent="0" algn="ctr">
              <a:buFont typeface="Wingdings" panose="05000000000000000000" pitchFamily="2" charset="2"/>
              <a:buNone/>
            </a:pPr>
            <a:r>
              <a:rPr lang="en-US" altLang="zh-CN" sz="4000" kern="0" dirty="0"/>
              <a:t>Scheduling Overview</a:t>
            </a:r>
          </a:p>
          <a:p>
            <a:pPr marL="0" indent="0" algn="ctr">
              <a:buFont typeface="Wingdings" panose="05000000000000000000" pitchFamily="2" charset="2"/>
              <a:buNone/>
            </a:pPr>
            <a:endParaRPr lang="en-US" altLang="zh-CN" sz="4000" kern="0" dirty="0"/>
          </a:p>
          <a:p>
            <a:pPr marL="0" indent="0" algn="ctr">
              <a:buFont typeface="Wingdings" panose="05000000000000000000" pitchFamily="2" charset="2"/>
              <a:buNone/>
            </a:pPr>
            <a:r>
              <a:rPr lang="en-US" altLang="zh-CN" sz="4000" kern="0" dirty="0"/>
              <a:t>Single</a:t>
            </a:r>
            <a:r>
              <a:rPr lang="zh-CN" altLang="en-US" sz="4000" kern="0" dirty="0"/>
              <a:t> </a:t>
            </a:r>
            <a:r>
              <a:rPr lang="en-US" altLang="zh-CN" sz="4000" kern="0" dirty="0"/>
              <a:t>Processor Scheduling</a:t>
            </a:r>
          </a:p>
          <a:p>
            <a:pPr marL="0" indent="0" algn="ctr">
              <a:buFont typeface="Wingdings" panose="05000000000000000000" pitchFamily="2" charset="2"/>
              <a:buNone/>
            </a:pPr>
            <a:r>
              <a:rPr lang="en-US" altLang="zh-CN" sz="3200" kern="0" dirty="0">
                <a:solidFill>
                  <a:srgbClr val="C00000"/>
                </a:solidFill>
              </a:rPr>
              <a:t>Scheduling for batch systems</a:t>
            </a:r>
          </a:p>
          <a:p>
            <a:pPr marL="0" indent="0" algn="ctr">
              <a:buFont typeface="Wingdings" panose="05000000000000000000" pitchFamily="2" charset="2"/>
              <a:buNone/>
            </a:pPr>
            <a:r>
              <a:rPr lang="en-US" altLang="zh-CN" sz="3200" kern="0" dirty="0"/>
              <a:t>Interactive scheduling</a:t>
            </a:r>
          </a:p>
          <a:p>
            <a:pPr marL="0" indent="0" algn="ctr">
              <a:buFont typeface="Wingdings" panose="05000000000000000000" pitchFamily="2" charset="2"/>
              <a:buNone/>
            </a:pPr>
            <a:endParaRPr lang="en-US" altLang="zh-CN" sz="4000" kern="0" dirty="0">
              <a:latin typeface="+mj-lt"/>
            </a:endParaRPr>
          </a:p>
        </p:txBody>
      </p:sp>
    </p:spTree>
    <p:extLst>
      <p:ext uri="{BB962C8B-B14F-4D97-AF65-F5344CB8AC3E}">
        <p14:creationId xmlns:p14="http://schemas.microsoft.com/office/powerpoint/2010/main" val="1705197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Grp="1" noChangeArrowheads="1"/>
          </p:cNvSpPr>
          <p:nvPr>
            <p:ph type="title"/>
          </p:nvPr>
        </p:nvSpPr>
        <p:spPr/>
        <p:txBody>
          <a:bodyPr/>
          <a:lstStyle/>
          <a:p>
            <a:r>
              <a:rPr lang="en-US"/>
              <a:t>First Come First Serve (FCFS)</a:t>
            </a:r>
          </a:p>
        </p:txBody>
      </p:sp>
      <p:sp>
        <p:nvSpPr>
          <p:cNvPr id="284675" name="Rectangle 3"/>
          <p:cNvSpPr>
            <a:spLocks noGrp="1" noChangeArrowheads="1"/>
          </p:cNvSpPr>
          <p:nvPr>
            <p:ph idx="1"/>
          </p:nvPr>
        </p:nvSpPr>
        <p:spPr>
          <a:xfrm>
            <a:off x="566738" y="1328985"/>
            <a:ext cx="8001000" cy="5040313"/>
          </a:xfrm>
        </p:spPr>
        <p:txBody>
          <a:bodyPr/>
          <a:lstStyle/>
          <a:p>
            <a:pPr>
              <a:lnSpc>
                <a:spcPct val="100000"/>
              </a:lnSpc>
            </a:pPr>
            <a:r>
              <a:rPr lang="en-US" sz="2800" dirty="0"/>
              <a:t>Process that requests the CPU FIRST is allocated the CPU FIRST</a:t>
            </a:r>
          </a:p>
          <a:p>
            <a:pPr lvl="1">
              <a:lnSpc>
                <a:spcPct val="100000"/>
              </a:lnSpc>
            </a:pPr>
            <a:r>
              <a:rPr lang="en-US" sz="2400" dirty="0"/>
              <a:t>Also called FIFO</a:t>
            </a:r>
          </a:p>
          <a:p>
            <a:pPr>
              <a:lnSpc>
                <a:spcPct val="100000"/>
              </a:lnSpc>
            </a:pPr>
            <a:r>
              <a:rPr lang="en-US" sz="2800" dirty="0"/>
              <a:t>Non-preemptive</a:t>
            </a:r>
          </a:p>
          <a:p>
            <a:pPr>
              <a:lnSpc>
                <a:spcPct val="100000"/>
              </a:lnSpc>
            </a:pPr>
            <a:r>
              <a:rPr lang="en-US" sz="2800" dirty="0"/>
              <a:t>Real life analogy:</a:t>
            </a:r>
            <a:r>
              <a:rPr lang="en-US" sz="2800" dirty="0">
                <a:solidFill>
                  <a:srgbClr val="FF0066"/>
                </a:solidFill>
              </a:rPr>
              <a:t> </a:t>
            </a:r>
            <a:r>
              <a:rPr lang="en-US" sz="2800" dirty="0">
                <a:solidFill>
                  <a:srgbClr val="0000CC"/>
                </a:solidFill>
              </a:rPr>
              <a:t>Fast food restaurant</a:t>
            </a:r>
          </a:p>
          <a:p>
            <a:pPr>
              <a:lnSpc>
                <a:spcPct val="100000"/>
              </a:lnSpc>
            </a:pPr>
            <a:r>
              <a:rPr lang="en-US" sz="2800" dirty="0"/>
              <a:t>Implementation: FIFO queues</a:t>
            </a:r>
          </a:p>
          <a:p>
            <a:pPr lvl="1">
              <a:lnSpc>
                <a:spcPct val="100000"/>
              </a:lnSpc>
            </a:pPr>
            <a:r>
              <a:rPr lang="en-US" sz="2400" dirty="0"/>
              <a:t>A new process enters the tail of the queue</a:t>
            </a:r>
          </a:p>
          <a:p>
            <a:pPr lvl="1">
              <a:lnSpc>
                <a:spcPct val="100000"/>
              </a:lnSpc>
            </a:pPr>
            <a:r>
              <a:rPr lang="en-US" sz="2400" dirty="0"/>
              <a:t>The scheduler selects from the head of the queue</a:t>
            </a:r>
          </a:p>
          <a:p>
            <a:pPr>
              <a:lnSpc>
                <a:spcPct val="100000"/>
              </a:lnSpc>
            </a:pPr>
            <a:r>
              <a:rPr lang="en-US" sz="2800" dirty="0"/>
              <a:t>Performance metric: </a:t>
            </a:r>
            <a:r>
              <a:rPr lang="en-US" sz="2800" dirty="0">
                <a:solidFill>
                  <a:srgbClr val="0000CC"/>
                </a:solidFill>
              </a:rPr>
              <a:t>Average Waiting Time (AWT)</a:t>
            </a:r>
          </a:p>
          <a:p>
            <a:pPr>
              <a:lnSpc>
                <a:spcPct val="100000"/>
              </a:lnSpc>
            </a:pPr>
            <a:r>
              <a:rPr lang="en-US" sz="2800" dirty="0"/>
              <a:t>Given Parameters: </a:t>
            </a:r>
          </a:p>
          <a:p>
            <a:pPr lvl="1">
              <a:lnSpc>
                <a:spcPct val="100000"/>
              </a:lnSpc>
            </a:pPr>
            <a:r>
              <a:rPr lang="en-US" sz="2400" dirty="0"/>
              <a:t>Duration(in ms), Arrival Time and Order </a:t>
            </a:r>
          </a:p>
        </p:txBody>
      </p:sp>
    </p:spTree>
    <p:extLst>
      <p:ext uri="{BB962C8B-B14F-4D97-AF65-F5344CB8AC3E}">
        <p14:creationId xmlns:p14="http://schemas.microsoft.com/office/powerpoint/2010/main" val="332923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6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46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467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467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467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467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467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467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4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AutoShape 2"/>
          <p:cNvSpPr>
            <a:spLocks noGrp="1" noChangeArrowheads="1"/>
          </p:cNvSpPr>
          <p:nvPr>
            <p:ph type="title"/>
          </p:nvPr>
        </p:nvSpPr>
        <p:spPr/>
        <p:txBody>
          <a:bodyPr/>
          <a:lstStyle/>
          <a:p>
            <a:r>
              <a:rPr lang="en-US"/>
              <a:t>FCFS Example</a:t>
            </a:r>
          </a:p>
        </p:txBody>
      </p:sp>
      <p:graphicFrame>
        <p:nvGraphicFramePr>
          <p:cNvPr id="282694" name="Group 70"/>
          <p:cNvGraphicFramePr>
            <a:graphicFrameLocks noGrp="1"/>
          </p:cNvGraphicFramePr>
          <p:nvPr>
            <p:ph idx="1"/>
          </p:nvPr>
        </p:nvGraphicFramePr>
        <p:xfrm>
          <a:off x="566738" y="1412875"/>
          <a:ext cx="8000999" cy="1584960"/>
        </p:xfrm>
        <a:graphic>
          <a:graphicData uri="http://schemas.openxmlformats.org/drawingml/2006/table">
            <a:tbl>
              <a:tblPr/>
              <a:tblGrid>
                <a:gridCol w="1957691">
                  <a:extLst>
                    <a:ext uri="{9D8B030D-6E8A-4147-A177-3AD203B41FA5}">
                      <a16:colId xmlns:a16="http://schemas.microsoft.com/office/drawing/2014/main" val="20000"/>
                    </a:ext>
                  </a:extLst>
                </a:gridCol>
                <a:gridCol w="2298160">
                  <a:extLst>
                    <a:ext uri="{9D8B030D-6E8A-4147-A177-3AD203B41FA5}">
                      <a16:colId xmlns:a16="http://schemas.microsoft.com/office/drawing/2014/main" val="20001"/>
                    </a:ext>
                  </a:extLst>
                </a:gridCol>
                <a:gridCol w="1361872">
                  <a:extLst>
                    <a:ext uri="{9D8B030D-6E8A-4147-A177-3AD203B41FA5}">
                      <a16:colId xmlns:a16="http://schemas.microsoft.com/office/drawing/2014/main" val="20002"/>
                    </a:ext>
                  </a:extLst>
                </a:gridCol>
                <a:gridCol w="2383276">
                  <a:extLst>
                    <a:ext uri="{9D8B030D-6E8A-4147-A177-3AD203B41FA5}">
                      <a16:colId xmlns:a16="http://schemas.microsoft.com/office/drawing/2014/main" val="20003"/>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Process</a:t>
                      </a:r>
                    </a:p>
                  </a:txBody>
                  <a:tcPr marL="102140" marR="1021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Duration</a:t>
                      </a:r>
                    </a:p>
                  </a:txBody>
                  <a:tcPr marL="102140" marR="1021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Order</a:t>
                      </a:r>
                    </a:p>
                  </a:txBody>
                  <a:tcPr marL="102140" marR="1021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Arrival Time</a:t>
                      </a:r>
                    </a:p>
                  </a:txBody>
                  <a:tcPr marL="102140" marR="1021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P1</a:t>
                      </a:r>
                    </a:p>
                  </a:txBody>
                  <a:tcPr marL="102140" marR="1021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24</a:t>
                      </a:r>
                    </a:p>
                  </a:txBody>
                  <a:tcPr marL="102140" marR="1021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marL="102140" marR="1021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102140" marR="1021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P2</a:t>
                      </a:r>
                    </a:p>
                  </a:txBody>
                  <a:tcPr marL="102140" marR="1021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3</a:t>
                      </a:r>
                    </a:p>
                  </a:txBody>
                  <a:tcPr marL="102140" marR="1021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102140" marR="1021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102140" marR="1021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P3</a:t>
                      </a:r>
                    </a:p>
                  </a:txBody>
                  <a:tcPr marL="102140" marR="1021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4</a:t>
                      </a:r>
                    </a:p>
                  </a:txBody>
                  <a:tcPr marL="102140" marR="1021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3</a:t>
                      </a:r>
                    </a:p>
                  </a:txBody>
                  <a:tcPr marL="102140" marR="1021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102140" marR="1021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2667" name="Text Box 43"/>
          <p:cNvSpPr txBox="1">
            <a:spLocks noChangeArrowheads="1"/>
          </p:cNvSpPr>
          <p:nvPr/>
        </p:nvSpPr>
        <p:spPr bwMode="auto">
          <a:xfrm>
            <a:off x="822325" y="3392488"/>
            <a:ext cx="2744788" cy="457200"/>
          </a:xfrm>
          <a:prstGeom prst="rect">
            <a:avLst/>
          </a:prstGeom>
          <a:noFill/>
          <a:ln w="9525">
            <a:noFill/>
            <a:miter lim="800000"/>
            <a:headEnd/>
            <a:tailEnd/>
          </a:ln>
          <a:effectLst/>
        </p:spPr>
        <p:txBody>
          <a:bodyPr wrap="none">
            <a:spAutoFit/>
          </a:bodyPr>
          <a:lstStyle/>
          <a:p>
            <a:r>
              <a:rPr lang="en-US" sz="2400"/>
              <a:t>The final schedule:</a:t>
            </a:r>
          </a:p>
        </p:txBody>
      </p:sp>
      <p:sp>
        <p:nvSpPr>
          <p:cNvPr id="282668" name="Line 44"/>
          <p:cNvSpPr>
            <a:spLocks noChangeShapeType="1"/>
          </p:cNvSpPr>
          <p:nvPr/>
        </p:nvSpPr>
        <p:spPr bwMode="auto">
          <a:xfrm>
            <a:off x="1905000" y="4495800"/>
            <a:ext cx="5029200" cy="0"/>
          </a:xfrm>
          <a:prstGeom prst="line">
            <a:avLst/>
          </a:prstGeom>
          <a:noFill/>
          <a:ln w="9525">
            <a:solidFill>
              <a:schemeClr val="tx1"/>
            </a:solidFill>
            <a:prstDash val="sysDot"/>
            <a:round/>
            <a:headEnd/>
            <a:tailEnd/>
          </a:ln>
          <a:effectLst/>
        </p:spPr>
        <p:txBody>
          <a:bodyPr wrap="none"/>
          <a:lstStyle/>
          <a:p>
            <a:endParaRPr lang="en-US"/>
          </a:p>
        </p:txBody>
      </p:sp>
      <p:sp>
        <p:nvSpPr>
          <p:cNvPr id="282669" name="Text Box 45"/>
          <p:cNvSpPr txBox="1">
            <a:spLocks noChangeArrowheads="1"/>
          </p:cNvSpPr>
          <p:nvPr/>
        </p:nvSpPr>
        <p:spPr bwMode="auto">
          <a:xfrm>
            <a:off x="1431925" y="4506913"/>
            <a:ext cx="325438" cy="396875"/>
          </a:xfrm>
          <a:prstGeom prst="rect">
            <a:avLst/>
          </a:prstGeom>
          <a:noFill/>
          <a:ln w="9525">
            <a:noFill/>
            <a:miter lim="800000"/>
            <a:headEnd/>
            <a:tailEnd/>
          </a:ln>
          <a:effectLst/>
        </p:spPr>
        <p:txBody>
          <a:bodyPr wrap="none">
            <a:spAutoFit/>
          </a:bodyPr>
          <a:lstStyle/>
          <a:p>
            <a:r>
              <a:rPr lang="en-US" sz="2000"/>
              <a:t>0</a:t>
            </a:r>
          </a:p>
        </p:txBody>
      </p:sp>
      <p:sp>
        <p:nvSpPr>
          <p:cNvPr id="282671" name="Rectangle 47"/>
          <p:cNvSpPr>
            <a:spLocks noChangeArrowheads="1"/>
          </p:cNvSpPr>
          <p:nvPr/>
        </p:nvSpPr>
        <p:spPr bwMode="auto">
          <a:xfrm>
            <a:off x="1600200" y="4419600"/>
            <a:ext cx="4038600"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82672" name="Text Box 48"/>
          <p:cNvSpPr txBox="1">
            <a:spLocks noChangeArrowheads="1"/>
          </p:cNvSpPr>
          <p:nvPr/>
        </p:nvSpPr>
        <p:spPr bwMode="auto">
          <a:xfrm>
            <a:off x="2133600" y="4013200"/>
            <a:ext cx="1016000" cy="396875"/>
          </a:xfrm>
          <a:prstGeom prst="rect">
            <a:avLst/>
          </a:prstGeom>
          <a:noFill/>
          <a:ln w="9525">
            <a:noFill/>
            <a:miter lim="800000"/>
            <a:headEnd/>
            <a:tailEnd/>
          </a:ln>
          <a:effectLst/>
        </p:spPr>
        <p:txBody>
          <a:bodyPr wrap="none">
            <a:spAutoFit/>
          </a:bodyPr>
          <a:lstStyle/>
          <a:p>
            <a:r>
              <a:rPr lang="en-US" sz="2000"/>
              <a:t>P1 (24)</a:t>
            </a:r>
          </a:p>
        </p:txBody>
      </p:sp>
      <p:sp>
        <p:nvSpPr>
          <p:cNvPr id="282673" name="Text Box 49"/>
          <p:cNvSpPr txBox="1">
            <a:spLocks noChangeArrowheads="1"/>
          </p:cNvSpPr>
          <p:nvPr/>
        </p:nvSpPr>
        <p:spPr bwMode="auto">
          <a:xfrm>
            <a:off x="5257800" y="4495800"/>
            <a:ext cx="466725" cy="396875"/>
          </a:xfrm>
          <a:prstGeom prst="rect">
            <a:avLst/>
          </a:prstGeom>
          <a:noFill/>
          <a:ln w="9525">
            <a:noFill/>
            <a:miter lim="800000"/>
            <a:headEnd/>
            <a:tailEnd/>
          </a:ln>
          <a:effectLst/>
        </p:spPr>
        <p:txBody>
          <a:bodyPr wrap="none">
            <a:spAutoFit/>
          </a:bodyPr>
          <a:lstStyle/>
          <a:p>
            <a:r>
              <a:rPr lang="en-US" sz="2000"/>
              <a:t>24</a:t>
            </a:r>
          </a:p>
        </p:txBody>
      </p:sp>
      <p:sp>
        <p:nvSpPr>
          <p:cNvPr id="282674" name="Text Box 50"/>
          <p:cNvSpPr txBox="1">
            <a:spLocks noChangeArrowheads="1"/>
          </p:cNvSpPr>
          <p:nvPr/>
        </p:nvSpPr>
        <p:spPr bwMode="auto">
          <a:xfrm>
            <a:off x="6019800" y="4495800"/>
            <a:ext cx="466725" cy="396875"/>
          </a:xfrm>
          <a:prstGeom prst="rect">
            <a:avLst/>
          </a:prstGeom>
          <a:noFill/>
          <a:ln w="9525">
            <a:noFill/>
            <a:miter lim="800000"/>
            <a:headEnd/>
            <a:tailEnd/>
          </a:ln>
          <a:effectLst/>
        </p:spPr>
        <p:txBody>
          <a:bodyPr wrap="none">
            <a:spAutoFit/>
          </a:bodyPr>
          <a:lstStyle/>
          <a:p>
            <a:r>
              <a:rPr lang="en-US" sz="2000"/>
              <a:t>27</a:t>
            </a:r>
          </a:p>
        </p:txBody>
      </p:sp>
      <p:sp>
        <p:nvSpPr>
          <p:cNvPr id="282675" name="Rectangle 51"/>
          <p:cNvSpPr>
            <a:spLocks noChangeArrowheads="1"/>
          </p:cNvSpPr>
          <p:nvPr/>
        </p:nvSpPr>
        <p:spPr bwMode="auto">
          <a:xfrm>
            <a:off x="5562600" y="4419600"/>
            <a:ext cx="762000" cy="152400"/>
          </a:xfrm>
          <a:prstGeom prst="rect">
            <a:avLst/>
          </a:prstGeom>
          <a:solidFill>
            <a:srgbClr val="FF6600"/>
          </a:solidFill>
          <a:ln w="9525">
            <a:solidFill>
              <a:schemeClr val="tx1"/>
            </a:solidFill>
            <a:miter lim="800000"/>
            <a:headEnd/>
            <a:tailEnd/>
          </a:ln>
          <a:effectLst/>
        </p:spPr>
        <p:txBody>
          <a:bodyPr wrap="none" anchor="ctr"/>
          <a:lstStyle/>
          <a:p>
            <a:endParaRPr lang="en-US"/>
          </a:p>
        </p:txBody>
      </p:sp>
      <p:sp>
        <p:nvSpPr>
          <p:cNvPr id="282676" name="Text Box 52"/>
          <p:cNvSpPr txBox="1">
            <a:spLocks noChangeArrowheads="1"/>
          </p:cNvSpPr>
          <p:nvPr/>
        </p:nvSpPr>
        <p:spPr bwMode="auto">
          <a:xfrm>
            <a:off x="5486400" y="4038600"/>
            <a:ext cx="874713" cy="396875"/>
          </a:xfrm>
          <a:prstGeom prst="rect">
            <a:avLst/>
          </a:prstGeom>
          <a:noFill/>
          <a:ln w="9525">
            <a:noFill/>
            <a:miter lim="800000"/>
            <a:headEnd/>
            <a:tailEnd/>
          </a:ln>
          <a:effectLst/>
        </p:spPr>
        <p:txBody>
          <a:bodyPr wrap="none">
            <a:spAutoFit/>
          </a:bodyPr>
          <a:lstStyle/>
          <a:p>
            <a:r>
              <a:rPr lang="en-US" sz="2000"/>
              <a:t>P2 (3)</a:t>
            </a:r>
          </a:p>
        </p:txBody>
      </p:sp>
      <p:sp>
        <p:nvSpPr>
          <p:cNvPr id="282677" name="Text Box 53"/>
          <p:cNvSpPr txBox="1">
            <a:spLocks noChangeArrowheads="1"/>
          </p:cNvSpPr>
          <p:nvPr/>
        </p:nvSpPr>
        <p:spPr bwMode="auto">
          <a:xfrm>
            <a:off x="6324600" y="4038600"/>
            <a:ext cx="874713" cy="396875"/>
          </a:xfrm>
          <a:prstGeom prst="rect">
            <a:avLst/>
          </a:prstGeom>
          <a:noFill/>
          <a:ln w="9525">
            <a:noFill/>
            <a:miter lim="800000"/>
            <a:headEnd/>
            <a:tailEnd/>
          </a:ln>
          <a:effectLst/>
        </p:spPr>
        <p:txBody>
          <a:bodyPr wrap="none">
            <a:spAutoFit/>
          </a:bodyPr>
          <a:lstStyle/>
          <a:p>
            <a:r>
              <a:rPr lang="en-US" sz="2000"/>
              <a:t>P3 (4)</a:t>
            </a:r>
          </a:p>
        </p:txBody>
      </p:sp>
      <p:sp>
        <p:nvSpPr>
          <p:cNvPr id="282678" name="Rectangle 54"/>
          <p:cNvSpPr>
            <a:spLocks noChangeArrowheads="1"/>
          </p:cNvSpPr>
          <p:nvPr/>
        </p:nvSpPr>
        <p:spPr bwMode="auto">
          <a:xfrm>
            <a:off x="6248400" y="4419600"/>
            <a:ext cx="990600" cy="1524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282679" name="Text Box 55"/>
          <p:cNvSpPr txBox="1">
            <a:spLocks noChangeArrowheads="1"/>
          </p:cNvSpPr>
          <p:nvPr/>
        </p:nvSpPr>
        <p:spPr bwMode="auto">
          <a:xfrm>
            <a:off x="1219200" y="5080000"/>
            <a:ext cx="2200818" cy="1323439"/>
          </a:xfrm>
          <a:prstGeom prst="rect">
            <a:avLst/>
          </a:prstGeom>
          <a:noFill/>
          <a:ln w="9525">
            <a:noFill/>
            <a:miter lim="800000"/>
            <a:headEnd/>
            <a:tailEnd/>
          </a:ln>
          <a:effectLst/>
        </p:spPr>
        <p:txBody>
          <a:bodyPr wrap="none">
            <a:spAutoFit/>
          </a:bodyPr>
          <a:lstStyle/>
          <a:p>
            <a:pPr algn="l"/>
            <a:r>
              <a:rPr lang="en-US" sz="2000" dirty="0"/>
              <a:t>P1 waiting time: 0</a:t>
            </a:r>
          </a:p>
          <a:p>
            <a:r>
              <a:rPr lang="en-US" sz="2000" dirty="0"/>
              <a:t>P2 waiting time: 24</a:t>
            </a:r>
          </a:p>
          <a:p>
            <a:r>
              <a:rPr lang="en-US" sz="2000" dirty="0"/>
              <a:t>P3 waiting time: 27</a:t>
            </a:r>
          </a:p>
        </p:txBody>
      </p:sp>
      <p:sp>
        <p:nvSpPr>
          <p:cNvPr id="282680" name="Text Box 56"/>
          <p:cNvSpPr txBox="1">
            <a:spLocks noChangeArrowheads="1"/>
          </p:cNvSpPr>
          <p:nvPr/>
        </p:nvSpPr>
        <p:spPr bwMode="auto">
          <a:xfrm>
            <a:off x="3962400" y="5181600"/>
            <a:ext cx="3760788" cy="822325"/>
          </a:xfrm>
          <a:prstGeom prst="rect">
            <a:avLst/>
          </a:prstGeom>
          <a:noFill/>
          <a:ln w="9525">
            <a:noFill/>
            <a:miter lim="800000"/>
            <a:headEnd/>
            <a:tailEnd/>
          </a:ln>
          <a:effectLst/>
        </p:spPr>
        <p:txBody>
          <a:bodyPr wrap="none">
            <a:spAutoFit/>
          </a:bodyPr>
          <a:lstStyle/>
          <a:p>
            <a:r>
              <a:rPr lang="en-US" sz="2400" dirty="0"/>
              <a:t>The average waiting time: </a:t>
            </a:r>
            <a:br>
              <a:rPr lang="en-US" sz="2400" dirty="0"/>
            </a:br>
            <a:r>
              <a:rPr lang="en-US" sz="2400" dirty="0"/>
              <a:t>  (0+24+27)/3 = 17</a:t>
            </a:r>
          </a:p>
        </p:txBody>
      </p:sp>
    </p:spTree>
    <p:extLst>
      <p:ext uri="{BB962C8B-B14F-4D97-AF65-F5344CB8AC3E}">
        <p14:creationId xmlns:p14="http://schemas.microsoft.com/office/powerpoint/2010/main" val="260996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6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6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26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267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26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26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267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26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26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26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267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2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71" grpId="0" animBg="1"/>
      <p:bldP spid="282672" grpId="0"/>
      <p:bldP spid="282673" grpId="0"/>
      <p:bldP spid="282674" grpId="0"/>
      <p:bldP spid="282675" grpId="0" animBg="1"/>
      <p:bldP spid="282676" grpId="0"/>
      <p:bldP spid="282677" grpId="0"/>
      <p:bldP spid="282678" grpId="0" animBg="1"/>
      <p:bldP spid="282679" grpId="0" build="allAtOnce"/>
      <p:bldP spid="28268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cartoonstock.com/lowres/dro0544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933" y="3911503"/>
            <a:ext cx="2548054" cy="2541685"/>
          </a:xfrm>
          <a:prstGeom prst="rect">
            <a:avLst/>
          </a:prstGeom>
          <a:noFill/>
          <a:extLst>
            <a:ext uri="{909E8E84-426E-40dd-AFC4-6F175D3DCCD1}">
              <a14:hiddenFill xmlns="" xmlns:a14="http://schemas.microsoft.com/office/drawing/2010/main">
                <a:solidFill>
                  <a:srgbClr val="FFFFFF"/>
                </a:solidFill>
              </a14:hiddenFill>
            </a:ext>
          </a:extLst>
        </p:spPr>
      </p:pic>
      <p:sp>
        <p:nvSpPr>
          <p:cNvPr id="285698" name="AutoShape 2"/>
          <p:cNvSpPr>
            <a:spLocks noGrp="1" noChangeArrowheads="1"/>
          </p:cNvSpPr>
          <p:nvPr>
            <p:ph type="title"/>
          </p:nvPr>
        </p:nvSpPr>
        <p:spPr/>
        <p:txBody>
          <a:bodyPr/>
          <a:lstStyle/>
          <a:p>
            <a:r>
              <a:rPr lang="en-US"/>
              <a:t>Problems with FCFS</a:t>
            </a:r>
          </a:p>
        </p:txBody>
      </p:sp>
      <p:sp>
        <p:nvSpPr>
          <p:cNvPr id="285699" name="Rectangle 3"/>
          <p:cNvSpPr>
            <a:spLocks noGrp="1" noChangeArrowheads="1"/>
          </p:cNvSpPr>
          <p:nvPr>
            <p:ph idx="1"/>
          </p:nvPr>
        </p:nvSpPr>
        <p:spPr>
          <a:xfrm>
            <a:off x="566738" y="1412875"/>
            <a:ext cx="5649504" cy="5040313"/>
          </a:xfrm>
        </p:spPr>
        <p:txBody>
          <a:bodyPr/>
          <a:lstStyle/>
          <a:p>
            <a:pPr>
              <a:lnSpc>
                <a:spcPct val="100000"/>
              </a:lnSpc>
            </a:pPr>
            <a:r>
              <a:rPr lang="en-US" dirty="0">
                <a:solidFill>
                  <a:srgbClr val="0000CC"/>
                </a:solidFill>
              </a:rPr>
              <a:t>Non-preemptive</a:t>
            </a:r>
          </a:p>
          <a:p>
            <a:pPr>
              <a:lnSpc>
                <a:spcPct val="100000"/>
              </a:lnSpc>
            </a:pPr>
            <a:r>
              <a:rPr lang="en-US" sz="2800" dirty="0">
                <a:solidFill>
                  <a:srgbClr val="0000CC"/>
                </a:solidFill>
                <a:cs typeface="+mn-cs"/>
              </a:rPr>
              <a:t>Not optimal AWT </a:t>
            </a:r>
            <a:r>
              <a:rPr lang="en-US" sz="2800" dirty="0">
                <a:solidFill>
                  <a:schemeClr val="tx1"/>
                </a:solidFill>
                <a:cs typeface="+mn-cs"/>
              </a:rPr>
              <a:t>(average waiting time)</a:t>
            </a:r>
          </a:p>
          <a:p>
            <a:pPr lvl="1">
              <a:lnSpc>
                <a:spcPct val="100000"/>
              </a:lnSpc>
            </a:pPr>
            <a:r>
              <a:rPr lang="en-US" dirty="0"/>
              <a:t>Average waiting time can be large if small jobs wait behind long ones </a:t>
            </a:r>
          </a:p>
          <a:p>
            <a:pPr lvl="1"/>
            <a:r>
              <a:rPr lang="en-US" dirty="0"/>
              <a:t>E.g., You have a basket, but you’re stuck behind someone with a full shopping cart?</a:t>
            </a:r>
          </a:p>
          <a:p>
            <a:pPr>
              <a:lnSpc>
                <a:spcPct val="100000"/>
              </a:lnSpc>
            </a:pPr>
            <a:r>
              <a:rPr lang="en-US" dirty="0"/>
              <a:t>Solution?</a:t>
            </a:r>
          </a:p>
          <a:p>
            <a:pPr lvl="1">
              <a:lnSpc>
                <a:spcPct val="100000"/>
              </a:lnSpc>
            </a:pPr>
            <a:r>
              <a:rPr lang="en-US" dirty="0"/>
              <a:t>Express lane (5 items or less)</a:t>
            </a:r>
          </a:p>
        </p:txBody>
      </p:sp>
      <p:pic>
        <p:nvPicPr>
          <p:cNvPr id="1026" name="Picture 2" descr="http://t3.gstatic.com/images?q=tbn:ANd9GcSdGovdZGiXE_5ymdmBbQS1T4_0S8-ruzPuqdfY6WM1nrpen74&amp;t=1&amp;usg=__0pjR9dMaiNAigRzjXumFxF0uf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485" y="1575183"/>
            <a:ext cx="2266950" cy="17621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7085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5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56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56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5699">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This Lecture</a:t>
            </a:r>
            <a:endParaRPr lang="zh-CN" altLang="en-US" dirty="0"/>
          </a:p>
        </p:txBody>
      </p:sp>
      <p:sp>
        <p:nvSpPr>
          <p:cNvPr id="2" name="内容占位符 1"/>
          <p:cNvSpPr>
            <a:spLocks noGrp="1"/>
          </p:cNvSpPr>
          <p:nvPr>
            <p:ph idx="4294967295"/>
          </p:nvPr>
        </p:nvSpPr>
        <p:spPr>
          <a:xfrm>
            <a:off x="337968" y="1896430"/>
            <a:ext cx="8699500" cy="4159250"/>
          </a:xfrm>
        </p:spPr>
        <p:txBody>
          <a:bodyPr/>
          <a:lstStyle/>
          <a:p>
            <a:pPr marL="0" indent="0" algn="ctr">
              <a:buNone/>
            </a:pPr>
            <a:r>
              <a:rPr lang="en-US" altLang="zh-CN" sz="4000" dirty="0">
                <a:solidFill>
                  <a:srgbClr val="C00000"/>
                </a:solidFill>
              </a:rPr>
              <a:t>Scheduling Overview</a:t>
            </a:r>
          </a:p>
          <a:p>
            <a:pPr marL="0" indent="0" algn="ctr">
              <a:buNone/>
            </a:pPr>
            <a:endParaRPr lang="en-US" altLang="zh-CN" sz="4000" dirty="0"/>
          </a:p>
          <a:p>
            <a:pPr marL="0" indent="0" algn="ctr">
              <a:buNone/>
            </a:pPr>
            <a:r>
              <a:rPr lang="en-US" altLang="zh-CN" sz="4000" dirty="0"/>
              <a:t>Single</a:t>
            </a:r>
            <a:r>
              <a:rPr lang="zh-CN" altLang="en-US" sz="4000" dirty="0"/>
              <a:t> </a:t>
            </a:r>
            <a:r>
              <a:rPr lang="en-US" altLang="zh-CN" sz="4000" dirty="0"/>
              <a:t>Processor Scheduling</a:t>
            </a:r>
          </a:p>
          <a:p>
            <a:pPr marL="0" indent="0" algn="ctr">
              <a:lnSpc>
                <a:spcPct val="100000"/>
              </a:lnSpc>
              <a:buNone/>
            </a:pPr>
            <a:r>
              <a:rPr lang="en-US" altLang="zh-CN" sz="3200" dirty="0"/>
              <a:t>Scheduling for batch systems</a:t>
            </a:r>
          </a:p>
          <a:p>
            <a:pPr marL="0" indent="0" algn="ctr">
              <a:lnSpc>
                <a:spcPct val="100000"/>
              </a:lnSpc>
              <a:buNone/>
            </a:pPr>
            <a:r>
              <a:rPr lang="en-US" altLang="zh-CN" sz="3200" dirty="0"/>
              <a:t>Interactive scheduling</a:t>
            </a:r>
          </a:p>
          <a:p>
            <a:pPr marL="0" indent="0" algn="ctr">
              <a:buNone/>
            </a:pPr>
            <a:endParaRPr lang="en-US" altLang="zh-CN" sz="4000" dirty="0">
              <a:latin typeface="+mj-lt"/>
            </a:endParaRPr>
          </a:p>
        </p:txBody>
      </p:sp>
    </p:spTree>
    <p:extLst>
      <p:ext uri="{BB962C8B-B14F-4D97-AF65-F5344CB8AC3E}">
        <p14:creationId xmlns:p14="http://schemas.microsoft.com/office/powerpoint/2010/main" val="254914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AutoShape 2"/>
          <p:cNvSpPr>
            <a:spLocks noGrp="1" noChangeArrowheads="1"/>
          </p:cNvSpPr>
          <p:nvPr>
            <p:ph type="title"/>
          </p:nvPr>
        </p:nvSpPr>
        <p:spPr/>
        <p:txBody>
          <a:bodyPr/>
          <a:lstStyle/>
          <a:p>
            <a:r>
              <a:rPr lang="en-US" dirty="0"/>
              <a:t>Shortest Job First (SJF)</a:t>
            </a:r>
          </a:p>
        </p:txBody>
      </p:sp>
      <p:sp>
        <p:nvSpPr>
          <p:cNvPr id="319491" name="Rectangle 3"/>
          <p:cNvSpPr>
            <a:spLocks noGrp="1" noChangeArrowheads="1"/>
          </p:cNvSpPr>
          <p:nvPr>
            <p:ph idx="1"/>
          </p:nvPr>
        </p:nvSpPr>
        <p:spPr>
          <a:xfrm>
            <a:off x="574675" y="1412875"/>
            <a:ext cx="8001000" cy="5040313"/>
          </a:xfrm>
        </p:spPr>
        <p:txBody>
          <a:bodyPr/>
          <a:lstStyle/>
          <a:p>
            <a:r>
              <a:rPr lang="en-US" sz="2800" dirty="0"/>
              <a:t>Schedule the job with the </a:t>
            </a:r>
            <a:r>
              <a:rPr lang="en-US" sz="2800" dirty="0">
                <a:solidFill>
                  <a:srgbClr val="0000CC"/>
                </a:solidFill>
              </a:rPr>
              <a:t>shortest duration first</a:t>
            </a:r>
          </a:p>
          <a:p>
            <a:r>
              <a:rPr lang="en-US" sz="2800" dirty="0"/>
              <a:t>Two types: Non-preemptive &amp; Preemptive</a:t>
            </a:r>
          </a:p>
          <a:p>
            <a:r>
              <a:rPr lang="en-US" sz="2800" dirty="0"/>
              <a:t>Requirement: </a:t>
            </a:r>
            <a:r>
              <a:rPr lang="en-US" sz="2800" dirty="0">
                <a:solidFill>
                  <a:srgbClr val="0000CC"/>
                </a:solidFill>
              </a:rPr>
              <a:t>the lengths of the jobs need to be known in advance</a:t>
            </a:r>
          </a:p>
          <a:p>
            <a:r>
              <a:rPr lang="en-US" sz="2800" dirty="0">
                <a:solidFill>
                  <a:srgbClr val="0000CC"/>
                </a:solidFill>
              </a:rPr>
              <a:t>Optimal</a:t>
            </a:r>
            <a:r>
              <a:rPr lang="en-US" sz="2800" dirty="0">
                <a:solidFill>
                  <a:srgbClr val="FF0066"/>
                </a:solidFill>
              </a:rPr>
              <a:t> </a:t>
            </a:r>
            <a:r>
              <a:rPr lang="en-US" sz="2800" dirty="0"/>
              <a:t>if all the jobs are available simultaneously (provable). Why? </a:t>
            </a:r>
          </a:p>
          <a:p>
            <a:pPr lvl="1"/>
            <a:r>
              <a:rPr lang="en-US" sz="2400" dirty="0"/>
              <a:t>Gives the best possible AWT (average waiting time)</a:t>
            </a:r>
          </a:p>
          <a:p>
            <a:r>
              <a:rPr lang="en-US" sz="2800" dirty="0"/>
              <a:t>Real life analogy?</a:t>
            </a:r>
          </a:p>
          <a:p>
            <a:pPr lvl="1"/>
            <a:r>
              <a:rPr lang="en-US" sz="2400" dirty="0"/>
              <a:t>Express lane in supermarket</a:t>
            </a:r>
          </a:p>
          <a:p>
            <a:pPr lvl="1"/>
            <a:r>
              <a:rPr lang="en-US" sz="2400" dirty="0"/>
              <a:t>Shortest important task first </a:t>
            </a:r>
            <a:br>
              <a:rPr lang="en-US" sz="2400" dirty="0"/>
            </a:br>
            <a:r>
              <a:rPr lang="en-US" sz="2400" dirty="0"/>
              <a:t>			</a:t>
            </a:r>
            <a:r>
              <a:rPr lang="en-US" sz="1800" dirty="0"/>
              <a:t>--</a:t>
            </a:r>
            <a:r>
              <a:rPr lang="en-US" sz="1800" i="1" dirty="0"/>
              <a:t>The 7 Habits of Highly Effective People</a:t>
            </a:r>
            <a:r>
              <a:rPr lang="en-US" sz="1800" dirty="0"/>
              <a:t> </a:t>
            </a:r>
          </a:p>
        </p:txBody>
      </p:sp>
    </p:spTree>
    <p:extLst>
      <p:ext uri="{BB962C8B-B14F-4D97-AF65-F5344CB8AC3E}">
        <p14:creationId xmlns:p14="http://schemas.microsoft.com/office/powerpoint/2010/main" val="322908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9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949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949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949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9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AutoShape 2"/>
          <p:cNvSpPr>
            <a:spLocks noGrp="1" noChangeArrowheads="1"/>
          </p:cNvSpPr>
          <p:nvPr>
            <p:ph type="title"/>
          </p:nvPr>
        </p:nvSpPr>
        <p:spPr/>
        <p:txBody>
          <a:bodyPr/>
          <a:lstStyle/>
          <a:p>
            <a:r>
              <a:rPr lang="en-US" dirty="0"/>
              <a:t>Non-preemptive SJF: Example</a:t>
            </a:r>
          </a:p>
        </p:txBody>
      </p:sp>
      <p:graphicFrame>
        <p:nvGraphicFramePr>
          <p:cNvPr id="320515" name="Group 3"/>
          <p:cNvGraphicFramePr>
            <a:graphicFrameLocks noGrp="1"/>
          </p:cNvGraphicFramePr>
          <p:nvPr>
            <p:ph idx="1"/>
          </p:nvPr>
        </p:nvGraphicFramePr>
        <p:xfrm>
          <a:off x="566738" y="1412875"/>
          <a:ext cx="8001001" cy="1981200"/>
        </p:xfrm>
        <a:graphic>
          <a:graphicData uri="http://schemas.openxmlformats.org/drawingml/2006/table">
            <a:tbl>
              <a:tblPr/>
              <a:tblGrid>
                <a:gridCol w="1958149">
                  <a:extLst>
                    <a:ext uri="{9D8B030D-6E8A-4147-A177-3AD203B41FA5}">
                      <a16:colId xmlns:a16="http://schemas.microsoft.com/office/drawing/2014/main" val="20000"/>
                    </a:ext>
                  </a:extLst>
                </a:gridCol>
                <a:gridCol w="2298265">
                  <a:extLst>
                    <a:ext uri="{9D8B030D-6E8A-4147-A177-3AD203B41FA5}">
                      <a16:colId xmlns:a16="http://schemas.microsoft.com/office/drawing/2014/main" val="20001"/>
                    </a:ext>
                  </a:extLst>
                </a:gridCol>
                <a:gridCol w="1362119">
                  <a:extLst>
                    <a:ext uri="{9D8B030D-6E8A-4147-A177-3AD203B41FA5}">
                      <a16:colId xmlns:a16="http://schemas.microsoft.com/office/drawing/2014/main" val="20002"/>
                    </a:ext>
                  </a:extLst>
                </a:gridCol>
                <a:gridCol w="2382468">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Process</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Duration</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Order</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Arrival Time</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P1</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6</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P2</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8</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P3</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7</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3</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P4</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3</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4</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0547" name="Line 35"/>
          <p:cNvSpPr>
            <a:spLocks noChangeShapeType="1"/>
          </p:cNvSpPr>
          <p:nvPr/>
        </p:nvSpPr>
        <p:spPr bwMode="auto">
          <a:xfrm>
            <a:off x="685800" y="4191000"/>
            <a:ext cx="8229600" cy="0"/>
          </a:xfrm>
          <a:prstGeom prst="line">
            <a:avLst/>
          </a:prstGeom>
          <a:noFill/>
          <a:ln w="9525">
            <a:solidFill>
              <a:schemeClr val="tx1"/>
            </a:solidFill>
            <a:prstDash val="dash"/>
            <a:round/>
            <a:headEnd/>
            <a:tailEnd/>
          </a:ln>
          <a:effectLst/>
        </p:spPr>
        <p:txBody>
          <a:bodyPr wrap="none"/>
          <a:lstStyle/>
          <a:p>
            <a:endParaRPr lang="en-US" sz="1800"/>
          </a:p>
        </p:txBody>
      </p:sp>
      <p:sp>
        <p:nvSpPr>
          <p:cNvPr id="320548" name="Text Box 36"/>
          <p:cNvSpPr txBox="1">
            <a:spLocks noChangeArrowheads="1"/>
          </p:cNvSpPr>
          <p:nvPr/>
        </p:nvSpPr>
        <p:spPr bwMode="auto">
          <a:xfrm>
            <a:off x="520700" y="4255532"/>
            <a:ext cx="300082" cy="369332"/>
          </a:xfrm>
          <a:prstGeom prst="rect">
            <a:avLst/>
          </a:prstGeom>
          <a:noFill/>
          <a:ln w="9525">
            <a:noFill/>
            <a:miter lim="800000"/>
            <a:headEnd/>
            <a:tailEnd/>
          </a:ln>
          <a:effectLst/>
        </p:spPr>
        <p:txBody>
          <a:bodyPr wrap="none">
            <a:spAutoFit/>
          </a:bodyPr>
          <a:lstStyle/>
          <a:p>
            <a:r>
              <a:rPr lang="en-US" sz="1800" dirty="0"/>
              <a:t>0</a:t>
            </a:r>
          </a:p>
        </p:txBody>
      </p:sp>
      <p:sp>
        <p:nvSpPr>
          <p:cNvPr id="320549" name="Rectangle 37"/>
          <p:cNvSpPr>
            <a:spLocks noChangeArrowheads="1"/>
          </p:cNvSpPr>
          <p:nvPr/>
        </p:nvSpPr>
        <p:spPr bwMode="auto">
          <a:xfrm>
            <a:off x="685800" y="4114800"/>
            <a:ext cx="1066800" cy="152400"/>
          </a:xfrm>
          <a:prstGeom prst="rect">
            <a:avLst/>
          </a:prstGeom>
          <a:solidFill>
            <a:schemeClr val="accent1"/>
          </a:solidFill>
          <a:ln w="9525">
            <a:solidFill>
              <a:schemeClr val="tx1"/>
            </a:solidFill>
            <a:miter lim="800000"/>
            <a:headEnd/>
            <a:tailEnd/>
          </a:ln>
          <a:effectLst/>
        </p:spPr>
        <p:txBody>
          <a:bodyPr wrap="none" anchor="ctr"/>
          <a:lstStyle/>
          <a:p>
            <a:endParaRPr lang="en-US" sz="1800"/>
          </a:p>
        </p:txBody>
      </p:sp>
      <p:sp>
        <p:nvSpPr>
          <p:cNvPr id="320550" name="Text Box 38"/>
          <p:cNvSpPr txBox="1">
            <a:spLocks noChangeArrowheads="1"/>
          </p:cNvSpPr>
          <p:nvPr/>
        </p:nvSpPr>
        <p:spPr bwMode="auto">
          <a:xfrm>
            <a:off x="1526359" y="4267200"/>
            <a:ext cx="300082" cy="369332"/>
          </a:xfrm>
          <a:prstGeom prst="rect">
            <a:avLst/>
          </a:prstGeom>
          <a:noFill/>
          <a:ln w="9525">
            <a:noFill/>
            <a:miter lim="800000"/>
            <a:headEnd/>
            <a:tailEnd/>
          </a:ln>
          <a:effectLst/>
        </p:spPr>
        <p:txBody>
          <a:bodyPr wrap="none">
            <a:spAutoFit/>
          </a:bodyPr>
          <a:lstStyle/>
          <a:p>
            <a:r>
              <a:rPr lang="en-US" sz="1800" dirty="0"/>
              <a:t>3</a:t>
            </a:r>
          </a:p>
        </p:txBody>
      </p:sp>
      <p:sp>
        <p:nvSpPr>
          <p:cNvPr id="320551" name="Text Box 39"/>
          <p:cNvSpPr txBox="1">
            <a:spLocks noChangeArrowheads="1"/>
          </p:cNvSpPr>
          <p:nvPr/>
        </p:nvSpPr>
        <p:spPr bwMode="auto">
          <a:xfrm>
            <a:off x="847889" y="3694113"/>
            <a:ext cx="755322" cy="369332"/>
          </a:xfrm>
          <a:prstGeom prst="rect">
            <a:avLst/>
          </a:prstGeom>
          <a:noFill/>
          <a:ln w="9525">
            <a:noFill/>
            <a:miter lim="800000"/>
            <a:headEnd/>
            <a:tailEnd/>
          </a:ln>
          <a:effectLst/>
        </p:spPr>
        <p:txBody>
          <a:bodyPr wrap="none">
            <a:spAutoFit/>
          </a:bodyPr>
          <a:lstStyle/>
          <a:p>
            <a:r>
              <a:rPr lang="en-US" sz="1800" dirty="0"/>
              <a:t>P4 (3)</a:t>
            </a:r>
          </a:p>
        </p:txBody>
      </p:sp>
      <p:sp>
        <p:nvSpPr>
          <p:cNvPr id="320552" name="Rectangle 40"/>
          <p:cNvSpPr>
            <a:spLocks noChangeArrowheads="1"/>
          </p:cNvSpPr>
          <p:nvPr/>
        </p:nvSpPr>
        <p:spPr bwMode="auto">
          <a:xfrm>
            <a:off x="1676400" y="4114800"/>
            <a:ext cx="2362200" cy="152400"/>
          </a:xfrm>
          <a:prstGeom prst="rect">
            <a:avLst/>
          </a:prstGeom>
          <a:solidFill>
            <a:srgbClr val="FF0066"/>
          </a:solidFill>
          <a:ln w="9525">
            <a:solidFill>
              <a:schemeClr val="tx1"/>
            </a:solidFill>
            <a:miter lim="800000"/>
            <a:headEnd/>
            <a:tailEnd/>
          </a:ln>
          <a:effectLst/>
        </p:spPr>
        <p:txBody>
          <a:bodyPr wrap="none" anchor="ctr"/>
          <a:lstStyle/>
          <a:p>
            <a:endParaRPr lang="en-US" sz="1800"/>
          </a:p>
        </p:txBody>
      </p:sp>
      <p:sp>
        <p:nvSpPr>
          <p:cNvPr id="320553" name="Text Box 41"/>
          <p:cNvSpPr txBox="1">
            <a:spLocks noChangeArrowheads="1"/>
          </p:cNvSpPr>
          <p:nvPr/>
        </p:nvSpPr>
        <p:spPr bwMode="auto">
          <a:xfrm>
            <a:off x="2692564" y="3733800"/>
            <a:ext cx="755322" cy="369332"/>
          </a:xfrm>
          <a:prstGeom prst="rect">
            <a:avLst/>
          </a:prstGeom>
          <a:noFill/>
          <a:ln w="9525">
            <a:noFill/>
            <a:miter lim="800000"/>
            <a:headEnd/>
            <a:tailEnd/>
          </a:ln>
          <a:effectLst/>
        </p:spPr>
        <p:txBody>
          <a:bodyPr wrap="none">
            <a:spAutoFit/>
          </a:bodyPr>
          <a:lstStyle/>
          <a:p>
            <a:r>
              <a:rPr lang="en-US" sz="1800"/>
              <a:t>P1 (6)</a:t>
            </a:r>
          </a:p>
        </p:txBody>
      </p:sp>
      <p:sp>
        <p:nvSpPr>
          <p:cNvPr id="320554" name="Text Box 42"/>
          <p:cNvSpPr txBox="1">
            <a:spLocks noChangeArrowheads="1"/>
          </p:cNvSpPr>
          <p:nvPr/>
        </p:nvSpPr>
        <p:spPr bwMode="auto">
          <a:xfrm>
            <a:off x="3888559" y="4267200"/>
            <a:ext cx="300082" cy="369332"/>
          </a:xfrm>
          <a:prstGeom prst="rect">
            <a:avLst/>
          </a:prstGeom>
          <a:noFill/>
          <a:ln w="9525">
            <a:noFill/>
            <a:miter lim="800000"/>
            <a:headEnd/>
            <a:tailEnd/>
          </a:ln>
          <a:effectLst/>
        </p:spPr>
        <p:txBody>
          <a:bodyPr wrap="none">
            <a:spAutoFit/>
          </a:bodyPr>
          <a:lstStyle/>
          <a:p>
            <a:r>
              <a:rPr lang="en-US" sz="1800" dirty="0"/>
              <a:t>9</a:t>
            </a:r>
          </a:p>
        </p:txBody>
      </p:sp>
      <p:sp>
        <p:nvSpPr>
          <p:cNvPr id="320555" name="Rectangle 43"/>
          <p:cNvSpPr>
            <a:spLocks noChangeArrowheads="1"/>
          </p:cNvSpPr>
          <p:nvPr/>
        </p:nvSpPr>
        <p:spPr bwMode="auto">
          <a:xfrm>
            <a:off x="4038600" y="4114800"/>
            <a:ext cx="2362200" cy="152400"/>
          </a:xfrm>
          <a:prstGeom prst="rect">
            <a:avLst/>
          </a:prstGeom>
          <a:solidFill>
            <a:schemeClr val="folHlink"/>
          </a:solidFill>
          <a:ln w="9525">
            <a:solidFill>
              <a:schemeClr val="tx1"/>
            </a:solidFill>
            <a:miter lim="800000"/>
            <a:headEnd/>
            <a:tailEnd/>
          </a:ln>
          <a:effectLst/>
        </p:spPr>
        <p:txBody>
          <a:bodyPr wrap="none" anchor="ctr"/>
          <a:lstStyle/>
          <a:p>
            <a:endParaRPr lang="en-US" sz="1800"/>
          </a:p>
        </p:txBody>
      </p:sp>
      <p:sp>
        <p:nvSpPr>
          <p:cNvPr id="320556" name="Text Box 44"/>
          <p:cNvSpPr txBox="1">
            <a:spLocks noChangeArrowheads="1"/>
          </p:cNvSpPr>
          <p:nvPr/>
        </p:nvSpPr>
        <p:spPr bwMode="auto">
          <a:xfrm>
            <a:off x="5207164" y="3733800"/>
            <a:ext cx="755322" cy="369332"/>
          </a:xfrm>
          <a:prstGeom prst="rect">
            <a:avLst/>
          </a:prstGeom>
          <a:noFill/>
          <a:ln w="9525">
            <a:noFill/>
            <a:miter lim="800000"/>
            <a:headEnd/>
            <a:tailEnd/>
          </a:ln>
          <a:effectLst/>
        </p:spPr>
        <p:txBody>
          <a:bodyPr wrap="none">
            <a:spAutoFit/>
          </a:bodyPr>
          <a:lstStyle/>
          <a:p>
            <a:r>
              <a:rPr lang="en-US" sz="1800"/>
              <a:t>P3 (7)</a:t>
            </a:r>
          </a:p>
        </p:txBody>
      </p:sp>
      <p:sp>
        <p:nvSpPr>
          <p:cNvPr id="320557" name="Text Box 45"/>
          <p:cNvSpPr txBox="1">
            <a:spLocks noChangeArrowheads="1"/>
          </p:cNvSpPr>
          <p:nvPr/>
        </p:nvSpPr>
        <p:spPr bwMode="auto">
          <a:xfrm>
            <a:off x="6193051" y="4267200"/>
            <a:ext cx="415498" cy="369332"/>
          </a:xfrm>
          <a:prstGeom prst="rect">
            <a:avLst/>
          </a:prstGeom>
          <a:noFill/>
          <a:ln w="9525">
            <a:noFill/>
            <a:miter lim="800000"/>
            <a:headEnd/>
            <a:tailEnd/>
          </a:ln>
          <a:effectLst/>
        </p:spPr>
        <p:txBody>
          <a:bodyPr wrap="none">
            <a:spAutoFit/>
          </a:bodyPr>
          <a:lstStyle/>
          <a:p>
            <a:r>
              <a:rPr lang="en-US" sz="1800" dirty="0"/>
              <a:t>16</a:t>
            </a:r>
          </a:p>
        </p:txBody>
      </p:sp>
      <p:sp>
        <p:nvSpPr>
          <p:cNvPr id="320558" name="Text Box 46"/>
          <p:cNvSpPr txBox="1">
            <a:spLocks noChangeArrowheads="1"/>
          </p:cNvSpPr>
          <p:nvPr/>
        </p:nvSpPr>
        <p:spPr bwMode="auto">
          <a:xfrm>
            <a:off x="1219200" y="4674632"/>
            <a:ext cx="2200818" cy="1785104"/>
          </a:xfrm>
          <a:prstGeom prst="rect">
            <a:avLst/>
          </a:prstGeom>
          <a:noFill/>
          <a:ln w="9525">
            <a:noFill/>
            <a:miter lim="800000"/>
            <a:headEnd/>
            <a:tailEnd/>
          </a:ln>
          <a:effectLst/>
        </p:spPr>
        <p:txBody>
          <a:bodyPr wrap="none">
            <a:spAutoFit/>
          </a:bodyPr>
          <a:lstStyle/>
          <a:p>
            <a:pPr algn="l"/>
            <a:r>
              <a:rPr lang="en-US" sz="2000" dirty="0"/>
              <a:t>P4 waiting time: 0</a:t>
            </a:r>
          </a:p>
          <a:p>
            <a:pPr algn="l"/>
            <a:r>
              <a:rPr lang="en-US" sz="2000" dirty="0"/>
              <a:t>P1 waiting time: 3</a:t>
            </a:r>
          </a:p>
          <a:p>
            <a:pPr algn="l"/>
            <a:r>
              <a:rPr lang="en-US" sz="2000" dirty="0"/>
              <a:t>P3 waiting time: 9</a:t>
            </a:r>
          </a:p>
          <a:p>
            <a:pPr algn="l"/>
            <a:r>
              <a:rPr lang="en-US" sz="2000" dirty="0"/>
              <a:t>P2 waiting time: 16</a:t>
            </a:r>
          </a:p>
        </p:txBody>
      </p:sp>
      <p:sp>
        <p:nvSpPr>
          <p:cNvPr id="320559" name="Text Box 47"/>
          <p:cNvSpPr txBox="1">
            <a:spLocks noChangeArrowheads="1"/>
          </p:cNvSpPr>
          <p:nvPr/>
        </p:nvSpPr>
        <p:spPr bwMode="auto">
          <a:xfrm>
            <a:off x="3962400" y="4864100"/>
            <a:ext cx="4724400" cy="1187450"/>
          </a:xfrm>
          <a:prstGeom prst="rect">
            <a:avLst/>
          </a:prstGeom>
          <a:noFill/>
          <a:ln w="9525">
            <a:noFill/>
            <a:miter lim="800000"/>
            <a:headEnd/>
            <a:tailEnd/>
          </a:ln>
          <a:effectLst/>
        </p:spPr>
        <p:txBody>
          <a:bodyPr wrap="none">
            <a:spAutoFit/>
          </a:bodyPr>
          <a:lstStyle/>
          <a:p>
            <a:r>
              <a:rPr lang="en-US" sz="2400" dirty="0"/>
              <a:t>The total time is: 24</a:t>
            </a:r>
          </a:p>
          <a:p>
            <a:r>
              <a:rPr lang="en-US" sz="2400" dirty="0"/>
              <a:t>The average waiting time (AWT): </a:t>
            </a:r>
            <a:br>
              <a:rPr lang="en-US" sz="2400" dirty="0"/>
            </a:br>
            <a:r>
              <a:rPr lang="en-US" sz="2400" dirty="0"/>
              <a:t>  (0+3+9+16)/4 = 7</a:t>
            </a:r>
          </a:p>
        </p:txBody>
      </p:sp>
      <p:sp>
        <p:nvSpPr>
          <p:cNvPr id="320560" name="Rectangle 48"/>
          <p:cNvSpPr>
            <a:spLocks noChangeArrowheads="1"/>
          </p:cNvSpPr>
          <p:nvPr/>
        </p:nvSpPr>
        <p:spPr bwMode="auto">
          <a:xfrm>
            <a:off x="6400800" y="4114800"/>
            <a:ext cx="2514600" cy="152400"/>
          </a:xfrm>
          <a:prstGeom prst="rect">
            <a:avLst/>
          </a:prstGeom>
          <a:solidFill>
            <a:srgbClr val="FF6600"/>
          </a:solidFill>
          <a:ln w="9525">
            <a:solidFill>
              <a:schemeClr val="tx1"/>
            </a:solidFill>
            <a:miter lim="800000"/>
            <a:headEnd/>
            <a:tailEnd/>
          </a:ln>
          <a:effectLst/>
        </p:spPr>
        <p:txBody>
          <a:bodyPr wrap="none" anchor="ctr"/>
          <a:lstStyle/>
          <a:p>
            <a:endParaRPr lang="en-US" sz="1800"/>
          </a:p>
        </p:txBody>
      </p:sp>
      <p:sp>
        <p:nvSpPr>
          <p:cNvPr id="320561" name="Text Box 49"/>
          <p:cNvSpPr txBox="1">
            <a:spLocks noChangeArrowheads="1"/>
          </p:cNvSpPr>
          <p:nvPr/>
        </p:nvSpPr>
        <p:spPr bwMode="auto">
          <a:xfrm>
            <a:off x="7264564" y="3733800"/>
            <a:ext cx="755322" cy="369332"/>
          </a:xfrm>
          <a:prstGeom prst="rect">
            <a:avLst/>
          </a:prstGeom>
          <a:noFill/>
          <a:ln w="9525">
            <a:noFill/>
            <a:miter lim="800000"/>
            <a:headEnd/>
            <a:tailEnd/>
          </a:ln>
          <a:effectLst/>
        </p:spPr>
        <p:txBody>
          <a:bodyPr wrap="none">
            <a:spAutoFit/>
          </a:bodyPr>
          <a:lstStyle/>
          <a:p>
            <a:r>
              <a:rPr lang="en-US" sz="1800"/>
              <a:t>P2 (8)</a:t>
            </a:r>
          </a:p>
        </p:txBody>
      </p:sp>
      <p:sp>
        <p:nvSpPr>
          <p:cNvPr id="320562" name="Text Box 50"/>
          <p:cNvSpPr txBox="1">
            <a:spLocks noChangeArrowheads="1"/>
          </p:cNvSpPr>
          <p:nvPr/>
        </p:nvSpPr>
        <p:spPr bwMode="auto">
          <a:xfrm>
            <a:off x="8707651" y="4255532"/>
            <a:ext cx="415498" cy="369332"/>
          </a:xfrm>
          <a:prstGeom prst="rect">
            <a:avLst/>
          </a:prstGeom>
          <a:noFill/>
          <a:ln w="9525">
            <a:noFill/>
            <a:miter lim="800000"/>
            <a:headEnd/>
            <a:tailEnd/>
          </a:ln>
          <a:effectLst/>
        </p:spPr>
        <p:txBody>
          <a:bodyPr wrap="none">
            <a:spAutoFit/>
          </a:bodyPr>
          <a:lstStyle/>
          <a:p>
            <a:r>
              <a:rPr lang="en-US" sz="1800" dirty="0"/>
              <a:t>24</a:t>
            </a:r>
          </a:p>
        </p:txBody>
      </p:sp>
    </p:spTree>
    <p:extLst>
      <p:ext uri="{BB962C8B-B14F-4D97-AF65-F5344CB8AC3E}">
        <p14:creationId xmlns:p14="http://schemas.microsoft.com/office/powerpoint/2010/main" val="219728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05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05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05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055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05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05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5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055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05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05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05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055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05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05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0558">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05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0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48" grpId="0"/>
      <p:bldP spid="320549" grpId="0" animBg="1"/>
      <p:bldP spid="320550" grpId="0"/>
      <p:bldP spid="320551" grpId="0"/>
      <p:bldP spid="320552" grpId="0" animBg="1"/>
      <p:bldP spid="320553" grpId="0"/>
      <p:bldP spid="320554" grpId="0"/>
      <p:bldP spid="320555" grpId="0" animBg="1"/>
      <p:bldP spid="320556" grpId="0"/>
      <p:bldP spid="320557" grpId="0"/>
      <p:bldP spid="320558" grpId="0" build="allAtOnce"/>
      <p:bldP spid="320559" grpId="0"/>
      <p:bldP spid="320560" grpId="0" animBg="1"/>
      <p:bldP spid="320561" grpId="0"/>
      <p:bldP spid="3205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AutoShape 2"/>
          <p:cNvSpPr>
            <a:spLocks noGrp="1" noChangeArrowheads="1"/>
          </p:cNvSpPr>
          <p:nvPr>
            <p:ph type="title"/>
          </p:nvPr>
        </p:nvSpPr>
        <p:spPr/>
        <p:txBody>
          <a:bodyPr/>
          <a:lstStyle/>
          <a:p>
            <a:r>
              <a:rPr lang="en-US" dirty="0"/>
              <a:t>Comparing to FCFS</a:t>
            </a:r>
          </a:p>
        </p:txBody>
      </p:sp>
      <p:graphicFrame>
        <p:nvGraphicFramePr>
          <p:cNvPr id="321539" name="Group 3"/>
          <p:cNvGraphicFramePr>
            <a:graphicFrameLocks noGrp="1"/>
          </p:cNvGraphicFramePr>
          <p:nvPr>
            <p:ph idx="1"/>
          </p:nvPr>
        </p:nvGraphicFramePr>
        <p:xfrm>
          <a:off x="566738" y="1412875"/>
          <a:ext cx="8001001" cy="1981200"/>
        </p:xfrm>
        <a:graphic>
          <a:graphicData uri="http://schemas.openxmlformats.org/drawingml/2006/table">
            <a:tbl>
              <a:tblPr/>
              <a:tblGrid>
                <a:gridCol w="1958149">
                  <a:extLst>
                    <a:ext uri="{9D8B030D-6E8A-4147-A177-3AD203B41FA5}">
                      <a16:colId xmlns:a16="http://schemas.microsoft.com/office/drawing/2014/main" val="20000"/>
                    </a:ext>
                  </a:extLst>
                </a:gridCol>
                <a:gridCol w="2298265">
                  <a:extLst>
                    <a:ext uri="{9D8B030D-6E8A-4147-A177-3AD203B41FA5}">
                      <a16:colId xmlns:a16="http://schemas.microsoft.com/office/drawing/2014/main" val="20001"/>
                    </a:ext>
                  </a:extLst>
                </a:gridCol>
                <a:gridCol w="1362119">
                  <a:extLst>
                    <a:ext uri="{9D8B030D-6E8A-4147-A177-3AD203B41FA5}">
                      <a16:colId xmlns:a16="http://schemas.microsoft.com/office/drawing/2014/main" val="20002"/>
                    </a:ext>
                  </a:extLst>
                </a:gridCol>
                <a:gridCol w="2382468">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Process</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Duration</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Order</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Arrival Time</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P1</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6</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P2</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8</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P3</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7</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3</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P4</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3</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4</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1571" name="Line 35"/>
          <p:cNvSpPr>
            <a:spLocks noChangeShapeType="1"/>
          </p:cNvSpPr>
          <p:nvPr/>
        </p:nvSpPr>
        <p:spPr bwMode="auto">
          <a:xfrm>
            <a:off x="648188" y="4220092"/>
            <a:ext cx="8229600" cy="0"/>
          </a:xfrm>
          <a:prstGeom prst="line">
            <a:avLst/>
          </a:prstGeom>
          <a:noFill/>
          <a:ln w="9525">
            <a:solidFill>
              <a:schemeClr val="tx1"/>
            </a:solidFill>
            <a:prstDash val="dash"/>
            <a:round/>
            <a:headEnd/>
            <a:tailEnd/>
          </a:ln>
          <a:effectLst/>
        </p:spPr>
        <p:txBody>
          <a:bodyPr wrap="none"/>
          <a:lstStyle/>
          <a:p>
            <a:endParaRPr lang="en-US" sz="1800"/>
          </a:p>
        </p:txBody>
      </p:sp>
      <p:sp>
        <p:nvSpPr>
          <p:cNvPr id="321572" name="Text Box 36"/>
          <p:cNvSpPr txBox="1">
            <a:spLocks noChangeArrowheads="1"/>
          </p:cNvSpPr>
          <p:nvPr/>
        </p:nvSpPr>
        <p:spPr bwMode="auto">
          <a:xfrm>
            <a:off x="421947" y="4296769"/>
            <a:ext cx="300082" cy="369332"/>
          </a:xfrm>
          <a:prstGeom prst="rect">
            <a:avLst/>
          </a:prstGeom>
          <a:noFill/>
          <a:ln w="9525">
            <a:noFill/>
            <a:miter lim="800000"/>
            <a:headEnd/>
            <a:tailEnd/>
          </a:ln>
          <a:effectLst/>
        </p:spPr>
        <p:txBody>
          <a:bodyPr wrap="none">
            <a:spAutoFit/>
          </a:bodyPr>
          <a:lstStyle/>
          <a:p>
            <a:r>
              <a:rPr lang="en-US" sz="1800"/>
              <a:t>0</a:t>
            </a:r>
          </a:p>
        </p:txBody>
      </p:sp>
      <p:sp>
        <p:nvSpPr>
          <p:cNvPr id="321573" name="Rectangle 37"/>
          <p:cNvSpPr>
            <a:spLocks noChangeArrowheads="1"/>
          </p:cNvSpPr>
          <p:nvPr/>
        </p:nvSpPr>
        <p:spPr bwMode="auto">
          <a:xfrm>
            <a:off x="7810988" y="4143892"/>
            <a:ext cx="1066800" cy="152400"/>
          </a:xfrm>
          <a:prstGeom prst="rect">
            <a:avLst/>
          </a:prstGeom>
          <a:solidFill>
            <a:schemeClr val="accent1"/>
          </a:solidFill>
          <a:ln w="9525">
            <a:solidFill>
              <a:schemeClr val="tx1"/>
            </a:solidFill>
            <a:miter lim="800000"/>
            <a:headEnd/>
            <a:tailEnd/>
          </a:ln>
          <a:effectLst/>
        </p:spPr>
        <p:txBody>
          <a:bodyPr wrap="none" anchor="ctr"/>
          <a:lstStyle/>
          <a:p>
            <a:endParaRPr lang="en-US" sz="1800"/>
          </a:p>
        </p:txBody>
      </p:sp>
      <p:sp>
        <p:nvSpPr>
          <p:cNvPr id="321574" name="Text Box 38"/>
          <p:cNvSpPr txBox="1">
            <a:spLocks noChangeArrowheads="1"/>
          </p:cNvSpPr>
          <p:nvPr/>
        </p:nvSpPr>
        <p:spPr bwMode="auto">
          <a:xfrm>
            <a:off x="2784147" y="4296769"/>
            <a:ext cx="300082" cy="369332"/>
          </a:xfrm>
          <a:prstGeom prst="rect">
            <a:avLst/>
          </a:prstGeom>
          <a:noFill/>
          <a:ln w="9525">
            <a:noFill/>
            <a:miter lim="800000"/>
            <a:headEnd/>
            <a:tailEnd/>
          </a:ln>
          <a:effectLst/>
        </p:spPr>
        <p:txBody>
          <a:bodyPr wrap="none">
            <a:spAutoFit/>
          </a:bodyPr>
          <a:lstStyle/>
          <a:p>
            <a:r>
              <a:rPr lang="en-US" sz="1800" dirty="0"/>
              <a:t>6</a:t>
            </a:r>
          </a:p>
        </p:txBody>
      </p:sp>
      <p:sp>
        <p:nvSpPr>
          <p:cNvPr id="321575" name="Text Box 39"/>
          <p:cNvSpPr txBox="1">
            <a:spLocks noChangeArrowheads="1"/>
          </p:cNvSpPr>
          <p:nvPr/>
        </p:nvSpPr>
        <p:spPr bwMode="auto">
          <a:xfrm>
            <a:off x="8065152" y="3762892"/>
            <a:ext cx="755322" cy="369332"/>
          </a:xfrm>
          <a:prstGeom prst="rect">
            <a:avLst/>
          </a:prstGeom>
          <a:noFill/>
          <a:ln w="9525">
            <a:noFill/>
            <a:miter lim="800000"/>
            <a:headEnd/>
            <a:tailEnd/>
          </a:ln>
          <a:effectLst/>
        </p:spPr>
        <p:txBody>
          <a:bodyPr wrap="none">
            <a:spAutoFit/>
          </a:bodyPr>
          <a:lstStyle/>
          <a:p>
            <a:r>
              <a:rPr lang="en-US" sz="1800"/>
              <a:t>P4 (3)</a:t>
            </a:r>
          </a:p>
        </p:txBody>
      </p:sp>
      <p:sp>
        <p:nvSpPr>
          <p:cNvPr id="321576" name="Rectangle 40"/>
          <p:cNvSpPr>
            <a:spLocks noChangeArrowheads="1"/>
          </p:cNvSpPr>
          <p:nvPr/>
        </p:nvSpPr>
        <p:spPr bwMode="auto">
          <a:xfrm>
            <a:off x="571988" y="4143892"/>
            <a:ext cx="2362200" cy="152400"/>
          </a:xfrm>
          <a:prstGeom prst="rect">
            <a:avLst/>
          </a:prstGeom>
          <a:solidFill>
            <a:srgbClr val="FF0066"/>
          </a:solidFill>
          <a:ln w="9525">
            <a:solidFill>
              <a:schemeClr val="tx1"/>
            </a:solidFill>
            <a:miter lim="800000"/>
            <a:headEnd/>
            <a:tailEnd/>
          </a:ln>
          <a:effectLst/>
        </p:spPr>
        <p:txBody>
          <a:bodyPr wrap="none" anchor="ctr"/>
          <a:lstStyle/>
          <a:p>
            <a:endParaRPr lang="en-US" sz="1800"/>
          </a:p>
        </p:txBody>
      </p:sp>
      <p:sp>
        <p:nvSpPr>
          <p:cNvPr id="321577" name="Text Box 41"/>
          <p:cNvSpPr txBox="1">
            <a:spLocks noChangeArrowheads="1"/>
          </p:cNvSpPr>
          <p:nvPr/>
        </p:nvSpPr>
        <p:spPr bwMode="auto">
          <a:xfrm>
            <a:off x="1511952" y="3762892"/>
            <a:ext cx="755322" cy="369332"/>
          </a:xfrm>
          <a:prstGeom prst="rect">
            <a:avLst/>
          </a:prstGeom>
          <a:noFill/>
          <a:ln w="9525">
            <a:noFill/>
            <a:miter lim="800000"/>
            <a:headEnd/>
            <a:tailEnd/>
          </a:ln>
          <a:effectLst/>
        </p:spPr>
        <p:txBody>
          <a:bodyPr wrap="none">
            <a:spAutoFit/>
          </a:bodyPr>
          <a:lstStyle/>
          <a:p>
            <a:r>
              <a:rPr lang="en-US" sz="1800"/>
              <a:t>P1 (6)</a:t>
            </a:r>
          </a:p>
        </p:txBody>
      </p:sp>
      <p:sp>
        <p:nvSpPr>
          <p:cNvPr id="321578" name="Text Box 42"/>
          <p:cNvSpPr txBox="1">
            <a:spLocks noChangeArrowheads="1"/>
          </p:cNvSpPr>
          <p:nvPr/>
        </p:nvSpPr>
        <p:spPr bwMode="auto">
          <a:xfrm>
            <a:off x="5241039" y="4296292"/>
            <a:ext cx="415498" cy="369332"/>
          </a:xfrm>
          <a:prstGeom prst="rect">
            <a:avLst/>
          </a:prstGeom>
          <a:noFill/>
          <a:ln w="9525">
            <a:noFill/>
            <a:miter lim="800000"/>
            <a:headEnd/>
            <a:tailEnd/>
          </a:ln>
          <a:effectLst/>
        </p:spPr>
        <p:txBody>
          <a:bodyPr wrap="none">
            <a:spAutoFit/>
          </a:bodyPr>
          <a:lstStyle/>
          <a:p>
            <a:r>
              <a:rPr lang="en-US" sz="1800" dirty="0"/>
              <a:t>14</a:t>
            </a:r>
          </a:p>
        </p:txBody>
      </p:sp>
      <p:sp>
        <p:nvSpPr>
          <p:cNvPr id="321579" name="Rectangle 43"/>
          <p:cNvSpPr>
            <a:spLocks noChangeArrowheads="1"/>
          </p:cNvSpPr>
          <p:nvPr/>
        </p:nvSpPr>
        <p:spPr bwMode="auto">
          <a:xfrm>
            <a:off x="5448788" y="4143892"/>
            <a:ext cx="2362200" cy="152400"/>
          </a:xfrm>
          <a:prstGeom prst="rect">
            <a:avLst/>
          </a:prstGeom>
          <a:solidFill>
            <a:schemeClr val="folHlink"/>
          </a:solidFill>
          <a:ln w="9525">
            <a:solidFill>
              <a:schemeClr val="tx1"/>
            </a:solidFill>
            <a:miter lim="800000"/>
            <a:headEnd/>
            <a:tailEnd/>
          </a:ln>
          <a:effectLst/>
        </p:spPr>
        <p:txBody>
          <a:bodyPr wrap="none" anchor="ctr"/>
          <a:lstStyle/>
          <a:p>
            <a:endParaRPr lang="en-US" sz="1800"/>
          </a:p>
        </p:txBody>
      </p:sp>
      <p:sp>
        <p:nvSpPr>
          <p:cNvPr id="321580" name="Text Box 44"/>
          <p:cNvSpPr txBox="1">
            <a:spLocks noChangeArrowheads="1"/>
          </p:cNvSpPr>
          <p:nvPr/>
        </p:nvSpPr>
        <p:spPr bwMode="auto">
          <a:xfrm>
            <a:off x="6464952" y="3762892"/>
            <a:ext cx="755322" cy="369332"/>
          </a:xfrm>
          <a:prstGeom prst="rect">
            <a:avLst/>
          </a:prstGeom>
          <a:noFill/>
          <a:ln w="9525">
            <a:noFill/>
            <a:miter lim="800000"/>
            <a:headEnd/>
            <a:tailEnd/>
          </a:ln>
          <a:effectLst/>
        </p:spPr>
        <p:txBody>
          <a:bodyPr wrap="none">
            <a:spAutoFit/>
          </a:bodyPr>
          <a:lstStyle/>
          <a:p>
            <a:r>
              <a:rPr lang="en-US" sz="1800"/>
              <a:t>P3 (7)</a:t>
            </a:r>
          </a:p>
        </p:txBody>
      </p:sp>
      <p:sp>
        <p:nvSpPr>
          <p:cNvPr id="321581" name="Text Box 45"/>
          <p:cNvSpPr txBox="1">
            <a:spLocks noChangeArrowheads="1"/>
          </p:cNvSpPr>
          <p:nvPr/>
        </p:nvSpPr>
        <p:spPr bwMode="auto">
          <a:xfrm>
            <a:off x="7603239" y="4296292"/>
            <a:ext cx="415498" cy="369332"/>
          </a:xfrm>
          <a:prstGeom prst="rect">
            <a:avLst/>
          </a:prstGeom>
          <a:noFill/>
          <a:ln w="9525">
            <a:noFill/>
            <a:miter lim="800000"/>
            <a:headEnd/>
            <a:tailEnd/>
          </a:ln>
          <a:effectLst/>
        </p:spPr>
        <p:txBody>
          <a:bodyPr wrap="none">
            <a:spAutoFit/>
          </a:bodyPr>
          <a:lstStyle/>
          <a:p>
            <a:r>
              <a:rPr lang="en-US" sz="1800" dirty="0"/>
              <a:t>21</a:t>
            </a:r>
          </a:p>
        </p:txBody>
      </p:sp>
      <p:sp>
        <p:nvSpPr>
          <p:cNvPr id="321582" name="Text Box 46"/>
          <p:cNvSpPr txBox="1">
            <a:spLocks noChangeArrowheads="1"/>
          </p:cNvSpPr>
          <p:nvPr/>
        </p:nvSpPr>
        <p:spPr bwMode="auto">
          <a:xfrm>
            <a:off x="1166865" y="4729124"/>
            <a:ext cx="2200818" cy="1785104"/>
          </a:xfrm>
          <a:prstGeom prst="rect">
            <a:avLst/>
          </a:prstGeom>
          <a:noFill/>
          <a:ln w="9525">
            <a:noFill/>
            <a:miter lim="800000"/>
            <a:headEnd/>
            <a:tailEnd/>
          </a:ln>
          <a:effectLst/>
        </p:spPr>
        <p:txBody>
          <a:bodyPr wrap="none">
            <a:spAutoFit/>
          </a:bodyPr>
          <a:lstStyle/>
          <a:p>
            <a:r>
              <a:rPr lang="en-US" sz="2000" dirty="0"/>
              <a:t>P1 waiting time: 0</a:t>
            </a:r>
          </a:p>
          <a:p>
            <a:r>
              <a:rPr lang="en-US" sz="2000" dirty="0"/>
              <a:t>P2 waiting time: 6</a:t>
            </a:r>
          </a:p>
          <a:p>
            <a:pPr algn="l"/>
            <a:r>
              <a:rPr lang="en-US" sz="2000" dirty="0"/>
              <a:t>P3 waiting time: 14</a:t>
            </a:r>
          </a:p>
          <a:p>
            <a:r>
              <a:rPr lang="en-US" sz="2000" dirty="0"/>
              <a:t>P4 waiting time: 21</a:t>
            </a:r>
          </a:p>
        </p:txBody>
      </p:sp>
      <p:sp>
        <p:nvSpPr>
          <p:cNvPr id="321583" name="Text Box 47"/>
          <p:cNvSpPr txBox="1">
            <a:spLocks noChangeArrowheads="1"/>
          </p:cNvSpPr>
          <p:nvPr/>
        </p:nvSpPr>
        <p:spPr bwMode="auto">
          <a:xfrm>
            <a:off x="4123694" y="4800600"/>
            <a:ext cx="4435253" cy="1774845"/>
          </a:xfrm>
          <a:prstGeom prst="rect">
            <a:avLst/>
          </a:prstGeom>
          <a:noFill/>
          <a:ln w="9525">
            <a:noFill/>
            <a:miter lim="800000"/>
            <a:headEnd/>
            <a:tailEnd/>
          </a:ln>
          <a:effectLst/>
        </p:spPr>
        <p:txBody>
          <a:bodyPr wrap="none">
            <a:spAutoFit/>
          </a:bodyPr>
          <a:lstStyle/>
          <a:p>
            <a:pPr>
              <a:spcBef>
                <a:spcPts val="840"/>
              </a:spcBef>
            </a:pPr>
            <a:r>
              <a:rPr lang="en-US" sz="2400" dirty="0">
                <a:solidFill>
                  <a:srgbClr val="FF0000"/>
                </a:solidFill>
              </a:rPr>
              <a:t>The total time is the same (why?)</a:t>
            </a:r>
          </a:p>
          <a:p>
            <a:pPr>
              <a:spcBef>
                <a:spcPts val="840"/>
              </a:spcBef>
            </a:pPr>
            <a:r>
              <a:rPr lang="en-US" sz="2400" dirty="0"/>
              <a:t>The average waiting time (AWT): </a:t>
            </a:r>
            <a:br>
              <a:rPr lang="en-US" sz="2400" dirty="0"/>
            </a:br>
            <a:r>
              <a:rPr lang="en-US" sz="2400" dirty="0"/>
              <a:t>  (0+6+14+21)/4 = 10.25</a:t>
            </a:r>
          </a:p>
          <a:p>
            <a:pPr>
              <a:spcBef>
                <a:spcPts val="840"/>
              </a:spcBef>
            </a:pPr>
            <a:r>
              <a:rPr lang="en-US" sz="2400" dirty="0"/>
              <a:t>(7</a:t>
            </a:r>
            <a:r>
              <a:rPr lang="zh-CN" altLang="en-US" sz="2400" dirty="0"/>
              <a:t> </a:t>
            </a:r>
            <a:r>
              <a:rPr lang="en-US" altLang="zh-CN" sz="2400" dirty="0"/>
              <a:t>in</a:t>
            </a:r>
            <a:r>
              <a:rPr lang="zh-CN" altLang="en-US" sz="2400" dirty="0"/>
              <a:t> </a:t>
            </a:r>
            <a:r>
              <a:rPr lang="en-US" altLang="zh-CN" sz="2400" dirty="0"/>
              <a:t>SJF</a:t>
            </a:r>
            <a:r>
              <a:rPr lang="en-US" sz="2400" dirty="0"/>
              <a:t>)</a:t>
            </a:r>
          </a:p>
        </p:txBody>
      </p:sp>
      <p:sp>
        <p:nvSpPr>
          <p:cNvPr id="321584" name="Rectangle 48"/>
          <p:cNvSpPr>
            <a:spLocks noChangeArrowheads="1"/>
          </p:cNvSpPr>
          <p:nvPr/>
        </p:nvSpPr>
        <p:spPr bwMode="auto">
          <a:xfrm>
            <a:off x="2934188" y="4143892"/>
            <a:ext cx="2514600" cy="152400"/>
          </a:xfrm>
          <a:prstGeom prst="rect">
            <a:avLst/>
          </a:prstGeom>
          <a:solidFill>
            <a:srgbClr val="FF6600"/>
          </a:solidFill>
          <a:ln w="9525">
            <a:solidFill>
              <a:schemeClr val="tx1"/>
            </a:solidFill>
            <a:miter lim="800000"/>
            <a:headEnd/>
            <a:tailEnd/>
          </a:ln>
          <a:effectLst/>
        </p:spPr>
        <p:txBody>
          <a:bodyPr wrap="none" anchor="ctr"/>
          <a:lstStyle/>
          <a:p>
            <a:endParaRPr lang="en-US" sz="1800"/>
          </a:p>
        </p:txBody>
      </p:sp>
      <p:sp>
        <p:nvSpPr>
          <p:cNvPr id="321585" name="Text Box 49"/>
          <p:cNvSpPr txBox="1">
            <a:spLocks noChangeArrowheads="1"/>
          </p:cNvSpPr>
          <p:nvPr/>
        </p:nvSpPr>
        <p:spPr bwMode="auto">
          <a:xfrm>
            <a:off x="3416952" y="3762892"/>
            <a:ext cx="755322" cy="369332"/>
          </a:xfrm>
          <a:prstGeom prst="rect">
            <a:avLst/>
          </a:prstGeom>
          <a:noFill/>
          <a:ln w="9525">
            <a:noFill/>
            <a:miter lim="800000"/>
            <a:headEnd/>
            <a:tailEnd/>
          </a:ln>
          <a:effectLst/>
        </p:spPr>
        <p:txBody>
          <a:bodyPr wrap="none">
            <a:spAutoFit/>
          </a:bodyPr>
          <a:lstStyle/>
          <a:p>
            <a:r>
              <a:rPr lang="en-US" sz="1800"/>
              <a:t>P2 (8)</a:t>
            </a:r>
          </a:p>
        </p:txBody>
      </p:sp>
      <p:sp>
        <p:nvSpPr>
          <p:cNvPr id="321586" name="Text Box 50"/>
          <p:cNvSpPr txBox="1">
            <a:spLocks noChangeArrowheads="1"/>
          </p:cNvSpPr>
          <p:nvPr/>
        </p:nvSpPr>
        <p:spPr bwMode="auto">
          <a:xfrm>
            <a:off x="8670039" y="4296292"/>
            <a:ext cx="415498" cy="369332"/>
          </a:xfrm>
          <a:prstGeom prst="rect">
            <a:avLst/>
          </a:prstGeom>
          <a:noFill/>
          <a:ln w="9525">
            <a:noFill/>
            <a:miter lim="800000"/>
            <a:headEnd/>
            <a:tailEnd/>
          </a:ln>
          <a:effectLst/>
        </p:spPr>
        <p:txBody>
          <a:bodyPr wrap="none">
            <a:spAutoFit/>
          </a:bodyPr>
          <a:lstStyle/>
          <a:p>
            <a:r>
              <a:rPr lang="en-US" sz="1800"/>
              <a:t>24</a:t>
            </a:r>
          </a:p>
        </p:txBody>
      </p:sp>
    </p:spTree>
    <p:extLst>
      <p:ext uri="{BB962C8B-B14F-4D97-AF65-F5344CB8AC3E}">
        <p14:creationId xmlns:p14="http://schemas.microsoft.com/office/powerpoint/2010/main" val="335980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15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15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158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15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15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15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15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158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1582">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15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15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15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1582">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15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15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158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1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72" grpId="0"/>
      <p:bldP spid="321573" grpId="0" animBg="1"/>
      <p:bldP spid="321574" grpId="0"/>
      <p:bldP spid="321575" grpId="0"/>
      <p:bldP spid="321576" grpId="0" animBg="1"/>
      <p:bldP spid="321577" grpId="0"/>
      <p:bldP spid="321578" grpId="0"/>
      <p:bldP spid="321579" grpId="0" animBg="1"/>
      <p:bldP spid="321580" grpId="0"/>
      <p:bldP spid="321581" grpId="0"/>
      <p:bldP spid="321582" grpId="0" build="allAtOnce"/>
      <p:bldP spid="321583" grpId="0"/>
      <p:bldP spid="321584" grpId="0" animBg="1"/>
      <p:bldP spid="321585" grpId="0"/>
      <p:bldP spid="3215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AutoShape 2"/>
          <p:cNvSpPr>
            <a:spLocks noGrp="1" noChangeArrowheads="1"/>
          </p:cNvSpPr>
          <p:nvPr>
            <p:ph type="title"/>
          </p:nvPr>
        </p:nvSpPr>
        <p:spPr/>
        <p:txBody>
          <a:bodyPr/>
          <a:lstStyle/>
          <a:p>
            <a:r>
              <a:rPr lang="en-US" dirty="0"/>
              <a:t>SJF is Not Always Optimal</a:t>
            </a:r>
          </a:p>
        </p:txBody>
      </p:sp>
      <p:graphicFrame>
        <p:nvGraphicFramePr>
          <p:cNvPr id="322564" name="Group 4"/>
          <p:cNvGraphicFramePr>
            <a:graphicFrameLocks noGrp="1"/>
          </p:cNvGraphicFramePr>
          <p:nvPr>
            <p:ph idx="1"/>
          </p:nvPr>
        </p:nvGraphicFramePr>
        <p:xfrm>
          <a:off x="566738" y="1412875"/>
          <a:ext cx="8001000" cy="1302068"/>
        </p:xfrm>
        <a:graphic>
          <a:graphicData uri="http://schemas.openxmlformats.org/drawingml/2006/table">
            <a:tbl>
              <a:tblPr/>
              <a:tblGrid>
                <a:gridCol w="1846385">
                  <a:extLst>
                    <a:ext uri="{9D8B030D-6E8A-4147-A177-3AD203B41FA5}">
                      <a16:colId xmlns:a16="http://schemas.microsoft.com/office/drawing/2014/main" val="20000"/>
                    </a:ext>
                  </a:extLst>
                </a:gridCol>
                <a:gridCol w="1969477">
                  <a:extLst>
                    <a:ext uri="{9D8B030D-6E8A-4147-A177-3AD203B41FA5}">
                      <a16:colId xmlns:a16="http://schemas.microsoft.com/office/drawing/2014/main" val="20001"/>
                    </a:ext>
                  </a:extLst>
                </a:gridCol>
                <a:gridCol w="1354015">
                  <a:extLst>
                    <a:ext uri="{9D8B030D-6E8A-4147-A177-3AD203B41FA5}">
                      <a16:colId xmlns:a16="http://schemas.microsoft.com/office/drawing/2014/main" val="20002"/>
                    </a:ext>
                  </a:extLst>
                </a:gridCol>
                <a:gridCol w="2831123">
                  <a:extLst>
                    <a:ext uri="{9D8B030D-6E8A-4147-A177-3AD203B41FA5}">
                      <a16:colId xmlns:a16="http://schemas.microsoft.com/office/drawing/2014/main" val="20003"/>
                    </a:ext>
                  </a:extLst>
                </a:gridCol>
              </a:tblGrid>
              <a:tr h="5095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Process</a:t>
                      </a:r>
                    </a:p>
                  </a:txBody>
                  <a:tcPr marL="147711" marR="147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Duration</a:t>
                      </a:r>
                    </a:p>
                  </a:txBody>
                  <a:tcPr marL="147711" marR="147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Order</a:t>
                      </a:r>
                    </a:p>
                  </a:txBody>
                  <a:tcPr marL="147711" marR="147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Arrival Time</a:t>
                      </a:r>
                    </a:p>
                  </a:txBody>
                  <a:tcPr marL="147711" marR="147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P1</a:t>
                      </a:r>
                    </a:p>
                  </a:txBody>
                  <a:tcPr marL="147711" marR="147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10</a:t>
                      </a:r>
                    </a:p>
                  </a:txBody>
                  <a:tcPr marL="147711" marR="147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marL="147711" marR="147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147711" marR="147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P2</a:t>
                      </a:r>
                    </a:p>
                  </a:txBody>
                  <a:tcPr marL="147711" marR="147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147711" marR="147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147711" marR="147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2</a:t>
                      </a:r>
                    </a:p>
                  </a:txBody>
                  <a:tcPr marL="147711" marR="147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2563" name="Rectangle 3"/>
          <p:cNvSpPr>
            <a:spLocks noGrp="1" noChangeArrowheads="1"/>
          </p:cNvSpPr>
          <p:nvPr>
            <p:ph type="body" sz="half" idx="4294967295"/>
          </p:nvPr>
        </p:nvSpPr>
        <p:spPr>
          <a:xfrm>
            <a:off x="415498" y="2913689"/>
            <a:ext cx="5583451" cy="954762"/>
          </a:xfrm>
        </p:spPr>
        <p:txBody>
          <a:bodyPr/>
          <a:lstStyle/>
          <a:p>
            <a:r>
              <a:rPr lang="en-US" sz="2400" dirty="0">
                <a:solidFill>
                  <a:srgbClr val="0000CC"/>
                </a:solidFill>
              </a:rPr>
              <a:t>Is SJF optimal if all the jobs are not available simultaneously?</a:t>
            </a:r>
          </a:p>
        </p:txBody>
      </p:sp>
      <p:sp>
        <p:nvSpPr>
          <p:cNvPr id="322586" name="Line 26"/>
          <p:cNvSpPr>
            <a:spLocks noChangeShapeType="1"/>
          </p:cNvSpPr>
          <p:nvPr/>
        </p:nvSpPr>
        <p:spPr bwMode="auto">
          <a:xfrm>
            <a:off x="533400" y="4267200"/>
            <a:ext cx="8229600" cy="0"/>
          </a:xfrm>
          <a:prstGeom prst="line">
            <a:avLst/>
          </a:prstGeom>
          <a:noFill/>
          <a:ln w="9525">
            <a:solidFill>
              <a:schemeClr val="tx1"/>
            </a:solidFill>
            <a:prstDash val="dash"/>
            <a:round/>
            <a:headEnd/>
            <a:tailEnd/>
          </a:ln>
          <a:effectLst/>
        </p:spPr>
        <p:txBody>
          <a:bodyPr wrap="none"/>
          <a:lstStyle/>
          <a:p>
            <a:endParaRPr lang="en-US" sz="1800"/>
          </a:p>
        </p:txBody>
      </p:sp>
      <p:sp>
        <p:nvSpPr>
          <p:cNvPr id="322587" name="Text Box 27"/>
          <p:cNvSpPr txBox="1">
            <a:spLocks noChangeArrowheads="1"/>
          </p:cNvSpPr>
          <p:nvPr/>
        </p:nvSpPr>
        <p:spPr bwMode="auto">
          <a:xfrm>
            <a:off x="441325" y="4267200"/>
            <a:ext cx="311150" cy="369332"/>
          </a:xfrm>
          <a:prstGeom prst="rect">
            <a:avLst/>
          </a:prstGeom>
          <a:noFill/>
          <a:ln w="9525">
            <a:noFill/>
            <a:miter lim="800000"/>
            <a:headEnd/>
            <a:tailEnd/>
          </a:ln>
          <a:effectLst/>
        </p:spPr>
        <p:txBody>
          <a:bodyPr>
            <a:spAutoFit/>
          </a:bodyPr>
          <a:lstStyle/>
          <a:p>
            <a:r>
              <a:rPr lang="en-US" sz="1800"/>
              <a:t>0</a:t>
            </a:r>
          </a:p>
        </p:txBody>
      </p:sp>
      <p:sp>
        <p:nvSpPr>
          <p:cNvPr id="322588" name="Text Box 28"/>
          <p:cNvSpPr txBox="1">
            <a:spLocks noChangeArrowheads="1"/>
          </p:cNvSpPr>
          <p:nvPr/>
        </p:nvSpPr>
        <p:spPr bwMode="auto">
          <a:xfrm>
            <a:off x="5583451" y="4267200"/>
            <a:ext cx="415498" cy="369332"/>
          </a:xfrm>
          <a:prstGeom prst="rect">
            <a:avLst/>
          </a:prstGeom>
          <a:noFill/>
          <a:ln w="9525">
            <a:noFill/>
            <a:miter lim="800000"/>
            <a:headEnd/>
            <a:tailEnd/>
          </a:ln>
          <a:effectLst/>
        </p:spPr>
        <p:txBody>
          <a:bodyPr wrap="none">
            <a:spAutoFit/>
          </a:bodyPr>
          <a:lstStyle/>
          <a:p>
            <a:r>
              <a:rPr lang="en-US" sz="1800"/>
              <a:t>10</a:t>
            </a:r>
          </a:p>
        </p:txBody>
      </p:sp>
      <p:sp>
        <p:nvSpPr>
          <p:cNvPr id="322589" name="Rectangle 29"/>
          <p:cNvSpPr>
            <a:spLocks noChangeArrowheads="1"/>
          </p:cNvSpPr>
          <p:nvPr/>
        </p:nvSpPr>
        <p:spPr bwMode="auto">
          <a:xfrm>
            <a:off x="533400" y="4191000"/>
            <a:ext cx="5257800" cy="152400"/>
          </a:xfrm>
          <a:prstGeom prst="rect">
            <a:avLst/>
          </a:prstGeom>
          <a:solidFill>
            <a:srgbClr val="FF0066"/>
          </a:solidFill>
          <a:ln w="9525">
            <a:solidFill>
              <a:schemeClr val="tx1"/>
            </a:solidFill>
            <a:miter lim="800000"/>
            <a:headEnd/>
            <a:tailEnd/>
          </a:ln>
          <a:effectLst/>
        </p:spPr>
        <p:txBody>
          <a:bodyPr wrap="none" anchor="ctr"/>
          <a:lstStyle/>
          <a:p>
            <a:endParaRPr lang="en-US" sz="1800"/>
          </a:p>
        </p:txBody>
      </p:sp>
      <p:sp>
        <p:nvSpPr>
          <p:cNvPr id="322590" name="Text Box 30"/>
          <p:cNvSpPr txBox="1">
            <a:spLocks noChangeArrowheads="1"/>
          </p:cNvSpPr>
          <p:nvPr/>
        </p:nvSpPr>
        <p:spPr bwMode="auto">
          <a:xfrm>
            <a:off x="3155556" y="3810000"/>
            <a:ext cx="870739" cy="369332"/>
          </a:xfrm>
          <a:prstGeom prst="rect">
            <a:avLst/>
          </a:prstGeom>
          <a:noFill/>
          <a:ln w="9525">
            <a:noFill/>
            <a:miter lim="800000"/>
            <a:headEnd/>
            <a:tailEnd/>
          </a:ln>
          <a:effectLst/>
        </p:spPr>
        <p:txBody>
          <a:bodyPr wrap="none">
            <a:spAutoFit/>
          </a:bodyPr>
          <a:lstStyle/>
          <a:p>
            <a:r>
              <a:rPr lang="en-US" sz="1800" dirty="0"/>
              <a:t>P1 (10)</a:t>
            </a:r>
          </a:p>
        </p:txBody>
      </p:sp>
      <p:sp>
        <p:nvSpPr>
          <p:cNvPr id="322591" name="Text Box 31"/>
          <p:cNvSpPr txBox="1">
            <a:spLocks noChangeArrowheads="1"/>
          </p:cNvSpPr>
          <p:nvPr/>
        </p:nvSpPr>
        <p:spPr bwMode="auto">
          <a:xfrm>
            <a:off x="671513" y="4963438"/>
            <a:ext cx="2072578" cy="861774"/>
          </a:xfrm>
          <a:prstGeom prst="rect">
            <a:avLst/>
          </a:prstGeom>
          <a:noFill/>
          <a:ln w="9525">
            <a:noFill/>
            <a:miter lim="800000"/>
            <a:headEnd/>
            <a:tailEnd/>
          </a:ln>
          <a:effectLst/>
        </p:spPr>
        <p:txBody>
          <a:bodyPr wrap="none">
            <a:spAutoFit/>
          </a:bodyPr>
          <a:lstStyle/>
          <a:p>
            <a:pPr algn="l"/>
            <a:r>
              <a:rPr lang="en-US" sz="2000" dirty="0"/>
              <a:t>P1 waiting time: 0</a:t>
            </a:r>
          </a:p>
          <a:p>
            <a:pPr algn="l"/>
            <a:r>
              <a:rPr lang="en-US" sz="2000" dirty="0"/>
              <a:t>P2 waiting time: 8</a:t>
            </a:r>
          </a:p>
        </p:txBody>
      </p:sp>
      <p:sp>
        <p:nvSpPr>
          <p:cNvPr id="322592" name="Text Box 32"/>
          <p:cNvSpPr txBox="1">
            <a:spLocks noChangeArrowheads="1"/>
          </p:cNvSpPr>
          <p:nvPr/>
        </p:nvSpPr>
        <p:spPr bwMode="auto">
          <a:xfrm>
            <a:off x="3733800" y="4950738"/>
            <a:ext cx="4724400" cy="822325"/>
          </a:xfrm>
          <a:prstGeom prst="rect">
            <a:avLst/>
          </a:prstGeom>
          <a:noFill/>
          <a:ln w="9525">
            <a:noFill/>
            <a:miter lim="800000"/>
            <a:headEnd/>
            <a:tailEnd/>
          </a:ln>
          <a:effectLst/>
        </p:spPr>
        <p:txBody>
          <a:bodyPr wrap="none">
            <a:spAutoFit/>
          </a:bodyPr>
          <a:lstStyle/>
          <a:p>
            <a:r>
              <a:rPr lang="en-US" sz="2400" dirty="0"/>
              <a:t>The average waiting time (AWT): </a:t>
            </a:r>
            <a:br>
              <a:rPr lang="en-US" sz="2400" dirty="0"/>
            </a:br>
            <a:r>
              <a:rPr lang="en-US" sz="2400" dirty="0"/>
              <a:t>  (0+8)/2 = 4</a:t>
            </a:r>
          </a:p>
        </p:txBody>
      </p:sp>
      <p:sp>
        <p:nvSpPr>
          <p:cNvPr id="322593" name="Rectangle 33"/>
          <p:cNvSpPr>
            <a:spLocks noChangeArrowheads="1"/>
          </p:cNvSpPr>
          <p:nvPr/>
        </p:nvSpPr>
        <p:spPr bwMode="auto">
          <a:xfrm>
            <a:off x="5791200" y="4191000"/>
            <a:ext cx="1143000" cy="152400"/>
          </a:xfrm>
          <a:prstGeom prst="rect">
            <a:avLst/>
          </a:prstGeom>
          <a:solidFill>
            <a:srgbClr val="FF6600"/>
          </a:solidFill>
          <a:ln w="9525">
            <a:solidFill>
              <a:schemeClr val="tx1"/>
            </a:solidFill>
            <a:miter lim="800000"/>
            <a:headEnd/>
            <a:tailEnd/>
          </a:ln>
          <a:effectLst/>
        </p:spPr>
        <p:txBody>
          <a:bodyPr wrap="none" anchor="ctr"/>
          <a:lstStyle/>
          <a:p>
            <a:endParaRPr lang="en-US" sz="1800"/>
          </a:p>
        </p:txBody>
      </p:sp>
      <p:sp>
        <p:nvSpPr>
          <p:cNvPr id="322594" name="Text Box 34"/>
          <p:cNvSpPr txBox="1">
            <a:spLocks noChangeArrowheads="1"/>
          </p:cNvSpPr>
          <p:nvPr/>
        </p:nvSpPr>
        <p:spPr bwMode="auto">
          <a:xfrm>
            <a:off x="6045364" y="3810000"/>
            <a:ext cx="755322" cy="369332"/>
          </a:xfrm>
          <a:prstGeom prst="rect">
            <a:avLst/>
          </a:prstGeom>
          <a:noFill/>
          <a:ln w="9525">
            <a:noFill/>
            <a:miter lim="800000"/>
            <a:headEnd/>
            <a:tailEnd/>
          </a:ln>
          <a:effectLst/>
        </p:spPr>
        <p:txBody>
          <a:bodyPr wrap="none">
            <a:spAutoFit/>
          </a:bodyPr>
          <a:lstStyle/>
          <a:p>
            <a:r>
              <a:rPr lang="en-US" sz="1800"/>
              <a:t>P2 (2)</a:t>
            </a:r>
          </a:p>
        </p:txBody>
      </p:sp>
      <p:sp>
        <p:nvSpPr>
          <p:cNvPr id="322595" name="Text Box 35"/>
          <p:cNvSpPr txBox="1">
            <a:spLocks noChangeArrowheads="1"/>
          </p:cNvSpPr>
          <p:nvPr/>
        </p:nvSpPr>
        <p:spPr bwMode="auto">
          <a:xfrm>
            <a:off x="753366" y="4267200"/>
            <a:ext cx="1905000" cy="369332"/>
          </a:xfrm>
          <a:prstGeom prst="rect">
            <a:avLst/>
          </a:prstGeom>
          <a:noFill/>
          <a:ln w="9525">
            <a:noFill/>
            <a:miter lim="800000"/>
            <a:headEnd/>
            <a:tailEnd/>
          </a:ln>
          <a:effectLst/>
        </p:spPr>
        <p:txBody>
          <a:bodyPr>
            <a:spAutoFit/>
          </a:bodyPr>
          <a:lstStyle/>
          <a:p>
            <a:r>
              <a:rPr lang="en-US" sz="1800" dirty="0"/>
              <a:t>2 (p2 arrives)</a:t>
            </a:r>
          </a:p>
        </p:txBody>
      </p:sp>
      <p:sp>
        <p:nvSpPr>
          <p:cNvPr id="322596" name="Line 36"/>
          <p:cNvSpPr>
            <a:spLocks noChangeShapeType="1"/>
          </p:cNvSpPr>
          <p:nvPr/>
        </p:nvSpPr>
        <p:spPr bwMode="auto">
          <a:xfrm>
            <a:off x="1143000" y="4191000"/>
            <a:ext cx="0" cy="152400"/>
          </a:xfrm>
          <a:prstGeom prst="line">
            <a:avLst/>
          </a:prstGeom>
          <a:noFill/>
          <a:ln w="9525">
            <a:solidFill>
              <a:schemeClr val="tx1"/>
            </a:solidFill>
            <a:round/>
            <a:headEnd/>
            <a:tailEnd/>
          </a:ln>
          <a:effectLst/>
        </p:spPr>
        <p:txBody>
          <a:bodyPr wrap="none"/>
          <a:lstStyle/>
          <a:p>
            <a:endParaRPr lang="en-US" sz="1800"/>
          </a:p>
        </p:txBody>
      </p:sp>
      <p:sp>
        <p:nvSpPr>
          <p:cNvPr id="322597" name="Text Box 37"/>
          <p:cNvSpPr txBox="1">
            <a:spLocks noChangeArrowheads="1"/>
          </p:cNvSpPr>
          <p:nvPr/>
        </p:nvSpPr>
        <p:spPr bwMode="auto">
          <a:xfrm>
            <a:off x="6726451" y="4267200"/>
            <a:ext cx="415498" cy="369332"/>
          </a:xfrm>
          <a:prstGeom prst="rect">
            <a:avLst/>
          </a:prstGeom>
          <a:noFill/>
          <a:ln w="9525">
            <a:noFill/>
            <a:miter lim="800000"/>
            <a:headEnd/>
            <a:tailEnd/>
          </a:ln>
          <a:effectLst/>
        </p:spPr>
        <p:txBody>
          <a:bodyPr wrap="none">
            <a:spAutoFit/>
          </a:bodyPr>
          <a:lstStyle/>
          <a:p>
            <a:r>
              <a:rPr lang="en-US" sz="1800" dirty="0"/>
              <a:t>12</a:t>
            </a:r>
          </a:p>
        </p:txBody>
      </p:sp>
    </p:spTree>
    <p:extLst>
      <p:ext uri="{BB962C8B-B14F-4D97-AF65-F5344CB8AC3E}">
        <p14:creationId xmlns:p14="http://schemas.microsoft.com/office/powerpoint/2010/main" val="208075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25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25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2591">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25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25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259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25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25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259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25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2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87" grpId="0"/>
      <p:bldP spid="322588" grpId="0"/>
      <p:bldP spid="322589" grpId="0" animBg="1"/>
      <p:bldP spid="322590" grpId="0"/>
      <p:bldP spid="322591" grpId="0" build="allAtOnce"/>
      <p:bldP spid="322592" grpId="0"/>
      <p:bldP spid="322593" grpId="0" animBg="1"/>
      <p:bldP spid="322594" grpId="0"/>
      <p:bldP spid="322595" grpId="0"/>
      <p:bldP spid="322596" grpId="0" animBg="1"/>
      <p:bldP spid="32259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AutoShape 2"/>
          <p:cNvSpPr>
            <a:spLocks noGrp="1" noChangeArrowheads="1"/>
          </p:cNvSpPr>
          <p:nvPr>
            <p:ph type="title"/>
          </p:nvPr>
        </p:nvSpPr>
        <p:spPr>
          <a:xfrm>
            <a:off x="366550" y="304800"/>
            <a:ext cx="8201189" cy="820738"/>
          </a:xfrm>
        </p:spPr>
        <p:txBody>
          <a:bodyPr/>
          <a:lstStyle/>
          <a:p>
            <a:r>
              <a:rPr lang="en-US" sz="3200" dirty="0"/>
              <a:t>What if the Scheduler Waits for 2 Time Units?</a:t>
            </a:r>
          </a:p>
        </p:txBody>
      </p:sp>
      <p:graphicFrame>
        <p:nvGraphicFramePr>
          <p:cNvPr id="323596" name="Group 12"/>
          <p:cNvGraphicFramePr>
            <a:graphicFrameLocks noGrp="1"/>
          </p:cNvGraphicFramePr>
          <p:nvPr>
            <p:ph idx="1"/>
          </p:nvPr>
        </p:nvGraphicFramePr>
        <p:xfrm>
          <a:off x="566738" y="1412875"/>
          <a:ext cx="8001001" cy="1676401"/>
        </p:xfrm>
        <a:graphic>
          <a:graphicData uri="http://schemas.openxmlformats.org/drawingml/2006/table">
            <a:tbl>
              <a:tblPr/>
              <a:tblGrid>
                <a:gridCol w="1845877">
                  <a:extLst>
                    <a:ext uri="{9D8B030D-6E8A-4147-A177-3AD203B41FA5}">
                      <a16:colId xmlns:a16="http://schemas.microsoft.com/office/drawing/2014/main" val="20000"/>
                    </a:ext>
                  </a:extLst>
                </a:gridCol>
                <a:gridCol w="1969706">
                  <a:extLst>
                    <a:ext uri="{9D8B030D-6E8A-4147-A177-3AD203B41FA5}">
                      <a16:colId xmlns:a16="http://schemas.microsoft.com/office/drawing/2014/main" val="20001"/>
                    </a:ext>
                  </a:extLst>
                </a:gridCol>
                <a:gridCol w="1353863">
                  <a:extLst>
                    <a:ext uri="{9D8B030D-6E8A-4147-A177-3AD203B41FA5}">
                      <a16:colId xmlns:a16="http://schemas.microsoft.com/office/drawing/2014/main" val="20002"/>
                    </a:ext>
                  </a:extLst>
                </a:gridCol>
                <a:gridCol w="2831555">
                  <a:extLst>
                    <a:ext uri="{9D8B030D-6E8A-4147-A177-3AD203B41FA5}">
                      <a16:colId xmlns:a16="http://schemas.microsoft.com/office/drawing/2014/main" val="20003"/>
                    </a:ext>
                  </a:extLst>
                </a:gridCol>
              </a:tblGrid>
              <a:tr h="6572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Process</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Duration</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Order</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Arrival Time</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95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P1</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10</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5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P2</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3587" name="Text Box 3"/>
          <p:cNvSpPr txBox="1">
            <a:spLocks noChangeArrowheads="1"/>
          </p:cNvSpPr>
          <p:nvPr/>
        </p:nvSpPr>
        <p:spPr bwMode="auto">
          <a:xfrm>
            <a:off x="762000" y="4927600"/>
            <a:ext cx="2187575" cy="701675"/>
          </a:xfrm>
          <a:prstGeom prst="rect">
            <a:avLst/>
          </a:prstGeom>
          <a:noFill/>
          <a:ln w="9525">
            <a:noFill/>
            <a:miter lim="800000"/>
            <a:headEnd/>
            <a:tailEnd/>
          </a:ln>
          <a:effectLst/>
        </p:spPr>
        <p:txBody>
          <a:bodyPr wrap="none">
            <a:spAutoFit/>
          </a:bodyPr>
          <a:lstStyle/>
          <a:p>
            <a:r>
              <a:rPr lang="en-US" sz="2000" dirty="0"/>
              <a:t>P1 waiting time: 4</a:t>
            </a:r>
          </a:p>
          <a:p>
            <a:r>
              <a:rPr lang="en-US" sz="2000" dirty="0"/>
              <a:t>P2 waiting time: 0</a:t>
            </a:r>
          </a:p>
        </p:txBody>
      </p:sp>
      <p:sp>
        <p:nvSpPr>
          <p:cNvPr id="323588" name="Text Box 4"/>
          <p:cNvSpPr txBox="1">
            <a:spLocks noChangeArrowheads="1"/>
          </p:cNvSpPr>
          <p:nvPr/>
        </p:nvSpPr>
        <p:spPr bwMode="auto">
          <a:xfrm>
            <a:off x="4060661" y="4724400"/>
            <a:ext cx="4715203" cy="1384995"/>
          </a:xfrm>
          <a:prstGeom prst="rect">
            <a:avLst/>
          </a:prstGeom>
          <a:noFill/>
          <a:ln w="9525">
            <a:noFill/>
            <a:miter lim="800000"/>
            <a:headEnd/>
            <a:tailEnd/>
          </a:ln>
          <a:effectLst/>
        </p:spPr>
        <p:txBody>
          <a:bodyPr wrap="none">
            <a:spAutoFit/>
          </a:bodyPr>
          <a:lstStyle/>
          <a:p>
            <a:r>
              <a:rPr lang="en-US" sz="2400" dirty="0"/>
              <a:t>The average waiting time (AWT): </a:t>
            </a:r>
            <a:br>
              <a:rPr lang="en-US" sz="2400" dirty="0"/>
            </a:br>
            <a:r>
              <a:rPr lang="en-US" sz="2400" dirty="0"/>
              <a:t>  (0+4)/2 = 2</a:t>
            </a:r>
          </a:p>
          <a:p>
            <a:r>
              <a:rPr lang="en-US" sz="2400" dirty="0">
                <a:solidFill>
                  <a:srgbClr val="FF0066"/>
                </a:solidFill>
              </a:rPr>
              <a:t>However: waste 2 time units of CPU</a:t>
            </a:r>
          </a:p>
        </p:txBody>
      </p:sp>
      <p:sp>
        <p:nvSpPr>
          <p:cNvPr id="323589" name="Line 5"/>
          <p:cNvSpPr>
            <a:spLocks noChangeShapeType="1"/>
          </p:cNvSpPr>
          <p:nvPr/>
        </p:nvSpPr>
        <p:spPr bwMode="auto">
          <a:xfrm>
            <a:off x="533400" y="4267200"/>
            <a:ext cx="8229600" cy="0"/>
          </a:xfrm>
          <a:prstGeom prst="line">
            <a:avLst/>
          </a:prstGeom>
          <a:noFill/>
          <a:ln w="9525">
            <a:solidFill>
              <a:schemeClr val="tx1"/>
            </a:solidFill>
            <a:prstDash val="dash"/>
            <a:round/>
            <a:headEnd/>
            <a:tailEnd/>
          </a:ln>
          <a:effectLst/>
        </p:spPr>
        <p:txBody>
          <a:bodyPr wrap="none"/>
          <a:lstStyle/>
          <a:p>
            <a:endParaRPr lang="en-US" sz="1800"/>
          </a:p>
        </p:txBody>
      </p:sp>
      <p:sp>
        <p:nvSpPr>
          <p:cNvPr id="323590" name="Text Box 6"/>
          <p:cNvSpPr txBox="1">
            <a:spLocks noChangeArrowheads="1"/>
          </p:cNvSpPr>
          <p:nvPr/>
        </p:nvSpPr>
        <p:spPr bwMode="auto">
          <a:xfrm>
            <a:off x="441325" y="4343400"/>
            <a:ext cx="311150" cy="369332"/>
          </a:xfrm>
          <a:prstGeom prst="rect">
            <a:avLst/>
          </a:prstGeom>
          <a:noFill/>
          <a:ln w="9525">
            <a:noFill/>
            <a:miter lim="800000"/>
            <a:headEnd/>
            <a:tailEnd/>
          </a:ln>
          <a:effectLst/>
        </p:spPr>
        <p:txBody>
          <a:bodyPr>
            <a:spAutoFit/>
          </a:bodyPr>
          <a:lstStyle/>
          <a:p>
            <a:r>
              <a:rPr lang="en-US" sz="1800"/>
              <a:t>0</a:t>
            </a:r>
          </a:p>
        </p:txBody>
      </p:sp>
      <p:sp>
        <p:nvSpPr>
          <p:cNvPr id="323591" name="Text Box 7"/>
          <p:cNvSpPr txBox="1">
            <a:spLocks noChangeArrowheads="1"/>
          </p:cNvSpPr>
          <p:nvPr/>
        </p:nvSpPr>
        <p:spPr bwMode="auto">
          <a:xfrm>
            <a:off x="7336051" y="4343400"/>
            <a:ext cx="415498" cy="369332"/>
          </a:xfrm>
          <a:prstGeom prst="rect">
            <a:avLst/>
          </a:prstGeom>
          <a:noFill/>
          <a:ln w="9525">
            <a:noFill/>
            <a:miter lim="800000"/>
            <a:headEnd/>
            <a:tailEnd/>
          </a:ln>
          <a:effectLst/>
        </p:spPr>
        <p:txBody>
          <a:bodyPr wrap="none">
            <a:spAutoFit/>
          </a:bodyPr>
          <a:lstStyle/>
          <a:p>
            <a:r>
              <a:rPr lang="en-US" sz="1800" dirty="0"/>
              <a:t>14</a:t>
            </a:r>
          </a:p>
        </p:txBody>
      </p:sp>
      <p:sp>
        <p:nvSpPr>
          <p:cNvPr id="323592" name="Rectangle 8"/>
          <p:cNvSpPr>
            <a:spLocks noChangeArrowheads="1"/>
          </p:cNvSpPr>
          <p:nvPr/>
        </p:nvSpPr>
        <p:spPr bwMode="auto">
          <a:xfrm>
            <a:off x="2286000" y="4191000"/>
            <a:ext cx="5257800" cy="152400"/>
          </a:xfrm>
          <a:prstGeom prst="rect">
            <a:avLst/>
          </a:prstGeom>
          <a:solidFill>
            <a:srgbClr val="FF0066"/>
          </a:solidFill>
          <a:ln w="9525">
            <a:solidFill>
              <a:schemeClr val="tx1"/>
            </a:solidFill>
            <a:miter lim="800000"/>
            <a:headEnd/>
            <a:tailEnd/>
          </a:ln>
          <a:effectLst/>
        </p:spPr>
        <p:txBody>
          <a:bodyPr wrap="none" anchor="ctr"/>
          <a:lstStyle/>
          <a:p>
            <a:endParaRPr lang="en-US" sz="1800"/>
          </a:p>
        </p:txBody>
      </p:sp>
      <p:sp>
        <p:nvSpPr>
          <p:cNvPr id="323593" name="Rectangle 9"/>
          <p:cNvSpPr>
            <a:spLocks noChangeArrowheads="1"/>
          </p:cNvSpPr>
          <p:nvPr/>
        </p:nvSpPr>
        <p:spPr bwMode="auto">
          <a:xfrm>
            <a:off x="1143000" y="4191000"/>
            <a:ext cx="1143000" cy="152400"/>
          </a:xfrm>
          <a:prstGeom prst="rect">
            <a:avLst/>
          </a:prstGeom>
          <a:solidFill>
            <a:srgbClr val="FF6600"/>
          </a:solidFill>
          <a:ln w="9525">
            <a:solidFill>
              <a:schemeClr val="tx1"/>
            </a:solidFill>
            <a:miter lim="800000"/>
            <a:headEnd/>
            <a:tailEnd/>
          </a:ln>
          <a:effectLst/>
        </p:spPr>
        <p:txBody>
          <a:bodyPr wrap="none" anchor="ctr"/>
          <a:lstStyle/>
          <a:p>
            <a:endParaRPr lang="en-US" sz="1800"/>
          </a:p>
        </p:txBody>
      </p:sp>
      <p:sp>
        <p:nvSpPr>
          <p:cNvPr id="323594" name="Text Box 10"/>
          <p:cNvSpPr txBox="1">
            <a:spLocks noChangeArrowheads="1"/>
          </p:cNvSpPr>
          <p:nvPr/>
        </p:nvSpPr>
        <p:spPr bwMode="auto">
          <a:xfrm>
            <a:off x="990600" y="4343400"/>
            <a:ext cx="342900" cy="369332"/>
          </a:xfrm>
          <a:prstGeom prst="rect">
            <a:avLst/>
          </a:prstGeom>
          <a:noFill/>
          <a:ln w="9525">
            <a:noFill/>
            <a:miter lim="800000"/>
            <a:headEnd/>
            <a:tailEnd/>
          </a:ln>
          <a:effectLst/>
        </p:spPr>
        <p:txBody>
          <a:bodyPr wrap="square">
            <a:spAutoFit/>
          </a:bodyPr>
          <a:lstStyle/>
          <a:p>
            <a:r>
              <a:rPr lang="en-US" sz="1800" dirty="0"/>
              <a:t>2 </a:t>
            </a:r>
          </a:p>
        </p:txBody>
      </p:sp>
      <p:sp>
        <p:nvSpPr>
          <p:cNvPr id="323618" name="Text Box 34"/>
          <p:cNvSpPr txBox="1">
            <a:spLocks noChangeArrowheads="1"/>
          </p:cNvSpPr>
          <p:nvPr/>
        </p:nvSpPr>
        <p:spPr bwMode="auto">
          <a:xfrm>
            <a:off x="3189922" y="3821668"/>
            <a:ext cx="870739" cy="369332"/>
          </a:xfrm>
          <a:prstGeom prst="rect">
            <a:avLst/>
          </a:prstGeom>
          <a:noFill/>
          <a:ln w="9525">
            <a:noFill/>
            <a:miter lim="800000"/>
            <a:headEnd/>
            <a:tailEnd/>
          </a:ln>
          <a:effectLst/>
        </p:spPr>
        <p:txBody>
          <a:bodyPr wrap="none">
            <a:spAutoFit/>
          </a:bodyPr>
          <a:lstStyle/>
          <a:p>
            <a:r>
              <a:rPr lang="en-US" sz="1800"/>
              <a:t>P1 (10)</a:t>
            </a:r>
          </a:p>
        </p:txBody>
      </p:sp>
      <p:sp>
        <p:nvSpPr>
          <p:cNvPr id="323619" name="Text Box 35"/>
          <p:cNvSpPr txBox="1">
            <a:spLocks noChangeArrowheads="1"/>
          </p:cNvSpPr>
          <p:nvPr/>
        </p:nvSpPr>
        <p:spPr bwMode="auto">
          <a:xfrm>
            <a:off x="1473364" y="3821668"/>
            <a:ext cx="755322" cy="369332"/>
          </a:xfrm>
          <a:prstGeom prst="rect">
            <a:avLst/>
          </a:prstGeom>
          <a:noFill/>
          <a:ln w="9525">
            <a:noFill/>
            <a:miter lim="800000"/>
            <a:headEnd/>
            <a:tailEnd/>
          </a:ln>
          <a:effectLst/>
        </p:spPr>
        <p:txBody>
          <a:bodyPr wrap="none">
            <a:spAutoFit/>
          </a:bodyPr>
          <a:lstStyle/>
          <a:p>
            <a:r>
              <a:rPr lang="en-US" sz="1800"/>
              <a:t>P2 (2)</a:t>
            </a:r>
          </a:p>
        </p:txBody>
      </p:sp>
      <p:sp>
        <p:nvSpPr>
          <p:cNvPr id="323620" name="Text Box 36"/>
          <p:cNvSpPr txBox="1">
            <a:spLocks noChangeArrowheads="1"/>
          </p:cNvSpPr>
          <p:nvPr/>
        </p:nvSpPr>
        <p:spPr bwMode="auto">
          <a:xfrm>
            <a:off x="2130425" y="4343400"/>
            <a:ext cx="311150" cy="369332"/>
          </a:xfrm>
          <a:prstGeom prst="rect">
            <a:avLst/>
          </a:prstGeom>
          <a:noFill/>
          <a:ln w="9525">
            <a:noFill/>
            <a:miter lim="800000"/>
            <a:headEnd/>
            <a:tailEnd/>
          </a:ln>
          <a:effectLst/>
        </p:spPr>
        <p:txBody>
          <a:bodyPr>
            <a:spAutoFit/>
          </a:bodyPr>
          <a:lstStyle/>
          <a:p>
            <a:r>
              <a:rPr lang="en-US" sz="1800"/>
              <a:t>4</a:t>
            </a:r>
          </a:p>
        </p:txBody>
      </p:sp>
    </p:spTree>
    <p:extLst>
      <p:ext uri="{BB962C8B-B14F-4D97-AF65-F5344CB8AC3E}">
        <p14:creationId xmlns:p14="http://schemas.microsoft.com/office/powerpoint/2010/main" val="6016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6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35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5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36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36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35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358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35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3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p:bldP spid="323591" grpId="0"/>
      <p:bldP spid="323592" grpId="0" animBg="1"/>
      <p:bldP spid="323593" grpId="0" animBg="1"/>
      <p:bldP spid="323594" grpId="0"/>
      <p:bldP spid="323618" grpId="0"/>
      <p:bldP spid="323619" grpId="0"/>
      <p:bldP spid="3236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AutoShape 2"/>
          <p:cNvSpPr>
            <a:spLocks noGrp="1" noChangeArrowheads="1"/>
          </p:cNvSpPr>
          <p:nvPr>
            <p:ph type="title"/>
          </p:nvPr>
        </p:nvSpPr>
        <p:spPr/>
        <p:txBody>
          <a:bodyPr/>
          <a:lstStyle/>
          <a:p>
            <a:r>
              <a:rPr lang="en-US"/>
              <a:t>Preemptive SJF</a:t>
            </a:r>
          </a:p>
        </p:txBody>
      </p:sp>
      <p:sp>
        <p:nvSpPr>
          <p:cNvPr id="327683" name="Rectangle 3"/>
          <p:cNvSpPr>
            <a:spLocks noGrp="1" noChangeArrowheads="1"/>
          </p:cNvSpPr>
          <p:nvPr>
            <p:ph idx="1"/>
          </p:nvPr>
        </p:nvSpPr>
        <p:spPr/>
        <p:txBody>
          <a:bodyPr/>
          <a:lstStyle/>
          <a:p>
            <a:r>
              <a:rPr lang="en-US" dirty="0"/>
              <a:t>Also called </a:t>
            </a:r>
            <a:r>
              <a:rPr lang="en-US" dirty="0">
                <a:solidFill>
                  <a:srgbClr val="0000CC"/>
                </a:solidFill>
              </a:rPr>
              <a:t>Shortest Remaining Time First</a:t>
            </a:r>
          </a:p>
          <a:p>
            <a:pPr lvl="1"/>
            <a:r>
              <a:rPr lang="en-US" dirty="0"/>
              <a:t>Schedule the job with the shortest remaining time required to complete</a:t>
            </a:r>
          </a:p>
          <a:p>
            <a:r>
              <a:rPr lang="en-US" dirty="0">
                <a:solidFill>
                  <a:srgbClr val="0000CC"/>
                </a:solidFill>
              </a:rPr>
              <a:t>Requirement</a:t>
            </a:r>
            <a:r>
              <a:rPr lang="en-US" dirty="0"/>
              <a:t>: the lengths of the jobs need to be known in advance</a:t>
            </a:r>
          </a:p>
        </p:txBody>
      </p:sp>
    </p:spTree>
    <p:extLst>
      <p:ext uri="{BB962C8B-B14F-4D97-AF65-F5344CB8AC3E}">
        <p14:creationId xmlns:p14="http://schemas.microsoft.com/office/powerpoint/2010/main" val="165368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6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AutoShape 2"/>
          <p:cNvSpPr>
            <a:spLocks noGrp="1" noChangeArrowheads="1"/>
          </p:cNvSpPr>
          <p:nvPr>
            <p:ph type="title"/>
          </p:nvPr>
        </p:nvSpPr>
        <p:spPr/>
        <p:txBody>
          <a:bodyPr/>
          <a:lstStyle/>
          <a:p>
            <a:r>
              <a:rPr lang="en-US"/>
              <a:t>Preemptive SJF: Same Example</a:t>
            </a:r>
          </a:p>
        </p:txBody>
      </p:sp>
      <p:graphicFrame>
        <p:nvGraphicFramePr>
          <p:cNvPr id="328707" name="Group 3"/>
          <p:cNvGraphicFramePr>
            <a:graphicFrameLocks noGrp="1"/>
          </p:cNvGraphicFramePr>
          <p:nvPr>
            <p:ph idx="1"/>
          </p:nvPr>
        </p:nvGraphicFramePr>
        <p:xfrm>
          <a:off x="566738" y="1412875"/>
          <a:ext cx="8001001" cy="1676401"/>
        </p:xfrm>
        <a:graphic>
          <a:graphicData uri="http://schemas.openxmlformats.org/drawingml/2006/table">
            <a:tbl>
              <a:tblPr/>
              <a:tblGrid>
                <a:gridCol w="1845877">
                  <a:extLst>
                    <a:ext uri="{9D8B030D-6E8A-4147-A177-3AD203B41FA5}">
                      <a16:colId xmlns:a16="http://schemas.microsoft.com/office/drawing/2014/main" val="20000"/>
                    </a:ext>
                  </a:extLst>
                </a:gridCol>
                <a:gridCol w="1969706">
                  <a:extLst>
                    <a:ext uri="{9D8B030D-6E8A-4147-A177-3AD203B41FA5}">
                      <a16:colId xmlns:a16="http://schemas.microsoft.com/office/drawing/2014/main" val="20001"/>
                    </a:ext>
                  </a:extLst>
                </a:gridCol>
                <a:gridCol w="1353863">
                  <a:extLst>
                    <a:ext uri="{9D8B030D-6E8A-4147-A177-3AD203B41FA5}">
                      <a16:colId xmlns:a16="http://schemas.microsoft.com/office/drawing/2014/main" val="20002"/>
                    </a:ext>
                  </a:extLst>
                </a:gridCol>
                <a:gridCol w="2831555">
                  <a:extLst>
                    <a:ext uri="{9D8B030D-6E8A-4147-A177-3AD203B41FA5}">
                      <a16:colId xmlns:a16="http://schemas.microsoft.com/office/drawing/2014/main" val="20003"/>
                    </a:ext>
                  </a:extLst>
                </a:gridCol>
              </a:tblGrid>
              <a:tr h="6572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Process</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Duration</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Order</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Arrival Time</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95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P1</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10</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5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P2</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8729" name="Text Box 25"/>
          <p:cNvSpPr txBox="1">
            <a:spLocks noChangeArrowheads="1"/>
          </p:cNvSpPr>
          <p:nvPr/>
        </p:nvSpPr>
        <p:spPr bwMode="auto">
          <a:xfrm>
            <a:off x="838200" y="5029200"/>
            <a:ext cx="2623234" cy="861774"/>
          </a:xfrm>
          <a:prstGeom prst="rect">
            <a:avLst/>
          </a:prstGeom>
          <a:noFill/>
          <a:ln w="9525">
            <a:noFill/>
            <a:miter lim="800000"/>
            <a:headEnd/>
            <a:tailEnd/>
          </a:ln>
          <a:effectLst/>
        </p:spPr>
        <p:txBody>
          <a:bodyPr wrap="none">
            <a:spAutoFit/>
          </a:bodyPr>
          <a:lstStyle/>
          <a:p>
            <a:pPr algn="l"/>
            <a:r>
              <a:rPr lang="en-US" sz="2000" dirty="0"/>
              <a:t>P1 waiting time: 4-2 =2</a:t>
            </a:r>
          </a:p>
          <a:p>
            <a:pPr algn="l"/>
            <a:r>
              <a:rPr lang="en-US" sz="2000" dirty="0"/>
              <a:t>P2 waiting time: 0</a:t>
            </a:r>
          </a:p>
        </p:txBody>
      </p:sp>
      <p:sp>
        <p:nvSpPr>
          <p:cNvPr id="328730" name="Text Box 26"/>
          <p:cNvSpPr txBox="1">
            <a:spLocks noChangeArrowheads="1"/>
          </p:cNvSpPr>
          <p:nvPr/>
        </p:nvSpPr>
        <p:spPr bwMode="auto">
          <a:xfrm>
            <a:off x="4066177" y="4724400"/>
            <a:ext cx="4364446" cy="1384995"/>
          </a:xfrm>
          <a:prstGeom prst="rect">
            <a:avLst/>
          </a:prstGeom>
          <a:noFill/>
          <a:ln w="9525">
            <a:noFill/>
            <a:miter lim="800000"/>
            <a:headEnd/>
            <a:tailEnd/>
          </a:ln>
          <a:effectLst/>
        </p:spPr>
        <p:txBody>
          <a:bodyPr wrap="none">
            <a:spAutoFit/>
          </a:bodyPr>
          <a:lstStyle/>
          <a:p>
            <a:r>
              <a:rPr lang="en-US" sz="2400" dirty="0"/>
              <a:t>The average waiting time (AWT): </a:t>
            </a:r>
            <a:br>
              <a:rPr lang="en-US" sz="2400" dirty="0"/>
            </a:br>
            <a:r>
              <a:rPr lang="en-US" sz="2400" dirty="0"/>
              <a:t>  (0+2)/2 = 1</a:t>
            </a:r>
          </a:p>
          <a:p>
            <a:r>
              <a:rPr lang="en-US" sz="2400" dirty="0">
                <a:solidFill>
                  <a:srgbClr val="FF0066"/>
                </a:solidFill>
              </a:rPr>
              <a:t>No CPU waste!!!</a:t>
            </a:r>
          </a:p>
        </p:txBody>
      </p:sp>
      <p:sp>
        <p:nvSpPr>
          <p:cNvPr id="328731" name="Line 27"/>
          <p:cNvSpPr>
            <a:spLocks noChangeShapeType="1"/>
          </p:cNvSpPr>
          <p:nvPr/>
        </p:nvSpPr>
        <p:spPr bwMode="auto">
          <a:xfrm>
            <a:off x="838200" y="4267200"/>
            <a:ext cx="8229600" cy="0"/>
          </a:xfrm>
          <a:prstGeom prst="line">
            <a:avLst/>
          </a:prstGeom>
          <a:noFill/>
          <a:ln w="9525">
            <a:solidFill>
              <a:schemeClr val="tx1"/>
            </a:solidFill>
            <a:prstDash val="dash"/>
            <a:round/>
            <a:headEnd/>
            <a:tailEnd/>
          </a:ln>
          <a:effectLst/>
        </p:spPr>
        <p:txBody>
          <a:bodyPr wrap="none"/>
          <a:lstStyle/>
          <a:p>
            <a:pPr algn="l"/>
            <a:endParaRPr lang="en-US" sz="1800"/>
          </a:p>
        </p:txBody>
      </p:sp>
      <p:sp>
        <p:nvSpPr>
          <p:cNvPr id="328732" name="Text Box 28"/>
          <p:cNvSpPr txBox="1">
            <a:spLocks noChangeArrowheads="1"/>
          </p:cNvSpPr>
          <p:nvPr/>
        </p:nvSpPr>
        <p:spPr bwMode="auto">
          <a:xfrm>
            <a:off x="746125" y="4318000"/>
            <a:ext cx="311150" cy="369332"/>
          </a:xfrm>
          <a:prstGeom prst="rect">
            <a:avLst/>
          </a:prstGeom>
          <a:noFill/>
          <a:ln w="9525">
            <a:noFill/>
            <a:miter lim="800000"/>
            <a:headEnd/>
            <a:tailEnd/>
          </a:ln>
          <a:effectLst/>
        </p:spPr>
        <p:txBody>
          <a:bodyPr>
            <a:spAutoFit/>
          </a:bodyPr>
          <a:lstStyle/>
          <a:p>
            <a:pPr algn="l"/>
            <a:r>
              <a:rPr lang="en-US" sz="1800"/>
              <a:t>0</a:t>
            </a:r>
          </a:p>
        </p:txBody>
      </p:sp>
      <p:sp>
        <p:nvSpPr>
          <p:cNvPr id="328733" name="Text Box 29"/>
          <p:cNvSpPr txBox="1">
            <a:spLocks noChangeArrowheads="1"/>
          </p:cNvSpPr>
          <p:nvPr/>
        </p:nvSpPr>
        <p:spPr bwMode="auto">
          <a:xfrm>
            <a:off x="7174126" y="4343400"/>
            <a:ext cx="415498" cy="369332"/>
          </a:xfrm>
          <a:prstGeom prst="rect">
            <a:avLst/>
          </a:prstGeom>
          <a:noFill/>
          <a:ln w="9525">
            <a:noFill/>
            <a:miter lim="800000"/>
            <a:headEnd/>
            <a:tailEnd/>
          </a:ln>
          <a:effectLst/>
        </p:spPr>
        <p:txBody>
          <a:bodyPr wrap="none">
            <a:spAutoFit/>
          </a:bodyPr>
          <a:lstStyle/>
          <a:p>
            <a:pPr algn="l"/>
            <a:r>
              <a:rPr lang="en-US" sz="1800"/>
              <a:t>12</a:t>
            </a:r>
          </a:p>
        </p:txBody>
      </p:sp>
      <p:sp>
        <p:nvSpPr>
          <p:cNvPr id="328734" name="Rectangle 30"/>
          <p:cNvSpPr>
            <a:spLocks noChangeArrowheads="1"/>
          </p:cNvSpPr>
          <p:nvPr/>
        </p:nvSpPr>
        <p:spPr bwMode="auto">
          <a:xfrm>
            <a:off x="2590800" y="4191000"/>
            <a:ext cx="4800600" cy="152400"/>
          </a:xfrm>
          <a:prstGeom prst="rect">
            <a:avLst/>
          </a:prstGeom>
          <a:solidFill>
            <a:srgbClr val="FF0066"/>
          </a:solidFill>
          <a:ln w="9525">
            <a:solidFill>
              <a:schemeClr val="tx1"/>
            </a:solidFill>
            <a:miter lim="800000"/>
            <a:headEnd/>
            <a:tailEnd/>
          </a:ln>
          <a:effectLst/>
        </p:spPr>
        <p:txBody>
          <a:bodyPr wrap="none" anchor="ctr"/>
          <a:lstStyle/>
          <a:p>
            <a:pPr algn="l"/>
            <a:endParaRPr lang="en-US" sz="1800"/>
          </a:p>
        </p:txBody>
      </p:sp>
      <p:sp>
        <p:nvSpPr>
          <p:cNvPr id="328735" name="Rectangle 31"/>
          <p:cNvSpPr>
            <a:spLocks noChangeArrowheads="1"/>
          </p:cNvSpPr>
          <p:nvPr/>
        </p:nvSpPr>
        <p:spPr bwMode="auto">
          <a:xfrm>
            <a:off x="1447800" y="4191000"/>
            <a:ext cx="1143000" cy="152400"/>
          </a:xfrm>
          <a:prstGeom prst="rect">
            <a:avLst/>
          </a:prstGeom>
          <a:solidFill>
            <a:srgbClr val="FF6600"/>
          </a:solidFill>
          <a:ln w="9525">
            <a:solidFill>
              <a:schemeClr val="tx1"/>
            </a:solidFill>
            <a:miter lim="800000"/>
            <a:headEnd/>
            <a:tailEnd/>
          </a:ln>
          <a:effectLst/>
        </p:spPr>
        <p:txBody>
          <a:bodyPr wrap="none" anchor="ctr"/>
          <a:lstStyle/>
          <a:p>
            <a:pPr algn="l"/>
            <a:endParaRPr lang="en-US" sz="1800"/>
          </a:p>
        </p:txBody>
      </p:sp>
      <p:sp>
        <p:nvSpPr>
          <p:cNvPr id="328736" name="Text Box 32"/>
          <p:cNvSpPr txBox="1">
            <a:spLocks noChangeArrowheads="1"/>
          </p:cNvSpPr>
          <p:nvPr/>
        </p:nvSpPr>
        <p:spPr bwMode="auto">
          <a:xfrm>
            <a:off x="1295400" y="4318000"/>
            <a:ext cx="1905000" cy="369332"/>
          </a:xfrm>
          <a:prstGeom prst="rect">
            <a:avLst/>
          </a:prstGeom>
          <a:noFill/>
          <a:ln w="9525">
            <a:noFill/>
            <a:miter lim="800000"/>
            <a:headEnd/>
            <a:tailEnd/>
          </a:ln>
          <a:effectLst/>
        </p:spPr>
        <p:txBody>
          <a:bodyPr>
            <a:spAutoFit/>
          </a:bodyPr>
          <a:lstStyle/>
          <a:p>
            <a:pPr algn="l"/>
            <a:r>
              <a:rPr lang="en-US" sz="1800"/>
              <a:t>2 </a:t>
            </a:r>
          </a:p>
        </p:txBody>
      </p:sp>
      <p:sp>
        <p:nvSpPr>
          <p:cNvPr id="328738" name="Text Box 34"/>
          <p:cNvSpPr txBox="1">
            <a:spLocks noChangeArrowheads="1"/>
          </p:cNvSpPr>
          <p:nvPr/>
        </p:nvSpPr>
        <p:spPr bwMode="auto">
          <a:xfrm>
            <a:off x="3454564" y="3810000"/>
            <a:ext cx="755322" cy="369332"/>
          </a:xfrm>
          <a:prstGeom prst="rect">
            <a:avLst/>
          </a:prstGeom>
          <a:noFill/>
          <a:ln w="9525">
            <a:noFill/>
            <a:miter lim="800000"/>
            <a:headEnd/>
            <a:tailEnd/>
          </a:ln>
          <a:effectLst/>
        </p:spPr>
        <p:txBody>
          <a:bodyPr wrap="none">
            <a:spAutoFit/>
          </a:bodyPr>
          <a:lstStyle/>
          <a:p>
            <a:pPr algn="l"/>
            <a:r>
              <a:rPr lang="en-US" sz="1800"/>
              <a:t>P1 (8)</a:t>
            </a:r>
          </a:p>
        </p:txBody>
      </p:sp>
      <p:sp>
        <p:nvSpPr>
          <p:cNvPr id="328739" name="Text Box 35"/>
          <p:cNvSpPr txBox="1">
            <a:spLocks noChangeArrowheads="1"/>
          </p:cNvSpPr>
          <p:nvPr/>
        </p:nvSpPr>
        <p:spPr bwMode="auto">
          <a:xfrm>
            <a:off x="1778164" y="3810000"/>
            <a:ext cx="755322" cy="369332"/>
          </a:xfrm>
          <a:prstGeom prst="rect">
            <a:avLst/>
          </a:prstGeom>
          <a:noFill/>
          <a:ln w="9525">
            <a:noFill/>
            <a:miter lim="800000"/>
            <a:headEnd/>
            <a:tailEnd/>
          </a:ln>
          <a:effectLst/>
        </p:spPr>
        <p:txBody>
          <a:bodyPr wrap="none">
            <a:spAutoFit/>
          </a:bodyPr>
          <a:lstStyle/>
          <a:p>
            <a:pPr algn="l"/>
            <a:r>
              <a:rPr lang="en-US" sz="1800" dirty="0"/>
              <a:t>P2 (2)</a:t>
            </a:r>
          </a:p>
        </p:txBody>
      </p:sp>
      <p:sp>
        <p:nvSpPr>
          <p:cNvPr id="328740" name="Text Box 36"/>
          <p:cNvSpPr txBox="1">
            <a:spLocks noChangeArrowheads="1"/>
          </p:cNvSpPr>
          <p:nvPr/>
        </p:nvSpPr>
        <p:spPr bwMode="auto">
          <a:xfrm>
            <a:off x="2435225" y="4318000"/>
            <a:ext cx="311150" cy="369332"/>
          </a:xfrm>
          <a:prstGeom prst="rect">
            <a:avLst/>
          </a:prstGeom>
          <a:noFill/>
          <a:ln w="9525">
            <a:noFill/>
            <a:miter lim="800000"/>
            <a:headEnd/>
            <a:tailEnd/>
          </a:ln>
          <a:effectLst/>
        </p:spPr>
        <p:txBody>
          <a:bodyPr>
            <a:spAutoFit/>
          </a:bodyPr>
          <a:lstStyle/>
          <a:p>
            <a:pPr algn="l"/>
            <a:r>
              <a:rPr lang="en-US" sz="1800"/>
              <a:t>4</a:t>
            </a:r>
          </a:p>
        </p:txBody>
      </p:sp>
      <p:sp>
        <p:nvSpPr>
          <p:cNvPr id="328741" name="Rectangle 37"/>
          <p:cNvSpPr>
            <a:spLocks noChangeArrowheads="1"/>
          </p:cNvSpPr>
          <p:nvPr/>
        </p:nvSpPr>
        <p:spPr bwMode="auto">
          <a:xfrm>
            <a:off x="838200" y="4191000"/>
            <a:ext cx="609600" cy="152400"/>
          </a:xfrm>
          <a:prstGeom prst="rect">
            <a:avLst/>
          </a:prstGeom>
          <a:solidFill>
            <a:srgbClr val="FF0066"/>
          </a:solidFill>
          <a:ln w="9525">
            <a:solidFill>
              <a:schemeClr val="tx1"/>
            </a:solidFill>
            <a:miter lim="800000"/>
            <a:headEnd/>
            <a:tailEnd/>
          </a:ln>
          <a:effectLst/>
        </p:spPr>
        <p:txBody>
          <a:bodyPr wrap="none" anchor="ctr"/>
          <a:lstStyle/>
          <a:p>
            <a:pPr algn="l"/>
            <a:endParaRPr lang="en-US" sz="1800"/>
          </a:p>
        </p:txBody>
      </p:sp>
      <p:sp>
        <p:nvSpPr>
          <p:cNvPr id="328742" name="Text Box 38"/>
          <p:cNvSpPr txBox="1">
            <a:spLocks noChangeArrowheads="1"/>
          </p:cNvSpPr>
          <p:nvPr/>
        </p:nvSpPr>
        <p:spPr bwMode="auto">
          <a:xfrm>
            <a:off x="787564" y="3810000"/>
            <a:ext cx="755322" cy="369332"/>
          </a:xfrm>
          <a:prstGeom prst="rect">
            <a:avLst/>
          </a:prstGeom>
          <a:noFill/>
          <a:ln w="9525">
            <a:noFill/>
            <a:miter lim="800000"/>
            <a:headEnd/>
            <a:tailEnd/>
          </a:ln>
          <a:effectLst/>
        </p:spPr>
        <p:txBody>
          <a:bodyPr wrap="none">
            <a:spAutoFit/>
          </a:bodyPr>
          <a:lstStyle/>
          <a:p>
            <a:pPr algn="l"/>
            <a:r>
              <a:rPr lang="en-US" sz="1800"/>
              <a:t>P1 (2)</a:t>
            </a:r>
          </a:p>
        </p:txBody>
      </p:sp>
    </p:spTree>
    <p:extLst>
      <p:ext uri="{BB962C8B-B14F-4D97-AF65-F5344CB8AC3E}">
        <p14:creationId xmlns:p14="http://schemas.microsoft.com/office/powerpoint/2010/main" val="3234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87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87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87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87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87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872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87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87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87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872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8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30" grpId="0"/>
      <p:bldP spid="328733" grpId="0"/>
      <p:bldP spid="328734" grpId="0" animBg="1"/>
      <p:bldP spid="328735" grpId="0" animBg="1"/>
      <p:bldP spid="328736" grpId="0"/>
      <p:bldP spid="328738" grpId="0"/>
      <p:bldP spid="328739" grpId="0"/>
      <p:bldP spid="328740" grpId="0"/>
      <p:bldP spid="328741" grpId="0" animBg="1"/>
      <p:bldP spid="3287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llustration by Mark Stama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164435"/>
            <a:ext cx="4032604" cy="2625484"/>
          </a:xfrm>
          <a:prstGeom prst="rect">
            <a:avLst/>
          </a:prstGeom>
          <a:noFill/>
          <a:extLst>
            <a:ext uri="{909E8E84-426E-40dd-AFC4-6F175D3DCCD1}">
              <a14:hiddenFill xmlns="" xmlns:a14="http://schemas.microsoft.com/office/drawing/2010/main">
                <a:solidFill>
                  <a:srgbClr val="FFFFFF"/>
                </a:solidFill>
              </a14:hiddenFill>
            </a:ext>
          </a:extLst>
        </p:spPr>
      </p:pic>
      <p:sp>
        <p:nvSpPr>
          <p:cNvPr id="329730" name="AutoShape 2"/>
          <p:cNvSpPr>
            <a:spLocks noGrp="1" noChangeArrowheads="1"/>
          </p:cNvSpPr>
          <p:nvPr>
            <p:ph type="title"/>
          </p:nvPr>
        </p:nvSpPr>
        <p:spPr/>
        <p:txBody>
          <a:bodyPr/>
          <a:lstStyle/>
          <a:p>
            <a:r>
              <a:rPr lang="en-US" dirty="0"/>
              <a:t>A Problem with (Preemptive) SJF</a:t>
            </a:r>
          </a:p>
        </p:txBody>
      </p:sp>
      <p:sp>
        <p:nvSpPr>
          <p:cNvPr id="329731" name="Rectangle 3"/>
          <p:cNvSpPr>
            <a:spLocks noGrp="1" noChangeArrowheads="1"/>
          </p:cNvSpPr>
          <p:nvPr>
            <p:ph idx="1"/>
          </p:nvPr>
        </p:nvSpPr>
        <p:spPr>
          <a:xfrm>
            <a:off x="337344" y="1312208"/>
            <a:ext cx="8001000" cy="5040313"/>
          </a:xfrm>
        </p:spPr>
        <p:txBody>
          <a:bodyPr/>
          <a:lstStyle/>
          <a:p>
            <a:r>
              <a:rPr lang="en-US" dirty="0">
                <a:solidFill>
                  <a:srgbClr val="0000CC"/>
                </a:solidFill>
              </a:rPr>
              <a:t>Starvation</a:t>
            </a:r>
          </a:p>
          <a:p>
            <a:pPr lvl="1"/>
            <a:r>
              <a:rPr lang="en-US" dirty="0"/>
              <a:t>In some condition, a job is waiting forever</a:t>
            </a:r>
          </a:p>
          <a:p>
            <a:pPr lvl="1"/>
            <a:r>
              <a:rPr lang="en-US" dirty="0"/>
              <a:t>Example: SJF</a:t>
            </a:r>
          </a:p>
          <a:p>
            <a:pPr lvl="2"/>
            <a:r>
              <a:rPr lang="en-US" dirty="0"/>
              <a:t>Process </a:t>
            </a:r>
            <a:r>
              <a:rPr lang="en-US" i="1" dirty="0"/>
              <a:t>A</a:t>
            </a:r>
            <a:r>
              <a:rPr lang="en-US" dirty="0"/>
              <a:t> with length of 1 hour arrives at time 0</a:t>
            </a:r>
          </a:p>
          <a:p>
            <a:pPr lvl="2"/>
            <a:r>
              <a:rPr lang="en-US" dirty="0"/>
              <a:t>But every 1 minute, a short process with length of 2 minutes arrive</a:t>
            </a:r>
            <a:r>
              <a:rPr lang="en-US" altLang="zh-CN" dirty="0"/>
              <a:t>s</a:t>
            </a:r>
            <a:endParaRPr lang="en-US" dirty="0"/>
          </a:p>
          <a:p>
            <a:pPr lvl="2"/>
            <a:r>
              <a:rPr lang="en-US" dirty="0"/>
              <a:t>Result of SJF: </a:t>
            </a:r>
            <a:r>
              <a:rPr lang="en-US" i="1" dirty="0"/>
              <a:t>A</a:t>
            </a:r>
            <a:r>
              <a:rPr lang="en-US" dirty="0"/>
              <a:t> never gets to run</a:t>
            </a:r>
          </a:p>
          <a:p>
            <a:pPr lvl="3"/>
            <a:endParaRPr lang="en-US" dirty="0"/>
          </a:p>
        </p:txBody>
      </p:sp>
    </p:spTree>
    <p:extLst>
      <p:ext uri="{BB962C8B-B14F-4D97-AF65-F5344CB8AC3E}">
        <p14:creationId xmlns:p14="http://schemas.microsoft.com/office/powerpoint/2010/main" val="226166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9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97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97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97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97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This Lecture</a:t>
            </a:r>
            <a:endParaRPr lang="zh-CN" altLang="en-US" dirty="0"/>
          </a:p>
        </p:txBody>
      </p:sp>
      <p:sp>
        <p:nvSpPr>
          <p:cNvPr id="7" name="内容占位符 1"/>
          <p:cNvSpPr txBox="1">
            <a:spLocks/>
          </p:cNvSpPr>
          <p:nvPr/>
        </p:nvSpPr>
        <p:spPr bwMode="auto">
          <a:xfrm>
            <a:off x="337968" y="1896430"/>
            <a:ext cx="8699500"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000099"/>
              </a:buClr>
              <a:buSzPct val="80000"/>
              <a:buFont typeface="Wingdings" panose="05000000000000000000" pitchFamily="2" charset="2"/>
              <a:buChar char="o"/>
              <a:defRPr sz="3000" b="0">
                <a:solidFill>
                  <a:schemeClr val="tx1"/>
                </a:solidFill>
                <a:latin typeface="Calibri" panose="020F0502020204030204" pitchFamily="34" charset="0"/>
                <a:ea typeface="楷体" pitchFamily="49" charset="-122"/>
                <a:cs typeface="Calibri" panose="020F0502020204030204" pitchFamily="34" charset="0"/>
              </a:defRPr>
            </a:lvl1pPr>
            <a:lvl2pPr marL="908050" indent="-436563" algn="l" rtl="0" eaLnBrk="0" fontAlgn="base" hangingPunct="0">
              <a:spcBef>
                <a:spcPct val="20000"/>
              </a:spcBef>
              <a:spcAft>
                <a:spcPct val="0"/>
              </a:spcAft>
              <a:buClr>
                <a:srgbClr val="000099"/>
              </a:buClr>
              <a:buSzPct val="70000"/>
              <a:buFont typeface="Wingdings" panose="05000000000000000000" pitchFamily="2" charset="2"/>
              <a:buChar char="n"/>
              <a:defRPr sz="2600" b="0">
                <a:solidFill>
                  <a:schemeClr val="tx1"/>
                </a:solidFill>
                <a:latin typeface="Calibri" panose="020F0502020204030204" pitchFamily="34" charset="0"/>
                <a:ea typeface="楷体" pitchFamily="49" charset="-122"/>
                <a:cs typeface="Calibri" panose="020F0502020204030204" pitchFamily="34" charset="0"/>
              </a:defRPr>
            </a:lvl2pPr>
            <a:lvl3pPr marL="1304925" indent="-395288" algn="l" rtl="0" eaLnBrk="0" fontAlgn="base" hangingPunct="0">
              <a:spcBef>
                <a:spcPct val="20000"/>
              </a:spcBef>
              <a:spcAft>
                <a:spcPct val="0"/>
              </a:spcAft>
              <a:buClr>
                <a:srgbClr val="000099"/>
              </a:buClr>
              <a:buSzPct val="70000"/>
              <a:buFont typeface="Wingdings" panose="05000000000000000000" pitchFamily="2" charset="2"/>
              <a:buChar char="o"/>
              <a:defRPr sz="2300" b="0">
                <a:solidFill>
                  <a:schemeClr val="tx1"/>
                </a:solidFill>
                <a:latin typeface="Calibri" panose="020F0502020204030204" pitchFamily="34" charset="0"/>
                <a:ea typeface="楷体" pitchFamily="49" charset="-122"/>
                <a:cs typeface="Calibri" panose="020F0502020204030204" pitchFamily="34" charset="0"/>
              </a:defRPr>
            </a:lvl3pPr>
            <a:lvl4pPr marL="1693863" indent="-387350" algn="l" rtl="0" eaLnBrk="0" fontAlgn="base" hangingPunct="0">
              <a:spcBef>
                <a:spcPct val="20000"/>
              </a:spcBef>
              <a:spcAft>
                <a:spcPct val="0"/>
              </a:spcAft>
              <a:buClr>
                <a:srgbClr val="000099"/>
              </a:buClr>
              <a:buSzPct val="75000"/>
              <a:buFont typeface="Wingdings" panose="05000000000000000000" pitchFamily="2" charset="2"/>
              <a:buChar char="n"/>
              <a:defRPr sz="2000" b="0">
                <a:solidFill>
                  <a:schemeClr val="tx1"/>
                </a:solidFill>
                <a:latin typeface="Calibri" panose="020F0502020204030204" pitchFamily="34" charset="0"/>
                <a:ea typeface="楷体" pitchFamily="49" charset="-122"/>
                <a:cs typeface="Calibri" panose="020F0502020204030204" pitchFamily="34" charset="0"/>
              </a:defRPr>
            </a:lvl4pPr>
            <a:lvl5pPr marL="2093913" indent="-398463" algn="l" rtl="0" eaLnBrk="0" fontAlgn="base" hangingPunct="0">
              <a:spcBef>
                <a:spcPct val="25000"/>
              </a:spcBef>
              <a:spcAft>
                <a:spcPct val="0"/>
              </a:spcAft>
              <a:buClr>
                <a:srgbClr val="000099"/>
              </a:buClr>
              <a:buFont typeface="Wingdings" panose="05000000000000000000" pitchFamily="2" charset="2"/>
              <a:buChar char="§"/>
              <a:defRPr sz="2000" b="0">
                <a:solidFill>
                  <a:schemeClr val="tx1"/>
                </a:solidFill>
                <a:latin typeface="Calibri" panose="020F0502020204030204" pitchFamily="34" charset="0"/>
                <a:ea typeface="楷体" pitchFamily="49" charset="-122"/>
                <a:cs typeface="Calibri" panose="020F0502020204030204" pitchFamily="34" charset="0"/>
              </a:defRPr>
            </a:lvl5pPr>
            <a:lvl6pPr marL="25511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6pPr>
            <a:lvl7pPr marL="30083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7pPr>
            <a:lvl8pPr marL="34655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8pPr>
            <a:lvl9pPr marL="39227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9pPr>
          </a:lstStyle>
          <a:p>
            <a:pPr marL="0" indent="0" algn="ctr">
              <a:buFont typeface="Wingdings" panose="05000000000000000000" pitchFamily="2" charset="2"/>
              <a:buNone/>
            </a:pPr>
            <a:r>
              <a:rPr lang="en-US" altLang="zh-CN" sz="4000" kern="0" dirty="0"/>
              <a:t>Scheduling Overview</a:t>
            </a:r>
          </a:p>
          <a:p>
            <a:pPr marL="0" indent="0" algn="ctr">
              <a:buFont typeface="Wingdings" panose="05000000000000000000" pitchFamily="2" charset="2"/>
              <a:buNone/>
            </a:pPr>
            <a:endParaRPr lang="en-US" altLang="zh-CN" sz="4000" kern="0" dirty="0"/>
          </a:p>
          <a:p>
            <a:pPr marL="0" indent="0" algn="ctr">
              <a:buFont typeface="Wingdings" panose="05000000000000000000" pitchFamily="2" charset="2"/>
              <a:buNone/>
            </a:pPr>
            <a:r>
              <a:rPr lang="en-US" altLang="zh-CN" sz="4000" kern="0" dirty="0"/>
              <a:t>Single</a:t>
            </a:r>
            <a:r>
              <a:rPr lang="zh-CN" altLang="en-US" sz="4000" kern="0" dirty="0"/>
              <a:t> </a:t>
            </a:r>
            <a:r>
              <a:rPr lang="en-US" altLang="zh-CN" sz="4000" kern="0" dirty="0"/>
              <a:t>Processor Scheduling</a:t>
            </a:r>
          </a:p>
          <a:p>
            <a:pPr marL="0" indent="0" algn="ctr">
              <a:buFont typeface="Wingdings" panose="05000000000000000000" pitchFamily="2" charset="2"/>
              <a:buNone/>
            </a:pPr>
            <a:r>
              <a:rPr lang="en-US" altLang="zh-CN" sz="3200" kern="0" dirty="0"/>
              <a:t>Scheduling for batch systems</a:t>
            </a:r>
          </a:p>
          <a:p>
            <a:pPr marL="0" indent="0" algn="ctr">
              <a:buFont typeface="Wingdings" panose="05000000000000000000" pitchFamily="2" charset="2"/>
              <a:buNone/>
            </a:pPr>
            <a:r>
              <a:rPr lang="en-US" altLang="zh-CN" sz="3200" kern="0" dirty="0">
                <a:solidFill>
                  <a:srgbClr val="C00000"/>
                </a:solidFill>
              </a:rPr>
              <a:t>Interactive scheduling</a:t>
            </a:r>
          </a:p>
          <a:p>
            <a:pPr marL="0" indent="0" algn="ctr">
              <a:buFont typeface="Wingdings" panose="05000000000000000000" pitchFamily="2" charset="2"/>
              <a:buNone/>
            </a:pPr>
            <a:endParaRPr lang="en-US" altLang="zh-CN" sz="4000" kern="0" dirty="0">
              <a:latin typeface="+mj-lt"/>
            </a:endParaRPr>
          </a:p>
        </p:txBody>
      </p:sp>
    </p:spTree>
    <p:extLst>
      <p:ext uri="{BB962C8B-B14F-4D97-AF65-F5344CB8AC3E}">
        <p14:creationId xmlns:p14="http://schemas.microsoft.com/office/powerpoint/2010/main" val="3292103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AutoShape 2"/>
          <p:cNvSpPr>
            <a:spLocks noGrp="1" noChangeArrowheads="1"/>
          </p:cNvSpPr>
          <p:nvPr>
            <p:ph type="title"/>
          </p:nvPr>
        </p:nvSpPr>
        <p:spPr/>
        <p:txBody>
          <a:bodyPr/>
          <a:lstStyle/>
          <a:p>
            <a:r>
              <a:rPr lang="en-US"/>
              <a:t>Interactive Scheduling Algorithms</a:t>
            </a:r>
            <a:endParaRPr lang="en-US" dirty="0"/>
          </a:p>
        </p:txBody>
      </p:sp>
      <p:sp>
        <p:nvSpPr>
          <p:cNvPr id="315395" name="Rectangle 3"/>
          <p:cNvSpPr>
            <a:spLocks noGrp="1" noChangeArrowheads="1"/>
          </p:cNvSpPr>
          <p:nvPr>
            <p:ph idx="1"/>
          </p:nvPr>
        </p:nvSpPr>
        <p:spPr/>
        <p:txBody>
          <a:bodyPr/>
          <a:lstStyle/>
          <a:p>
            <a:pPr>
              <a:spcBef>
                <a:spcPts val="300"/>
              </a:spcBef>
            </a:pPr>
            <a:r>
              <a:rPr lang="en-US" sz="2800" dirty="0"/>
              <a:t>Usually </a:t>
            </a:r>
            <a:r>
              <a:rPr lang="en-US" sz="2800" dirty="0">
                <a:solidFill>
                  <a:srgbClr val="0000CC"/>
                </a:solidFill>
              </a:rPr>
              <a:t>preemptive</a:t>
            </a:r>
          </a:p>
          <a:p>
            <a:pPr lvl="1">
              <a:spcBef>
                <a:spcPts val="300"/>
              </a:spcBef>
            </a:pPr>
            <a:r>
              <a:rPr lang="en-US" sz="2400" dirty="0"/>
              <a:t>Time is sliced into quantum (time intervals)</a:t>
            </a:r>
          </a:p>
          <a:p>
            <a:pPr lvl="1">
              <a:spcBef>
                <a:spcPts val="300"/>
              </a:spcBef>
            </a:pPr>
            <a:r>
              <a:rPr lang="en-US" sz="2400" dirty="0"/>
              <a:t>Scheduling decision is also made at the beginning of each quantum</a:t>
            </a:r>
          </a:p>
          <a:p>
            <a:pPr>
              <a:spcBef>
                <a:spcPts val="300"/>
              </a:spcBef>
            </a:pPr>
            <a:r>
              <a:rPr lang="en-US" sz="2800" dirty="0"/>
              <a:t>Performance </a:t>
            </a:r>
            <a:r>
              <a:rPr lang="en-US" altLang="zh-CN" sz="2800" dirty="0">
                <a:solidFill>
                  <a:srgbClr val="0000CC"/>
                </a:solidFill>
              </a:rPr>
              <a:t>c</a:t>
            </a:r>
            <a:r>
              <a:rPr lang="en-US" sz="2800" dirty="0">
                <a:solidFill>
                  <a:srgbClr val="0000CC"/>
                </a:solidFill>
              </a:rPr>
              <a:t>riteria</a:t>
            </a:r>
          </a:p>
          <a:p>
            <a:pPr lvl="1">
              <a:spcBef>
                <a:spcPts val="300"/>
              </a:spcBef>
            </a:pPr>
            <a:r>
              <a:rPr lang="en-US" sz="2400" dirty="0"/>
              <a:t>Min response time</a:t>
            </a:r>
          </a:p>
          <a:p>
            <a:pPr lvl="1">
              <a:spcBef>
                <a:spcPts val="300"/>
              </a:spcBef>
            </a:pPr>
            <a:r>
              <a:rPr lang="en-US" sz="2400" dirty="0"/>
              <a:t>AWT is also important</a:t>
            </a:r>
          </a:p>
          <a:p>
            <a:pPr>
              <a:spcBef>
                <a:spcPts val="300"/>
              </a:spcBef>
            </a:pPr>
            <a:r>
              <a:rPr lang="en-US" sz="2800" dirty="0"/>
              <a:t>Representative </a:t>
            </a:r>
            <a:r>
              <a:rPr lang="en-US" sz="2800" dirty="0">
                <a:solidFill>
                  <a:srgbClr val="0000CC"/>
                </a:solidFill>
              </a:rPr>
              <a:t>algorithms</a:t>
            </a:r>
            <a:r>
              <a:rPr lang="en-US" sz="2800" dirty="0"/>
              <a:t>:</a:t>
            </a:r>
          </a:p>
          <a:p>
            <a:pPr lvl="1">
              <a:spcBef>
                <a:spcPts val="300"/>
              </a:spcBef>
            </a:pPr>
            <a:r>
              <a:rPr lang="en-US" sz="2400" dirty="0"/>
              <a:t>Round-robin</a:t>
            </a:r>
          </a:p>
          <a:p>
            <a:pPr lvl="1">
              <a:spcBef>
                <a:spcPts val="300"/>
              </a:spcBef>
            </a:pPr>
            <a:r>
              <a:rPr lang="en-US" altLang="zh-CN" sz="2400" dirty="0"/>
              <a:t>Priority-based</a:t>
            </a:r>
          </a:p>
          <a:p>
            <a:pPr lvl="2">
              <a:spcBef>
                <a:spcPts val="300"/>
              </a:spcBef>
            </a:pPr>
            <a:r>
              <a:rPr lang="en-US" altLang="zh-CN" sz="2000" dirty="0"/>
              <a:t>Extra: what happened on Mars ?</a:t>
            </a:r>
          </a:p>
          <a:p>
            <a:pPr lvl="1">
              <a:spcBef>
                <a:spcPts val="300"/>
              </a:spcBef>
            </a:pPr>
            <a:r>
              <a:rPr lang="en-US" sz="2400" dirty="0"/>
              <a:t>…</a:t>
            </a:r>
          </a:p>
        </p:txBody>
      </p:sp>
    </p:spTree>
    <p:extLst>
      <p:ext uri="{BB962C8B-B14F-4D97-AF65-F5344CB8AC3E}">
        <p14:creationId xmlns:p14="http://schemas.microsoft.com/office/powerpoint/2010/main" val="218225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5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53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53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53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53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53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53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53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53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53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Buzz Words</a:t>
            </a:r>
            <a:endParaRPr kumimoji="1" lang="zh-CN" altLang="en-US" dirty="0"/>
          </a:p>
        </p:txBody>
      </p:sp>
      <p:sp>
        <p:nvSpPr>
          <p:cNvPr id="11" name="圆角矩形 10"/>
          <p:cNvSpPr/>
          <p:nvPr/>
        </p:nvSpPr>
        <p:spPr bwMode="auto">
          <a:xfrm>
            <a:off x="703048" y="4862150"/>
            <a:ext cx="3563999"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Preemptive scheduling</a:t>
            </a:r>
          </a:p>
        </p:txBody>
      </p:sp>
      <p:sp>
        <p:nvSpPr>
          <p:cNvPr id="6" name="圆角矩形 5"/>
          <p:cNvSpPr/>
          <p:nvPr/>
        </p:nvSpPr>
        <p:spPr bwMode="auto">
          <a:xfrm>
            <a:off x="4694318" y="1978722"/>
            <a:ext cx="3563999"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Long-term scheduler, or job scheduler</a:t>
            </a:r>
          </a:p>
        </p:txBody>
      </p:sp>
      <p:sp>
        <p:nvSpPr>
          <p:cNvPr id="8" name="圆角矩形 7"/>
          <p:cNvSpPr/>
          <p:nvPr/>
        </p:nvSpPr>
        <p:spPr bwMode="auto">
          <a:xfrm>
            <a:off x="708245" y="3420436"/>
            <a:ext cx="3558802"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Short-term scheduler, or CPU scheduler</a:t>
            </a:r>
          </a:p>
        </p:txBody>
      </p:sp>
      <p:sp>
        <p:nvSpPr>
          <p:cNvPr id="14" name="圆角矩形 13"/>
          <p:cNvSpPr/>
          <p:nvPr/>
        </p:nvSpPr>
        <p:spPr bwMode="auto">
          <a:xfrm>
            <a:off x="4694318" y="4862150"/>
            <a:ext cx="3563999"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Non-preemptive scheduling</a:t>
            </a:r>
          </a:p>
        </p:txBody>
      </p:sp>
      <p:sp>
        <p:nvSpPr>
          <p:cNvPr id="7" name="圆角矩形 6"/>
          <p:cNvSpPr/>
          <p:nvPr/>
        </p:nvSpPr>
        <p:spPr bwMode="auto">
          <a:xfrm>
            <a:off x="703048" y="1978722"/>
            <a:ext cx="3563999"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Scheduling</a:t>
            </a:r>
          </a:p>
        </p:txBody>
      </p:sp>
      <p:sp>
        <p:nvSpPr>
          <p:cNvPr id="9" name="圆角矩形 8"/>
          <p:cNvSpPr/>
          <p:nvPr/>
        </p:nvSpPr>
        <p:spPr bwMode="auto">
          <a:xfrm>
            <a:off x="4694317" y="3420436"/>
            <a:ext cx="3563999" cy="9017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sz="2400" b="1" dirty="0">
                <a:solidFill>
                  <a:schemeClr val="dk1"/>
                </a:solidFill>
              </a:rPr>
              <a:t>Dispatcher</a:t>
            </a:r>
          </a:p>
        </p:txBody>
      </p:sp>
    </p:spTree>
    <p:extLst>
      <p:ext uri="{BB962C8B-B14F-4D97-AF65-F5344CB8AC3E}">
        <p14:creationId xmlns:p14="http://schemas.microsoft.com/office/powerpoint/2010/main" val="613477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AutoShape 2"/>
          <p:cNvSpPr>
            <a:spLocks noGrp="1" noChangeArrowheads="1"/>
          </p:cNvSpPr>
          <p:nvPr>
            <p:ph type="title"/>
          </p:nvPr>
        </p:nvSpPr>
        <p:spPr/>
        <p:txBody>
          <a:bodyPr/>
          <a:lstStyle/>
          <a:p>
            <a:r>
              <a:rPr lang="en-US"/>
              <a:t>Round-robin </a:t>
            </a:r>
          </a:p>
        </p:txBody>
      </p:sp>
      <p:sp>
        <p:nvSpPr>
          <p:cNvPr id="316419" name="Rectangle 3"/>
          <p:cNvSpPr>
            <a:spLocks noGrp="1" noChangeArrowheads="1"/>
          </p:cNvSpPr>
          <p:nvPr>
            <p:ph idx="1"/>
          </p:nvPr>
        </p:nvSpPr>
        <p:spPr/>
        <p:txBody>
          <a:bodyPr/>
          <a:lstStyle/>
          <a:p>
            <a:pPr>
              <a:spcBef>
                <a:spcPts val="0"/>
              </a:spcBef>
            </a:pPr>
            <a:r>
              <a:rPr lang="en-US" sz="2800" dirty="0"/>
              <a:t>One of the oldest, simplest, most commonly used scheduling algorithm</a:t>
            </a:r>
          </a:p>
          <a:p>
            <a:pPr>
              <a:spcBef>
                <a:spcPts val="0"/>
              </a:spcBef>
            </a:pPr>
            <a:r>
              <a:rPr lang="en-US" sz="2800" dirty="0"/>
              <a:t>Select process/thread from ready queue in a round-robin fashion (take turns)</a:t>
            </a:r>
          </a:p>
          <a:p>
            <a:pPr>
              <a:spcBef>
                <a:spcPts val="0"/>
              </a:spcBef>
            </a:pPr>
            <a:r>
              <a:rPr lang="en-US" altLang="zh-CN" sz="2800" dirty="0"/>
              <a:t>Difference</a:t>
            </a:r>
            <a:r>
              <a:rPr lang="zh-CN" altLang="en-US" sz="2800" dirty="0"/>
              <a:t> </a:t>
            </a:r>
            <a:r>
              <a:rPr lang="en-US" altLang="zh-CN" sz="2800" dirty="0"/>
              <a:t>with</a:t>
            </a:r>
            <a:r>
              <a:rPr lang="zh-CN" altLang="en-US" sz="2800" dirty="0"/>
              <a:t> </a:t>
            </a:r>
            <a:r>
              <a:rPr lang="en-US" altLang="zh-CN" sz="2800" dirty="0"/>
              <a:t>FIFO?</a:t>
            </a:r>
            <a:endParaRPr lang="en-US" sz="2800" dirty="0"/>
          </a:p>
        </p:txBody>
      </p:sp>
      <p:pic>
        <p:nvPicPr>
          <p:cNvPr id="316421" name="Picture 5" descr="\begin{figure}\centerline{\psfig{figure=figures/robin.ps,width=5in,height=3in}}\end{figure}"/>
          <p:cNvPicPr>
            <a:picLocks noChangeAspect="1" noChangeArrowheads="1"/>
          </p:cNvPicPr>
          <p:nvPr/>
        </p:nvPicPr>
        <p:blipFill>
          <a:blip r:embed="rId3" cstate="print"/>
          <a:srcRect/>
          <a:stretch>
            <a:fillRect/>
          </a:stretch>
        </p:blipFill>
        <p:spPr bwMode="auto">
          <a:xfrm>
            <a:off x="3909666" y="3488130"/>
            <a:ext cx="5068465" cy="2819400"/>
          </a:xfrm>
          <a:prstGeom prst="rect">
            <a:avLst/>
          </a:prstGeom>
          <a:noFill/>
        </p:spPr>
      </p:pic>
      <p:sp>
        <p:nvSpPr>
          <p:cNvPr id="316422" name="Text Box 6"/>
          <p:cNvSpPr txBox="1">
            <a:spLocks noChangeArrowheads="1"/>
          </p:cNvSpPr>
          <p:nvPr/>
        </p:nvSpPr>
        <p:spPr bwMode="auto">
          <a:xfrm>
            <a:off x="341525" y="4459335"/>
            <a:ext cx="3695700" cy="1200329"/>
          </a:xfrm>
          <a:prstGeom prst="rect">
            <a:avLst/>
          </a:prstGeom>
          <a:noFill/>
          <a:ln w="9525">
            <a:noFill/>
            <a:miter lim="800000"/>
            <a:headEnd/>
            <a:tailEnd/>
          </a:ln>
          <a:effectLst/>
        </p:spPr>
        <p:txBody>
          <a:bodyPr wrap="square">
            <a:spAutoFit/>
          </a:bodyPr>
          <a:lstStyle/>
          <a:p>
            <a:pPr algn="l"/>
            <a:r>
              <a:rPr lang="en-US" sz="2400" dirty="0">
                <a:latin typeface="Calibri" panose="020F0502020204030204" pitchFamily="34" charset="0"/>
                <a:cs typeface="Calibri" panose="020F0502020204030204" pitchFamily="34" charset="0"/>
              </a:rPr>
              <a:t>Problem:</a:t>
            </a:r>
          </a:p>
          <a:p>
            <a:pPr algn="l">
              <a:buFontTx/>
              <a:buChar char="•"/>
            </a:pPr>
            <a:r>
              <a:rPr lang="en-US" sz="2400" dirty="0">
                <a:latin typeface="Calibri" panose="020F0502020204030204" pitchFamily="34" charset="0"/>
                <a:cs typeface="Calibri" panose="020F0502020204030204" pitchFamily="34" charset="0"/>
              </a:rPr>
              <a:t> Do not consider priority</a:t>
            </a:r>
          </a:p>
          <a:p>
            <a:pPr algn="l">
              <a:buFontTx/>
              <a:buChar char="•"/>
            </a:pPr>
            <a:r>
              <a:rPr lang="en-US" sz="2400" dirty="0">
                <a:latin typeface="Calibri" panose="020F0502020204030204" pitchFamily="34" charset="0"/>
                <a:cs typeface="Calibri" panose="020F0502020204030204" pitchFamily="34" charset="0"/>
              </a:rPr>
              <a:t> Context switch overhead</a:t>
            </a:r>
          </a:p>
        </p:txBody>
      </p:sp>
    </p:spTree>
    <p:extLst>
      <p:ext uri="{BB962C8B-B14F-4D97-AF65-F5344CB8AC3E}">
        <p14:creationId xmlns:p14="http://schemas.microsoft.com/office/powerpoint/2010/main" val="19938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AutoShape 2"/>
          <p:cNvSpPr>
            <a:spLocks noGrp="1" noChangeArrowheads="1"/>
          </p:cNvSpPr>
          <p:nvPr>
            <p:ph type="title"/>
          </p:nvPr>
        </p:nvSpPr>
        <p:spPr/>
        <p:txBody>
          <a:bodyPr/>
          <a:lstStyle/>
          <a:p>
            <a:r>
              <a:rPr lang="en-US" dirty="0"/>
              <a:t>Round-robin: Example</a:t>
            </a:r>
          </a:p>
        </p:txBody>
      </p:sp>
      <p:graphicFrame>
        <p:nvGraphicFramePr>
          <p:cNvPr id="318503" name="Group 39"/>
          <p:cNvGraphicFramePr>
            <a:graphicFrameLocks noGrp="1"/>
          </p:cNvGraphicFramePr>
          <p:nvPr>
            <p:ph idx="1"/>
          </p:nvPr>
        </p:nvGraphicFramePr>
        <p:xfrm>
          <a:off x="566738" y="1412875"/>
          <a:ext cx="8001001" cy="1674495"/>
        </p:xfrm>
        <a:graphic>
          <a:graphicData uri="http://schemas.openxmlformats.org/drawingml/2006/table">
            <a:tbl>
              <a:tblPr/>
              <a:tblGrid>
                <a:gridCol w="1845877">
                  <a:extLst>
                    <a:ext uri="{9D8B030D-6E8A-4147-A177-3AD203B41FA5}">
                      <a16:colId xmlns:a16="http://schemas.microsoft.com/office/drawing/2014/main" val="20000"/>
                    </a:ext>
                  </a:extLst>
                </a:gridCol>
                <a:gridCol w="1969706">
                  <a:extLst>
                    <a:ext uri="{9D8B030D-6E8A-4147-A177-3AD203B41FA5}">
                      <a16:colId xmlns:a16="http://schemas.microsoft.com/office/drawing/2014/main" val="20001"/>
                    </a:ext>
                  </a:extLst>
                </a:gridCol>
                <a:gridCol w="1353863">
                  <a:extLst>
                    <a:ext uri="{9D8B030D-6E8A-4147-A177-3AD203B41FA5}">
                      <a16:colId xmlns:a16="http://schemas.microsoft.com/office/drawing/2014/main" val="20002"/>
                    </a:ext>
                  </a:extLst>
                </a:gridCol>
                <a:gridCol w="2831555">
                  <a:extLst>
                    <a:ext uri="{9D8B030D-6E8A-4147-A177-3AD203B41FA5}">
                      <a16:colId xmlns:a16="http://schemas.microsoft.com/office/drawing/2014/main" val="20003"/>
                    </a:ext>
                  </a:extLst>
                </a:gridCol>
              </a:tblGrid>
              <a:tr h="4857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Process</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Duration</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Order</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Arrival Time</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8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P1</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3</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76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P2</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4</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76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P3</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3</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3</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8504" name="Line 40"/>
          <p:cNvSpPr>
            <a:spLocks noChangeShapeType="1"/>
          </p:cNvSpPr>
          <p:nvPr/>
        </p:nvSpPr>
        <p:spPr bwMode="auto">
          <a:xfrm>
            <a:off x="762000" y="4572000"/>
            <a:ext cx="8001000" cy="0"/>
          </a:xfrm>
          <a:prstGeom prst="line">
            <a:avLst/>
          </a:prstGeom>
          <a:noFill/>
          <a:ln w="9525">
            <a:solidFill>
              <a:schemeClr val="tx1"/>
            </a:solidFill>
            <a:prstDash val="dash"/>
            <a:round/>
            <a:headEnd/>
            <a:tailEnd/>
          </a:ln>
          <a:effectLst/>
        </p:spPr>
        <p:txBody>
          <a:bodyPr wrap="none"/>
          <a:lstStyle/>
          <a:p>
            <a:endParaRPr lang="en-US"/>
          </a:p>
        </p:txBody>
      </p:sp>
      <p:sp>
        <p:nvSpPr>
          <p:cNvPr id="318505" name="Text Box 41"/>
          <p:cNvSpPr txBox="1">
            <a:spLocks noChangeArrowheads="1"/>
          </p:cNvSpPr>
          <p:nvPr/>
        </p:nvSpPr>
        <p:spPr bwMode="auto">
          <a:xfrm>
            <a:off x="669925" y="4684713"/>
            <a:ext cx="311150" cy="366712"/>
          </a:xfrm>
          <a:prstGeom prst="rect">
            <a:avLst/>
          </a:prstGeom>
          <a:noFill/>
          <a:ln w="9525">
            <a:noFill/>
            <a:miter lim="800000"/>
            <a:headEnd/>
            <a:tailEnd/>
          </a:ln>
          <a:effectLst/>
        </p:spPr>
        <p:txBody>
          <a:bodyPr wrap="none">
            <a:spAutoFit/>
          </a:bodyPr>
          <a:lstStyle/>
          <a:p>
            <a:r>
              <a:rPr lang="en-US"/>
              <a:t>0</a:t>
            </a:r>
          </a:p>
        </p:txBody>
      </p:sp>
      <p:sp>
        <p:nvSpPr>
          <p:cNvPr id="318506" name="Text Box 42"/>
          <p:cNvSpPr txBox="1">
            <a:spLocks noChangeArrowheads="1"/>
          </p:cNvSpPr>
          <p:nvPr/>
        </p:nvSpPr>
        <p:spPr bwMode="auto">
          <a:xfrm>
            <a:off x="974725" y="3313113"/>
            <a:ext cx="6152646" cy="400110"/>
          </a:xfrm>
          <a:prstGeom prst="rect">
            <a:avLst/>
          </a:prstGeom>
          <a:noFill/>
          <a:ln w="9525">
            <a:noFill/>
            <a:miter lim="800000"/>
            <a:headEnd/>
            <a:tailEnd/>
          </a:ln>
          <a:effectLst/>
        </p:spPr>
        <p:txBody>
          <a:bodyPr wrap="none">
            <a:spAutoFit/>
          </a:bodyPr>
          <a:lstStyle/>
          <a:p>
            <a:r>
              <a:rPr lang="en-US" sz="2000" dirty="0"/>
              <a:t>Suppose time quantum is: 1 unit, P1, P2 &amp; P3 never block</a:t>
            </a:r>
          </a:p>
        </p:txBody>
      </p:sp>
      <p:sp>
        <p:nvSpPr>
          <p:cNvPr id="318507" name="Rectangle 43"/>
          <p:cNvSpPr>
            <a:spLocks noChangeArrowheads="1"/>
          </p:cNvSpPr>
          <p:nvPr/>
        </p:nvSpPr>
        <p:spPr bwMode="auto">
          <a:xfrm>
            <a:off x="762000" y="4495800"/>
            <a:ext cx="381000"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8508" name="Rectangle 44"/>
          <p:cNvSpPr>
            <a:spLocks noChangeArrowheads="1"/>
          </p:cNvSpPr>
          <p:nvPr/>
        </p:nvSpPr>
        <p:spPr bwMode="auto">
          <a:xfrm>
            <a:off x="1143000" y="4495800"/>
            <a:ext cx="381000" cy="152400"/>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318509" name="Rectangle 45"/>
          <p:cNvSpPr>
            <a:spLocks noChangeArrowheads="1"/>
          </p:cNvSpPr>
          <p:nvPr/>
        </p:nvSpPr>
        <p:spPr bwMode="auto">
          <a:xfrm>
            <a:off x="1524000" y="4495800"/>
            <a:ext cx="381000" cy="1524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318516" name="Text Box 52"/>
          <p:cNvSpPr txBox="1">
            <a:spLocks noChangeArrowheads="1"/>
          </p:cNvSpPr>
          <p:nvPr/>
        </p:nvSpPr>
        <p:spPr bwMode="auto">
          <a:xfrm>
            <a:off x="685800" y="4114800"/>
            <a:ext cx="431800" cy="336550"/>
          </a:xfrm>
          <a:prstGeom prst="rect">
            <a:avLst/>
          </a:prstGeom>
          <a:noFill/>
          <a:ln w="9525">
            <a:noFill/>
            <a:miter lim="800000"/>
            <a:headEnd/>
            <a:tailEnd/>
          </a:ln>
          <a:effectLst/>
        </p:spPr>
        <p:txBody>
          <a:bodyPr wrap="none">
            <a:spAutoFit/>
          </a:bodyPr>
          <a:lstStyle/>
          <a:p>
            <a:r>
              <a:rPr lang="en-US" sz="1600"/>
              <a:t>P1</a:t>
            </a:r>
          </a:p>
        </p:txBody>
      </p:sp>
      <p:sp>
        <p:nvSpPr>
          <p:cNvPr id="318517" name="Text Box 53"/>
          <p:cNvSpPr txBox="1">
            <a:spLocks noChangeArrowheads="1"/>
          </p:cNvSpPr>
          <p:nvPr/>
        </p:nvSpPr>
        <p:spPr bwMode="auto">
          <a:xfrm>
            <a:off x="1066800" y="4114800"/>
            <a:ext cx="431800" cy="336550"/>
          </a:xfrm>
          <a:prstGeom prst="rect">
            <a:avLst/>
          </a:prstGeom>
          <a:noFill/>
          <a:ln w="9525">
            <a:noFill/>
            <a:miter lim="800000"/>
            <a:headEnd/>
            <a:tailEnd/>
          </a:ln>
          <a:effectLst/>
        </p:spPr>
        <p:txBody>
          <a:bodyPr wrap="none">
            <a:spAutoFit/>
          </a:bodyPr>
          <a:lstStyle/>
          <a:p>
            <a:r>
              <a:rPr lang="en-US" sz="1600"/>
              <a:t>P2</a:t>
            </a:r>
          </a:p>
        </p:txBody>
      </p:sp>
      <p:sp>
        <p:nvSpPr>
          <p:cNvPr id="318518" name="Text Box 54"/>
          <p:cNvSpPr txBox="1">
            <a:spLocks noChangeArrowheads="1"/>
          </p:cNvSpPr>
          <p:nvPr/>
        </p:nvSpPr>
        <p:spPr bwMode="auto">
          <a:xfrm>
            <a:off x="1447800" y="4114800"/>
            <a:ext cx="431800" cy="336550"/>
          </a:xfrm>
          <a:prstGeom prst="rect">
            <a:avLst/>
          </a:prstGeom>
          <a:noFill/>
          <a:ln w="9525">
            <a:noFill/>
            <a:miter lim="800000"/>
            <a:headEnd/>
            <a:tailEnd/>
          </a:ln>
          <a:effectLst/>
        </p:spPr>
        <p:txBody>
          <a:bodyPr wrap="none">
            <a:spAutoFit/>
          </a:bodyPr>
          <a:lstStyle/>
          <a:p>
            <a:r>
              <a:rPr lang="en-US" sz="1600"/>
              <a:t>P3</a:t>
            </a:r>
          </a:p>
        </p:txBody>
      </p:sp>
      <p:sp>
        <p:nvSpPr>
          <p:cNvPr id="318519" name="Rectangle 55"/>
          <p:cNvSpPr>
            <a:spLocks noChangeArrowheads="1"/>
          </p:cNvSpPr>
          <p:nvPr/>
        </p:nvSpPr>
        <p:spPr bwMode="auto">
          <a:xfrm>
            <a:off x="1905000" y="4495800"/>
            <a:ext cx="381000"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8520" name="Rectangle 56"/>
          <p:cNvSpPr>
            <a:spLocks noChangeArrowheads="1"/>
          </p:cNvSpPr>
          <p:nvPr/>
        </p:nvSpPr>
        <p:spPr bwMode="auto">
          <a:xfrm>
            <a:off x="2286000" y="4495800"/>
            <a:ext cx="381000" cy="152400"/>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318521" name="Rectangle 57"/>
          <p:cNvSpPr>
            <a:spLocks noChangeArrowheads="1"/>
          </p:cNvSpPr>
          <p:nvPr/>
        </p:nvSpPr>
        <p:spPr bwMode="auto">
          <a:xfrm>
            <a:off x="2667000" y="4495800"/>
            <a:ext cx="381000" cy="1524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318522" name="Rectangle 58"/>
          <p:cNvSpPr>
            <a:spLocks noChangeArrowheads="1"/>
          </p:cNvSpPr>
          <p:nvPr/>
        </p:nvSpPr>
        <p:spPr bwMode="auto">
          <a:xfrm>
            <a:off x="3048000" y="4495800"/>
            <a:ext cx="381000"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8523" name="Rectangle 59"/>
          <p:cNvSpPr>
            <a:spLocks noChangeArrowheads="1"/>
          </p:cNvSpPr>
          <p:nvPr/>
        </p:nvSpPr>
        <p:spPr bwMode="auto">
          <a:xfrm>
            <a:off x="3429000" y="4495800"/>
            <a:ext cx="381000" cy="152400"/>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318524" name="Rectangle 60"/>
          <p:cNvSpPr>
            <a:spLocks noChangeArrowheads="1"/>
          </p:cNvSpPr>
          <p:nvPr/>
        </p:nvSpPr>
        <p:spPr bwMode="auto">
          <a:xfrm>
            <a:off x="3810000" y="4495800"/>
            <a:ext cx="381000" cy="1524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318525" name="Rectangle 61"/>
          <p:cNvSpPr>
            <a:spLocks noChangeArrowheads="1"/>
          </p:cNvSpPr>
          <p:nvPr/>
        </p:nvSpPr>
        <p:spPr bwMode="auto">
          <a:xfrm>
            <a:off x="4114800" y="4495800"/>
            <a:ext cx="381000" cy="152400"/>
          </a:xfrm>
          <a:prstGeom prst="rect">
            <a:avLst/>
          </a:prstGeom>
          <a:solidFill>
            <a:srgbClr val="FF0066"/>
          </a:solidFill>
          <a:ln w="9525">
            <a:solidFill>
              <a:schemeClr val="tx1"/>
            </a:solidFill>
            <a:miter lim="800000"/>
            <a:headEnd/>
            <a:tailEnd/>
          </a:ln>
          <a:effectLst/>
        </p:spPr>
        <p:txBody>
          <a:bodyPr wrap="none" anchor="ctr"/>
          <a:lstStyle/>
          <a:p>
            <a:endParaRPr lang="en-US"/>
          </a:p>
        </p:txBody>
      </p:sp>
      <p:sp>
        <p:nvSpPr>
          <p:cNvPr id="318526" name="Text Box 62"/>
          <p:cNvSpPr txBox="1">
            <a:spLocks noChangeArrowheads="1"/>
          </p:cNvSpPr>
          <p:nvPr/>
        </p:nvSpPr>
        <p:spPr bwMode="auto">
          <a:xfrm>
            <a:off x="4343400" y="4724400"/>
            <a:ext cx="438150" cy="366713"/>
          </a:xfrm>
          <a:prstGeom prst="rect">
            <a:avLst/>
          </a:prstGeom>
          <a:noFill/>
          <a:ln w="9525">
            <a:noFill/>
            <a:miter lim="800000"/>
            <a:headEnd/>
            <a:tailEnd/>
          </a:ln>
          <a:effectLst/>
        </p:spPr>
        <p:txBody>
          <a:bodyPr wrap="none">
            <a:spAutoFit/>
          </a:bodyPr>
          <a:lstStyle/>
          <a:p>
            <a:r>
              <a:rPr lang="en-US"/>
              <a:t>10</a:t>
            </a:r>
          </a:p>
        </p:txBody>
      </p:sp>
      <p:sp>
        <p:nvSpPr>
          <p:cNvPr id="318527" name="Text Box 63"/>
          <p:cNvSpPr txBox="1">
            <a:spLocks noChangeArrowheads="1"/>
          </p:cNvSpPr>
          <p:nvPr/>
        </p:nvSpPr>
        <p:spPr bwMode="auto">
          <a:xfrm>
            <a:off x="1905000" y="4114800"/>
            <a:ext cx="431800" cy="336550"/>
          </a:xfrm>
          <a:prstGeom prst="rect">
            <a:avLst/>
          </a:prstGeom>
          <a:noFill/>
          <a:ln w="9525">
            <a:noFill/>
            <a:miter lim="800000"/>
            <a:headEnd/>
            <a:tailEnd/>
          </a:ln>
          <a:effectLst/>
        </p:spPr>
        <p:txBody>
          <a:bodyPr wrap="none">
            <a:spAutoFit/>
          </a:bodyPr>
          <a:lstStyle/>
          <a:p>
            <a:r>
              <a:rPr lang="en-US" sz="1600"/>
              <a:t>P1</a:t>
            </a:r>
          </a:p>
        </p:txBody>
      </p:sp>
      <p:sp>
        <p:nvSpPr>
          <p:cNvPr id="318528" name="Text Box 64"/>
          <p:cNvSpPr txBox="1">
            <a:spLocks noChangeArrowheads="1"/>
          </p:cNvSpPr>
          <p:nvPr/>
        </p:nvSpPr>
        <p:spPr bwMode="auto">
          <a:xfrm>
            <a:off x="2286000" y="4114800"/>
            <a:ext cx="431800" cy="336550"/>
          </a:xfrm>
          <a:prstGeom prst="rect">
            <a:avLst/>
          </a:prstGeom>
          <a:noFill/>
          <a:ln w="9525">
            <a:noFill/>
            <a:miter lim="800000"/>
            <a:headEnd/>
            <a:tailEnd/>
          </a:ln>
          <a:effectLst/>
        </p:spPr>
        <p:txBody>
          <a:bodyPr wrap="none">
            <a:spAutoFit/>
          </a:bodyPr>
          <a:lstStyle/>
          <a:p>
            <a:r>
              <a:rPr lang="en-US" sz="1600"/>
              <a:t>P2</a:t>
            </a:r>
          </a:p>
        </p:txBody>
      </p:sp>
      <p:sp>
        <p:nvSpPr>
          <p:cNvPr id="318529" name="Text Box 65"/>
          <p:cNvSpPr txBox="1">
            <a:spLocks noChangeArrowheads="1"/>
          </p:cNvSpPr>
          <p:nvPr/>
        </p:nvSpPr>
        <p:spPr bwMode="auto">
          <a:xfrm>
            <a:off x="2667000" y="4114800"/>
            <a:ext cx="431800" cy="336550"/>
          </a:xfrm>
          <a:prstGeom prst="rect">
            <a:avLst/>
          </a:prstGeom>
          <a:noFill/>
          <a:ln w="9525">
            <a:noFill/>
            <a:miter lim="800000"/>
            <a:headEnd/>
            <a:tailEnd/>
          </a:ln>
          <a:effectLst/>
        </p:spPr>
        <p:txBody>
          <a:bodyPr wrap="none">
            <a:spAutoFit/>
          </a:bodyPr>
          <a:lstStyle/>
          <a:p>
            <a:r>
              <a:rPr lang="en-US" sz="1600"/>
              <a:t>P3</a:t>
            </a:r>
          </a:p>
        </p:txBody>
      </p:sp>
      <p:sp>
        <p:nvSpPr>
          <p:cNvPr id="318530" name="Text Box 66"/>
          <p:cNvSpPr txBox="1">
            <a:spLocks noChangeArrowheads="1"/>
          </p:cNvSpPr>
          <p:nvPr/>
        </p:nvSpPr>
        <p:spPr bwMode="auto">
          <a:xfrm>
            <a:off x="3048000" y="4114800"/>
            <a:ext cx="431800" cy="336550"/>
          </a:xfrm>
          <a:prstGeom prst="rect">
            <a:avLst/>
          </a:prstGeom>
          <a:noFill/>
          <a:ln w="9525">
            <a:noFill/>
            <a:miter lim="800000"/>
            <a:headEnd/>
            <a:tailEnd/>
          </a:ln>
          <a:effectLst/>
        </p:spPr>
        <p:txBody>
          <a:bodyPr wrap="none">
            <a:spAutoFit/>
          </a:bodyPr>
          <a:lstStyle/>
          <a:p>
            <a:r>
              <a:rPr lang="en-US" sz="1600"/>
              <a:t>P1</a:t>
            </a:r>
          </a:p>
        </p:txBody>
      </p:sp>
      <p:sp>
        <p:nvSpPr>
          <p:cNvPr id="318531" name="Text Box 67"/>
          <p:cNvSpPr txBox="1">
            <a:spLocks noChangeArrowheads="1"/>
          </p:cNvSpPr>
          <p:nvPr/>
        </p:nvSpPr>
        <p:spPr bwMode="auto">
          <a:xfrm>
            <a:off x="3429000" y="4114800"/>
            <a:ext cx="431800" cy="336550"/>
          </a:xfrm>
          <a:prstGeom prst="rect">
            <a:avLst/>
          </a:prstGeom>
          <a:noFill/>
          <a:ln w="9525">
            <a:noFill/>
            <a:miter lim="800000"/>
            <a:headEnd/>
            <a:tailEnd/>
          </a:ln>
          <a:effectLst/>
        </p:spPr>
        <p:txBody>
          <a:bodyPr wrap="none">
            <a:spAutoFit/>
          </a:bodyPr>
          <a:lstStyle/>
          <a:p>
            <a:r>
              <a:rPr lang="en-US" sz="1600"/>
              <a:t>P2</a:t>
            </a:r>
          </a:p>
        </p:txBody>
      </p:sp>
      <p:sp>
        <p:nvSpPr>
          <p:cNvPr id="318532" name="Text Box 68"/>
          <p:cNvSpPr txBox="1">
            <a:spLocks noChangeArrowheads="1"/>
          </p:cNvSpPr>
          <p:nvPr/>
        </p:nvSpPr>
        <p:spPr bwMode="auto">
          <a:xfrm>
            <a:off x="3810000" y="4114800"/>
            <a:ext cx="431800" cy="336550"/>
          </a:xfrm>
          <a:prstGeom prst="rect">
            <a:avLst/>
          </a:prstGeom>
          <a:noFill/>
          <a:ln w="9525">
            <a:noFill/>
            <a:miter lim="800000"/>
            <a:headEnd/>
            <a:tailEnd/>
          </a:ln>
          <a:effectLst/>
        </p:spPr>
        <p:txBody>
          <a:bodyPr wrap="none">
            <a:spAutoFit/>
          </a:bodyPr>
          <a:lstStyle/>
          <a:p>
            <a:r>
              <a:rPr lang="en-US" sz="1600"/>
              <a:t>P3</a:t>
            </a:r>
          </a:p>
        </p:txBody>
      </p:sp>
      <p:sp>
        <p:nvSpPr>
          <p:cNvPr id="318533" name="Text Box 69"/>
          <p:cNvSpPr txBox="1">
            <a:spLocks noChangeArrowheads="1"/>
          </p:cNvSpPr>
          <p:nvPr/>
        </p:nvSpPr>
        <p:spPr bwMode="auto">
          <a:xfrm>
            <a:off x="4114800" y="4114800"/>
            <a:ext cx="431800" cy="336550"/>
          </a:xfrm>
          <a:prstGeom prst="rect">
            <a:avLst/>
          </a:prstGeom>
          <a:noFill/>
          <a:ln w="9525">
            <a:noFill/>
            <a:miter lim="800000"/>
            <a:headEnd/>
            <a:tailEnd/>
          </a:ln>
          <a:effectLst/>
        </p:spPr>
        <p:txBody>
          <a:bodyPr wrap="none">
            <a:spAutoFit/>
          </a:bodyPr>
          <a:lstStyle/>
          <a:p>
            <a:r>
              <a:rPr lang="en-US" sz="1600"/>
              <a:t>P2</a:t>
            </a:r>
          </a:p>
        </p:txBody>
      </p:sp>
      <p:sp>
        <p:nvSpPr>
          <p:cNvPr id="318534" name="Text Box 70"/>
          <p:cNvSpPr txBox="1">
            <a:spLocks noChangeArrowheads="1"/>
          </p:cNvSpPr>
          <p:nvPr/>
        </p:nvSpPr>
        <p:spPr bwMode="auto">
          <a:xfrm>
            <a:off x="990600" y="5029200"/>
            <a:ext cx="2072578" cy="1323439"/>
          </a:xfrm>
          <a:prstGeom prst="rect">
            <a:avLst/>
          </a:prstGeom>
          <a:noFill/>
          <a:ln w="9525">
            <a:noFill/>
            <a:miter lim="800000"/>
            <a:headEnd/>
            <a:tailEnd/>
          </a:ln>
          <a:effectLst/>
        </p:spPr>
        <p:txBody>
          <a:bodyPr wrap="none">
            <a:spAutoFit/>
          </a:bodyPr>
          <a:lstStyle/>
          <a:p>
            <a:pPr algn="l"/>
            <a:r>
              <a:rPr lang="en-US" sz="2000" dirty="0"/>
              <a:t>P1 waiting time: 4</a:t>
            </a:r>
          </a:p>
          <a:p>
            <a:pPr algn="l"/>
            <a:r>
              <a:rPr lang="en-US" sz="2000" dirty="0"/>
              <a:t>P2 waiting time: 6</a:t>
            </a:r>
          </a:p>
          <a:p>
            <a:pPr algn="l"/>
            <a:r>
              <a:rPr lang="en-US" sz="2000" dirty="0"/>
              <a:t>P3 waiting time: 6 </a:t>
            </a:r>
          </a:p>
        </p:txBody>
      </p:sp>
      <p:sp>
        <p:nvSpPr>
          <p:cNvPr id="318535" name="Text Box 71"/>
          <p:cNvSpPr txBox="1">
            <a:spLocks noChangeArrowheads="1"/>
          </p:cNvSpPr>
          <p:nvPr/>
        </p:nvSpPr>
        <p:spPr bwMode="auto">
          <a:xfrm>
            <a:off x="3886200" y="5181600"/>
            <a:ext cx="4724400" cy="822325"/>
          </a:xfrm>
          <a:prstGeom prst="rect">
            <a:avLst/>
          </a:prstGeom>
          <a:noFill/>
          <a:ln w="9525">
            <a:noFill/>
            <a:miter lim="800000"/>
            <a:headEnd/>
            <a:tailEnd/>
          </a:ln>
          <a:effectLst/>
        </p:spPr>
        <p:txBody>
          <a:bodyPr wrap="none">
            <a:spAutoFit/>
          </a:bodyPr>
          <a:lstStyle/>
          <a:p>
            <a:r>
              <a:rPr lang="en-US" sz="2400"/>
              <a:t>The average waiting time (AWT): </a:t>
            </a:r>
            <a:br>
              <a:rPr lang="en-US" sz="2400"/>
            </a:br>
            <a:r>
              <a:rPr lang="en-US" sz="2400"/>
              <a:t>  (4+6+6)/3 = 5.33</a:t>
            </a:r>
          </a:p>
        </p:txBody>
      </p:sp>
    </p:spTree>
    <p:extLst>
      <p:ext uri="{BB962C8B-B14F-4D97-AF65-F5344CB8AC3E}">
        <p14:creationId xmlns:p14="http://schemas.microsoft.com/office/powerpoint/2010/main" val="246271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85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85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85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AutoShape 2"/>
          <p:cNvSpPr>
            <a:spLocks noGrp="1" noChangeArrowheads="1"/>
          </p:cNvSpPr>
          <p:nvPr>
            <p:ph type="title"/>
          </p:nvPr>
        </p:nvSpPr>
        <p:spPr/>
        <p:txBody>
          <a:bodyPr/>
          <a:lstStyle/>
          <a:p>
            <a:r>
              <a:rPr lang="en-US"/>
              <a:t>Time Quantum</a:t>
            </a:r>
          </a:p>
        </p:txBody>
      </p:sp>
      <p:sp>
        <p:nvSpPr>
          <p:cNvPr id="317443" name="Rectangle 3"/>
          <p:cNvSpPr>
            <a:spLocks noGrp="1" noChangeArrowheads="1"/>
          </p:cNvSpPr>
          <p:nvPr>
            <p:ph idx="1"/>
          </p:nvPr>
        </p:nvSpPr>
        <p:spPr>
          <a:xfrm>
            <a:off x="566737" y="1412875"/>
            <a:ext cx="8350759" cy="5040313"/>
          </a:xfrm>
        </p:spPr>
        <p:txBody>
          <a:bodyPr/>
          <a:lstStyle/>
          <a:p>
            <a:pPr>
              <a:lnSpc>
                <a:spcPct val="100000"/>
              </a:lnSpc>
            </a:pPr>
            <a:r>
              <a:rPr lang="en-US" dirty="0"/>
              <a:t>Time slice too large</a:t>
            </a:r>
          </a:p>
          <a:p>
            <a:pPr lvl="1">
              <a:lnSpc>
                <a:spcPct val="100000"/>
              </a:lnSpc>
            </a:pPr>
            <a:r>
              <a:rPr lang="en-US" dirty="0"/>
              <a:t>FIFO behavior </a:t>
            </a:r>
          </a:p>
          <a:p>
            <a:pPr lvl="1">
              <a:lnSpc>
                <a:spcPct val="100000"/>
              </a:lnSpc>
            </a:pPr>
            <a:r>
              <a:rPr lang="en-US" dirty="0"/>
              <a:t>Poor response time</a:t>
            </a:r>
          </a:p>
          <a:p>
            <a:pPr>
              <a:lnSpc>
                <a:spcPct val="100000"/>
              </a:lnSpc>
            </a:pPr>
            <a:r>
              <a:rPr lang="en-US" dirty="0"/>
              <a:t>Time slice too small</a:t>
            </a:r>
          </a:p>
          <a:p>
            <a:pPr lvl="1">
              <a:lnSpc>
                <a:spcPct val="100000"/>
              </a:lnSpc>
            </a:pPr>
            <a:r>
              <a:rPr lang="en-US" dirty="0"/>
              <a:t>Too many context switches (overheads) </a:t>
            </a:r>
          </a:p>
          <a:p>
            <a:pPr lvl="1">
              <a:lnSpc>
                <a:spcPct val="100000"/>
              </a:lnSpc>
            </a:pPr>
            <a:r>
              <a:rPr lang="en-US" dirty="0"/>
              <a:t>Inefficient CPU utilization</a:t>
            </a:r>
          </a:p>
          <a:p>
            <a:pPr>
              <a:lnSpc>
                <a:spcPct val="100000"/>
              </a:lnSpc>
            </a:pPr>
            <a:r>
              <a:rPr lang="en-US" dirty="0"/>
              <a:t>Heuristic: 70-80% of jobs block within time-slice </a:t>
            </a:r>
          </a:p>
          <a:p>
            <a:pPr>
              <a:lnSpc>
                <a:spcPct val="100000"/>
              </a:lnSpc>
            </a:pPr>
            <a:r>
              <a:rPr lang="en-US" dirty="0"/>
              <a:t>Typical time-slice 10 to 100 ms </a:t>
            </a:r>
          </a:p>
          <a:p>
            <a:pPr>
              <a:lnSpc>
                <a:spcPct val="100000"/>
              </a:lnSpc>
            </a:pPr>
            <a:r>
              <a:rPr lang="en-US" dirty="0"/>
              <a:t>Time spent in system depends on the size of the job</a:t>
            </a:r>
          </a:p>
        </p:txBody>
      </p:sp>
    </p:spTree>
    <p:extLst>
      <p:ext uri="{BB962C8B-B14F-4D97-AF65-F5344CB8AC3E}">
        <p14:creationId xmlns:p14="http://schemas.microsoft.com/office/powerpoint/2010/main" val="394170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744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744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4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4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7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AutoShape 2"/>
          <p:cNvSpPr>
            <a:spLocks noGrp="1" noChangeArrowheads="1"/>
          </p:cNvSpPr>
          <p:nvPr>
            <p:ph type="title"/>
          </p:nvPr>
        </p:nvSpPr>
        <p:spPr/>
        <p:txBody>
          <a:bodyPr/>
          <a:lstStyle/>
          <a:p>
            <a:r>
              <a:rPr lang="en-US" altLang="zh-CN" sz="3600" dirty="0"/>
              <a:t>Simple </a:t>
            </a:r>
            <a:r>
              <a:rPr lang="en-US" sz="3600" dirty="0"/>
              <a:t>Calculation (1 minute)</a:t>
            </a:r>
          </a:p>
        </p:txBody>
      </p:sp>
      <p:sp>
        <p:nvSpPr>
          <p:cNvPr id="340995" name="Rectangle 3"/>
          <p:cNvSpPr>
            <a:spLocks noGrp="1" noChangeArrowheads="1"/>
          </p:cNvSpPr>
          <p:nvPr>
            <p:ph idx="1"/>
          </p:nvPr>
        </p:nvSpPr>
        <p:spPr/>
        <p:txBody>
          <a:bodyPr/>
          <a:lstStyle/>
          <a:p>
            <a:r>
              <a:rPr lang="en-US" dirty="0"/>
              <a:t>Suppose a context switch takes 1 </a:t>
            </a:r>
            <a:r>
              <a:rPr lang="en-US" dirty="0" err="1"/>
              <a:t>msec</a:t>
            </a:r>
            <a:endParaRPr lang="en-US" dirty="0"/>
          </a:p>
          <a:p>
            <a:r>
              <a:rPr lang="en-US" dirty="0"/>
              <a:t>Suppose the scheduling quantum is 100 </a:t>
            </a:r>
            <a:r>
              <a:rPr lang="en-US" dirty="0" err="1"/>
              <a:t>msec</a:t>
            </a:r>
            <a:endParaRPr lang="en-US" dirty="0"/>
          </a:p>
          <a:p>
            <a:endParaRPr lang="en-US" dirty="0"/>
          </a:p>
          <a:p>
            <a:r>
              <a:rPr lang="en-US" dirty="0">
                <a:solidFill>
                  <a:srgbClr val="0000CC"/>
                </a:solidFill>
              </a:rPr>
              <a:t>What is the percentage overhead of context switches in round-robin scheduling?</a:t>
            </a:r>
          </a:p>
          <a:p>
            <a:endParaRPr lang="en-US" dirty="0">
              <a:solidFill>
                <a:srgbClr val="0000CC"/>
              </a:solidFill>
            </a:endParaRPr>
          </a:p>
          <a:p>
            <a:r>
              <a:rPr lang="en-US" dirty="0">
                <a:solidFill>
                  <a:srgbClr val="0000CC"/>
                </a:solidFill>
              </a:rPr>
              <a:t>What if the scheduling quantum is 10 </a:t>
            </a:r>
            <a:r>
              <a:rPr lang="en-US" dirty="0" err="1">
                <a:solidFill>
                  <a:srgbClr val="0000CC"/>
                </a:solidFill>
              </a:rPr>
              <a:t>msec</a:t>
            </a:r>
            <a:r>
              <a:rPr lang="en-US" dirty="0">
                <a:solidFill>
                  <a:srgbClr val="0000CC"/>
                </a:solidFill>
              </a:rPr>
              <a:t>?</a:t>
            </a:r>
          </a:p>
          <a:p>
            <a:endParaRPr lang="en-US" dirty="0"/>
          </a:p>
          <a:p>
            <a:endParaRPr lang="en-US" dirty="0"/>
          </a:p>
        </p:txBody>
      </p:sp>
    </p:spTree>
    <p:extLst>
      <p:ext uri="{BB962C8B-B14F-4D97-AF65-F5344CB8AC3E}">
        <p14:creationId xmlns:p14="http://schemas.microsoft.com/office/powerpoint/2010/main" val="4135536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r>
              <a:rPr lang="en-US" altLang="zh-CN" dirty="0" err="1"/>
              <a:t>Ch</a:t>
            </a:r>
            <a:r>
              <a:rPr lang="en-US" altLang="zh-CN" dirty="0"/>
              <a:t> 2-43)</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7195" y="2151222"/>
            <a:ext cx="8589073" cy="2678229"/>
          </a:xfrm>
        </p:spPr>
      </p:pic>
    </p:spTree>
    <p:extLst>
      <p:ext uri="{BB962C8B-B14F-4D97-AF65-F5344CB8AC3E}">
        <p14:creationId xmlns:p14="http://schemas.microsoft.com/office/powerpoint/2010/main" val="3877235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AutoShape 2"/>
          <p:cNvSpPr>
            <a:spLocks noGrp="1" noChangeArrowheads="1"/>
          </p:cNvSpPr>
          <p:nvPr>
            <p:ph type="title"/>
          </p:nvPr>
        </p:nvSpPr>
        <p:spPr/>
        <p:txBody>
          <a:bodyPr/>
          <a:lstStyle/>
          <a:p>
            <a:r>
              <a:rPr lang="en-US"/>
              <a:t>Priority Scheduling</a:t>
            </a:r>
          </a:p>
        </p:txBody>
      </p:sp>
      <p:sp>
        <p:nvSpPr>
          <p:cNvPr id="320515" name="Rectangle 3"/>
          <p:cNvSpPr>
            <a:spLocks noGrp="1" noChangeArrowheads="1"/>
          </p:cNvSpPr>
          <p:nvPr>
            <p:ph idx="1"/>
          </p:nvPr>
        </p:nvSpPr>
        <p:spPr>
          <a:xfrm>
            <a:off x="566738" y="1412875"/>
            <a:ext cx="8476594" cy="5040313"/>
          </a:xfrm>
        </p:spPr>
        <p:txBody>
          <a:bodyPr/>
          <a:lstStyle/>
          <a:p>
            <a:pPr>
              <a:lnSpc>
                <a:spcPct val="90000"/>
              </a:lnSpc>
            </a:pPr>
            <a:r>
              <a:rPr lang="en-US" sz="2800" dirty="0"/>
              <a:t>Each job is assigned a </a:t>
            </a:r>
            <a:r>
              <a:rPr lang="en-US" sz="2800" dirty="0">
                <a:solidFill>
                  <a:srgbClr val="0000CC"/>
                </a:solidFill>
              </a:rPr>
              <a:t>priority</a:t>
            </a:r>
          </a:p>
          <a:p>
            <a:pPr>
              <a:lnSpc>
                <a:spcPct val="90000"/>
              </a:lnSpc>
            </a:pPr>
            <a:r>
              <a:rPr lang="en-US" sz="2800" dirty="0"/>
              <a:t>FCFS/RR within each priority level</a:t>
            </a:r>
          </a:p>
          <a:p>
            <a:pPr>
              <a:lnSpc>
                <a:spcPct val="90000"/>
              </a:lnSpc>
            </a:pPr>
            <a:r>
              <a:rPr lang="en-US" sz="2800" dirty="0"/>
              <a:t>Select highest priority job over lower ones</a:t>
            </a:r>
          </a:p>
          <a:p>
            <a:pPr lvl="1">
              <a:lnSpc>
                <a:spcPct val="90000"/>
              </a:lnSpc>
            </a:pPr>
            <a:r>
              <a:rPr lang="en-US" sz="2400" dirty="0"/>
              <a:t>Motivation:  higher priority jobs are more mission-critical</a:t>
            </a:r>
          </a:p>
          <a:p>
            <a:pPr lvl="2"/>
            <a:r>
              <a:rPr lang="en-US" sz="2000" dirty="0"/>
              <a:t>Example: video player vs. send email</a:t>
            </a:r>
          </a:p>
          <a:p>
            <a:pPr lvl="1"/>
            <a:r>
              <a:rPr lang="en-US" altLang="zh-CN" sz="2400" dirty="0"/>
              <a:t>Note: the priority of a process may be changed over time</a:t>
            </a:r>
            <a:endParaRPr lang="en-US" sz="2400" dirty="0"/>
          </a:p>
          <a:p>
            <a:pPr>
              <a:lnSpc>
                <a:spcPct val="90000"/>
              </a:lnSpc>
            </a:pPr>
            <a:r>
              <a:rPr lang="en-US" sz="2800" dirty="0"/>
              <a:t>Real life analogy?   </a:t>
            </a:r>
          </a:p>
          <a:p>
            <a:pPr lvl="1">
              <a:lnSpc>
                <a:spcPct val="90000"/>
              </a:lnSpc>
            </a:pPr>
            <a:r>
              <a:rPr lang="en-US" sz="2400" dirty="0">
                <a:solidFill>
                  <a:srgbClr val="C00000"/>
                </a:solidFill>
              </a:rPr>
              <a:t>Boarding at airports</a:t>
            </a:r>
          </a:p>
          <a:p>
            <a:pPr>
              <a:lnSpc>
                <a:spcPct val="90000"/>
              </a:lnSpc>
            </a:pPr>
            <a:r>
              <a:rPr lang="en-US" sz="2800" dirty="0"/>
              <a:t>Problems:</a:t>
            </a:r>
          </a:p>
          <a:p>
            <a:pPr lvl="1">
              <a:lnSpc>
                <a:spcPct val="90000"/>
              </a:lnSpc>
            </a:pPr>
            <a:r>
              <a:rPr lang="en-US" sz="2400" dirty="0"/>
              <a:t>May not give the best AWT</a:t>
            </a:r>
          </a:p>
          <a:p>
            <a:pPr lvl="1">
              <a:lnSpc>
                <a:spcPct val="90000"/>
              </a:lnSpc>
            </a:pPr>
            <a:r>
              <a:rPr lang="en-US" altLang="zh-CN" sz="2400" dirty="0"/>
              <a:t>I</a:t>
            </a:r>
            <a:r>
              <a:rPr lang="en-US" sz="2400" dirty="0"/>
              <a:t>ndefinitely blocking or “starving” a process </a:t>
            </a:r>
          </a:p>
        </p:txBody>
      </p:sp>
    </p:spTree>
    <p:extLst>
      <p:ext uri="{BB962C8B-B14F-4D97-AF65-F5344CB8AC3E}">
        <p14:creationId xmlns:p14="http://schemas.microsoft.com/office/powerpoint/2010/main" val="99633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51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51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051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05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AutoShape 2"/>
          <p:cNvSpPr>
            <a:spLocks noGrp="1" noChangeArrowheads="1"/>
          </p:cNvSpPr>
          <p:nvPr>
            <p:ph type="title"/>
          </p:nvPr>
        </p:nvSpPr>
        <p:spPr/>
        <p:txBody>
          <a:bodyPr/>
          <a:lstStyle/>
          <a:p>
            <a:r>
              <a:rPr lang="en-US" altLang="zh-CN" dirty="0"/>
              <a:t>How to </a:t>
            </a:r>
            <a:r>
              <a:rPr lang="en-US" dirty="0"/>
              <a:t>Set Priority?</a:t>
            </a:r>
          </a:p>
        </p:txBody>
      </p:sp>
      <p:sp>
        <p:nvSpPr>
          <p:cNvPr id="339971" name="Rectangle 3"/>
          <p:cNvSpPr>
            <a:spLocks noGrp="1" noChangeArrowheads="1"/>
          </p:cNvSpPr>
          <p:nvPr>
            <p:ph idx="1"/>
          </p:nvPr>
        </p:nvSpPr>
        <p:spPr/>
        <p:txBody>
          <a:bodyPr/>
          <a:lstStyle/>
          <a:p>
            <a:r>
              <a:rPr lang="en-US" dirty="0"/>
              <a:t>Two approaches</a:t>
            </a:r>
          </a:p>
          <a:p>
            <a:pPr lvl="1"/>
            <a:r>
              <a:rPr lang="en-US" dirty="0">
                <a:solidFill>
                  <a:srgbClr val="0000CC"/>
                </a:solidFill>
              </a:rPr>
              <a:t>Static</a:t>
            </a:r>
            <a:r>
              <a:rPr lang="en-US" dirty="0"/>
              <a:t> (for system with well known and regular application behaviors)</a:t>
            </a:r>
          </a:p>
          <a:p>
            <a:pPr lvl="1"/>
            <a:r>
              <a:rPr lang="en-US" dirty="0">
                <a:solidFill>
                  <a:srgbClr val="0000CC"/>
                </a:solidFill>
              </a:rPr>
              <a:t>Dynamic</a:t>
            </a:r>
            <a:r>
              <a:rPr lang="en-US" dirty="0"/>
              <a:t> (otherwise)</a:t>
            </a:r>
          </a:p>
          <a:p>
            <a:r>
              <a:rPr lang="en-US" dirty="0"/>
              <a:t>Priority may be based on: </a:t>
            </a:r>
          </a:p>
          <a:p>
            <a:pPr lvl="1"/>
            <a:r>
              <a:rPr lang="en-US" dirty="0"/>
              <a:t>Cost to user</a:t>
            </a:r>
          </a:p>
          <a:p>
            <a:pPr lvl="1"/>
            <a:r>
              <a:rPr lang="en-US" dirty="0"/>
              <a:t>Importance of user </a:t>
            </a:r>
          </a:p>
          <a:p>
            <a:pPr lvl="1"/>
            <a:r>
              <a:rPr lang="en-US" dirty="0"/>
              <a:t>Aging </a:t>
            </a:r>
          </a:p>
          <a:p>
            <a:pPr lvl="1"/>
            <a:r>
              <a:rPr lang="en-US" dirty="0"/>
              <a:t>Percentage of CPU time used in last X hours</a:t>
            </a:r>
          </a:p>
        </p:txBody>
      </p:sp>
    </p:spTree>
    <p:extLst>
      <p:ext uri="{BB962C8B-B14F-4D97-AF65-F5344CB8AC3E}">
        <p14:creationId xmlns:p14="http://schemas.microsoft.com/office/powerpoint/2010/main" val="170889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9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9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99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99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99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99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9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AutoShape 2"/>
          <p:cNvSpPr>
            <a:spLocks noGrp="1" noChangeArrowheads="1"/>
          </p:cNvSpPr>
          <p:nvPr>
            <p:ph type="title"/>
          </p:nvPr>
        </p:nvSpPr>
        <p:spPr/>
        <p:txBody>
          <a:bodyPr/>
          <a:lstStyle/>
          <a:p>
            <a:r>
              <a:rPr lang="en-US" dirty="0"/>
              <a:t>Priority Scheduling: Example</a:t>
            </a:r>
          </a:p>
        </p:txBody>
      </p:sp>
      <p:graphicFrame>
        <p:nvGraphicFramePr>
          <p:cNvPr id="326707" name="Group 51"/>
          <p:cNvGraphicFramePr>
            <a:graphicFrameLocks noGrp="1"/>
          </p:cNvGraphicFramePr>
          <p:nvPr>
            <p:ph idx="1"/>
            <p:extLst>
              <p:ext uri="{D42A27DB-BD31-4B8C-83A1-F6EECF244321}">
                <p14:modId xmlns:p14="http://schemas.microsoft.com/office/powerpoint/2010/main" val="1731928074"/>
              </p:ext>
            </p:extLst>
          </p:nvPr>
        </p:nvGraphicFramePr>
        <p:xfrm>
          <a:off x="566738" y="1412875"/>
          <a:ext cx="8001001" cy="1981200"/>
        </p:xfrm>
        <a:graphic>
          <a:graphicData uri="http://schemas.openxmlformats.org/drawingml/2006/table">
            <a:tbl>
              <a:tblPr/>
              <a:tblGrid>
                <a:gridCol w="1958149">
                  <a:extLst>
                    <a:ext uri="{9D8B030D-6E8A-4147-A177-3AD203B41FA5}">
                      <a16:colId xmlns:a16="http://schemas.microsoft.com/office/drawing/2014/main" val="20000"/>
                    </a:ext>
                  </a:extLst>
                </a:gridCol>
                <a:gridCol w="2298265">
                  <a:extLst>
                    <a:ext uri="{9D8B030D-6E8A-4147-A177-3AD203B41FA5}">
                      <a16:colId xmlns:a16="http://schemas.microsoft.com/office/drawing/2014/main" val="20001"/>
                    </a:ext>
                  </a:extLst>
                </a:gridCol>
                <a:gridCol w="1362119">
                  <a:extLst>
                    <a:ext uri="{9D8B030D-6E8A-4147-A177-3AD203B41FA5}">
                      <a16:colId xmlns:a16="http://schemas.microsoft.com/office/drawing/2014/main" val="20002"/>
                    </a:ext>
                  </a:extLst>
                </a:gridCol>
                <a:gridCol w="2382468">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Process</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Duration</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Priority</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3C8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Arrival Time</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P1</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6</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4</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3C8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P2</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8</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1</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3C8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P3</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7</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3</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3C8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P4</a:t>
                      </a:r>
                    </a:p>
                  </a:txBody>
                  <a:tcPr marL="95101" marR="951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3</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2</a:t>
                      </a:r>
                    </a:p>
                  </a:txBody>
                  <a:tcPr marL="95101" marR="951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3C8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0</a:t>
                      </a:r>
                    </a:p>
                  </a:txBody>
                  <a:tcPr marL="95101" marR="951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6691" name="Line 35"/>
          <p:cNvSpPr>
            <a:spLocks noChangeShapeType="1"/>
          </p:cNvSpPr>
          <p:nvPr/>
        </p:nvSpPr>
        <p:spPr bwMode="auto">
          <a:xfrm>
            <a:off x="408037" y="4303713"/>
            <a:ext cx="8229600" cy="0"/>
          </a:xfrm>
          <a:prstGeom prst="line">
            <a:avLst/>
          </a:prstGeom>
          <a:noFill/>
          <a:ln w="9525">
            <a:solidFill>
              <a:schemeClr val="tx1"/>
            </a:solidFill>
            <a:prstDash val="dash"/>
            <a:round/>
            <a:headEnd/>
            <a:tailEnd/>
          </a:ln>
          <a:effectLst/>
        </p:spPr>
        <p:txBody>
          <a:bodyPr wrap="none"/>
          <a:lstStyle/>
          <a:p>
            <a:endParaRPr lang="en-US" sz="1800"/>
          </a:p>
        </p:txBody>
      </p:sp>
      <p:sp>
        <p:nvSpPr>
          <p:cNvPr id="326692" name="Text Box 36"/>
          <p:cNvSpPr txBox="1">
            <a:spLocks noChangeArrowheads="1"/>
          </p:cNvSpPr>
          <p:nvPr/>
        </p:nvSpPr>
        <p:spPr bwMode="auto">
          <a:xfrm>
            <a:off x="257996" y="4379913"/>
            <a:ext cx="300082" cy="369332"/>
          </a:xfrm>
          <a:prstGeom prst="rect">
            <a:avLst/>
          </a:prstGeom>
          <a:noFill/>
          <a:ln w="9525">
            <a:noFill/>
            <a:miter lim="800000"/>
            <a:headEnd/>
            <a:tailEnd/>
          </a:ln>
          <a:effectLst/>
        </p:spPr>
        <p:txBody>
          <a:bodyPr wrap="none">
            <a:spAutoFit/>
          </a:bodyPr>
          <a:lstStyle/>
          <a:p>
            <a:r>
              <a:rPr lang="en-US" sz="1800" dirty="0"/>
              <a:t>0</a:t>
            </a:r>
          </a:p>
        </p:txBody>
      </p:sp>
      <p:sp>
        <p:nvSpPr>
          <p:cNvPr id="326693" name="Rectangle 37"/>
          <p:cNvSpPr>
            <a:spLocks noChangeArrowheads="1"/>
          </p:cNvSpPr>
          <p:nvPr/>
        </p:nvSpPr>
        <p:spPr bwMode="auto">
          <a:xfrm>
            <a:off x="2922637" y="4227513"/>
            <a:ext cx="1066800" cy="152400"/>
          </a:xfrm>
          <a:prstGeom prst="rect">
            <a:avLst/>
          </a:prstGeom>
          <a:solidFill>
            <a:schemeClr val="accent1"/>
          </a:solidFill>
          <a:ln w="9525">
            <a:solidFill>
              <a:schemeClr val="tx1"/>
            </a:solidFill>
            <a:miter lim="800000"/>
            <a:headEnd/>
            <a:tailEnd/>
          </a:ln>
          <a:effectLst/>
        </p:spPr>
        <p:txBody>
          <a:bodyPr wrap="none" anchor="ctr"/>
          <a:lstStyle/>
          <a:p>
            <a:endParaRPr lang="en-US" sz="1800"/>
          </a:p>
        </p:txBody>
      </p:sp>
      <p:sp>
        <p:nvSpPr>
          <p:cNvPr id="326694" name="Text Box 38"/>
          <p:cNvSpPr txBox="1">
            <a:spLocks noChangeArrowheads="1"/>
          </p:cNvSpPr>
          <p:nvPr/>
        </p:nvSpPr>
        <p:spPr bwMode="auto">
          <a:xfrm>
            <a:off x="2775771" y="4379913"/>
            <a:ext cx="300082" cy="369332"/>
          </a:xfrm>
          <a:prstGeom prst="rect">
            <a:avLst/>
          </a:prstGeom>
          <a:noFill/>
          <a:ln w="9525">
            <a:noFill/>
            <a:miter lim="800000"/>
            <a:headEnd/>
            <a:tailEnd/>
          </a:ln>
          <a:effectLst/>
        </p:spPr>
        <p:txBody>
          <a:bodyPr wrap="none">
            <a:spAutoFit/>
          </a:bodyPr>
          <a:lstStyle/>
          <a:p>
            <a:r>
              <a:rPr lang="en-US" sz="1800"/>
              <a:t>8</a:t>
            </a:r>
          </a:p>
        </p:txBody>
      </p:sp>
      <p:sp>
        <p:nvSpPr>
          <p:cNvPr id="326695" name="Text Box 39"/>
          <p:cNvSpPr txBox="1">
            <a:spLocks noChangeArrowheads="1"/>
          </p:cNvSpPr>
          <p:nvPr/>
        </p:nvSpPr>
        <p:spPr bwMode="auto">
          <a:xfrm>
            <a:off x="3100601" y="3846513"/>
            <a:ext cx="755322" cy="369332"/>
          </a:xfrm>
          <a:prstGeom prst="rect">
            <a:avLst/>
          </a:prstGeom>
          <a:noFill/>
          <a:ln w="9525">
            <a:noFill/>
            <a:miter lim="800000"/>
            <a:headEnd/>
            <a:tailEnd/>
          </a:ln>
          <a:effectLst/>
        </p:spPr>
        <p:txBody>
          <a:bodyPr wrap="none">
            <a:spAutoFit/>
          </a:bodyPr>
          <a:lstStyle/>
          <a:p>
            <a:r>
              <a:rPr lang="en-US" sz="1800"/>
              <a:t>P4 (3)</a:t>
            </a:r>
          </a:p>
        </p:txBody>
      </p:sp>
      <p:sp>
        <p:nvSpPr>
          <p:cNvPr id="326696" name="Rectangle 40"/>
          <p:cNvSpPr>
            <a:spLocks noChangeArrowheads="1"/>
          </p:cNvSpPr>
          <p:nvPr/>
        </p:nvSpPr>
        <p:spPr bwMode="auto">
          <a:xfrm>
            <a:off x="6351637" y="4227513"/>
            <a:ext cx="2362200" cy="152400"/>
          </a:xfrm>
          <a:prstGeom prst="rect">
            <a:avLst/>
          </a:prstGeom>
          <a:solidFill>
            <a:srgbClr val="FF0066"/>
          </a:solidFill>
          <a:ln w="9525">
            <a:solidFill>
              <a:schemeClr val="tx1"/>
            </a:solidFill>
            <a:miter lim="800000"/>
            <a:headEnd/>
            <a:tailEnd/>
          </a:ln>
          <a:effectLst/>
        </p:spPr>
        <p:txBody>
          <a:bodyPr wrap="none" anchor="ctr"/>
          <a:lstStyle/>
          <a:p>
            <a:endParaRPr lang="en-US" sz="1800"/>
          </a:p>
        </p:txBody>
      </p:sp>
      <p:sp>
        <p:nvSpPr>
          <p:cNvPr id="326697" name="Text Box 41"/>
          <p:cNvSpPr txBox="1">
            <a:spLocks noChangeArrowheads="1"/>
          </p:cNvSpPr>
          <p:nvPr/>
        </p:nvSpPr>
        <p:spPr bwMode="auto">
          <a:xfrm>
            <a:off x="7367801" y="3846513"/>
            <a:ext cx="755322" cy="369332"/>
          </a:xfrm>
          <a:prstGeom prst="rect">
            <a:avLst/>
          </a:prstGeom>
          <a:noFill/>
          <a:ln w="9525">
            <a:noFill/>
            <a:miter lim="800000"/>
            <a:headEnd/>
            <a:tailEnd/>
          </a:ln>
          <a:effectLst/>
        </p:spPr>
        <p:txBody>
          <a:bodyPr wrap="none">
            <a:spAutoFit/>
          </a:bodyPr>
          <a:lstStyle/>
          <a:p>
            <a:r>
              <a:rPr lang="en-US" sz="1800"/>
              <a:t>P1 (6)</a:t>
            </a:r>
          </a:p>
        </p:txBody>
      </p:sp>
      <p:sp>
        <p:nvSpPr>
          <p:cNvPr id="326698" name="Text Box 42"/>
          <p:cNvSpPr txBox="1">
            <a:spLocks noChangeArrowheads="1"/>
          </p:cNvSpPr>
          <p:nvPr/>
        </p:nvSpPr>
        <p:spPr bwMode="auto">
          <a:xfrm>
            <a:off x="3785971" y="4379913"/>
            <a:ext cx="406932" cy="369332"/>
          </a:xfrm>
          <a:prstGeom prst="rect">
            <a:avLst/>
          </a:prstGeom>
          <a:noFill/>
          <a:ln w="9525">
            <a:noFill/>
            <a:miter lim="800000"/>
            <a:headEnd/>
            <a:tailEnd/>
          </a:ln>
          <a:effectLst/>
        </p:spPr>
        <p:txBody>
          <a:bodyPr wrap="none">
            <a:spAutoFit/>
          </a:bodyPr>
          <a:lstStyle/>
          <a:p>
            <a:r>
              <a:rPr lang="en-US" sz="1800" dirty="0"/>
              <a:t>11</a:t>
            </a:r>
          </a:p>
        </p:txBody>
      </p:sp>
      <p:sp>
        <p:nvSpPr>
          <p:cNvPr id="326699" name="Rectangle 43"/>
          <p:cNvSpPr>
            <a:spLocks noChangeArrowheads="1"/>
          </p:cNvSpPr>
          <p:nvPr/>
        </p:nvSpPr>
        <p:spPr bwMode="auto">
          <a:xfrm>
            <a:off x="3989437" y="4227513"/>
            <a:ext cx="2362200" cy="152400"/>
          </a:xfrm>
          <a:prstGeom prst="rect">
            <a:avLst/>
          </a:prstGeom>
          <a:solidFill>
            <a:schemeClr val="folHlink"/>
          </a:solidFill>
          <a:ln w="9525">
            <a:solidFill>
              <a:schemeClr val="tx1"/>
            </a:solidFill>
            <a:miter lim="800000"/>
            <a:headEnd/>
            <a:tailEnd/>
          </a:ln>
          <a:effectLst/>
        </p:spPr>
        <p:txBody>
          <a:bodyPr wrap="none" anchor="ctr"/>
          <a:lstStyle/>
          <a:p>
            <a:endParaRPr lang="en-US" sz="1800"/>
          </a:p>
        </p:txBody>
      </p:sp>
      <p:sp>
        <p:nvSpPr>
          <p:cNvPr id="326700" name="Text Box 44"/>
          <p:cNvSpPr txBox="1">
            <a:spLocks noChangeArrowheads="1"/>
          </p:cNvSpPr>
          <p:nvPr/>
        </p:nvSpPr>
        <p:spPr bwMode="auto">
          <a:xfrm>
            <a:off x="4929401" y="3846513"/>
            <a:ext cx="755322" cy="369332"/>
          </a:xfrm>
          <a:prstGeom prst="rect">
            <a:avLst/>
          </a:prstGeom>
          <a:noFill/>
          <a:ln w="9525">
            <a:noFill/>
            <a:miter lim="800000"/>
            <a:headEnd/>
            <a:tailEnd/>
          </a:ln>
          <a:effectLst/>
        </p:spPr>
        <p:txBody>
          <a:bodyPr wrap="none">
            <a:spAutoFit/>
          </a:bodyPr>
          <a:lstStyle/>
          <a:p>
            <a:r>
              <a:rPr lang="en-US" sz="1800"/>
              <a:t>P3 (7)</a:t>
            </a:r>
          </a:p>
        </p:txBody>
      </p:sp>
      <p:sp>
        <p:nvSpPr>
          <p:cNvPr id="326701" name="Text Box 45"/>
          <p:cNvSpPr txBox="1">
            <a:spLocks noChangeArrowheads="1"/>
          </p:cNvSpPr>
          <p:nvPr/>
        </p:nvSpPr>
        <p:spPr bwMode="auto">
          <a:xfrm>
            <a:off x="6143888" y="4379913"/>
            <a:ext cx="415498" cy="369332"/>
          </a:xfrm>
          <a:prstGeom prst="rect">
            <a:avLst/>
          </a:prstGeom>
          <a:noFill/>
          <a:ln w="9525">
            <a:noFill/>
            <a:miter lim="800000"/>
            <a:headEnd/>
            <a:tailEnd/>
          </a:ln>
          <a:effectLst/>
        </p:spPr>
        <p:txBody>
          <a:bodyPr wrap="none">
            <a:spAutoFit/>
          </a:bodyPr>
          <a:lstStyle/>
          <a:p>
            <a:r>
              <a:rPr lang="en-US" sz="1800" dirty="0"/>
              <a:t>18</a:t>
            </a:r>
          </a:p>
        </p:txBody>
      </p:sp>
      <p:sp>
        <p:nvSpPr>
          <p:cNvPr id="326702" name="Text Box 46"/>
          <p:cNvSpPr txBox="1">
            <a:spLocks noChangeArrowheads="1"/>
          </p:cNvSpPr>
          <p:nvPr/>
        </p:nvSpPr>
        <p:spPr bwMode="auto">
          <a:xfrm>
            <a:off x="593774" y="4787345"/>
            <a:ext cx="2200818" cy="1785104"/>
          </a:xfrm>
          <a:prstGeom prst="rect">
            <a:avLst/>
          </a:prstGeom>
          <a:noFill/>
          <a:ln w="9525">
            <a:noFill/>
            <a:miter lim="800000"/>
            <a:headEnd/>
            <a:tailEnd/>
          </a:ln>
          <a:effectLst/>
        </p:spPr>
        <p:txBody>
          <a:bodyPr wrap="none">
            <a:spAutoFit/>
          </a:bodyPr>
          <a:lstStyle/>
          <a:p>
            <a:pPr algn="l"/>
            <a:r>
              <a:rPr lang="en-US" sz="2000" dirty="0"/>
              <a:t>P2 waiting time: 0</a:t>
            </a:r>
          </a:p>
          <a:p>
            <a:pPr algn="l"/>
            <a:r>
              <a:rPr lang="en-US" sz="2000" dirty="0"/>
              <a:t>P4 waiting time: 8</a:t>
            </a:r>
          </a:p>
          <a:p>
            <a:pPr algn="l"/>
            <a:r>
              <a:rPr lang="en-US" sz="2000" dirty="0"/>
              <a:t>P3 waiting time: 11</a:t>
            </a:r>
          </a:p>
          <a:p>
            <a:pPr algn="l"/>
            <a:r>
              <a:rPr lang="en-US" sz="2000" dirty="0"/>
              <a:t>P1 waiting time: 18</a:t>
            </a:r>
          </a:p>
        </p:txBody>
      </p:sp>
      <p:sp>
        <p:nvSpPr>
          <p:cNvPr id="326703" name="Text Box 47"/>
          <p:cNvSpPr txBox="1">
            <a:spLocks noChangeArrowheads="1"/>
          </p:cNvSpPr>
          <p:nvPr/>
        </p:nvSpPr>
        <p:spPr bwMode="auto">
          <a:xfrm>
            <a:off x="3800245" y="5003800"/>
            <a:ext cx="4837391" cy="1371600"/>
          </a:xfrm>
          <a:prstGeom prst="rect">
            <a:avLst/>
          </a:prstGeom>
          <a:noFill/>
          <a:ln w="9525">
            <a:noFill/>
            <a:miter lim="800000"/>
            <a:headEnd/>
            <a:tailEnd/>
          </a:ln>
          <a:effectLst/>
        </p:spPr>
        <p:txBody>
          <a:bodyPr wrap="square">
            <a:spAutoFit/>
          </a:bodyPr>
          <a:lstStyle/>
          <a:p>
            <a:r>
              <a:rPr lang="en-US" sz="2400" dirty="0"/>
              <a:t>The average waiting time (AWT): </a:t>
            </a:r>
            <a:br>
              <a:rPr lang="en-US" sz="2400" dirty="0"/>
            </a:br>
            <a:r>
              <a:rPr lang="en-US" sz="2400" dirty="0"/>
              <a:t>  (0+8+11+18)/4 = 9.25</a:t>
            </a:r>
          </a:p>
          <a:p>
            <a:r>
              <a:rPr lang="en-US" sz="2400" dirty="0"/>
              <a:t>(worse than SJF)</a:t>
            </a:r>
          </a:p>
        </p:txBody>
      </p:sp>
      <p:sp>
        <p:nvSpPr>
          <p:cNvPr id="326704" name="Rectangle 48"/>
          <p:cNvSpPr>
            <a:spLocks noChangeArrowheads="1"/>
          </p:cNvSpPr>
          <p:nvPr/>
        </p:nvSpPr>
        <p:spPr bwMode="auto">
          <a:xfrm>
            <a:off x="408037" y="4227513"/>
            <a:ext cx="2514600" cy="152400"/>
          </a:xfrm>
          <a:prstGeom prst="rect">
            <a:avLst/>
          </a:prstGeom>
          <a:solidFill>
            <a:srgbClr val="FF6600"/>
          </a:solidFill>
          <a:ln w="9525">
            <a:solidFill>
              <a:schemeClr val="tx1"/>
            </a:solidFill>
            <a:miter lim="800000"/>
            <a:headEnd/>
            <a:tailEnd/>
          </a:ln>
          <a:effectLst/>
        </p:spPr>
        <p:txBody>
          <a:bodyPr wrap="none" anchor="ctr"/>
          <a:lstStyle/>
          <a:p>
            <a:endParaRPr lang="en-US" sz="1800"/>
          </a:p>
        </p:txBody>
      </p:sp>
      <p:sp>
        <p:nvSpPr>
          <p:cNvPr id="326705" name="Text Box 49"/>
          <p:cNvSpPr txBox="1">
            <a:spLocks noChangeArrowheads="1"/>
          </p:cNvSpPr>
          <p:nvPr/>
        </p:nvSpPr>
        <p:spPr bwMode="auto">
          <a:xfrm>
            <a:off x="967001" y="3846513"/>
            <a:ext cx="755322" cy="369332"/>
          </a:xfrm>
          <a:prstGeom prst="rect">
            <a:avLst/>
          </a:prstGeom>
          <a:noFill/>
          <a:ln w="9525">
            <a:noFill/>
            <a:miter lim="800000"/>
            <a:headEnd/>
            <a:tailEnd/>
          </a:ln>
          <a:effectLst/>
        </p:spPr>
        <p:txBody>
          <a:bodyPr wrap="none">
            <a:spAutoFit/>
          </a:bodyPr>
          <a:lstStyle/>
          <a:p>
            <a:r>
              <a:rPr lang="en-US" sz="1800"/>
              <a:t>P2 (8)</a:t>
            </a:r>
          </a:p>
        </p:txBody>
      </p:sp>
      <p:sp>
        <p:nvSpPr>
          <p:cNvPr id="326706" name="Text Box 50"/>
          <p:cNvSpPr txBox="1">
            <a:spLocks noChangeArrowheads="1"/>
          </p:cNvSpPr>
          <p:nvPr/>
        </p:nvSpPr>
        <p:spPr bwMode="auto">
          <a:xfrm>
            <a:off x="8506088" y="4340226"/>
            <a:ext cx="415498" cy="369332"/>
          </a:xfrm>
          <a:prstGeom prst="rect">
            <a:avLst/>
          </a:prstGeom>
          <a:noFill/>
          <a:ln w="9525">
            <a:noFill/>
            <a:miter lim="800000"/>
            <a:headEnd/>
            <a:tailEnd/>
          </a:ln>
          <a:effectLst/>
        </p:spPr>
        <p:txBody>
          <a:bodyPr wrap="none">
            <a:spAutoFit/>
          </a:bodyPr>
          <a:lstStyle/>
          <a:p>
            <a:r>
              <a:rPr lang="en-US" sz="1800" dirty="0"/>
              <a:t>24</a:t>
            </a:r>
          </a:p>
        </p:txBody>
      </p:sp>
    </p:spTree>
    <p:extLst>
      <p:ext uri="{BB962C8B-B14F-4D97-AF65-F5344CB8AC3E}">
        <p14:creationId xmlns:p14="http://schemas.microsoft.com/office/powerpoint/2010/main" val="345939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7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67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66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670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66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66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66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670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67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66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670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670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669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669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670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670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6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93" grpId="0" animBg="1"/>
      <p:bldP spid="326694" grpId="0"/>
      <p:bldP spid="326695" grpId="0"/>
      <p:bldP spid="326696" grpId="0" animBg="1"/>
      <p:bldP spid="326697" grpId="0"/>
      <p:bldP spid="326698" grpId="0"/>
      <p:bldP spid="326699" grpId="0" animBg="1"/>
      <p:bldP spid="326700" grpId="0"/>
      <p:bldP spid="326701" grpId="0"/>
      <p:bldP spid="326703" grpId="0"/>
      <p:bldP spid="326704" grpId="0" animBg="1"/>
      <p:bldP spid="326705" grpId="0"/>
      <p:bldP spid="32670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574675" y="2279150"/>
            <a:ext cx="8107931" cy="1549637"/>
          </a:xfrm>
          <a:prstGeom prst="rect">
            <a:avLst/>
          </a:prstGeom>
        </p:spPr>
      </p:pic>
      <p:sp>
        <p:nvSpPr>
          <p:cNvPr id="321538" name="AutoShape 2"/>
          <p:cNvSpPr>
            <a:spLocks noGrp="1" noChangeArrowheads="1"/>
          </p:cNvSpPr>
          <p:nvPr>
            <p:ph type="title"/>
          </p:nvPr>
        </p:nvSpPr>
        <p:spPr/>
        <p:txBody>
          <a:bodyPr/>
          <a:lstStyle/>
          <a:p>
            <a:r>
              <a:rPr lang="en-US"/>
              <a:t>Priority in Unix</a:t>
            </a:r>
          </a:p>
        </p:txBody>
      </p:sp>
      <p:sp>
        <p:nvSpPr>
          <p:cNvPr id="321541" name="Rectangle 5"/>
          <p:cNvSpPr>
            <a:spLocks noChangeArrowheads="1"/>
          </p:cNvSpPr>
          <p:nvPr/>
        </p:nvSpPr>
        <p:spPr bwMode="auto">
          <a:xfrm>
            <a:off x="3388515" y="2694872"/>
            <a:ext cx="495300" cy="990600"/>
          </a:xfrm>
          <a:prstGeom prst="rect">
            <a:avLst/>
          </a:prstGeom>
          <a:solidFill>
            <a:schemeClr val="bg1">
              <a:lumMod val="75000"/>
              <a:alpha val="25999"/>
            </a:schemeClr>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522721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AutoShape 2"/>
          <p:cNvSpPr>
            <a:spLocks noGrp="1" noChangeArrowheads="1"/>
          </p:cNvSpPr>
          <p:nvPr>
            <p:ph type="title"/>
          </p:nvPr>
        </p:nvSpPr>
        <p:spPr/>
        <p:txBody>
          <a:bodyPr/>
          <a:lstStyle/>
          <a:p>
            <a:r>
              <a:rPr lang="en-US" dirty="0"/>
              <a:t>Be “nice” in Unix</a:t>
            </a:r>
          </a:p>
        </p:txBody>
      </p:sp>
      <p:sp>
        <p:nvSpPr>
          <p:cNvPr id="4" name="内容占位符 3"/>
          <p:cNvSpPr>
            <a:spLocks noGrp="1"/>
          </p:cNvSpPr>
          <p:nvPr>
            <p:ph idx="1"/>
          </p:nvPr>
        </p:nvSpPr>
        <p:spPr/>
        <p:txBody>
          <a:bodyPr/>
          <a:lstStyle/>
          <a:p>
            <a:endParaRPr lang="zh-CN" altLang="en-US"/>
          </a:p>
        </p:txBody>
      </p:sp>
      <p:pic>
        <p:nvPicPr>
          <p:cNvPr id="2" name="图片 1"/>
          <p:cNvPicPr>
            <a:picLocks noChangeAspect="1"/>
          </p:cNvPicPr>
          <p:nvPr/>
        </p:nvPicPr>
        <p:blipFill>
          <a:blip r:embed="rId3"/>
          <a:stretch>
            <a:fillRect/>
          </a:stretch>
        </p:blipFill>
        <p:spPr>
          <a:xfrm>
            <a:off x="707180" y="1412875"/>
            <a:ext cx="7544129" cy="5000625"/>
          </a:xfrm>
          <a:prstGeom prst="rect">
            <a:avLst/>
          </a:prstGeom>
        </p:spPr>
      </p:pic>
    </p:spTree>
    <p:extLst>
      <p:ext uri="{BB962C8B-B14F-4D97-AF65-F5344CB8AC3E}">
        <p14:creationId xmlns:p14="http://schemas.microsoft.com/office/powerpoint/2010/main" val="197197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a:t>Multiprogramming</a:t>
            </a:r>
          </a:p>
        </p:txBody>
      </p:sp>
      <p:sp>
        <p:nvSpPr>
          <p:cNvPr id="5126" name="Rectangle 3"/>
          <p:cNvSpPr>
            <a:spLocks noGrp="1" noChangeArrowheads="1"/>
          </p:cNvSpPr>
          <p:nvPr>
            <p:ph idx="1"/>
          </p:nvPr>
        </p:nvSpPr>
        <p:spPr>
          <a:xfrm>
            <a:off x="566738" y="1412875"/>
            <a:ext cx="8310932" cy="5040313"/>
          </a:xfrm>
        </p:spPr>
        <p:txBody>
          <a:bodyPr/>
          <a:lstStyle/>
          <a:p>
            <a:pPr>
              <a:lnSpc>
                <a:spcPct val="100000"/>
              </a:lnSpc>
              <a:spcBef>
                <a:spcPts val="0"/>
              </a:spcBef>
            </a:pPr>
            <a:r>
              <a:rPr lang="en-US" sz="2800" dirty="0"/>
              <a:t>In a multiprogramming system, we try to increase </a:t>
            </a:r>
            <a:r>
              <a:rPr lang="en-US" sz="2800" dirty="0">
                <a:solidFill>
                  <a:srgbClr val="0000CC"/>
                </a:solidFill>
              </a:rPr>
              <a:t>CPU utilization and job throughput </a:t>
            </a:r>
            <a:r>
              <a:rPr lang="en-US" sz="2800" dirty="0"/>
              <a:t>by overlapping I/O and CPU activities</a:t>
            </a:r>
          </a:p>
          <a:p>
            <a:pPr lvl="1">
              <a:lnSpc>
                <a:spcPct val="100000"/>
              </a:lnSpc>
              <a:spcBef>
                <a:spcPts val="0"/>
              </a:spcBef>
            </a:pPr>
            <a:r>
              <a:rPr lang="en-US" sz="2400" dirty="0"/>
              <a:t>Requires a combination of mechanisms and policy</a:t>
            </a:r>
          </a:p>
          <a:p>
            <a:pPr>
              <a:lnSpc>
                <a:spcPct val="100000"/>
              </a:lnSpc>
              <a:spcBef>
                <a:spcPts val="0"/>
              </a:spcBef>
            </a:pPr>
            <a:r>
              <a:rPr lang="en-US" sz="2800" dirty="0"/>
              <a:t>We have covered the </a:t>
            </a:r>
            <a:r>
              <a:rPr lang="en-US" sz="2800" dirty="0">
                <a:solidFill>
                  <a:srgbClr val="FF0000"/>
                </a:solidFill>
              </a:rPr>
              <a:t>mechanisms</a:t>
            </a:r>
          </a:p>
          <a:p>
            <a:pPr lvl="1">
              <a:lnSpc>
                <a:spcPct val="100000"/>
              </a:lnSpc>
              <a:spcBef>
                <a:spcPts val="0"/>
              </a:spcBef>
            </a:pPr>
            <a:r>
              <a:rPr lang="en-US" sz="2400" dirty="0"/>
              <a:t>Context switching, how and when it happens</a:t>
            </a:r>
          </a:p>
          <a:p>
            <a:pPr lvl="1">
              <a:lnSpc>
                <a:spcPct val="100000"/>
              </a:lnSpc>
              <a:spcBef>
                <a:spcPts val="0"/>
              </a:spcBef>
            </a:pPr>
            <a:r>
              <a:rPr lang="en-US" sz="2400" dirty="0"/>
              <a:t>Process queues and process states</a:t>
            </a:r>
          </a:p>
          <a:p>
            <a:pPr>
              <a:lnSpc>
                <a:spcPct val="100000"/>
              </a:lnSpc>
              <a:spcBef>
                <a:spcPts val="0"/>
              </a:spcBef>
            </a:pPr>
            <a:r>
              <a:rPr lang="en-US" sz="2800" dirty="0"/>
              <a:t>Now we’ll look at the </a:t>
            </a:r>
            <a:r>
              <a:rPr lang="en-US" sz="2800" dirty="0">
                <a:solidFill>
                  <a:srgbClr val="FF0000"/>
                </a:solidFill>
              </a:rPr>
              <a:t>policies</a:t>
            </a:r>
          </a:p>
          <a:p>
            <a:pPr lvl="1">
              <a:lnSpc>
                <a:spcPct val="100000"/>
              </a:lnSpc>
              <a:spcBef>
                <a:spcPts val="0"/>
              </a:spcBef>
            </a:pPr>
            <a:r>
              <a:rPr lang="en-US" sz="2400" dirty="0"/>
              <a:t>Which process (thread) to run, for how long, etc.</a:t>
            </a:r>
          </a:p>
          <a:p>
            <a:pPr>
              <a:lnSpc>
                <a:spcPct val="100000"/>
              </a:lnSpc>
              <a:spcBef>
                <a:spcPts val="0"/>
              </a:spcBef>
            </a:pPr>
            <a:r>
              <a:rPr lang="en-US" altLang="zh-CN" sz="2800" dirty="0"/>
              <a:t>Making this decision is called </a:t>
            </a:r>
            <a:r>
              <a:rPr lang="en-US" altLang="zh-CN" sz="2800" dirty="0">
                <a:solidFill>
                  <a:srgbClr val="FF3300"/>
                </a:solidFill>
              </a:rPr>
              <a:t>scheduling</a:t>
            </a:r>
            <a:endParaRPr lang="en-US" sz="2800" dirty="0"/>
          </a:p>
          <a:p>
            <a:pPr>
              <a:lnSpc>
                <a:spcPct val="100000"/>
              </a:lnSpc>
              <a:spcBef>
                <a:spcPts val="0"/>
              </a:spcBef>
            </a:pPr>
            <a:r>
              <a:rPr lang="en-US" sz="2800" dirty="0"/>
              <a:t>We’ll refer to schedulable entities as </a:t>
            </a:r>
            <a:r>
              <a:rPr lang="en-US" sz="2800" dirty="0">
                <a:solidFill>
                  <a:srgbClr val="FF3300"/>
                </a:solidFill>
              </a:rPr>
              <a:t>jobs</a:t>
            </a:r>
            <a:r>
              <a:rPr lang="en-US" sz="2800" dirty="0"/>
              <a:t> (standard usage) – could be processes, threads, people, etc.</a:t>
            </a:r>
          </a:p>
        </p:txBody>
      </p:sp>
    </p:spTree>
    <p:extLst>
      <p:ext uri="{BB962C8B-B14F-4D97-AF65-F5344CB8AC3E}">
        <p14:creationId xmlns:p14="http://schemas.microsoft.com/office/powerpoint/2010/main" val="245714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pPr>
              <a:defRPr/>
            </a:pPr>
            <a:r>
              <a:rPr lang="en-US"/>
              <a:t>More on Priority Scheduling</a:t>
            </a:r>
          </a:p>
        </p:txBody>
      </p:sp>
      <p:sp>
        <p:nvSpPr>
          <p:cNvPr id="14342" name="Rectangle 3"/>
          <p:cNvSpPr>
            <a:spLocks noGrp="1" noChangeArrowheads="1"/>
          </p:cNvSpPr>
          <p:nvPr>
            <p:ph idx="1"/>
          </p:nvPr>
        </p:nvSpPr>
        <p:spPr/>
        <p:txBody>
          <a:bodyPr/>
          <a:lstStyle/>
          <a:p>
            <a:r>
              <a:rPr lang="en-US" i="1" dirty="0">
                <a:solidFill>
                  <a:srgbClr val="0000CC"/>
                </a:solidFill>
              </a:rPr>
              <a:t>Priority inversion</a:t>
            </a:r>
            <a:r>
              <a:rPr lang="en-US" dirty="0">
                <a:solidFill>
                  <a:srgbClr val="0000CC"/>
                </a:solidFill>
              </a:rPr>
              <a:t> </a:t>
            </a:r>
            <a:r>
              <a:rPr lang="en-US" dirty="0"/>
              <a:t>is a risk unless all resources are jointly scheduled</a:t>
            </a:r>
          </a:p>
        </p:txBody>
      </p:sp>
      <p:sp>
        <p:nvSpPr>
          <p:cNvPr id="14361" name="Line 29"/>
          <p:cNvSpPr>
            <a:spLocks noChangeShapeType="1"/>
          </p:cNvSpPr>
          <p:nvPr/>
        </p:nvSpPr>
        <p:spPr bwMode="auto">
          <a:xfrm>
            <a:off x="1480448" y="4308279"/>
            <a:ext cx="6324600" cy="0"/>
          </a:xfrm>
          <a:prstGeom prst="line">
            <a:avLst/>
          </a:prstGeom>
          <a:noFill/>
          <a:ln w="9525">
            <a:solidFill>
              <a:schemeClr val="accent2"/>
            </a:solidFill>
            <a:prstDash val="dash"/>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grpSp>
        <p:nvGrpSpPr>
          <p:cNvPr id="7" name="组 6"/>
          <p:cNvGrpSpPr/>
          <p:nvPr/>
        </p:nvGrpSpPr>
        <p:grpSpPr>
          <a:xfrm>
            <a:off x="685111" y="2476870"/>
            <a:ext cx="7999126" cy="1588021"/>
            <a:chOff x="706166" y="2218364"/>
            <a:chExt cx="7999126" cy="1588021"/>
          </a:xfrm>
        </p:grpSpPr>
        <p:sp>
          <p:nvSpPr>
            <p:cNvPr id="14343" name="Rectangle 6"/>
            <p:cNvSpPr>
              <a:spLocks noChangeArrowheads="1"/>
            </p:cNvSpPr>
            <p:nvPr/>
          </p:nvSpPr>
          <p:spPr bwMode="auto">
            <a:xfrm>
              <a:off x="2224729" y="3056564"/>
              <a:ext cx="1353897" cy="369332"/>
            </a:xfrm>
            <a:prstGeom prst="rect">
              <a:avLst/>
            </a:prstGeom>
            <a:noFill/>
            <a:ln w="9525">
              <a:noFill/>
              <a:miter lim="800000"/>
              <a:headEnd/>
              <a:tailEnd type="none" w="med" len="lg"/>
            </a:ln>
          </p:spPr>
          <p:txBody>
            <a:bodyPr wrap="none" anchor="ctr">
              <a:spAutoFit/>
            </a:bodyPr>
            <a:lstStyle/>
            <a:p>
              <a:pPr algn="ctr"/>
              <a:r>
                <a:rPr lang="en-US" sz="1800" b="1">
                  <a:latin typeface="Calibri" panose="020F0502020204030204" pitchFamily="34" charset="0"/>
                  <a:cs typeface="Calibri" panose="020F0502020204030204" pitchFamily="34" charset="0"/>
                </a:rPr>
                <a:t>x-&gt;Acquire()</a:t>
              </a:r>
            </a:p>
          </p:txBody>
        </p:sp>
        <p:sp>
          <p:nvSpPr>
            <p:cNvPr id="14344" name="Line 8"/>
            <p:cNvSpPr>
              <a:spLocks noChangeShapeType="1"/>
            </p:cNvSpPr>
            <p:nvPr/>
          </p:nvSpPr>
          <p:spPr bwMode="auto">
            <a:xfrm>
              <a:off x="2492103" y="3546029"/>
              <a:ext cx="914400" cy="0"/>
            </a:xfrm>
            <a:prstGeom prst="line">
              <a:avLst/>
            </a:prstGeom>
            <a:noFill/>
            <a:ln w="28575">
              <a:solidFill>
                <a:schemeClr val="accent2"/>
              </a:solidFill>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45" name="Line 9"/>
            <p:cNvSpPr>
              <a:spLocks noChangeShapeType="1"/>
            </p:cNvSpPr>
            <p:nvPr/>
          </p:nvSpPr>
          <p:spPr bwMode="auto">
            <a:xfrm>
              <a:off x="3406503" y="2707829"/>
              <a:ext cx="685800" cy="0"/>
            </a:xfrm>
            <a:prstGeom prst="line">
              <a:avLst/>
            </a:prstGeom>
            <a:noFill/>
            <a:ln w="28575">
              <a:solidFill>
                <a:schemeClr val="accent2"/>
              </a:solidFill>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46" name="Line 11"/>
            <p:cNvSpPr>
              <a:spLocks noChangeShapeType="1"/>
            </p:cNvSpPr>
            <p:nvPr/>
          </p:nvSpPr>
          <p:spPr bwMode="auto">
            <a:xfrm>
              <a:off x="2873103" y="3393629"/>
              <a:ext cx="0" cy="152400"/>
            </a:xfrm>
            <a:prstGeom prst="line">
              <a:avLst/>
            </a:prstGeom>
            <a:noFill/>
            <a:ln w="19050">
              <a:solidFill>
                <a:schemeClr val="accent2"/>
              </a:solidFill>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47" name="Rectangle 12"/>
            <p:cNvSpPr>
              <a:spLocks noChangeArrowheads="1"/>
            </p:cNvSpPr>
            <p:nvPr/>
          </p:nvSpPr>
          <p:spPr bwMode="auto">
            <a:xfrm>
              <a:off x="3448692" y="2218364"/>
              <a:ext cx="1353897" cy="369332"/>
            </a:xfrm>
            <a:prstGeom prst="rect">
              <a:avLst/>
            </a:prstGeom>
            <a:noFill/>
            <a:ln w="9525">
              <a:noFill/>
              <a:miter lim="800000"/>
              <a:headEnd/>
              <a:tailEnd type="none" w="med" len="lg"/>
            </a:ln>
          </p:spPr>
          <p:txBody>
            <a:bodyPr wrap="none" anchor="ctr">
              <a:spAutoFit/>
            </a:bodyPr>
            <a:lstStyle/>
            <a:p>
              <a:pPr algn="ctr"/>
              <a:r>
                <a:rPr lang="en-US" sz="1800" b="1" dirty="0">
                  <a:solidFill>
                    <a:srgbClr val="FF0000"/>
                  </a:solidFill>
                  <a:latin typeface="Calibri" panose="020F0502020204030204" pitchFamily="34" charset="0"/>
                  <a:cs typeface="Calibri" panose="020F0502020204030204" pitchFamily="34" charset="0"/>
                </a:rPr>
                <a:t>x-&gt;Acquire()</a:t>
              </a:r>
            </a:p>
          </p:txBody>
        </p:sp>
        <p:sp>
          <p:nvSpPr>
            <p:cNvPr id="14348" name="Line 13"/>
            <p:cNvSpPr>
              <a:spLocks noChangeShapeType="1"/>
            </p:cNvSpPr>
            <p:nvPr/>
          </p:nvSpPr>
          <p:spPr bwMode="auto">
            <a:xfrm>
              <a:off x="4092303" y="2555429"/>
              <a:ext cx="0" cy="152400"/>
            </a:xfrm>
            <a:prstGeom prst="line">
              <a:avLst/>
            </a:prstGeom>
            <a:noFill/>
            <a:ln w="19050">
              <a:solidFill>
                <a:schemeClr val="accent2"/>
              </a:solidFill>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49" name="Line 14"/>
            <p:cNvSpPr>
              <a:spLocks noChangeShapeType="1"/>
            </p:cNvSpPr>
            <p:nvPr/>
          </p:nvSpPr>
          <p:spPr bwMode="auto">
            <a:xfrm>
              <a:off x="4168503" y="3546029"/>
              <a:ext cx="1752600" cy="0"/>
            </a:xfrm>
            <a:prstGeom prst="line">
              <a:avLst/>
            </a:prstGeom>
            <a:noFill/>
            <a:ln w="28575">
              <a:solidFill>
                <a:schemeClr val="accent2"/>
              </a:solidFill>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50" name="Rectangle 15"/>
            <p:cNvSpPr>
              <a:spLocks noChangeArrowheads="1"/>
            </p:cNvSpPr>
            <p:nvPr/>
          </p:nvSpPr>
          <p:spPr bwMode="auto">
            <a:xfrm>
              <a:off x="5273140" y="3056564"/>
              <a:ext cx="1354665" cy="369332"/>
            </a:xfrm>
            <a:prstGeom prst="rect">
              <a:avLst/>
            </a:prstGeom>
            <a:noFill/>
            <a:ln w="9525">
              <a:noFill/>
              <a:miter lim="800000"/>
              <a:headEnd/>
              <a:tailEnd type="none" w="med" len="lg"/>
            </a:ln>
          </p:spPr>
          <p:txBody>
            <a:bodyPr wrap="none" anchor="ctr">
              <a:spAutoFit/>
            </a:bodyPr>
            <a:lstStyle/>
            <a:p>
              <a:pPr algn="ctr"/>
              <a:r>
                <a:rPr lang="en-US" sz="1800" b="1">
                  <a:latin typeface="Calibri" panose="020F0502020204030204" pitchFamily="34" charset="0"/>
                  <a:cs typeface="Calibri" panose="020F0502020204030204" pitchFamily="34" charset="0"/>
                </a:rPr>
                <a:t>x-&gt;Release()</a:t>
              </a:r>
            </a:p>
          </p:txBody>
        </p:sp>
        <p:sp>
          <p:nvSpPr>
            <p:cNvPr id="14351" name="Line 16"/>
            <p:cNvSpPr>
              <a:spLocks noChangeShapeType="1"/>
            </p:cNvSpPr>
            <p:nvPr/>
          </p:nvSpPr>
          <p:spPr bwMode="auto">
            <a:xfrm>
              <a:off x="5921103" y="3393629"/>
              <a:ext cx="0" cy="152400"/>
            </a:xfrm>
            <a:prstGeom prst="line">
              <a:avLst/>
            </a:prstGeom>
            <a:noFill/>
            <a:ln w="19050">
              <a:solidFill>
                <a:schemeClr val="accent2"/>
              </a:solidFill>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52" name="Line 17"/>
            <p:cNvSpPr>
              <a:spLocks noChangeShapeType="1"/>
            </p:cNvSpPr>
            <p:nvPr/>
          </p:nvSpPr>
          <p:spPr bwMode="auto">
            <a:xfrm>
              <a:off x="5921103" y="2707829"/>
              <a:ext cx="685800" cy="0"/>
            </a:xfrm>
            <a:prstGeom prst="line">
              <a:avLst/>
            </a:prstGeom>
            <a:noFill/>
            <a:ln w="28575">
              <a:solidFill>
                <a:schemeClr val="accent2"/>
              </a:solidFill>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grpSp>
          <p:nvGrpSpPr>
            <p:cNvPr id="2" name="Group 34"/>
            <p:cNvGrpSpPr>
              <a:grpSpLocks/>
            </p:cNvGrpSpPr>
            <p:nvPr/>
          </p:nvGrpSpPr>
          <p:grpSpPr bwMode="auto">
            <a:xfrm>
              <a:off x="706166" y="2734821"/>
              <a:ext cx="893762" cy="1071564"/>
              <a:chOff x="75" y="1889"/>
              <a:chExt cx="563" cy="675"/>
            </a:xfrm>
          </p:grpSpPr>
          <p:sp>
            <p:nvSpPr>
              <p:cNvPr id="14369" name="Line 30"/>
              <p:cNvSpPr>
                <a:spLocks noChangeShapeType="1"/>
              </p:cNvSpPr>
              <p:nvPr/>
            </p:nvSpPr>
            <p:spPr bwMode="auto">
              <a:xfrm>
                <a:off x="288" y="1968"/>
                <a:ext cx="0" cy="384"/>
              </a:xfrm>
              <a:prstGeom prst="line">
                <a:avLst/>
              </a:prstGeom>
              <a:noFill/>
              <a:ln w="9525">
                <a:solidFill>
                  <a:schemeClr val="accent2"/>
                </a:solidFill>
                <a:round/>
                <a:headEnd type="arrow" w="med" len="me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70" name="Line 31"/>
              <p:cNvSpPr>
                <a:spLocks noChangeShapeType="1"/>
              </p:cNvSpPr>
              <p:nvPr/>
            </p:nvSpPr>
            <p:spPr bwMode="auto">
              <a:xfrm>
                <a:off x="288" y="2352"/>
                <a:ext cx="336" cy="0"/>
              </a:xfrm>
              <a:prstGeom prst="line">
                <a:avLst/>
              </a:prstGeom>
              <a:noFill/>
              <a:ln w="9525">
                <a:solidFill>
                  <a:schemeClr val="accent2"/>
                </a:solidFill>
                <a:round/>
                <a:headEnd/>
                <a:tailEnd type="arrow"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71" name="Rectangle 32"/>
              <p:cNvSpPr>
                <a:spLocks noChangeArrowheads="1"/>
              </p:cNvSpPr>
              <p:nvPr/>
            </p:nvSpPr>
            <p:spPr bwMode="auto">
              <a:xfrm rot="16158997">
                <a:off x="-90" y="2054"/>
                <a:ext cx="563" cy="233"/>
              </a:xfrm>
              <a:prstGeom prst="rect">
                <a:avLst/>
              </a:prstGeom>
              <a:noFill/>
              <a:ln w="9525">
                <a:noFill/>
                <a:miter lim="800000"/>
                <a:headEnd/>
                <a:tailEnd type="none" w="med" len="lg"/>
              </a:ln>
            </p:spPr>
            <p:txBody>
              <a:bodyPr wrap="none" anchor="ctr">
                <a:spAutoFit/>
              </a:bodyPr>
              <a:lstStyle/>
              <a:p>
                <a:pPr algn="ctr"/>
                <a:r>
                  <a:rPr lang="en-US" sz="1800" b="1" i="1">
                    <a:latin typeface="Calibri" panose="020F0502020204030204" pitchFamily="34" charset="0"/>
                    <a:cs typeface="Calibri" panose="020F0502020204030204" pitchFamily="34" charset="0"/>
                  </a:rPr>
                  <a:t>priority</a:t>
                </a:r>
                <a:endParaRPr lang="en-US" sz="1800" b="1">
                  <a:latin typeface="Calibri" panose="020F0502020204030204" pitchFamily="34" charset="0"/>
                  <a:cs typeface="Calibri" panose="020F0502020204030204" pitchFamily="34" charset="0"/>
                </a:endParaRPr>
              </a:p>
            </p:txBody>
          </p:sp>
          <p:sp>
            <p:nvSpPr>
              <p:cNvPr id="14372" name="Rectangle 33"/>
              <p:cNvSpPr>
                <a:spLocks noChangeArrowheads="1"/>
              </p:cNvSpPr>
              <p:nvPr/>
            </p:nvSpPr>
            <p:spPr bwMode="auto">
              <a:xfrm>
                <a:off x="247" y="2331"/>
                <a:ext cx="391" cy="233"/>
              </a:xfrm>
              <a:prstGeom prst="rect">
                <a:avLst/>
              </a:prstGeom>
              <a:noFill/>
              <a:ln w="9525">
                <a:noFill/>
                <a:miter lim="800000"/>
                <a:headEnd/>
                <a:tailEnd type="none" w="med" len="lg"/>
              </a:ln>
            </p:spPr>
            <p:txBody>
              <a:bodyPr wrap="none" anchor="ctr">
                <a:spAutoFit/>
              </a:bodyPr>
              <a:lstStyle/>
              <a:p>
                <a:pPr algn="ctr"/>
                <a:r>
                  <a:rPr lang="en-US" sz="1800" b="1" i="1">
                    <a:latin typeface="Calibri" panose="020F0502020204030204" pitchFamily="34" charset="0"/>
                    <a:cs typeface="Calibri" panose="020F0502020204030204" pitchFamily="34" charset="0"/>
                  </a:rPr>
                  <a:t>time</a:t>
                </a:r>
                <a:endParaRPr lang="en-US" sz="1800" b="1">
                  <a:latin typeface="Calibri" panose="020F0502020204030204" pitchFamily="34" charset="0"/>
                  <a:cs typeface="Calibri" panose="020F0502020204030204" pitchFamily="34" charset="0"/>
                </a:endParaRPr>
              </a:p>
            </p:txBody>
          </p:sp>
        </p:grpSp>
        <p:sp>
          <p:nvSpPr>
            <p:cNvPr id="4" name="文本框 3"/>
            <p:cNvSpPr txBox="1"/>
            <p:nvPr/>
          </p:nvSpPr>
          <p:spPr>
            <a:xfrm>
              <a:off x="8374752" y="2407410"/>
              <a:ext cx="330540" cy="369332"/>
            </a:xfrm>
            <a:prstGeom prst="rect">
              <a:avLst/>
            </a:prstGeom>
            <a:noFill/>
          </p:spPr>
          <p:txBody>
            <a:bodyPr wrap="none" rtlCol="0">
              <a:spAutoFit/>
            </a:bodyPr>
            <a:lstStyle/>
            <a:p>
              <a:r>
                <a:rPr kumimoji="1" lang="en-US" altLang="zh-CN" sz="1800" b="1" dirty="0">
                  <a:latin typeface="Calibri" panose="020F0502020204030204" pitchFamily="34" charset="0"/>
                  <a:cs typeface="Calibri" panose="020F0502020204030204" pitchFamily="34" charset="0"/>
                </a:rPr>
                <a:t>H</a:t>
              </a:r>
              <a:endParaRPr kumimoji="1" lang="zh-CN" altLang="en-US" sz="1800" b="1" dirty="0">
                <a:latin typeface="Calibri" panose="020F0502020204030204" pitchFamily="34" charset="0"/>
                <a:cs typeface="Calibri" panose="020F0502020204030204" pitchFamily="34" charset="0"/>
              </a:endParaRPr>
            </a:p>
          </p:txBody>
        </p:sp>
        <p:sp>
          <p:nvSpPr>
            <p:cNvPr id="34" name="文本框 33"/>
            <p:cNvSpPr txBox="1"/>
            <p:nvPr/>
          </p:nvSpPr>
          <p:spPr>
            <a:xfrm>
              <a:off x="8387545" y="3241230"/>
              <a:ext cx="282450" cy="369332"/>
            </a:xfrm>
            <a:prstGeom prst="rect">
              <a:avLst/>
            </a:prstGeom>
            <a:noFill/>
          </p:spPr>
          <p:txBody>
            <a:bodyPr wrap="none" rtlCol="0">
              <a:spAutoFit/>
            </a:bodyPr>
            <a:lstStyle/>
            <a:p>
              <a:r>
                <a:rPr kumimoji="1" lang="en-US" altLang="zh-CN" sz="1800" b="1" dirty="0">
                  <a:latin typeface="Calibri" panose="020F0502020204030204" pitchFamily="34" charset="0"/>
                  <a:cs typeface="Calibri" panose="020F0502020204030204" pitchFamily="34" charset="0"/>
                </a:rPr>
                <a:t>L</a:t>
              </a:r>
              <a:endParaRPr kumimoji="1" lang="zh-CN" altLang="en-US" sz="1800" b="1" dirty="0">
                <a:latin typeface="Calibri" panose="020F0502020204030204" pitchFamily="34" charset="0"/>
                <a:cs typeface="Calibri" panose="020F0502020204030204" pitchFamily="34" charset="0"/>
              </a:endParaRPr>
            </a:p>
          </p:txBody>
        </p:sp>
      </p:grpSp>
      <p:grpSp>
        <p:nvGrpSpPr>
          <p:cNvPr id="6" name="组 5"/>
          <p:cNvGrpSpPr/>
          <p:nvPr/>
        </p:nvGrpSpPr>
        <p:grpSpPr>
          <a:xfrm>
            <a:off x="722141" y="4519984"/>
            <a:ext cx="7992634" cy="1588021"/>
            <a:chOff x="610916" y="4300571"/>
            <a:chExt cx="7992634" cy="1588021"/>
          </a:xfrm>
        </p:grpSpPr>
        <p:sp>
          <p:nvSpPr>
            <p:cNvPr id="14353" name="Rectangle 18"/>
            <p:cNvSpPr>
              <a:spLocks noChangeArrowheads="1"/>
            </p:cNvSpPr>
            <p:nvPr/>
          </p:nvSpPr>
          <p:spPr bwMode="auto">
            <a:xfrm>
              <a:off x="1905642" y="5138771"/>
              <a:ext cx="1353897" cy="369332"/>
            </a:xfrm>
            <a:prstGeom prst="rect">
              <a:avLst/>
            </a:prstGeom>
            <a:noFill/>
            <a:ln w="9525">
              <a:noFill/>
              <a:miter lim="800000"/>
              <a:headEnd/>
              <a:tailEnd type="none" w="med" len="lg"/>
            </a:ln>
          </p:spPr>
          <p:txBody>
            <a:bodyPr wrap="none" anchor="ctr">
              <a:spAutoFit/>
            </a:bodyPr>
            <a:lstStyle/>
            <a:p>
              <a:pPr algn="ctr"/>
              <a:r>
                <a:rPr lang="en-US" sz="1800" b="1">
                  <a:latin typeface="Calibri" panose="020F0502020204030204" pitchFamily="34" charset="0"/>
                  <a:cs typeface="Calibri" panose="020F0502020204030204" pitchFamily="34" charset="0"/>
                </a:rPr>
                <a:t>x-&gt;Acquire()</a:t>
              </a:r>
            </a:p>
          </p:txBody>
        </p:sp>
        <p:sp>
          <p:nvSpPr>
            <p:cNvPr id="14354" name="Line 19"/>
            <p:cNvSpPr>
              <a:spLocks noChangeShapeType="1"/>
            </p:cNvSpPr>
            <p:nvPr/>
          </p:nvSpPr>
          <p:spPr bwMode="auto">
            <a:xfrm>
              <a:off x="2168253" y="5628236"/>
              <a:ext cx="914400" cy="0"/>
            </a:xfrm>
            <a:prstGeom prst="line">
              <a:avLst/>
            </a:prstGeom>
            <a:noFill/>
            <a:ln w="28575">
              <a:solidFill>
                <a:schemeClr val="accent2"/>
              </a:solidFill>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55" name="Line 20"/>
            <p:cNvSpPr>
              <a:spLocks noChangeShapeType="1"/>
            </p:cNvSpPr>
            <p:nvPr/>
          </p:nvSpPr>
          <p:spPr bwMode="auto">
            <a:xfrm>
              <a:off x="3082653" y="4790036"/>
              <a:ext cx="685800" cy="0"/>
            </a:xfrm>
            <a:prstGeom prst="line">
              <a:avLst/>
            </a:prstGeom>
            <a:noFill/>
            <a:ln w="28575">
              <a:solidFill>
                <a:schemeClr val="accent2"/>
              </a:solidFill>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56" name="Line 21"/>
            <p:cNvSpPr>
              <a:spLocks noChangeShapeType="1"/>
            </p:cNvSpPr>
            <p:nvPr/>
          </p:nvSpPr>
          <p:spPr bwMode="auto">
            <a:xfrm>
              <a:off x="2549253" y="5475836"/>
              <a:ext cx="0" cy="152400"/>
            </a:xfrm>
            <a:prstGeom prst="line">
              <a:avLst/>
            </a:prstGeom>
            <a:noFill/>
            <a:ln w="19050">
              <a:solidFill>
                <a:schemeClr val="accent2"/>
              </a:solidFill>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57" name="Rectangle 22"/>
            <p:cNvSpPr>
              <a:spLocks noChangeArrowheads="1"/>
            </p:cNvSpPr>
            <p:nvPr/>
          </p:nvSpPr>
          <p:spPr bwMode="auto">
            <a:xfrm>
              <a:off x="3124842" y="4300571"/>
              <a:ext cx="1353897" cy="369332"/>
            </a:xfrm>
            <a:prstGeom prst="rect">
              <a:avLst/>
            </a:prstGeom>
            <a:noFill/>
            <a:ln w="9525">
              <a:noFill/>
              <a:miter lim="800000"/>
              <a:headEnd/>
              <a:tailEnd type="none" w="med" len="lg"/>
            </a:ln>
          </p:spPr>
          <p:txBody>
            <a:bodyPr wrap="none" anchor="ctr">
              <a:spAutoFit/>
            </a:bodyPr>
            <a:lstStyle/>
            <a:p>
              <a:pPr algn="ctr"/>
              <a:r>
                <a:rPr lang="en-US" sz="1800" b="1" dirty="0">
                  <a:solidFill>
                    <a:srgbClr val="FF0000"/>
                  </a:solidFill>
                  <a:latin typeface="Calibri" panose="020F0502020204030204" pitchFamily="34" charset="0"/>
                  <a:cs typeface="Calibri" panose="020F0502020204030204" pitchFamily="34" charset="0"/>
                </a:rPr>
                <a:t>x-&gt;Acquire()</a:t>
              </a:r>
            </a:p>
          </p:txBody>
        </p:sp>
        <p:sp>
          <p:nvSpPr>
            <p:cNvPr id="14358" name="Line 23"/>
            <p:cNvSpPr>
              <a:spLocks noChangeShapeType="1"/>
            </p:cNvSpPr>
            <p:nvPr/>
          </p:nvSpPr>
          <p:spPr bwMode="auto">
            <a:xfrm>
              <a:off x="3768453" y="4637636"/>
              <a:ext cx="0" cy="152400"/>
            </a:xfrm>
            <a:prstGeom prst="line">
              <a:avLst/>
            </a:prstGeom>
            <a:noFill/>
            <a:ln w="19050">
              <a:solidFill>
                <a:schemeClr val="accent2"/>
              </a:solidFill>
              <a:round/>
              <a:headEn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60" name="Line 28"/>
            <p:cNvSpPr>
              <a:spLocks noChangeShapeType="1"/>
            </p:cNvSpPr>
            <p:nvPr/>
          </p:nvSpPr>
          <p:spPr bwMode="auto">
            <a:xfrm>
              <a:off x="3810746" y="5268430"/>
              <a:ext cx="2667000" cy="0"/>
            </a:xfrm>
            <a:prstGeom prst="line">
              <a:avLst/>
            </a:prstGeom>
            <a:noFill/>
            <a:ln w="28575">
              <a:solidFill>
                <a:schemeClr val="accent2"/>
              </a:solidFill>
              <a:round/>
              <a:headEnd/>
              <a:tailEnd type="triangle" w="med" len="lg"/>
            </a:ln>
          </p:spPr>
          <p:txBody>
            <a:bodyPr wrap="none" anchor="ctr"/>
            <a:lstStyle/>
            <a:p>
              <a:endParaRPr lang="en-US" sz="1800" b="1">
                <a:latin typeface="Calibri" panose="020F0502020204030204" pitchFamily="34" charset="0"/>
                <a:cs typeface="Calibri" panose="020F0502020204030204" pitchFamily="34" charset="0"/>
              </a:endParaRPr>
            </a:p>
          </p:txBody>
        </p:sp>
        <p:grpSp>
          <p:nvGrpSpPr>
            <p:cNvPr id="3" name="Group 35"/>
            <p:cNvGrpSpPr>
              <a:grpSpLocks/>
            </p:cNvGrpSpPr>
            <p:nvPr/>
          </p:nvGrpSpPr>
          <p:grpSpPr bwMode="auto">
            <a:xfrm>
              <a:off x="610916" y="4817028"/>
              <a:ext cx="893762" cy="1071564"/>
              <a:chOff x="75" y="1889"/>
              <a:chExt cx="563" cy="675"/>
            </a:xfrm>
          </p:grpSpPr>
          <p:sp>
            <p:nvSpPr>
              <p:cNvPr id="14365" name="Line 36"/>
              <p:cNvSpPr>
                <a:spLocks noChangeShapeType="1"/>
              </p:cNvSpPr>
              <p:nvPr/>
            </p:nvSpPr>
            <p:spPr bwMode="auto">
              <a:xfrm>
                <a:off x="288" y="1968"/>
                <a:ext cx="0" cy="384"/>
              </a:xfrm>
              <a:prstGeom prst="line">
                <a:avLst/>
              </a:prstGeom>
              <a:noFill/>
              <a:ln w="9525">
                <a:solidFill>
                  <a:schemeClr val="accent2"/>
                </a:solidFill>
                <a:round/>
                <a:headEnd type="arrow" w="med" len="med"/>
                <a:tailEnd type="none"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66" name="Line 37"/>
              <p:cNvSpPr>
                <a:spLocks noChangeShapeType="1"/>
              </p:cNvSpPr>
              <p:nvPr/>
            </p:nvSpPr>
            <p:spPr bwMode="auto">
              <a:xfrm>
                <a:off x="288" y="2352"/>
                <a:ext cx="336" cy="0"/>
              </a:xfrm>
              <a:prstGeom prst="line">
                <a:avLst/>
              </a:prstGeom>
              <a:noFill/>
              <a:ln w="9525">
                <a:solidFill>
                  <a:schemeClr val="accent2"/>
                </a:solidFill>
                <a:round/>
                <a:headEnd/>
                <a:tailEnd type="arrow" w="med" len="lg"/>
              </a:ln>
            </p:spPr>
            <p:txBody>
              <a:bodyPr wrap="none" anchor="ctr"/>
              <a:lstStyle/>
              <a:p>
                <a:endParaRPr lang="en-US" sz="1800" b="1">
                  <a:latin typeface="Calibri" panose="020F0502020204030204" pitchFamily="34" charset="0"/>
                  <a:cs typeface="Calibri" panose="020F0502020204030204" pitchFamily="34" charset="0"/>
                </a:endParaRPr>
              </a:p>
            </p:txBody>
          </p:sp>
          <p:sp>
            <p:nvSpPr>
              <p:cNvPr id="14367" name="Rectangle 38"/>
              <p:cNvSpPr>
                <a:spLocks noChangeArrowheads="1"/>
              </p:cNvSpPr>
              <p:nvPr/>
            </p:nvSpPr>
            <p:spPr bwMode="auto">
              <a:xfrm rot="16158997">
                <a:off x="-90" y="2054"/>
                <a:ext cx="563" cy="233"/>
              </a:xfrm>
              <a:prstGeom prst="rect">
                <a:avLst/>
              </a:prstGeom>
              <a:noFill/>
              <a:ln w="9525">
                <a:noFill/>
                <a:miter lim="800000"/>
                <a:headEnd/>
                <a:tailEnd type="none" w="med" len="lg"/>
              </a:ln>
            </p:spPr>
            <p:txBody>
              <a:bodyPr wrap="none" anchor="ctr">
                <a:spAutoFit/>
              </a:bodyPr>
              <a:lstStyle/>
              <a:p>
                <a:pPr algn="ctr"/>
                <a:r>
                  <a:rPr lang="en-US" sz="1800" b="1" i="1" dirty="0">
                    <a:latin typeface="Calibri" panose="020F0502020204030204" pitchFamily="34" charset="0"/>
                    <a:cs typeface="Calibri" panose="020F0502020204030204" pitchFamily="34" charset="0"/>
                  </a:rPr>
                  <a:t>priority</a:t>
                </a:r>
                <a:endParaRPr lang="en-US" sz="1800" b="1" dirty="0">
                  <a:latin typeface="Calibri" panose="020F0502020204030204" pitchFamily="34" charset="0"/>
                  <a:cs typeface="Calibri" panose="020F0502020204030204" pitchFamily="34" charset="0"/>
                </a:endParaRPr>
              </a:p>
            </p:txBody>
          </p:sp>
          <p:sp>
            <p:nvSpPr>
              <p:cNvPr id="14368" name="Rectangle 39"/>
              <p:cNvSpPr>
                <a:spLocks noChangeArrowheads="1"/>
              </p:cNvSpPr>
              <p:nvPr/>
            </p:nvSpPr>
            <p:spPr bwMode="auto">
              <a:xfrm>
                <a:off x="247" y="2331"/>
                <a:ext cx="391" cy="233"/>
              </a:xfrm>
              <a:prstGeom prst="rect">
                <a:avLst/>
              </a:prstGeom>
              <a:noFill/>
              <a:ln w="9525">
                <a:noFill/>
                <a:miter lim="800000"/>
                <a:headEnd/>
                <a:tailEnd type="none" w="med" len="lg"/>
              </a:ln>
            </p:spPr>
            <p:txBody>
              <a:bodyPr wrap="none" anchor="ctr">
                <a:spAutoFit/>
              </a:bodyPr>
              <a:lstStyle/>
              <a:p>
                <a:pPr algn="ctr"/>
                <a:r>
                  <a:rPr lang="en-US" sz="1800" b="1" i="1">
                    <a:latin typeface="Calibri" panose="020F0502020204030204" pitchFamily="34" charset="0"/>
                    <a:cs typeface="Calibri" panose="020F0502020204030204" pitchFamily="34" charset="0"/>
                  </a:rPr>
                  <a:t>time</a:t>
                </a:r>
                <a:endParaRPr lang="en-US" sz="1800" b="1">
                  <a:latin typeface="Calibri" panose="020F0502020204030204" pitchFamily="34" charset="0"/>
                  <a:cs typeface="Calibri" panose="020F0502020204030204" pitchFamily="34" charset="0"/>
                </a:endParaRPr>
              </a:p>
            </p:txBody>
          </p:sp>
        </p:grpSp>
        <p:sp>
          <p:nvSpPr>
            <p:cNvPr id="14364" name="Rectangle 40"/>
            <p:cNvSpPr>
              <a:spLocks noChangeArrowheads="1"/>
            </p:cNvSpPr>
            <p:nvPr/>
          </p:nvSpPr>
          <p:spPr bwMode="auto">
            <a:xfrm>
              <a:off x="5277825" y="4794839"/>
              <a:ext cx="2625270" cy="369332"/>
            </a:xfrm>
            <a:prstGeom prst="rect">
              <a:avLst/>
            </a:prstGeom>
            <a:noFill/>
            <a:ln w="9525">
              <a:noFill/>
              <a:miter lim="800000"/>
              <a:headEnd/>
              <a:tailEnd type="none" w="med" len="lg"/>
            </a:ln>
          </p:spPr>
          <p:txBody>
            <a:bodyPr wrap="none" anchor="ctr">
              <a:spAutoFit/>
            </a:bodyPr>
            <a:lstStyle/>
            <a:p>
              <a:pPr algn="ctr"/>
              <a:r>
                <a:rPr lang="en-US" sz="1800" b="1" dirty="0">
                  <a:latin typeface="Calibri" panose="020F0502020204030204" pitchFamily="34" charset="0"/>
                  <a:cs typeface="Calibri" panose="020F0502020204030204" pitchFamily="34" charset="0"/>
                </a:rPr>
                <a:t>How can this be avoided?</a:t>
              </a:r>
            </a:p>
          </p:txBody>
        </p:sp>
        <p:sp>
          <p:nvSpPr>
            <p:cNvPr id="35" name="文本框 34"/>
            <p:cNvSpPr txBox="1"/>
            <p:nvPr/>
          </p:nvSpPr>
          <p:spPr>
            <a:xfrm>
              <a:off x="8236136" y="4425084"/>
              <a:ext cx="330540" cy="369332"/>
            </a:xfrm>
            <a:prstGeom prst="rect">
              <a:avLst/>
            </a:prstGeom>
            <a:noFill/>
          </p:spPr>
          <p:txBody>
            <a:bodyPr wrap="none" rtlCol="0">
              <a:spAutoFit/>
            </a:bodyPr>
            <a:lstStyle/>
            <a:p>
              <a:r>
                <a:rPr kumimoji="1" lang="en-US" altLang="zh-CN" sz="1800" b="1" dirty="0">
                  <a:latin typeface="Calibri" panose="020F0502020204030204" pitchFamily="34" charset="0"/>
                  <a:cs typeface="Calibri" panose="020F0502020204030204" pitchFamily="34" charset="0"/>
                </a:rPr>
                <a:t>H</a:t>
              </a:r>
              <a:endParaRPr kumimoji="1" lang="zh-CN" altLang="en-US" sz="1800" b="1" dirty="0">
                <a:latin typeface="Calibri" panose="020F0502020204030204" pitchFamily="34" charset="0"/>
                <a:cs typeface="Calibri" panose="020F0502020204030204" pitchFamily="34" charset="0"/>
              </a:endParaRPr>
            </a:p>
          </p:txBody>
        </p:sp>
        <p:sp>
          <p:nvSpPr>
            <p:cNvPr id="36" name="文本框 35"/>
            <p:cNvSpPr txBox="1"/>
            <p:nvPr/>
          </p:nvSpPr>
          <p:spPr>
            <a:xfrm>
              <a:off x="8248929" y="5398604"/>
              <a:ext cx="282450" cy="369332"/>
            </a:xfrm>
            <a:prstGeom prst="rect">
              <a:avLst/>
            </a:prstGeom>
            <a:noFill/>
          </p:spPr>
          <p:txBody>
            <a:bodyPr wrap="none" rtlCol="0">
              <a:spAutoFit/>
            </a:bodyPr>
            <a:lstStyle/>
            <a:p>
              <a:r>
                <a:rPr kumimoji="1" lang="en-US" altLang="zh-CN" sz="1800" b="1" dirty="0">
                  <a:latin typeface="Calibri" panose="020F0502020204030204" pitchFamily="34" charset="0"/>
                  <a:cs typeface="Calibri" panose="020F0502020204030204" pitchFamily="34" charset="0"/>
                </a:rPr>
                <a:t>L</a:t>
              </a:r>
              <a:endParaRPr kumimoji="1" lang="zh-CN" altLang="en-US" sz="1800" b="1" dirty="0">
                <a:latin typeface="Calibri" panose="020F0502020204030204" pitchFamily="34" charset="0"/>
                <a:cs typeface="Calibri" panose="020F0502020204030204" pitchFamily="34" charset="0"/>
              </a:endParaRPr>
            </a:p>
          </p:txBody>
        </p:sp>
        <p:sp>
          <p:nvSpPr>
            <p:cNvPr id="37" name="文本框 36"/>
            <p:cNvSpPr txBox="1"/>
            <p:nvPr/>
          </p:nvSpPr>
          <p:spPr>
            <a:xfrm>
              <a:off x="8216906" y="4920384"/>
              <a:ext cx="386644" cy="369332"/>
            </a:xfrm>
            <a:prstGeom prst="rect">
              <a:avLst/>
            </a:prstGeom>
            <a:noFill/>
          </p:spPr>
          <p:txBody>
            <a:bodyPr wrap="none" rtlCol="0">
              <a:spAutoFit/>
            </a:bodyPr>
            <a:lstStyle/>
            <a:p>
              <a:r>
                <a:rPr kumimoji="1" lang="en-US" altLang="zh-CN" sz="1800" b="1" dirty="0">
                  <a:latin typeface="Calibri" panose="020F0502020204030204" pitchFamily="34" charset="0"/>
                  <a:cs typeface="Calibri" panose="020F0502020204030204" pitchFamily="34" charset="0"/>
                </a:rPr>
                <a:t>M</a:t>
              </a:r>
              <a:endParaRPr kumimoji="1" lang="zh-CN" altLang="en-US" sz="1800"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00592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Scheduling on Mars</a:t>
            </a:r>
            <a:endParaRPr lang="zh-CN" altLang="en-US" dirty="0"/>
          </a:p>
        </p:txBody>
      </p:sp>
      <p:sp>
        <p:nvSpPr>
          <p:cNvPr id="2" name="内容占位符 1"/>
          <p:cNvSpPr>
            <a:spLocks noGrp="1"/>
          </p:cNvSpPr>
          <p:nvPr>
            <p:ph idx="1"/>
          </p:nvPr>
        </p:nvSpPr>
        <p:spPr/>
        <p:txBody>
          <a:bodyPr/>
          <a:lstStyle/>
          <a:p>
            <a:r>
              <a:rPr lang="en-US" altLang="zh-CN" dirty="0"/>
              <a:t>What happened on Mars?</a:t>
            </a:r>
            <a:endParaRPr lang="zh-CN" altLang="en-US" dirty="0"/>
          </a:p>
        </p:txBody>
      </p:sp>
      <p:pic>
        <p:nvPicPr>
          <p:cNvPr id="4" name="图片 3"/>
          <p:cNvPicPr>
            <a:picLocks noChangeAspect="1"/>
          </p:cNvPicPr>
          <p:nvPr/>
        </p:nvPicPr>
        <p:blipFill>
          <a:blip r:embed="rId2"/>
          <a:stretch>
            <a:fillRect/>
          </a:stretch>
        </p:blipFill>
        <p:spPr>
          <a:xfrm>
            <a:off x="911606" y="2677089"/>
            <a:ext cx="4108431" cy="3075257"/>
          </a:xfrm>
          <a:prstGeom prst="rect">
            <a:avLst/>
          </a:prstGeom>
        </p:spPr>
      </p:pic>
      <p:pic>
        <p:nvPicPr>
          <p:cNvPr id="5" name="图片 4"/>
          <p:cNvPicPr>
            <a:picLocks noChangeAspect="1"/>
          </p:cNvPicPr>
          <p:nvPr/>
        </p:nvPicPr>
        <p:blipFill>
          <a:blip r:embed="rId3"/>
          <a:stretch>
            <a:fillRect/>
          </a:stretch>
        </p:blipFill>
        <p:spPr>
          <a:xfrm>
            <a:off x="5742726" y="2677089"/>
            <a:ext cx="2507744" cy="3075257"/>
          </a:xfrm>
          <a:prstGeom prst="rect">
            <a:avLst/>
          </a:prstGeom>
        </p:spPr>
      </p:pic>
      <p:sp>
        <p:nvSpPr>
          <p:cNvPr id="6" name="文本框 5"/>
          <p:cNvSpPr txBox="1"/>
          <p:nvPr/>
        </p:nvSpPr>
        <p:spPr>
          <a:xfrm>
            <a:off x="277714" y="6409189"/>
            <a:ext cx="1734770" cy="307777"/>
          </a:xfrm>
          <a:prstGeom prst="rect">
            <a:avLst/>
          </a:prstGeom>
          <a:noFill/>
        </p:spPr>
        <p:txBody>
          <a:bodyPr wrap="none" rtlCol="0">
            <a:spAutoFit/>
          </a:bodyPr>
          <a:lstStyle/>
          <a:p>
            <a:r>
              <a:rPr lang="en-US" altLang="zh-CN" dirty="0"/>
              <a:t>* Photos from NASA</a:t>
            </a:r>
            <a:endParaRPr lang="zh-CN" altLang="en-US" dirty="0"/>
          </a:p>
        </p:txBody>
      </p:sp>
      <p:pic>
        <p:nvPicPr>
          <p:cNvPr id="1026" name="Picture 2" descr="Mars appears as a red-orange globe with darker blotches and white icecaps visible on both of its po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118" y="439927"/>
            <a:ext cx="1945895" cy="194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369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What Happened on Mars?</a:t>
            </a:r>
            <a:endParaRPr lang="zh-CN" altLang="en-US" dirty="0"/>
          </a:p>
        </p:txBody>
      </p:sp>
      <p:sp>
        <p:nvSpPr>
          <p:cNvPr id="2" name="内容占位符 1"/>
          <p:cNvSpPr>
            <a:spLocks noGrp="1"/>
          </p:cNvSpPr>
          <p:nvPr>
            <p:ph idx="1"/>
          </p:nvPr>
        </p:nvSpPr>
        <p:spPr>
          <a:xfrm>
            <a:off x="309691" y="1441567"/>
            <a:ext cx="8583275" cy="5040313"/>
          </a:xfrm>
        </p:spPr>
        <p:txBody>
          <a:bodyPr/>
          <a:lstStyle/>
          <a:p>
            <a:r>
              <a:rPr lang="en-US" altLang="zh-CN" sz="2800" dirty="0"/>
              <a:t>Mars Pathfinder probe (1997)</a:t>
            </a:r>
          </a:p>
          <a:p>
            <a:r>
              <a:rPr lang="en-US" altLang="zh-CN" sz="2800" dirty="0"/>
              <a:t>Nice launch (1996.12.4) </a:t>
            </a:r>
          </a:p>
          <a:p>
            <a:r>
              <a:rPr lang="en-US" altLang="zh-CN" sz="2800" dirty="0"/>
              <a:t>Nice transit</a:t>
            </a:r>
          </a:p>
          <a:p>
            <a:r>
              <a:rPr lang="en-US" altLang="zh-CN" sz="2800" dirty="0"/>
              <a:t>Nice de-orbit</a:t>
            </a:r>
          </a:p>
          <a:p>
            <a:r>
              <a:rPr lang="en-US" altLang="zh-CN" sz="2800" dirty="0"/>
              <a:t>Nice thump-down with inflatable air-bag (1997.7.4)</a:t>
            </a:r>
          </a:p>
          <a:p>
            <a:r>
              <a:rPr lang="en-US" altLang="zh-CN" sz="2800" dirty="0"/>
              <a:t>Nice rover disembarkation</a:t>
            </a:r>
          </a:p>
          <a:p>
            <a:r>
              <a:rPr lang="en-US" altLang="zh-CN" sz="2800" dirty="0"/>
              <a:t>Nice </a:t>
            </a:r>
            <a:r>
              <a:rPr lang="en-US" altLang="zh-CN" sz="2800" i="1" dirty="0">
                <a:solidFill>
                  <a:srgbClr val="FF0000"/>
                </a:solidFill>
              </a:rPr>
              <a:t>spontaneous reboots</a:t>
            </a:r>
            <a:r>
              <a:rPr lang="en-US" altLang="zh-CN" sz="2800" i="1" dirty="0"/>
              <a:t>! (on July 5, 10, 11 and 14)</a:t>
            </a:r>
            <a:endParaRPr lang="zh-CN" altLang="en-US" sz="2800" dirty="0"/>
          </a:p>
        </p:txBody>
      </p:sp>
      <p:sp>
        <p:nvSpPr>
          <p:cNvPr id="6" name="文本框 5"/>
          <p:cNvSpPr txBox="1"/>
          <p:nvPr/>
        </p:nvSpPr>
        <p:spPr>
          <a:xfrm>
            <a:off x="309691" y="6481880"/>
            <a:ext cx="1734770" cy="307777"/>
          </a:xfrm>
          <a:prstGeom prst="rect">
            <a:avLst/>
          </a:prstGeom>
          <a:noFill/>
        </p:spPr>
        <p:txBody>
          <a:bodyPr wrap="none" rtlCol="0">
            <a:spAutoFit/>
          </a:bodyPr>
          <a:lstStyle/>
          <a:p>
            <a:r>
              <a:rPr lang="en-US" altLang="zh-CN" dirty="0"/>
              <a:t>* Photos from NASA</a:t>
            </a:r>
            <a:endParaRPr lang="zh-CN" altLang="en-US" dirty="0"/>
          </a:p>
        </p:txBody>
      </p:sp>
      <p:pic>
        <p:nvPicPr>
          <p:cNvPr id="2050" name="Picture 2" descr="https://upload.wikimedia.org/wikipedia/commons/thumb/2/23/Mars_pathfinder_panorama_large.jpg/1200px-Mars_pathfinder_panorama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91" y="4999741"/>
            <a:ext cx="8729814" cy="15277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e/e5/Pathfinder01.jpg/300px-Pathfinder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880" y="1487146"/>
            <a:ext cx="3324109" cy="182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2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Software Design</a:t>
            </a:r>
            <a:endParaRPr lang="zh-CN" altLang="en-US" dirty="0"/>
          </a:p>
        </p:txBody>
      </p:sp>
      <p:sp>
        <p:nvSpPr>
          <p:cNvPr id="2" name="内容占位符 1"/>
          <p:cNvSpPr>
            <a:spLocks noGrp="1"/>
          </p:cNvSpPr>
          <p:nvPr>
            <p:ph idx="4294967295"/>
          </p:nvPr>
        </p:nvSpPr>
        <p:spPr>
          <a:xfrm>
            <a:off x="444500" y="4924425"/>
            <a:ext cx="8699500" cy="1362075"/>
          </a:xfrm>
        </p:spPr>
        <p:txBody>
          <a:bodyPr/>
          <a:lstStyle/>
          <a:p>
            <a:r>
              <a:rPr lang="en-US" altLang="zh-CN" dirty="0">
                <a:solidFill>
                  <a:srgbClr val="FF0000"/>
                </a:solidFill>
              </a:rPr>
              <a:t>T1 &lt; T2 </a:t>
            </a:r>
            <a:r>
              <a:rPr lang="en-US" altLang="zh-CN" i="1" dirty="0">
                <a:solidFill>
                  <a:srgbClr val="FF0000"/>
                </a:solidFill>
              </a:rPr>
              <a:t>or else system reboots!!!</a:t>
            </a:r>
            <a:endParaRPr lang="zh-CN" altLang="en-US" dirty="0">
              <a:solidFill>
                <a:srgbClr val="FF0000"/>
              </a:solidFill>
            </a:endParaRPr>
          </a:p>
        </p:txBody>
      </p:sp>
      <p:pic>
        <p:nvPicPr>
          <p:cNvPr id="4" name="图片 3"/>
          <p:cNvPicPr>
            <a:picLocks noChangeAspect="1"/>
          </p:cNvPicPr>
          <p:nvPr/>
        </p:nvPicPr>
        <p:blipFill>
          <a:blip r:embed="rId3"/>
          <a:stretch>
            <a:fillRect/>
          </a:stretch>
        </p:blipFill>
        <p:spPr>
          <a:xfrm>
            <a:off x="346045" y="1329873"/>
            <a:ext cx="8328171" cy="2972412"/>
          </a:xfrm>
          <a:prstGeom prst="rect">
            <a:avLst/>
          </a:prstGeom>
        </p:spPr>
      </p:pic>
    </p:spTree>
    <p:extLst>
      <p:ext uri="{BB962C8B-B14F-4D97-AF65-F5344CB8AC3E}">
        <p14:creationId xmlns:p14="http://schemas.microsoft.com/office/powerpoint/2010/main" val="119621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Software Design</a:t>
            </a:r>
            <a:endParaRPr lang="zh-CN" altLang="en-US" dirty="0"/>
          </a:p>
        </p:txBody>
      </p:sp>
      <p:sp>
        <p:nvSpPr>
          <p:cNvPr id="2" name="内容占位符 1"/>
          <p:cNvSpPr>
            <a:spLocks noGrp="1"/>
          </p:cNvSpPr>
          <p:nvPr>
            <p:ph idx="4294967295"/>
          </p:nvPr>
        </p:nvSpPr>
        <p:spPr>
          <a:xfrm>
            <a:off x="444500" y="4429125"/>
            <a:ext cx="8699500" cy="1857375"/>
          </a:xfrm>
        </p:spPr>
        <p:txBody>
          <a:bodyPr/>
          <a:lstStyle/>
          <a:p>
            <a:r>
              <a:rPr lang="en-US" altLang="zh-CN" sz="2800" dirty="0"/>
              <a:t>Other computation (threads)</a:t>
            </a:r>
          </a:p>
          <a:p>
            <a:pPr lvl="1"/>
            <a:r>
              <a:rPr lang="en-US" altLang="zh-CN" sz="2400" dirty="0">
                <a:solidFill>
                  <a:srgbClr val="FF0000"/>
                </a:solidFill>
              </a:rPr>
              <a:t>W (weather data thread)</a:t>
            </a:r>
            <a:r>
              <a:rPr lang="en-US" altLang="zh-CN" sz="2400" dirty="0"/>
              <a:t>: low priority</a:t>
            </a:r>
          </a:p>
          <a:p>
            <a:pPr lvl="1"/>
            <a:r>
              <a:rPr lang="en-US" altLang="zh-CN" sz="2400" dirty="0"/>
              <a:t>Many medium priority tasks</a:t>
            </a:r>
          </a:p>
          <a:p>
            <a:pPr lvl="1"/>
            <a:r>
              <a:rPr lang="en-US" altLang="zh-CN" sz="2400" dirty="0">
                <a:solidFill>
                  <a:srgbClr val="FF0000"/>
                </a:solidFill>
              </a:rPr>
              <a:t>Distribute Data </a:t>
            </a:r>
            <a:r>
              <a:rPr lang="en-US" altLang="zh-CN" sz="2400" dirty="0"/>
              <a:t>sends data to </a:t>
            </a:r>
            <a:r>
              <a:rPr lang="en-US" altLang="zh-CN" sz="2400" dirty="0">
                <a:solidFill>
                  <a:srgbClr val="FF0000"/>
                </a:solidFill>
              </a:rPr>
              <a:t>W</a:t>
            </a:r>
            <a:r>
              <a:rPr lang="en-US" altLang="zh-CN" sz="2400" dirty="0"/>
              <a:t> via a software pipe facility</a:t>
            </a:r>
            <a:endParaRPr lang="zh-CN" altLang="en-US" sz="2400" dirty="0"/>
          </a:p>
        </p:txBody>
      </p:sp>
      <p:pic>
        <p:nvPicPr>
          <p:cNvPr id="4" name="图片 3"/>
          <p:cNvPicPr>
            <a:picLocks noChangeAspect="1"/>
          </p:cNvPicPr>
          <p:nvPr/>
        </p:nvPicPr>
        <p:blipFill>
          <a:blip r:embed="rId2"/>
          <a:stretch>
            <a:fillRect/>
          </a:stretch>
        </p:blipFill>
        <p:spPr>
          <a:xfrm>
            <a:off x="346045" y="1329873"/>
            <a:ext cx="8328171" cy="2972412"/>
          </a:xfrm>
          <a:prstGeom prst="rect">
            <a:avLst/>
          </a:prstGeom>
        </p:spPr>
      </p:pic>
    </p:spTree>
    <p:extLst>
      <p:ext uri="{BB962C8B-B14F-4D97-AF65-F5344CB8AC3E}">
        <p14:creationId xmlns:p14="http://schemas.microsoft.com/office/powerpoint/2010/main" val="1952135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What Could Go Wrong?</a:t>
            </a:r>
            <a:endParaRPr lang="zh-CN" altLang="en-US" dirty="0"/>
          </a:p>
        </p:txBody>
      </p:sp>
      <p:sp>
        <p:nvSpPr>
          <p:cNvPr id="2" name="内容占位符 1"/>
          <p:cNvSpPr>
            <a:spLocks noGrp="1"/>
          </p:cNvSpPr>
          <p:nvPr>
            <p:ph idx="4294967295"/>
          </p:nvPr>
        </p:nvSpPr>
        <p:spPr>
          <a:xfrm>
            <a:off x="444500" y="4156976"/>
            <a:ext cx="8699500" cy="2222500"/>
          </a:xfrm>
        </p:spPr>
        <p:txBody>
          <a:bodyPr/>
          <a:lstStyle/>
          <a:p>
            <a:pPr>
              <a:lnSpc>
                <a:spcPct val="100000"/>
              </a:lnSpc>
            </a:pPr>
            <a:r>
              <a:rPr lang="en-US" altLang="zh-CN" sz="2800" dirty="0">
                <a:solidFill>
                  <a:srgbClr val="FF0000"/>
                </a:solidFill>
              </a:rPr>
              <a:t>Weather thread (W) </a:t>
            </a:r>
            <a:r>
              <a:rPr lang="en-US" altLang="zh-CN" sz="2800" dirty="0"/>
              <a:t>locks pipe to read data</a:t>
            </a:r>
          </a:p>
          <a:p>
            <a:pPr>
              <a:lnSpc>
                <a:spcPct val="100000"/>
              </a:lnSpc>
            </a:pPr>
            <a:r>
              <a:rPr lang="en-US" altLang="zh-CN" sz="2800" dirty="0"/>
              <a:t>High-priority </a:t>
            </a:r>
            <a:r>
              <a:rPr lang="en-US" altLang="zh-CN" sz="2800" dirty="0">
                <a:solidFill>
                  <a:srgbClr val="FF0000"/>
                </a:solidFill>
              </a:rPr>
              <a:t>Distribute Data </a:t>
            </a:r>
            <a:r>
              <a:rPr lang="en-US" altLang="zh-CN" sz="2800" dirty="0"/>
              <a:t>must wait to write data</a:t>
            </a:r>
          </a:p>
          <a:p>
            <a:pPr>
              <a:lnSpc>
                <a:spcPct val="100000"/>
              </a:lnSpc>
            </a:pPr>
            <a:r>
              <a:rPr lang="en-US" altLang="zh-CN" sz="2800" dirty="0"/>
              <a:t>Interrupt makes </a:t>
            </a:r>
            <a:r>
              <a:rPr lang="en-US" altLang="zh-CN" sz="2800" dirty="0">
                <a:solidFill>
                  <a:srgbClr val="FF0000"/>
                </a:solidFill>
              </a:rPr>
              <a:t>other tasks </a:t>
            </a:r>
            <a:r>
              <a:rPr lang="en-US" altLang="zh-CN" sz="2800" dirty="0"/>
              <a:t>runnable</a:t>
            </a:r>
          </a:p>
          <a:p>
            <a:pPr lvl="1">
              <a:lnSpc>
                <a:spcPct val="100000"/>
              </a:lnSpc>
            </a:pPr>
            <a:r>
              <a:rPr lang="en-US" altLang="zh-CN" sz="2400" dirty="0"/>
              <a:t>Higher priority, so preempt </a:t>
            </a:r>
            <a:r>
              <a:rPr lang="en-US" altLang="zh-CN" sz="2400" dirty="0">
                <a:solidFill>
                  <a:srgbClr val="FF0000"/>
                </a:solidFill>
              </a:rPr>
              <a:t>W</a:t>
            </a:r>
          </a:p>
          <a:p>
            <a:pPr lvl="1">
              <a:lnSpc>
                <a:spcPct val="100000"/>
              </a:lnSpc>
            </a:pPr>
            <a:r>
              <a:rPr lang="en-US" altLang="zh-CN" sz="2400" dirty="0"/>
              <a:t>W does not release lock for a long time…</a:t>
            </a:r>
            <a:endParaRPr lang="zh-CN" altLang="en-US" sz="2400" dirty="0"/>
          </a:p>
        </p:txBody>
      </p:sp>
      <p:pic>
        <p:nvPicPr>
          <p:cNvPr id="4" name="图片 3"/>
          <p:cNvPicPr>
            <a:picLocks noChangeAspect="1"/>
          </p:cNvPicPr>
          <p:nvPr/>
        </p:nvPicPr>
        <p:blipFill>
          <a:blip r:embed="rId2"/>
          <a:stretch>
            <a:fillRect/>
          </a:stretch>
        </p:blipFill>
        <p:spPr>
          <a:xfrm>
            <a:off x="371329" y="1208771"/>
            <a:ext cx="8328171" cy="2972412"/>
          </a:xfrm>
          <a:prstGeom prst="rect">
            <a:avLst/>
          </a:prstGeom>
        </p:spPr>
      </p:pic>
    </p:spTree>
    <p:extLst>
      <p:ext uri="{BB962C8B-B14F-4D97-AF65-F5344CB8AC3E}">
        <p14:creationId xmlns:p14="http://schemas.microsoft.com/office/powerpoint/2010/main" val="1400209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Priority Inversion</a:t>
            </a:r>
            <a:endParaRPr lang="zh-CN" altLang="en-US" dirty="0"/>
          </a:p>
        </p:txBody>
      </p:sp>
      <p:sp>
        <p:nvSpPr>
          <p:cNvPr id="2" name="内容占位符 1"/>
          <p:cNvSpPr>
            <a:spLocks noGrp="1"/>
          </p:cNvSpPr>
          <p:nvPr>
            <p:ph idx="4294967295"/>
          </p:nvPr>
        </p:nvSpPr>
        <p:spPr>
          <a:xfrm>
            <a:off x="444500" y="5276850"/>
            <a:ext cx="8699500" cy="1009650"/>
          </a:xfrm>
        </p:spPr>
        <p:txBody>
          <a:bodyPr/>
          <a:lstStyle/>
          <a:p>
            <a:r>
              <a:rPr lang="de-DE" altLang="zh-CN" dirty="0">
                <a:solidFill>
                  <a:srgbClr val="FF0000"/>
                </a:solidFill>
              </a:rPr>
              <a:t>T1 &gt;= T2 : Oh no! </a:t>
            </a:r>
            <a:r>
              <a:rPr lang="de-DE" altLang="zh-CN" i="1" dirty="0">
                <a:solidFill>
                  <a:srgbClr val="FF0000"/>
                </a:solidFill>
              </a:rPr>
              <a:t>system reboots!!!</a:t>
            </a:r>
            <a:endParaRPr lang="zh-CN" altLang="en-US" dirty="0">
              <a:solidFill>
                <a:srgbClr val="FF0000"/>
              </a:solidFill>
            </a:endParaRPr>
          </a:p>
        </p:txBody>
      </p:sp>
      <p:pic>
        <p:nvPicPr>
          <p:cNvPr id="4" name="内容占位符 3"/>
          <p:cNvPicPr>
            <a:picLocks noChangeAspect="1"/>
          </p:cNvPicPr>
          <p:nvPr/>
        </p:nvPicPr>
        <p:blipFill>
          <a:blip r:embed="rId3"/>
          <a:stretch>
            <a:fillRect/>
          </a:stretch>
        </p:blipFill>
        <p:spPr bwMode="auto">
          <a:xfrm>
            <a:off x="320879" y="1268267"/>
            <a:ext cx="7880350" cy="3732797"/>
          </a:xfrm>
          <a:prstGeom prst="rect">
            <a:avLst/>
          </a:prstGeom>
          <a:noFill/>
          <a:ln w="9525">
            <a:noFill/>
            <a:miter lim="800000"/>
            <a:headEnd/>
            <a:tailEnd/>
          </a:ln>
          <a:effectLst/>
        </p:spPr>
      </p:pic>
    </p:spTree>
    <p:extLst>
      <p:ext uri="{BB962C8B-B14F-4D97-AF65-F5344CB8AC3E}">
        <p14:creationId xmlns:p14="http://schemas.microsoft.com/office/powerpoint/2010/main" val="3533844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pPr>
              <a:defRPr/>
            </a:pPr>
            <a:r>
              <a:rPr lang="en-US" dirty="0"/>
              <a:t>Solution: Priority Inheritance</a:t>
            </a:r>
          </a:p>
        </p:txBody>
      </p:sp>
      <p:sp>
        <p:nvSpPr>
          <p:cNvPr id="14342" name="Rectangle 3"/>
          <p:cNvSpPr>
            <a:spLocks noGrp="1" noChangeArrowheads="1"/>
          </p:cNvSpPr>
          <p:nvPr>
            <p:ph idx="1"/>
          </p:nvPr>
        </p:nvSpPr>
        <p:spPr>
          <a:xfrm>
            <a:off x="541707" y="1259779"/>
            <a:ext cx="8001000" cy="5040313"/>
          </a:xfrm>
        </p:spPr>
        <p:txBody>
          <a:bodyPr/>
          <a:lstStyle/>
          <a:p>
            <a:r>
              <a:rPr lang="en-US" i="1" dirty="0">
                <a:solidFill>
                  <a:srgbClr val="0000CC"/>
                </a:solidFill>
              </a:rPr>
              <a:t>Priority inversion</a:t>
            </a:r>
            <a:endParaRPr lang="en-US" dirty="0">
              <a:solidFill>
                <a:srgbClr val="0000CC"/>
              </a:solidFill>
            </a:endParaRPr>
          </a:p>
        </p:txBody>
      </p:sp>
      <p:sp>
        <p:nvSpPr>
          <p:cNvPr id="14361" name="Line 29"/>
          <p:cNvSpPr>
            <a:spLocks noChangeShapeType="1"/>
          </p:cNvSpPr>
          <p:nvPr/>
        </p:nvSpPr>
        <p:spPr bwMode="auto">
          <a:xfrm>
            <a:off x="1501503" y="3334363"/>
            <a:ext cx="6324600" cy="0"/>
          </a:xfrm>
          <a:prstGeom prst="line">
            <a:avLst/>
          </a:prstGeom>
          <a:noFill/>
          <a:ln w="9525">
            <a:solidFill>
              <a:schemeClr val="accent2"/>
            </a:solidFill>
            <a:prstDash val="dash"/>
            <a:round/>
            <a:headEnd/>
            <a:tailEnd type="none" w="med" len="lg"/>
          </a:ln>
        </p:spPr>
        <p:txBody>
          <a:bodyPr wrap="none" anchor="ctr"/>
          <a:lstStyle/>
          <a:p>
            <a:endParaRPr lang="en-US" sz="1800" b="1"/>
          </a:p>
        </p:txBody>
      </p:sp>
      <p:grpSp>
        <p:nvGrpSpPr>
          <p:cNvPr id="7" name="组 6"/>
          <p:cNvGrpSpPr/>
          <p:nvPr/>
        </p:nvGrpSpPr>
        <p:grpSpPr>
          <a:xfrm>
            <a:off x="706166" y="1672286"/>
            <a:ext cx="8032801" cy="1588023"/>
            <a:chOff x="706166" y="2218364"/>
            <a:chExt cx="8032801" cy="1588023"/>
          </a:xfrm>
        </p:grpSpPr>
        <p:sp>
          <p:nvSpPr>
            <p:cNvPr id="14343" name="Rectangle 6"/>
            <p:cNvSpPr>
              <a:spLocks noChangeArrowheads="1"/>
            </p:cNvSpPr>
            <p:nvPr/>
          </p:nvSpPr>
          <p:spPr bwMode="auto">
            <a:xfrm>
              <a:off x="2168764" y="3056564"/>
              <a:ext cx="1465828" cy="369332"/>
            </a:xfrm>
            <a:prstGeom prst="rect">
              <a:avLst/>
            </a:prstGeom>
            <a:noFill/>
            <a:ln w="9525">
              <a:noFill/>
              <a:miter lim="800000"/>
              <a:headEnd/>
              <a:tailEnd type="none" w="med" len="lg"/>
            </a:ln>
          </p:spPr>
          <p:txBody>
            <a:bodyPr wrap="none" anchor="ctr">
              <a:spAutoFit/>
            </a:bodyPr>
            <a:lstStyle/>
            <a:p>
              <a:pPr algn="ctr"/>
              <a:r>
                <a:rPr lang="en-US" sz="1800" b="1"/>
                <a:t>x-&gt;Acquire()</a:t>
              </a:r>
            </a:p>
          </p:txBody>
        </p:sp>
        <p:sp>
          <p:nvSpPr>
            <p:cNvPr id="14344" name="Line 8"/>
            <p:cNvSpPr>
              <a:spLocks noChangeShapeType="1"/>
            </p:cNvSpPr>
            <p:nvPr/>
          </p:nvSpPr>
          <p:spPr bwMode="auto">
            <a:xfrm>
              <a:off x="2492103" y="3546029"/>
              <a:ext cx="914400" cy="0"/>
            </a:xfrm>
            <a:prstGeom prst="line">
              <a:avLst/>
            </a:prstGeom>
            <a:noFill/>
            <a:ln w="28575">
              <a:solidFill>
                <a:schemeClr val="accent2"/>
              </a:solidFill>
              <a:round/>
              <a:headEnd/>
              <a:tailEnd type="none" w="med" len="lg"/>
            </a:ln>
          </p:spPr>
          <p:txBody>
            <a:bodyPr wrap="none" anchor="ctr"/>
            <a:lstStyle/>
            <a:p>
              <a:endParaRPr lang="en-US" sz="1800" b="1"/>
            </a:p>
          </p:txBody>
        </p:sp>
        <p:sp>
          <p:nvSpPr>
            <p:cNvPr id="14345" name="Line 9"/>
            <p:cNvSpPr>
              <a:spLocks noChangeShapeType="1"/>
            </p:cNvSpPr>
            <p:nvPr/>
          </p:nvSpPr>
          <p:spPr bwMode="auto">
            <a:xfrm>
              <a:off x="3406503" y="2707829"/>
              <a:ext cx="685800" cy="0"/>
            </a:xfrm>
            <a:prstGeom prst="line">
              <a:avLst/>
            </a:prstGeom>
            <a:noFill/>
            <a:ln w="28575">
              <a:solidFill>
                <a:schemeClr val="accent2"/>
              </a:solidFill>
              <a:round/>
              <a:headEnd/>
              <a:tailEnd type="none" w="med" len="lg"/>
            </a:ln>
          </p:spPr>
          <p:txBody>
            <a:bodyPr wrap="none" anchor="ctr"/>
            <a:lstStyle/>
            <a:p>
              <a:endParaRPr lang="en-US" sz="1800" b="1"/>
            </a:p>
          </p:txBody>
        </p:sp>
        <p:sp>
          <p:nvSpPr>
            <p:cNvPr id="14346" name="Line 11"/>
            <p:cNvSpPr>
              <a:spLocks noChangeShapeType="1"/>
            </p:cNvSpPr>
            <p:nvPr/>
          </p:nvSpPr>
          <p:spPr bwMode="auto">
            <a:xfrm>
              <a:off x="2873103" y="3393629"/>
              <a:ext cx="0" cy="152400"/>
            </a:xfrm>
            <a:prstGeom prst="line">
              <a:avLst/>
            </a:prstGeom>
            <a:noFill/>
            <a:ln w="19050">
              <a:solidFill>
                <a:schemeClr val="accent2"/>
              </a:solidFill>
              <a:round/>
              <a:headEnd/>
              <a:tailEnd type="none" w="med" len="lg"/>
            </a:ln>
          </p:spPr>
          <p:txBody>
            <a:bodyPr wrap="none" anchor="ctr"/>
            <a:lstStyle/>
            <a:p>
              <a:endParaRPr lang="en-US" sz="1800" b="1"/>
            </a:p>
          </p:txBody>
        </p:sp>
        <p:sp>
          <p:nvSpPr>
            <p:cNvPr id="14347" name="Rectangle 12"/>
            <p:cNvSpPr>
              <a:spLocks noChangeArrowheads="1"/>
            </p:cNvSpPr>
            <p:nvPr/>
          </p:nvSpPr>
          <p:spPr bwMode="auto">
            <a:xfrm>
              <a:off x="3392727" y="2218364"/>
              <a:ext cx="1465828" cy="369332"/>
            </a:xfrm>
            <a:prstGeom prst="rect">
              <a:avLst/>
            </a:prstGeom>
            <a:noFill/>
            <a:ln w="9525">
              <a:noFill/>
              <a:miter lim="800000"/>
              <a:headEnd/>
              <a:tailEnd type="none" w="med" len="lg"/>
            </a:ln>
          </p:spPr>
          <p:txBody>
            <a:bodyPr wrap="none" anchor="ctr">
              <a:spAutoFit/>
            </a:bodyPr>
            <a:lstStyle/>
            <a:p>
              <a:pPr algn="ctr"/>
              <a:r>
                <a:rPr lang="en-US" sz="1800" b="1" dirty="0">
                  <a:solidFill>
                    <a:srgbClr val="FF0000"/>
                  </a:solidFill>
                  <a:latin typeface="Times New Roman" pitchFamily="18" charset="0"/>
                </a:rPr>
                <a:t>x-&gt;Acquire()</a:t>
              </a:r>
            </a:p>
          </p:txBody>
        </p:sp>
        <p:sp>
          <p:nvSpPr>
            <p:cNvPr id="14348" name="Line 13"/>
            <p:cNvSpPr>
              <a:spLocks noChangeShapeType="1"/>
            </p:cNvSpPr>
            <p:nvPr/>
          </p:nvSpPr>
          <p:spPr bwMode="auto">
            <a:xfrm>
              <a:off x="4092303" y="2555429"/>
              <a:ext cx="0" cy="152400"/>
            </a:xfrm>
            <a:prstGeom prst="line">
              <a:avLst/>
            </a:prstGeom>
            <a:noFill/>
            <a:ln w="19050">
              <a:solidFill>
                <a:schemeClr val="accent2"/>
              </a:solidFill>
              <a:round/>
              <a:headEnd/>
              <a:tailEnd type="none" w="med" len="lg"/>
            </a:ln>
          </p:spPr>
          <p:txBody>
            <a:bodyPr wrap="none" anchor="ctr"/>
            <a:lstStyle/>
            <a:p>
              <a:endParaRPr lang="en-US" sz="1800" b="1"/>
            </a:p>
          </p:txBody>
        </p:sp>
        <p:sp>
          <p:nvSpPr>
            <p:cNvPr id="14349" name="Line 14"/>
            <p:cNvSpPr>
              <a:spLocks noChangeShapeType="1"/>
            </p:cNvSpPr>
            <p:nvPr/>
          </p:nvSpPr>
          <p:spPr bwMode="auto">
            <a:xfrm>
              <a:off x="4168503" y="3546029"/>
              <a:ext cx="1752600" cy="0"/>
            </a:xfrm>
            <a:prstGeom prst="line">
              <a:avLst/>
            </a:prstGeom>
            <a:noFill/>
            <a:ln w="28575">
              <a:solidFill>
                <a:schemeClr val="accent2"/>
              </a:solidFill>
              <a:round/>
              <a:headEnd/>
              <a:tailEnd type="none" w="med" len="lg"/>
            </a:ln>
          </p:spPr>
          <p:txBody>
            <a:bodyPr wrap="none" anchor="ctr"/>
            <a:lstStyle/>
            <a:p>
              <a:endParaRPr lang="en-US" sz="1800" b="1"/>
            </a:p>
          </p:txBody>
        </p:sp>
        <p:sp>
          <p:nvSpPr>
            <p:cNvPr id="14350" name="Rectangle 15"/>
            <p:cNvSpPr>
              <a:spLocks noChangeArrowheads="1"/>
            </p:cNvSpPr>
            <p:nvPr/>
          </p:nvSpPr>
          <p:spPr bwMode="auto">
            <a:xfrm>
              <a:off x="5241228" y="3056564"/>
              <a:ext cx="1418490" cy="369332"/>
            </a:xfrm>
            <a:prstGeom prst="rect">
              <a:avLst/>
            </a:prstGeom>
            <a:noFill/>
            <a:ln w="9525">
              <a:noFill/>
              <a:miter lim="800000"/>
              <a:headEnd/>
              <a:tailEnd type="none" w="med" len="lg"/>
            </a:ln>
          </p:spPr>
          <p:txBody>
            <a:bodyPr wrap="none" anchor="ctr">
              <a:spAutoFit/>
            </a:bodyPr>
            <a:lstStyle/>
            <a:p>
              <a:pPr algn="ctr"/>
              <a:r>
                <a:rPr lang="en-US" sz="1800" b="1"/>
                <a:t>x-&gt;Release()</a:t>
              </a:r>
            </a:p>
          </p:txBody>
        </p:sp>
        <p:sp>
          <p:nvSpPr>
            <p:cNvPr id="14351" name="Line 16"/>
            <p:cNvSpPr>
              <a:spLocks noChangeShapeType="1"/>
            </p:cNvSpPr>
            <p:nvPr/>
          </p:nvSpPr>
          <p:spPr bwMode="auto">
            <a:xfrm>
              <a:off x="5921103" y="3393629"/>
              <a:ext cx="0" cy="152400"/>
            </a:xfrm>
            <a:prstGeom prst="line">
              <a:avLst/>
            </a:prstGeom>
            <a:noFill/>
            <a:ln w="19050">
              <a:solidFill>
                <a:schemeClr val="accent2"/>
              </a:solidFill>
              <a:round/>
              <a:headEnd/>
              <a:tailEnd type="none" w="med" len="lg"/>
            </a:ln>
          </p:spPr>
          <p:txBody>
            <a:bodyPr wrap="none" anchor="ctr"/>
            <a:lstStyle/>
            <a:p>
              <a:endParaRPr lang="en-US" sz="1800" b="1"/>
            </a:p>
          </p:txBody>
        </p:sp>
        <p:sp>
          <p:nvSpPr>
            <p:cNvPr id="14352" name="Line 17"/>
            <p:cNvSpPr>
              <a:spLocks noChangeShapeType="1"/>
            </p:cNvSpPr>
            <p:nvPr/>
          </p:nvSpPr>
          <p:spPr bwMode="auto">
            <a:xfrm>
              <a:off x="5921103" y="2707829"/>
              <a:ext cx="685800" cy="0"/>
            </a:xfrm>
            <a:prstGeom prst="line">
              <a:avLst/>
            </a:prstGeom>
            <a:noFill/>
            <a:ln w="28575">
              <a:solidFill>
                <a:schemeClr val="accent2"/>
              </a:solidFill>
              <a:round/>
              <a:headEnd/>
              <a:tailEnd type="none" w="med" len="lg"/>
            </a:ln>
          </p:spPr>
          <p:txBody>
            <a:bodyPr wrap="none" anchor="ctr"/>
            <a:lstStyle/>
            <a:p>
              <a:endParaRPr lang="en-US" sz="1800" b="1"/>
            </a:p>
          </p:txBody>
        </p:sp>
        <p:grpSp>
          <p:nvGrpSpPr>
            <p:cNvPr id="2" name="Group 34"/>
            <p:cNvGrpSpPr>
              <a:grpSpLocks/>
            </p:cNvGrpSpPr>
            <p:nvPr/>
          </p:nvGrpSpPr>
          <p:grpSpPr bwMode="auto">
            <a:xfrm>
              <a:off x="706166" y="2717360"/>
              <a:ext cx="890587" cy="1089027"/>
              <a:chOff x="75" y="1878"/>
              <a:chExt cx="561" cy="686"/>
            </a:xfrm>
          </p:grpSpPr>
          <p:sp>
            <p:nvSpPr>
              <p:cNvPr id="14369" name="Line 30"/>
              <p:cNvSpPr>
                <a:spLocks noChangeShapeType="1"/>
              </p:cNvSpPr>
              <p:nvPr/>
            </p:nvSpPr>
            <p:spPr bwMode="auto">
              <a:xfrm>
                <a:off x="288" y="1968"/>
                <a:ext cx="0" cy="384"/>
              </a:xfrm>
              <a:prstGeom prst="line">
                <a:avLst/>
              </a:prstGeom>
              <a:noFill/>
              <a:ln w="9525">
                <a:solidFill>
                  <a:schemeClr val="accent2"/>
                </a:solidFill>
                <a:round/>
                <a:headEnd type="arrow" w="med" len="med"/>
                <a:tailEnd type="none" w="med" len="lg"/>
              </a:ln>
            </p:spPr>
            <p:txBody>
              <a:bodyPr wrap="none" anchor="ctr"/>
              <a:lstStyle/>
              <a:p>
                <a:endParaRPr lang="en-US" sz="1800" b="1"/>
              </a:p>
            </p:txBody>
          </p:sp>
          <p:sp>
            <p:nvSpPr>
              <p:cNvPr id="14370" name="Line 31"/>
              <p:cNvSpPr>
                <a:spLocks noChangeShapeType="1"/>
              </p:cNvSpPr>
              <p:nvPr/>
            </p:nvSpPr>
            <p:spPr bwMode="auto">
              <a:xfrm>
                <a:off x="288" y="2352"/>
                <a:ext cx="336" cy="0"/>
              </a:xfrm>
              <a:prstGeom prst="line">
                <a:avLst/>
              </a:prstGeom>
              <a:noFill/>
              <a:ln w="9525">
                <a:solidFill>
                  <a:schemeClr val="accent2"/>
                </a:solidFill>
                <a:round/>
                <a:headEnd/>
                <a:tailEnd type="arrow" w="med" len="lg"/>
              </a:ln>
            </p:spPr>
            <p:txBody>
              <a:bodyPr wrap="none" anchor="ctr"/>
              <a:lstStyle/>
              <a:p>
                <a:endParaRPr lang="en-US" sz="1800" b="1"/>
              </a:p>
            </p:txBody>
          </p:sp>
          <p:sp>
            <p:nvSpPr>
              <p:cNvPr id="14371" name="Rectangle 32"/>
              <p:cNvSpPr>
                <a:spLocks noChangeArrowheads="1"/>
              </p:cNvSpPr>
              <p:nvPr/>
            </p:nvSpPr>
            <p:spPr bwMode="auto">
              <a:xfrm rot="16158997">
                <a:off x="-101" y="2054"/>
                <a:ext cx="585" cy="233"/>
              </a:xfrm>
              <a:prstGeom prst="rect">
                <a:avLst/>
              </a:prstGeom>
              <a:noFill/>
              <a:ln w="9525">
                <a:noFill/>
                <a:miter lim="800000"/>
                <a:headEnd/>
                <a:tailEnd type="none" w="med" len="lg"/>
              </a:ln>
            </p:spPr>
            <p:txBody>
              <a:bodyPr wrap="none" anchor="ctr">
                <a:spAutoFit/>
              </a:bodyPr>
              <a:lstStyle/>
              <a:p>
                <a:pPr algn="ctr"/>
                <a:r>
                  <a:rPr lang="en-US" sz="1800" b="1" i="1">
                    <a:latin typeface="Times New Roman" pitchFamily="18" charset="0"/>
                  </a:rPr>
                  <a:t>priority</a:t>
                </a:r>
                <a:endParaRPr lang="en-US" sz="1800" b="1">
                  <a:latin typeface="Times New Roman" pitchFamily="18" charset="0"/>
                </a:endParaRPr>
              </a:p>
            </p:txBody>
          </p:sp>
          <p:sp>
            <p:nvSpPr>
              <p:cNvPr id="14372" name="Rectangle 33"/>
              <p:cNvSpPr>
                <a:spLocks noChangeArrowheads="1"/>
              </p:cNvSpPr>
              <p:nvPr/>
            </p:nvSpPr>
            <p:spPr bwMode="auto">
              <a:xfrm>
                <a:off x="249" y="2331"/>
                <a:ext cx="387" cy="233"/>
              </a:xfrm>
              <a:prstGeom prst="rect">
                <a:avLst/>
              </a:prstGeom>
              <a:noFill/>
              <a:ln w="9525">
                <a:noFill/>
                <a:miter lim="800000"/>
                <a:headEnd/>
                <a:tailEnd type="none" w="med" len="lg"/>
              </a:ln>
            </p:spPr>
            <p:txBody>
              <a:bodyPr wrap="none" anchor="ctr">
                <a:spAutoFit/>
              </a:bodyPr>
              <a:lstStyle/>
              <a:p>
                <a:pPr algn="ctr"/>
                <a:r>
                  <a:rPr lang="en-US" sz="1800" b="1" i="1">
                    <a:latin typeface="Times New Roman" pitchFamily="18" charset="0"/>
                  </a:rPr>
                  <a:t>time</a:t>
                </a:r>
                <a:endParaRPr lang="en-US" sz="1800" b="1">
                  <a:latin typeface="Times New Roman" pitchFamily="18" charset="0"/>
                </a:endParaRPr>
              </a:p>
            </p:txBody>
          </p:sp>
        </p:grpSp>
        <p:sp>
          <p:nvSpPr>
            <p:cNvPr id="4" name="文本框 3"/>
            <p:cNvSpPr txBox="1"/>
            <p:nvPr/>
          </p:nvSpPr>
          <p:spPr>
            <a:xfrm>
              <a:off x="8374752" y="2407410"/>
              <a:ext cx="364215" cy="369332"/>
            </a:xfrm>
            <a:prstGeom prst="rect">
              <a:avLst/>
            </a:prstGeom>
            <a:noFill/>
          </p:spPr>
          <p:txBody>
            <a:bodyPr wrap="none" rtlCol="0">
              <a:spAutoFit/>
            </a:bodyPr>
            <a:lstStyle/>
            <a:p>
              <a:r>
                <a:rPr kumimoji="1" lang="en-US" altLang="zh-CN" sz="1800" b="1" dirty="0"/>
                <a:t>H</a:t>
              </a:r>
              <a:endParaRPr kumimoji="1" lang="zh-CN" altLang="en-US" sz="1800" b="1" dirty="0"/>
            </a:p>
          </p:txBody>
        </p:sp>
        <p:sp>
          <p:nvSpPr>
            <p:cNvPr id="34" name="文本框 33"/>
            <p:cNvSpPr txBox="1"/>
            <p:nvPr/>
          </p:nvSpPr>
          <p:spPr>
            <a:xfrm>
              <a:off x="8387545" y="3241230"/>
              <a:ext cx="338629" cy="369332"/>
            </a:xfrm>
            <a:prstGeom prst="rect">
              <a:avLst/>
            </a:prstGeom>
            <a:noFill/>
          </p:spPr>
          <p:txBody>
            <a:bodyPr wrap="none" rtlCol="0">
              <a:spAutoFit/>
            </a:bodyPr>
            <a:lstStyle/>
            <a:p>
              <a:r>
                <a:rPr kumimoji="1" lang="en-US" altLang="zh-CN" sz="1800" b="1" dirty="0"/>
                <a:t>L</a:t>
              </a:r>
              <a:endParaRPr kumimoji="1" lang="zh-CN" altLang="en-US" sz="1800" b="1" dirty="0"/>
            </a:p>
          </p:txBody>
        </p:sp>
      </p:grpSp>
      <p:grpSp>
        <p:nvGrpSpPr>
          <p:cNvPr id="6" name="组 5"/>
          <p:cNvGrpSpPr/>
          <p:nvPr/>
        </p:nvGrpSpPr>
        <p:grpSpPr>
          <a:xfrm>
            <a:off x="743196" y="3410604"/>
            <a:ext cx="8008664" cy="1588023"/>
            <a:chOff x="610916" y="4300571"/>
            <a:chExt cx="8008664" cy="1588023"/>
          </a:xfrm>
        </p:grpSpPr>
        <p:sp>
          <p:nvSpPr>
            <p:cNvPr id="14353" name="Rectangle 18"/>
            <p:cNvSpPr>
              <a:spLocks noChangeArrowheads="1"/>
            </p:cNvSpPr>
            <p:nvPr/>
          </p:nvSpPr>
          <p:spPr bwMode="auto">
            <a:xfrm>
              <a:off x="1849677" y="5138771"/>
              <a:ext cx="1465828" cy="369332"/>
            </a:xfrm>
            <a:prstGeom prst="rect">
              <a:avLst/>
            </a:prstGeom>
            <a:noFill/>
            <a:ln w="9525">
              <a:noFill/>
              <a:miter lim="800000"/>
              <a:headEnd/>
              <a:tailEnd type="none" w="med" len="lg"/>
            </a:ln>
          </p:spPr>
          <p:txBody>
            <a:bodyPr wrap="none" anchor="ctr">
              <a:spAutoFit/>
            </a:bodyPr>
            <a:lstStyle/>
            <a:p>
              <a:pPr algn="ctr"/>
              <a:r>
                <a:rPr lang="en-US" sz="1800" b="1">
                  <a:latin typeface="Times New Roman" pitchFamily="18" charset="0"/>
                </a:rPr>
                <a:t>x-&gt;Acquire()</a:t>
              </a:r>
            </a:p>
          </p:txBody>
        </p:sp>
        <p:sp>
          <p:nvSpPr>
            <p:cNvPr id="14354" name="Line 19"/>
            <p:cNvSpPr>
              <a:spLocks noChangeShapeType="1"/>
            </p:cNvSpPr>
            <p:nvPr/>
          </p:nvSpPr>
          <p:spPr bwMode="auto">
            <a:xfrm>
              <a:off x="2168253" y="5628236"/>
              <a:ext cx="914400" cy="0"/>
            </a:xfrm>
            <a:prstGeom prst="line">
              <a:avLst/>
            </a:prstGeom>
            <a:noFill/>
            <a:ln w="28575">
              <a:solidFill>
                <a:schemeClr val="accent2"/>
              </a:solidFill>
              <a:round/>
              <a:headEnd/>
              <a:tailEnd type="none" w="med" len="lg"/>
            </a:ln>
          </p:spPr>
          <p:txBody>
            <a:bodyPr wrap="none" anchor="ctr"/>
            <a:lstStyle/>
            <a:p>
              <a:endParaRPr lang="en-US" sz="1800" b="1"/>
            </a:p>
          </p:txBody>
        </p:sp>
        <p:sp>
          <p:nvSpPr>
            <p:cNvPr id="14355" name="Line 20"/>
            <p:cNvSpPr>
              <a:spLocks noChangeShapeType="1"/>
            </p:cNvSpPr>
            <p:nvPr/>
          </p:nvSpPr>
          <p:spPr bwMode="auto">
            <a:xfrm>
              <a:off x="3082653" y="4790036"/>
              <a:ext cx="685800" cy="0"/>
            </a:xfrm>
            <a:prstGeom prst="line">
              <a:avLst/>
            </a:prstGeom>
            <a:noFill/>
            <a:ln w="28575">
              <a:solidFill>
                <a:schemeClr val="accent2"/>
              </a:solidFill>
              <a:round/>
              <a:headEnd/>
              <a:tailEnd type="none" w="med" len="lg"/>
            </a:ln>
          </p:spPr>
          <p:txBody>
            <a:bodyPr wrap="none" anchor="ctr"/>
            <a:lstStyle/>
            <a:p>
              <a:endParaRPr lang="en-US" sz="1800" b="1"/>
            </a:p>
          </p:txBody>
        </p:sp>
        <p:sp>
          <p:nvSpPr>
            <p:cNvPr id="14356" name="Line 21"/>
            <p:cNvSpPr>
              <a:spLocks noChangeShapeType="1"/>
            </p:cNvSpPr>
            <p:nvPr/>
          </p:nvSpPr>
          <p:spPr bwMode="auto">
            <a:xfrm>
              <a:off x="2549253" y="5475836"/>
              <a:ext cx="0" cy="152400"/>
            </a:xfrm>
            <a:prstGeom prst="line">
              <a:avLst/>
            </a:prstGeom>
            <a:noFill/>
            <a:ln w="19050">
              <a:solidFill>
                <a:schemeClr val="accent2"/>
              </a:solidFill>
              <a:round/>
              <a:headEnd/>
              <a:tailEnd type="none" w="med" len="lg"/>
            </a:ln>
          </p:spPr>
          <p:txBody>
            <a:bodyPr wrap="none" anchor="ctr"/>
            <a:lstStyle/>
            <a:p>
              <a:endParaRPr lang="en-US" sz="1800" b="1"/>
            </a:p>
          </p:txBody>
        </p:sp>
        <p:sp>
          <p:nvSpPr>
            <p:cNvPr id="14357" name="Rectangle 22"/>
            <p:cNvSpPr>
              <a:spLocks noChangeArrowheads="1"/>
            </p:cNvSpPr>
            <p:nvPr/>
          </p:nvSpPr>
          <p:spPr bwMode="auto">
            <a:xfrm>
              <a:off x="3068877" y="4300571"/>
              <a:ext cx="1465828" cy="369332"/>
            </a:xfrm>
            <a:prstGeom prst="rect">
              <a:avLst/>
            </a:prstGeom>
            <a:noFill/>
            <a:ln w="9525">
              <a:noFill/>
              <a:miter lim="800000"/>
              <a:headEnd/>
              <a:tailEnd type="none" w="med" len="lg"/>
            </a:ln>
          </p:spPr>
          <p:txBody>
            <a:bodyPr wrap="none" anchor="ctr">
              <a:spAutoFit/>
            </a:bodyPr>
            <a:lstStyle/>
            <a:p>
              <a:pPr algn="ctr"/>
              <a:r>
                <a:rPr lang="en-US" sz="1800" b="1" dirty="0">
                  <a:solidFill>
                    <a:srgbClr val="FF0000"/>
                  </a:solidFill>
                  <a:latin typeface="Times New Roman" pitchFamily="18" charset="0"/>
                </a:rPr>
                <a:t>x-&gt;Acquire()</a:t>
              </a:r>
            </a:p>
          </p:txBody>
        </p:sp>
        <p:sp>
          <p:nvSpPr>
            <p:cNvPr id="14358" name="Line 23"/>
            <p:cNvSpPr>
              <a:spLocks noChangeShapeType="1"/>
            </p:cNvSpPr>
            <p:nvPr/>
          </p:nvSpPr>
          <p:spPr bwMode="auto">
            <a:xfrm>
              <a:off x="3768453" y="4637636"/>
              <a:ext cx="0" cy="152400"/>
            </a:xfrm>
            <a:prstGeom prst="line">
              <a:avLst/>
            </a:prstGeom>
            <a:noFill/>
            <a:ln w="19050">
              <a:solidFill>
                <a:schemeClr val="accent2"/>
              </a:solidFill>
              <a:round/>
              <a:headEnd/>
              <a:tailEnd type="none" w="med" len="lg"/>
            </a:ln>
          </p:spPr>
          <p:txBody>
            <a:bodyPr wrap="none" anchor="ctr"/>
            <a:lstStyle/>
            <a:p>
              <a:endParaRPr lang="en-US" sz="1800" b="1"/>
            </a:p>
          </p:txBody>
        </p:sp>
        <p:sp>
          <p:nvSpPr>
            <p:cNvPr id="14360" name="Line 28"/>
            <p:cNvSpPr>
              <a:spLocks noChangeShapeType="1"/>
            </p:cNvSpPr>
            <p:nvPr/>
          </p:nvSpPr>
          <p:spPr bwMode="auto">
            <a:xfrm>
              <a:off x="3810746" y="5268430"/>
              <a:ext cx="2667000" cy="0"/>
            </a:xfrm>
            <a:prstGeom prst="line">
              <a:avLst/>
            </a:prstGeom>
            <a:noFill/>
            <a:ln w="28575">
              <a:solidFill>
                <a:srgbClr val="0000CC"/>
              </a:solidFill>
              <a:round/>
              <a:headEnd/>
              <a:tailEnd type="triangle" w="med" len="lg"/>
            </a:ln>
          </p:spPr>
          <p:txBody>
            <a:bodyPr wrap="none" anchor="ctr"/>
            <a:lstStyle/>
            <a:p>
              <a:endParaRPr lang="en-US" sz="1800" b="1"/>
            </a:p>
          </p:txBody>
        </p:sp>
        <p:grpSp>
          <p:nvGrpSpPr>
            <p:cNvPr id="3" name="Group 35"/>
            <p:cNvGrpSpPr>
              <a:grpSpLocks/>
            </p:cNvGrpSpPr>
            <p:nvPr/>
          </p:nvGrpSpPr>
          <p:grpSpPr bwMode="auto">
            <a:xfrm>
              <a:off x="610916" y="4799567"/>
              <a:ext cx="890587" cy="1089027"/>
              <a:chOff x="75" y="1878"/>
              <a:chExt cx="561" cy="686"/>
            </a:xfrm>
          </p:grpSpPr>
          <p:sp>
            <p:nvSpPr>
              <p:cNvPr id="14365" name="Line 36"/>
              <p:cNvSpPr>
                <a:spLocks noChangeShapeType="1"/>
              </p:cNvSpPr>
              <p:nvPr/>
            </p:nvSpPr>
            <p:spPr bwMode="auto">
              <a:xfrm>
                <a:off x="288" y="1968"/>
                <a:ext cx="0" cy="384"/>
              </a:xfrm>
              <a:prstGeom prst="line">
                <a:avLst/>
              </a:prstGeom>
              <a:noFill/>
              <a:ln w="9525">
                <a:solidFill>
                  <a:schemeClr val="accent2"/>
                </a:solidFill>
                <a:round/>
                <a:headEnd type="arrow" w="med" len="med"/>
                <a:tailEnd type="none" w="med" len="lg"/>
              </a:ln>
            </p:spPr>
            <p:txBody>
              <a:bodyPr wrap="none" anchor="ctr"/>
              <a:lstStyle/>
              <a:p>
                <a:endParaRPr lang="en-US" sz="1800" b="1"/>
              </a:p>
            </p:txBody>
          </p:sp>
          <p:sp>
            <p:nvSpPr>
              <p:cNvPr id="14366" name="Line 37"/>
              <p:cNvSpPr>
                <a:spLocks noChangeShapeType="1"/>
              </p:cNvSpPr>
              <p:nvPr/>
            </p:nvSpPr>
            <p:spPr bwMode="auto">
              <a:xfrm>
                <a:off x="288" y="2352"/>
                <a:ext cx="336" cy="0"/>
              </a:xfrm>
              <a:prstGeom prst="line">
                <a:avLst/>
              </a:prstGeom>
              <a:noFill/>
              <a:ln w="9525">
                <a:solidFill>
                  <a:schemeClr val="accent2"/>
                </a:solidFill>
                <a:round/>
                <a:headEnd/>
                <a:tailEnd type="arrow" w="med" len="lg"/>
              </a:ln>
            </p:spPr>
            <p:txBody>
              <a:bodyPr wrap="none" anchor="ctr"/>
              <a:lstStyle/>
              <a:p>
                <a:endParaRPr lang="en-US" sz="1800" b="1"/>
              </a:p>
            </p:txBody>
          </p:sp>
          <p:sp>
            <p:nvSpPr>
              <p:cNvPr id="14367" name="Rectangle 38"/>
              <p:cNvSpPr>
                <a:spLocks noChangeArrowheads="1"/>
              </p:cNvSpPr>
              <p:nvPr/>
            </p:nvSpPr>
            <p:spPr bwMode="auto">
              <a:xfrm rot="16158997">
                <a:off x="-101" y="2054"/>
                <a:ext cx="585" cy="233"/>
              </a:xfrm>
              <a:prstGeom prst="rect">
                <a:avLst/>
              </a:prstGeom>
              <a:noFill/>
              <a:ln w="9525">
                <a:noFill/>
                <a:miter lim="800000"/>
                <a:headEnd/>
                <a:tailEnd type="none" w="med" len="lg"/>
              </a:ln>
            </p:spPr>
            <p:txBody>
              <a:bodyPr wrap="none" anchor="ctr">
                <a:spAutoFit/>
              </a:bodyPr>
              <a:lstStyle/>
              <a:p>
                <a:pPr algn="ctr"/>
                <a:r>
                  <a:rPr lang="en-US" sz="1800" b="1" i="1" dirty="0">
                    <a:latin typeface="Times New Roman" pitchFamily="18" charset="0"/>
                  </a:rPr>
                  <a:t>priority</a:t>
                </a:r>
                <a:endParaRPr lang="en-US" sz="1800" b="1" dirty="0">
                  <a:latin typeface="Times New Roman" pitchFamily="18" charset="0"/>
                </a:endParaRPr>
              </a:p>
            </p:txBody>
          </p:sp>
          <p:sp>
            <p:nvSpPr>
              <p:cNvPr id="14368" name="Rectangle 39"/>
              <p:cNvSpPr>
                <a:spLocks noChangeArrowheads="1"/>
              </p:cNvSpPr>
              <p:nvPr/>
            </p:nvSpPr>
            <p:spPr bwMode="auto">
              <a:xfrm>
                <a:off x="249" y="2331"/>
                <a:ext cx="387" cy="233"/>
              </a:xfrm>
              <a:prstGeom prst="rect">
                <a:avLst/>
              </a:prstGeom>
              <a:noFill/>
              <a:ln w="9525">
                <a:noFill/>
                <a:miter lim="800000"/>
                <a:headEnd/>
                <a:tailEnd type="none" w="med" len="lg"/>
              </a:ln>
            </p:spPr>
            <p:txBody>
              <a:bodyPr wrap="none" anchor="ctr">
                <a:spAutoFit/>
              </a:bodyPr>
              <a:lstStyle/>
              <a:p>
                <a:pPr algn="ctr"/>
                <a:r>
                  <a:rPr lang="en-US" sz="1800" b="1" i="1">
                    <a:latin typeface="Times New Roman" pitchFamily="18" charset="0"/>
                  </a:rPr>
                  <a:t>time</a:t>
                </a:r>
                <a:endParaRPr lang="en-US" sz="1800" b="1">
                  <a:latin typeface="Times New Roman" pitchFamily="18" charset="0"/>
                </a:endParaRPr>
              </a:p>
            </p:txBody>
          </p:sp>
        </p:grpSp>
        <p:sp>
          <p:nvSpPr>
            <p:cNvPr id="14364" name="Rectangle 40"/>
            <p:cNvSpPr>
              <a:spLocks noChangeArrowheads="1"/>
            </p:cNvSpPr>
            <p:nvPr/>
          </p:nvSpPr>
          <p:spPr bwMode="auto">
            <a:xfrm>
              <a:off x="5241228" y="4794839"/>
              <a:ext cx="2698463" cy="369332"/>
            </a:xfrm>
            <a:prstGeom prst="rect">
              <a:avLst/>
            </a:prstGeom>
            <a:noFill/>
            <a:ln w="9525">
              <a:noFill/>
              <a:miter lim="800000"/>
              <a:headEnd/>
              <a:tailEnd type="none" w="med" len="lg"/>
            </a:ln>
          </p:spPr>
          <p:txBody>
            <a:bodyPr wrap="none" anchor="ctr">
              <a:spAutoFit/>
            </a:bodyPr>
            <a:lstStyle/>
            <a:p>
              <a:pPr algn="ctr"/>
              <a:r>
                <a:rPr lang="en-US" sz="1800" b="1" dirty="0"/>
                <a:t>How can this be avoided?</a:t>
              </a:r>
            </a:p>
          </p:txBody>
        </p:sp>
        <p:sp>
          <p:nvSpPr>
            <p:cNvPr id="35" name="文本框 34"/>
            <p:cNvSpPr txBox="1"/>
            <p:nvPr/>
          </p:nvSpPr>
          <p:spPr>
            <a:xfrm>
              <a:off x="8236136" y="4425084"/>
              <a:ext cx="364215" cy="369332"/>
            </a:xfrm>
            <a:prstGeom prst="rect">
              <a:avLst/>
            </a:prstGeom>
            <a:noFill/>
          </p:spPr>
          <p:txBody>
            <a:bodyPr wrap="none" rtlCol="0">
              <a:spAutoFit/>
            </a:bodyPr>
            <a:lstStyle/>
            <a:p>
              <a:r>
                <a:rPr kumimoji="1" lang="en-US" altLang="zh-CN" sz="1800" b="1" dirty="0"/>
                <a:t>H</a:t>
              </a:r>
              <a:endParaRPr kumimoji="1" lang="zh-CN" altLang="en-US" sz="1800" b="1" dirty="0"/>
            </a:p>
          </p:txBody>
        </p:sp>
        <p:sp>
          <p:nvSpPr>
            <p:cNvPr id="36" name="文本框 35"/>
            <p:cNvSpPr txBox="1"/>
            <p:nvPr/>
          </p:nvSpPr>
          <p:spPr>
            <a:xfrm>
              <a:off x="8248929" y="5398604"/>
              <a:ext cx="338629" cy="369332"/>
            </a:xfrm>
            <a:prstGeom prst="rect">
              <a:avLst/>
            </a:prstGeom>
            <a:noFill/>
          </p:spPr>
          <p:txBody>
            <a:bodyPr wrap="none" rtlCol="0">
              <a:spAutoFit/>
            </a:bodyPr>
            <a:lstStyle/>
            <a:p>
              <a:r>
                <a:rPr kumimoji="1" lang="en-US" altLang="zh-CN" sz="1800" b="1" dirty="0"/>
                <a:t>L</a:t>
              </a:r>
              <a:endParaRPr kumimoji="1" lang="zh-CN" altLang="en-US" sz="1800" b="1" dirty="0"/>
            </a:p>
          </p:txBody>
        </p:sp>
        <p:sp>
          <p:nvSpPr>
            <p:cNvPr id="37" name="文本框 36"/>
            <p:cNvSpPr txBox="1"/>
            <p:nvPr/>
          </p:nvSpPr>
          <p:spPr>
            <a:xfrm>
              <a:off x="8216906" y="4920384"/>
              <a:ext cx="402674" cy="369332"/>
            </a:xfrm>
            <a:prstGeom prst="rect">
              <a:avLst/>
            </a:prstGeom>
            <a:noFill/>
          </p:spPr>
          <p:txBody>
            <a:bodyPr wrap="none" rtlCol="0">
              <a:spAutoFit/>
            </a:bodyPr>
            <a:lstStyle/>
            <a:p>
              <a:r>
                <a:rPr kumimoji="1" lang="en-US" altLang="zh-CN" sz="1800" b="1" dirty="0"/>
                <a:t>M</a:t>
              </a:r>
              <a:endParaRPr kumimoji="1" lang="zh-CN" altLang="en-US" sz="1800" b="1" dirty="0"/>
            </a:p>
          </p:txBody>
        </p:sp>
      </p:grpSp>
      <p:sp>
        <p:nvSpPr>
          <p:cNvPr id="39" name="Rectangle 3"/>
          <p:cNvSpPr txBox="1">
            <a:spLocks noChangeArrowheads="1"/>
          </p:cNvSpPr>
          <p:nvPr/>
        </p:nvSpPr>
        <p:spPr bwMode="auto">
          <a:xfrm>
            <a:off x="362656" y="5074311"/>
            <a:ext cx="8602293" cy="166011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125000"/>
              </a:lnSpc>
              <a:spcBef>
                <a:spcPct val="30000"/>
              </a:spcBef>
              <a:spcAft>
                <a:spcPct val="0"/>
              </a:spcAft>
              <a:buClr>
                <a:srgbClr val="660066"/>
              </a:buClr>
              <a:buSzPct val="75000"/>
              <a:buFont typeface="Monotype Sorts" charset="2"/>
              <a:buChar char="u"/>
              <a:defRPr sz="2800" b="1" baseline="0">
                <a:solidFill>
                  <a:schemeClr val="tx1"/>
                </a:solidFill>
                <a:effectLst>
                  <a:outerShdw blurRad="38100" dist="38100" dir="2700000" algn="tl">
                    <a:srgbClr val="C0C0C0"/>
                  </a:outerShdw>
                </a:effectLst>
                <a:latin typeface="+mn-lt"/>
                <a:ea typeface="+mn-ea"/>
                <a:cs typeface="+mn-cs"/>
              </a:defRPr>
            </a:lvl1pPr>
            <a:lvl2pPr marL="628650" indent="-228600" algn="l" rtl="0" eaLnBrk="0" fontAlgn="base" hangingPunct="0">
              <a:lnSpc>
                <a:spcPct val="110000"/>
              </a:lnSpc>
              <a:spcBef>
                <a:spcPct val="30000"/>
              </a:spcBef>
              <a:spcAft>
                <a:spcPct val="0"/>
              </a:spcAft>
              <a:buClr>
                <a:schemeClr val="hlink"/>
              </a:buClr>
              <a:buFont typeface="Wingdings" pitchFamily="2" charset="2"/>
              <a:buChar char="§"/>
              <a:defRPr sz="2400" b="1" baseline="0">
                <a:solidFill>
                  <a:srgbClr val="1F366F"/>
                </a:solidFill>
                <a:effectLst>
                  <a:outerShdw blurRad="38100" dist="38100" dir="2700000" algn="tl">
                    <a:srgbClr val="C0C0C0"/>
                  </a:outerShdw>
                </a:effectLst>
                <a:latin typeface="+mn-lt"/>
                <a:ea typeface="+mn-ea"/>
              </a:defRPr>
            </a:lvl2pPr>
            <a:lvl3pPr marL="971550" indent="-228600" algn="l" rtl="0" eaLnBrk="0" fontAlgn="base" hangingPunct="0">
              <a:lnSpc>
                <a:spcPct val="90000"/>
              </a:lnSpc>
              <a:spcBef>
                <a:spcPct val="30000"/>
              </a:spcBef>
              <a:spcAft>
                <a:spcPct val="0"/>
              </a:spcAft>
              <a:buClr>
                <a:srgbClr val="0033CC"/>
              </a:buClr>
              <a:buSzPct val="120000"/>
              <a:buChar char="•"/>
              <a:defRPr sz="2200" b="1" baseline="0">
                <a:solidFill>
                  <a:srgbClr val="333333"/>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5F5F5F"/>
              </a:buClr>
              <a:buSzPct val="40000"/>
              <a:buFont typeface="Monotype Sorts" charset="2"/>
              <a:buChar char="u"/>
              <a:defRPr sz="2000" baseline="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469900" indent="-469900">
              <a:spcBef>
                <a:spcPct val="20000"/>
              </a:spcBef>
              <a:buClr>
                <a:srgbClr val="000099"/>
              </a:buClr>
              <a:buSzPct val="80000"/>
              <a:buFont typeface="Wingdings" panose="05000000000000000000" pitchFamily="2" charset="2"/>
              <a:buChar char="o"/>
            </a:pPr>
            <a:r>
              <a:rPr lang="en-US" sz="3000" b="0" dirty="0">
                <a:solidFill>
                  <a:srgbClr val="0000CC"/>
                </a:solidFill>
                <a:effectLst/>
                <a:latin typeface="Calibri" panose="020F0502020204030204" pitchFamily="34" charset="0"/>
                <a:ea typeface="楷体" pitchFamily="49" charset="-122"/>
                <a:cs typeface="Calibri" panose="020F0502020204030204" pitchFamily="34" charset="0"/>
              </a:rPr>
              <a:t>Priority inheritance</a:t>
            </a:r>
          </a:p>
          <a:p>
            <a:pPr marL="812800" lvl="2" indent="-469900">
              <a:spcBef>
                <a:spcPct val="20000"/>
              </a:spcBef>
              <a:buClr>
                <a:srgbClr val="000099"/>
              </a:buClr>
              <a:buSzPct val="80000"/>
              <a:buFont typeface="Wingdings" panose="05000000000000000000" pitchFamily="2" charset="2"/>
              <a:buChar char="o"/>
            </a:pPr>
            <a:r>
              <a:rPr lang="en-US" altLang="zh-CN" sz="2800" b="0" dirty="0">
                <a:solidFill>
                  <a:schemeClr val="tx1"/>
                </a:solidFill>
                <a:effectLst/>
                <a:latin typeface="Calibri" panose="020F0502020204030204" pitchFamily="34" charset="0"/>
                <a:ea typeface="楷体" pitchFamily="49" charset="-122"/>
                <a:cs typeface="Calibri" panose="020F0502020204030204" pitchFamily="34" charset="0"/>
              </a:rPr>
              <a:t>Lower-priority job inherits the priority of any higher priority job pending on a resource they share</a:t>
            </a:r>
          </a:p>
        </p:txBody>
      </p:sp>
    </p:spTree>
    <p:extLst>
      <p:ext uri="{BB962C8B-B14F-4D97-AF65-F5344CB8AC3E}">
        <p14:creationId xmlns:p14="http://schemas.microsoft.com/office/powerpoint/2010/main" val="89797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History of the Idea</a:t>
            </a:r>
            <a:endParaRPr lang="zh-CN" altLang="en-US" dirty="0"/>
          </a:p>
        </p:txBody>
      </p:sp>
      <p:sp>
        <p:nvSpPr>
          <p:cNvPr id="2" name="内容占位符 1"/>
          <p:cNvSpPr>
            <a:spLocks noGrp="1"/>
          </p:cNvSpPr>
          <p:nvPr>
            <p:ph idx="1"/>
          </p:nvPr>
        </p:nvSpPr>
        <p:spPr>
          <a:xfrm>
            <a:off x="466070" y="1270262"/>
            <a:ext cx="8484983" cy="5040313"/>
          </a:xfrm>
        </p:spPr>
        <p:txBody>
          <a:bodyPr/>
          <a:lstStyle/>
          <a:p>
            <a:r>
              <a:rPr lang="en-US" altLang="zh-CN" sz="2800" dirty="0">
                <a:solidFill>
                  <a:srgbClr val="0000CC"/>
                </a:solidFill>
              </a:rPr>
              <a:t>Priority Inheritance Protocols</a:t>
            </a:r>
            <a:r>
              <a:rPr lang="en-US" altLang="zh-CN" sz="2800" dirty="0"/>
              <a:t>: An Approach to Real-Time Synchronization</a:t>
            </a:r>
          </a:p>
          <a:p>
            <a:pPr lvl="1"/>
            <a:r>
              <a:rPr lang="en-US" altLang="zh-CN" sz="2400" dirty="0"/>
              <a:t>IEEE Transactions on Computers 39:9 (1990.9)</a:t>
            </a:r>
          </a:p>
          <a:p>
            <a:pPr lvl="2"/>
            <a:r>
              <a:rPr lang="en-US" altLang="zh-CN" sz="2400" dirty="0"/>
              <a:t>1987.12 “Manuscript” received</a:t>
            </a:r>
          </a:p>
          <a:p>
            <a:pPr lvl="2"/>
            <a:r>
              <a:rPr lang="en-US" altLang="zh-CN" sz="2100" dirty="0"/>
              <a:t>Authors: Lui Sha (CMU SEI), </a:t>
            </a:r>
            <a:r>
              <a:rPr lang="en-US" altLang="zh-CN" sz="2100" dirty="0" err="1"/>
              <a:t>Ragunathan</a:t>
            </a:r>
            <a:r>
              <a:rPr lang="en-US" altLang="zh-CN" sz="2100" dirty="0"/>
              <a:t> Rajkumar (IBM Research </a:t>
            </a:r>
            <a:r>
              <a:rPr lang="en-US" altLang="zh-CN" sz="2100" b="0" dirty="0"/>
              <a:t>⇒ </a:t>
            </a:r>
            <a:r>
              <a:rPr lang="en-US" altLang="zh-CN" sz="2100" dirty="0"/>
              <a:t>CMU ECE), John </a:t>
            </a:r>
            <a:r>
              <a:rPr lang="en-US" altLang="zh-CN" sz="2100" dirty="0" err="1"/>
              <a:t>Lehoczky</a:t>
            </a:r>
            <a:r>
              <a:rPr lang="en-US" altLang="zh-CN" sz="2100" dirty="0"/>
              <a:t> (CMU Statistics)</a:t>
            </a:r>
          </a:p>
          <a:p>
            <a:pPr lvl="1"/>
            <a:r>
              <a:rPr lang="en-US" altLang="zh-CN" sz="2400" dirty="0"/>
              <a:t>Implemented in </a:t>
            </a:r>
            <a:r>
              <a:rPr lang="en-US" altLang="zh-CN" sz="2400" dirty="0" err="1">
                <a:solidFill>
                  <a:srgbClr val="0000CC"/>
                </a:solidFill>
              </a:rPr>
              <a:t>WindRiver</a:t>
            </a:r>
            <a:r>
              <a:rPr lang="en-US" altLang="zh-CN" sz="2400" dirty="0">
                <a:solidFill>
                  <a:srgbClr val="0000CC"/>
                </a:solidFill>
              </a:rPr>
              <a:t> VxWorks </a:t>
            </a:r>
            <a:r>
              <a:rPr lang="en-US" altLang="zh-CN" sz="2400" dirty="0"/>
              <a:t>RTOS</a:t>
            </a:r>
          </a:p>
          <a:p>
            <a:pPr lvl="1"/>
            <a:r>
              <a:rPr lang="en-US" altLang="zh-CN" sz="2400" dirty="0"/>
              <a:t>Rescues Mars Pathfinder (1997)</a:t>
            </a:r>
          </a:p>
          <a:p>
            <a:r>
              <a:rPr lang="en-US" altLang="zh-CN" sz="2800" dirty="0"/>
              <a:t>History courtesy of Mike Jones and Glen Reeves (Debate)</a:t>
            </a:r>
          </a:p>
          <a:p>
            <a:pPr lvl="1"/>
            <a:r>
              <a:rPr lang="en-US" altLang="zh-CN" sz="2400" dirty="0"/>
              <a:t>http://www.cs.cmu.edu/~rajkumar/mars.html</a:t>
            </a:r>
          </a:p>
          <a:p>
            <a:pPr lvl="1"/>
            <a:r>
              <a:rPr lang="en-US" altLang="zh-CN" sz="2400" dirty="0"/>
              <a:t>http://www.cs.duke.edu/~carla/mars.html</a:t>
            </a:r>
            <a:endParaRPr lang="zh-CN" altLang="en-US" sz="2400" dirty="0"/>
          </a:p>
        </p:txBody>
      </p:sp>
    </p:spTree>
    <p:extLst>
      <p:ext uri="{BB962C8B-B14F-4D97-AF65-F5344CB8AC3E}">
        <p14:creationId xmlns:p14="http://schemas.microsoft.com/office/powerpoint/2010/main" val="3091220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dirty="0"/>
              <a:t>Combining Algorithms</a:t>
            </a:r>
          </a:p>
        </p:txBody>
      </p:sp>
      <p:sp>
        <p:nvSpPr>
          <p:cNvPr id="16390" name="Rectangle 3"/>
          <p:cNvSpPr>
            <a:spLocks noGrp="1" noChangeArrowheads="1"/>
          </p:cNvSpPr>
          <p:nvPr>
            <p:ph idx="1"/>
          </p:nvPr>
        </p:nvSpPr>
        <p:spPr>
          <a:xfrm>
            <a:off x="336523" y="1404486"/>
            <a:ext cx="8555807" cy="5040313"/>
          </a:xfrm>
        </p:spPr>
        <p:txBody>
          <a:bodyPr/>
          <a:lstStyle/>
          <a:p>
            <a:r>
              <a:rPr lang="en-US" sz="2800" dirty="0"/>
              <a:t>Scheduling algorithms can be combined</a:t>
            </a:r>
          </a:p>
          <a:p>
            <a:pPr lvl="1"/>
            <a:r>
              <a:rPr lang="en-US" sz="2400" dirty="0"/>
              <a:t>Have multiple queues</a:t>
            </a:r>
          </a:p>
          <a:p>
            <a:pPr lvl="1"/>
            <a:r>
              <a:rPr lang="en-US" sz="2400" dirty="0"/>
              <a:t>Use a different algorithm for each queue</a:t>
            </a:r>
          </a:p>
          <a:p>
            <a:pPr lvl="1"/>
            <a:r>
              <a:rPr lang="en-US" sz="2400" dirty="0"/>
              <a:t>Move processes among queues</a:t>
            </a:r>
          </a:p>
          <a:p>
            <a:r>
              <a:rPr lang="en-US" sz="2800" dirty="0"/>
              <a:t>Example: </a:t>
            </a:r>
            <a:r>
              <a:rPr lang="en-US" sz="2800" dirty="0">
                <a:solidFill>
                  <a:srgbClr val="0000CC"/>
                </a:solidFill>
              </a:rPr>
              <a:t>multiple-level feedback queues (MLFQ)</a:t>
            </a:r>
          </a:p>
          <a:p>
            <a:pPr lvl="1"/>
            <a:r>
              <a:rPr lang="en-US" sz="2400" dirty="0"/>
              <a:t>Multiple queues representing different job types</a:t>
            </a:r>
          </a:p>
          <a:p>
            <a:pPr lvl="2"/>
            <a:r>
              <a:rPr lang="en-US" sz="2000" dirty="0"/>
              <a:t>Interactive, CPU-bound, batch, system, etc.</a:t>
            </a:r>
          </a:p>
          <a:p>
            <a:pPr lvl="1"/>
            <a:r>
              <a:rPr lang="en-US" sz="2400" dirty="0"/>
              <a:t>Queues have priorities, jobs on same queue scheduled RR</a:t>
            </a:r>
          </a:p>
          <a:p>
            <a:pPr lvl="1"/>
            <a:r>
              <a:rPr lang="en-US" sz="2400" dirty="0">
                <a:solidFill>
                  <a:srgbClr val="0000CC"/>
                </a:solidFill>
              </a:rPr>
              <a:t>Jobs can move among queues based upon execution history</a:t>
            </a:r>
          </a:p>
          <a:p>
            <a:pPr lvl="2"/>
            <a:r>
              <a:rPr lang="en-US" sz="2000" dirty="0"/>
              <a:t>Feedback: Switch from interactive to CPU-bound behavior</a:t>
            </a:r>
          </a:p>
        </p:txBody>
      </p:sp>
    </p:spTree>
    <p:extLst>
      <p:ext uri="{BB962C8B-B14F-4D97-AF65-F5344CB8AC3E}">
        <p14:creationId xmlns:p14="http://schemas.microsoft.com/office/powerpoint/2010/main" val="269107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9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9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9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9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9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4675" y="304800"/>
            <a:ext cx="8141486" cy="820738"/>
          </a:xfrm>
        </p:spPr>
        <p:txBody>
          <a:bodyPr/>
          <a:lstStyle/>
          <a:p>
            <a:r>
              <a:rPr kumimoji="1" lang="en-US" altLang="zh-CN" sz="3600" dirty="0"/>
              <a:t>Long-term vs. Short-term Schedulers </a:t>
            </a:r>
            <a:endParaRPr kumimoji="1" lang="zh-CN" altLang="en-US" sz="3600" dirty="0"/>
          </a:p>
        </p:txBody>
      </p:sp>
      <p:sp>
        <p:nvSpPr>
          <p:cNvPr id="2" name="内容占位符 1"/>
          <p:cNvSpPr>
            <a:spLocks noGrp="1"/>
          </p:cNvSpPr>
          <p:nvPr>
            <p:ph idx="1"/>
          </p:nvPr>
        </p:nvSpPr>
        <p:spPr/>
        <p:txBody>
          <a:bodyPr/>
          <a:lstStyle/>
          <a:p>
            <a:r>
              <a:rPr kumimoji="1" lang="en-US" altLang="zh-CN" dirty="0">
                <a:solidFill>
                  <a:srgbClr val="0000CC"/>
                </a:solidFill>
              </a:rPr>
              <a:t>Long-term scheduler, or job scheduler</a:t>
            </a:r>
          </a:p>
          <a:p>
            <a:pPr lvl="1"/>
            <a:r>
              <a:rPr kumimoji="1" lang="en-US" altLang="zh-CN" dirty="0"/>
              <a:t>In a batch system, some processes are spooled to a mass-storage device for later execution</a:t>
            </a:r>
          </a:p>
          <a:p>
            <a:pPr lvl="1"/>
            <a:r>
              <a:rPr kumimoji="1" lang="en-US" altLang="zh-CN" dirty="0"/>
              <a:t>Selects processes from this pool and loads them into memory (for execution)</a:t>
            </a:r>
          </a:p>
          <a:p>
            <a:r>
              <a:rPr kumimoji="1" lang="en-US" altLang="zh-CN" dirty="0">
                <a:solidFill>
                  <a:srgbClr val="0000CC"/>
                </a:solidFill>
              </a:rPr>
              <a:t>Short-term scheduler, or CPU scheduler</a:t>
            </a:r>
          </a:p>
          <a:p>
            <a:pPr lvl="1"/>
            <a:r>
              <a:rPr kumimoji="1" lang="en-US" altLang="zh-CN" dirty="0"/>
              <a:t>Selects those from among the processes that are ready to execute and allocates the CPU to one of them</a:t>
            </a:r>
          </a:p>
          <a:p>
            <a:endParaRPr kumimoji="1" lang="zh-CN" altLang="en-US" dirty="0"/>
          </a:p>
        </p:txBody>
      </p:sp>
    </p:spTree>
    <p:extLst>
      <p:ext uri="{BB962C8B-B14F-4D97-AF65-F5344CB8AC3E}">
        <p14:creationId xmlns:p14="http://schemas.microsoft.com/office/powerpoint/2010/main" val="1885489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AutoShape 2"/>
          <p:cNvSpPr>
            <a:spLocks noGrp="1" noChangeArrowheads="1"/>
          </p:cNvSpPr>
          <p:nvPr>
            <p:ph type="title"/>
          </p:nvPr>
        </p:nvSpPr>
        <p:spPr/>
        <p:txBody>
          <a:bodyPr/>
          <a:lstStyle/>
          <a:p>
            <a:r>
              <a:rPr lang="en-US" sz="3200" dirty="0"/>
              <a:t>Multi-level Feedback Queue: Example</a:t>
            </a:r>
          </a:p>
        </p:txBody>
      </p:sp>
      <p:pic>
        <p:nvPicPr>
          <p:cNvPr id="331781" name="Picture 5" descr="\begin{figure}\centerline{\psfig{figure=figures/feed.ps,width=5in,height=5in}}\end{figure}"/>
          <p:cNvPicPr>
            <a:picLocks noGrp="1" noChangeAspect="1" noChangeArrowheads="1"/>
          </p:cNvPicPr>
          <p:nvPr>
            <p:ph idx="4294967295"/>
          </p:nvPr>
        </p:nvPicPr>
        <p:blipFill>
          <a:blip r:embed="rId3" cstate="print"/>
          <a:stretch>
            <a:fillRect/>
          </a:stretch>
        </p:blipFill>
        <p:spPr>
          <a:xfrm>
            <a:off x="1768097" y="1349659"/>
            <a:ext cx="5743748" cy="5135303"/>
          </a:xfrm>
          <a:noFill/>
          <a:ln/>
        </p:spPr>
      </p:pic>
    </p:spTree>
    <p:extLst>
      <p:ext uri="{BB962C8B-B14F-4D97-AF65-F5344CB8AC3E}">
        <p14:creationId xmlns:p14="http://schemas.microsoft.com/office/powerpoint/2010/main" val="1454223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AutoShape 2"/>
          <p:cNvSpPr>
            <a:spLocks noGrp="1" noChangeArrowheads="1"/>
          </p:cNvSpPr>
          <p:nvPr>
            <p:ph type="title"/>
          </p:nvPr>
        </p:nvSpPr>
        <p:spPr/>
        <p:txBody>
          <a:bodyPr/>
          <a:lstStyle/>
          <a:p>
            <a:r>
              <a:rPr lang="en-US" sz="3200" dirty="0"/>
              <a:t>MLFQ: Adjusting Priorities</a:t>
            </a:r>
          </a:p>
        </p:txBody>
      </p:sp>
      <p:sp>
        <p:nvSpPr>
          <p:cNvPr id="2" name="内容占位符 1">
            <a:extLst>
              <a:ext uri="{FF2B5EF4-FFF2-40B4-BE49-F238E27FC236}">
                <a16:creationId xmlns:a16="http://schemas.microsoft.com/office/drawing/2014/main" id="{0E73C390-DB1E-481F-9A87-FC92BDAA8736}"/>
              </a:ext>
            </a:extLst>
          </p:cNvPr>
          <p:cNvSpPr>
            <a:spLocks noGrp="1"/>
          </p:cNvSpPr>
          <p:nvPr>
            <p:ph idx="1"/>
          </p:nvPr>
        </p:nvSpPr>
        <p:spPr/>
        <p:txBody>
          <a:bodyPr/>
          <a:lstStyle/>
          <a:p>
            <a:r>
              <a:rPr lang="en-US" altLang="zh-CN" sz="2800" dirty="0"/>
              <a:t>A job </a:t>
            </a:r>
            <a:r>
              <a:rPr lang="en-US" altLang="zh-CN" sz="2800" dirty="0">
                <a:solidFill>
                  <a:srgbClr val="0000CC"/>
                </a:solidFill>
              </a:rPr>
              <a:t>starts in the highest priority</a:t>
            </a:r>
            <a:r>
              <a:rPr lang="en-US" altLang="zh-CN" sz="2800" dirty="0"/>
              <a:t> queue.</a:t>
            </a:r>
          </a:p>
          <a:p>
            <a:r>
              <a:rPr lang="en-US" altLang="zh-CN" sz="2800" dirty="0"/>
              <a:t>If a job's time slices expires, </a:t>
            </a:r>
            <a:r>
              <a:rPr lang="en-US" altLang="zh-CN" sz="2800" dirty="0">
                <a:solidFill>
                  <a:srgbClr val="0000CC"/>
                </a:solidFill>
              </a:rPr>
              <a:t>drop its priority one level</a:t>
            </a:r>
            <a:r>
              <a:rPr lang="en-US" altLang="zh-CN" sz="2800" dirty="0"/>
              <a:t>.</a:t>
            </a:r>
          </a:p>
          <a:p>
            <a:r>
              <a:rPr lang="en-US" altLang="zh-CN" sz="2800" dirty="0"/>
              <a:t>If a job's time slices does not expire (the context switch comes from an I/O request instead), then </a:t>
            </a:r>
            <a:r>
              <a:rPr lang="en-US" altLang="zh-CN" sz="2800" dirty="0">
                <a:solidFill>
                  <a:srgbClr val="0000CC"/>
                </a:solidFill>
              </a:rPr>
              <a:t>increase its priority</a:t>
            </a:r>
            <a:r>
              <a:rPr lang="en-US" altLang="zh-CN" sz="2800" dirty="0"/>
              <a:t> one level, up to the top priority level.</a:t>
            </a:r>
          </a:p>
          <a:p>
            <a:pPr lvl="1"/>
            <a:endParaRPr lang="en-US" altLang="zh-CN" sz="2400" dirty="0"/>
          </a:p>
          <a:p>
            <a:pPr marL="0" indent="0">
              <a:buNone/>
            </a:pPr>
            <a:r>
              <a:rPr lang="en-US" altLang="zh-CN" sz="2800" dirty="0">
                <a:solidFill>
                  <a:srgbClr val="C00000"/>
                </a:solidFill>
                <a:sym typeface="Wingdings" panose="05000000000000000000" pitchFamily="2" charset="2"/>
              </a:rPr>
              <a:t> </a:t>
            </a:r>
            <a:r>
              <a:rPr lang="en-US" altLang="zh-CN" sz="2800" dirty="0">
                <a:solidFill>
                  <a:srgbClr val="C00000"/>
                </a:solidFill>
              </a:rPr>
              <a:t>CPU bound jobs drop like a rock in priority and I/O bound jobs stay at a high priority</a:t>
            </a:r>
            <a:endParaRPr lang="en-US" altLang="zh-CN" sz="2000" dirty="0">
              <a:solidFill>
                <a:srgbClr val="C00000"/>
              </a:solidFill>
            </a:endParaRPr>
          </a:p>
        </p:txBody>
      </p:sp>
      <p:sp>
        <p:nvSpPr>
          <p:cNvPr id="4" name="Rectangle 3">
            <a:extLst>
              <a:ext uri="{FF2B5EF4-FFF2-40B4-BE49-F238E27FC236}">
                <a16:creationId xmlns:a16="http://schemas.microsoft.com/office/drawing/2014/main" id="{DE9921BA-5029-489B-95C1-3349FB131C56}"/>
              </a:ext>
            </a:extLst>
          </p:cNvPr>
          <p:cNvSpPr txBox="1">
            <a:spLocks noChangeArrowheads="1"/>
          </p:cNvSpPr>
          <p:nvPr/>
        </p:nvSpPr>
        <p:spPr>
          <a:xfrm>
            <a:off x="2900516" y="2310581"/>
            <a:ext cx="5991814" cy="4134218"/>
          </a:xfrm>
          <a:prstGeom prst="rect">
            <a:avLst/>
          </a:prstGeom>
        </p:spPr>
        <p:txBody>
          <a:bodyPr/>
          <a:lstStyle>
            <a:lvl1pPr marL="469900" indent="-469900" algn="l" rtl="0" eaLnBrk="0" fontAlgn="base" hangingPunct="0">
              <a:spcBef>
                <a:spcPct val="20000"/>
              </a:spcBef>
              <a:spcAft>
                <a:spcPct val="0"/>
              </a:spcAft>
              <a:buClr>
                <a:srgbClr val="000099"/>
              </a:buClr>
              <a:buSzPct val="80000"/>
              <a:buFont typeface="Wingdings" panose="05000000000000000000" pitchFamily="2" charset="2"/>
              <a:buChar char="o"/>
              <a:defRPr sz="3000" b="0">
                <a:solidFill>
                  <a:schemeClr val="tx1"/>
                </a:solidFill>
                <a:latin typeface="Calibri" panose="020F0502020204030204" pitchFamily="34" charset="0"/>
                <a:ea typeface="楷体" pitchFamily="49" charset="-122"/>
                <a:cs typeface="Calibri" panose="020F0502020204030204" pitchFamily="34" charset="0"/>
              </a:defRPr>
            </a:lvl1pPr>
            <a:lvl2pPr marL="908050" indent="-436563" algn="l" rtl="0" eaLnBrk="0" fontAlgn="base" hangingPunct="0">
              <a:spcBef>
                <a:spcPct val="20000"/>
              </a:spcBef>
              <a:spcAft>
                <a:spcPct val="0"/>
              </a:spcAft>
              <a:buClr>
                <a:srgbClr val="000099"/>
              </a:buClr>
              <a:buSzPct val="70000"/>
              <a:buFont typeface="Wingdings" panose="05000000000000000000" pitchFamily="2" charset="2"/>
              <a:buChar char="n"/>
              <a:defRPr sz="2600" b="0">
                <a:solidFill>
                  <a:schemeClr val="tx1"/>
                </a:solidFill>
                <a:latin typeface="Calibri" panose="020F0502020204030204" pitchFamily="34" charset="0"/>
                <a:ea typeface="楷体" pitchFamily="49" charset="-122"/>
                <a:cs typeface="Calibri" panose="020F0502020204030204" pitchFamily="34" charset="0"/>
              </a:defRPr>
            </a:lvl2pPr>
            <a:lvl3pPr marL="1304925" indent="-395288" algn="l" rtl="0" eaLnBrk="0" fontAlgn="base" hangingPunct="0">
              <a:spcBef>
                <a:spcPct val="20000"/>
              </a:spcBef>
              <a:spcAft>
                <a:spcPct val="0"/>
              </a:spcAft>
              <a:buClr>
                <a:srgbClr val="000099"/>
              </a:buClr>
              <a:buSzPct val="70000"/>
              <a:buFont typeface="Wingdings" panose="05000000000000000000" pitchFamily="2" charset="2"/>
              <a:buChar char="o"/>
              <a:defRPr sz="2300" b="0">
                <a:solidFill>
                  <a:schemeClr val="tx1"/>
                </a:solidFill>
                <a:latin typeface="Calibri" panose="020F0502020204030204" pitchFamily="34" charset="0"/>
                <a:ea typeface="楷体" pitchFamily="49" charset="-122"/>
                <a:cs typeface="Calibri" panose="020F0502020204030204" pitchFamily="34" charset="0"/>
              </a:defRPr>
            </a:lvl3pPr>
            <a:lvl4pPr marL="1693863" indent="-387350" algn="l" rtl="0" eaLnBrk="0" fontAlgn="base" hangingPunct="0">
              <a:spcBef>
                <a:spcPct val="20000"/>
              </a:spcBef>
              <a:spcAft>
                <a:spcPct val="0"/>
              </a:spcAft>
              <a:buClr>
                <a:srgbClr val="000099"/>
              </a:buClr>
              <a:buSzPct val="75000"/>
              <a:buFont typeface="Wingdings" panose="05000000000000000000" pitchFamily="2" charset="2"/>
              <a:buChar char="n"/>
              <a:defRPr sz="2000" b="0">
                <a:solidFill>
                  <a:schemeClr val="tx1"/>
                </a:solidFill>
                <a:latin typeface="Calibri" panose="020F0502020204030204" pitchFamily="34" charset="0"/>
                <a:ea typeface="楷体" pitchFamily="49" charset="-122"/>
                <a:cs typeface="Calibri" panose="020F0502020204030204" pitchFamily="34" charset="0"/>
              </a:defRPr>
            </a:lvl4pPr>
            <a:lvl5pPr marL="2093913" indent="-398463" algn="l" rtl="0" eaLnBrk="0" fontAlgn="base" hangingPunct="0">
              <a:spcBef>
                <a:spcPct val="25000"/>
              </a:spcBef>
              <a:spcAft>
                <a:spcPct val="0"/>
              </a:spcAft>
              <a:buClr>
                <a:srgbClr val="000099"/>
              </a:buClr>
              <a:buFont typeface="Wingdings" panose="05000000000000000000" pitchFamily="2" charset="2"/>
              <a:buChar char="§"/>
              <a:defRPr sz="2000" b="0">
                <a:solidFill>
                  <a:schemeClr val="tx1"/>
                </a:solidFill>
                <a:latin typeface="Calibri" panose="020F0502020204030204" pitchFamily="34" charset="0"/>
                <a:ea typeface="楷体" pitchFamily="49" charset="-122"/>
                <a:cs typeface="Calibri" panose="020F0502020204030204" pitchFamily="34" charset="0"/>
              </a:defRPr>
            </a:lvl5pPr>
            <a:lvl6pPr marL="25511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6pPr>
            <a:lvl7pPr marL="30083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7pPr>
            <a:lvl8pPr marL="34655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8pPr>
            <a:lvl9pPr marL="3922713" indent="-398463" algn="l" rtl="0" fontAlgn="base">
              <a:spcBef>
                <a:spcPct val="25000"/>
              </a:spcBef>
              <a:spcAft>
                <a:spcPct val="0"/>
              </a:spcAft>
              <a:buClr>
                <a:srgbClr val="000099"/>
              </a:buClr>
              <a:buFont typeface="Wingdings" pitchFamily="2" charset="2"/>
              <a:buChar char="§"/>
              <a:defRPr sz="2000" b="1">
                <a:solidFill>
                  <a:schemeClr val="tx1"/>
                </a:solidFill>
                <a:latin typeface="+mn-lt"/>
                <a:ea typeface="+mn-ea"/>
              </a:defRPr>
            </a:lvl9pPr>
          </a:lstStyle>
          <a:p>
            <a:endParaRPr lang="en-US" sz="2000" kern="0" dirty="0"/>
          </a:p>
        </p:txBody>
      </p:sp>
    </p:spTree>
    <p:extLst>
      <p:ext uri="{BB962C8B-B14F-4D97-AF65-F5344CB8AC3E}">
        <p14:creationId xmlns:p14="http://schemas.microsoft.com/office/powerpoint/2010/main" val="274447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defRPr/>
            </a:pPr>
            <a:r>
              <a:rPr lang="en-US" dirty="0"/>
              <a:t>MLFQ in Unix</a:t>
            </a:r>
          </a:p>
        </p:txBody>
      </p:sp>
      <p:sp>
        <p:nvSpPr>
          <p:cNvPr id="17414" name="Rectangle 3"/>
          <p:cNvSpPr>
            <a:spLocks noGrp="1" noChangeArrowheads="1"/>
          </p:cNvSpPr>
          <p:nvPr>
            <p:ph idx="1"/>
          </p:nvPr>
        </p:nvSpPr>
        <p:spPr>
          <a:xfrm>
            <a:off x="482849" y="1303818"/>
            <a:ext cx="8661151" cy="5040313"/>
          </a:xfrm>
        </p:spPr>
        <p:txBody>
          <a:bodyPr/>
          <a:lstStyle/>
          <a:p>
            <a:pPr>
              <a:lnSpc>
                <a:spcPct val="110000"/>
              </a:lnSpc>
              <a:spcBef>
                <a:spcPts val="0"/>
              </a:spcBef>
            </a:pPr>
            <a:r>
              <a:rPr lang="en-US" sz="2800" dirty="0"/>
              <a:t>The canonical Unix scheduler uses a MLFQ</a:t>
            </a:r>
          </a:p>
          <a:p>
            <a:pPr lvl="1">
              <a:lnSpc>
                <a:spcPct val="110000"/>
              </a:lnSpc>
              <a:spcBef>
                <a:spcPts val="0"/>
              </a:spcBef>
            </a:pPr>
            <a:r>
              <a:rPr lang="en-US" sz="2400" dirty="0"/>
              <a:t>3-4 classes spanning ~170 priority levels (the higher the better)</a:t>
            </a:r>
          </a:p>
          <a:p>
            <a:pPr lvl="2">
              <a:lnSpc>
                <a:spcPct val="110000"/>
              </a:lnSpc>
              <a:spcBef>
                <a:spcPts val="0"/>
              </a:spcBef>
            </a:pPr>
            <a:r>
              <a:rPr lang="en-US" sz="2000" dirty="0"/>
              <a:t>Timesharing: first 60 priorities</a:t>
            </a:r>
          </a:p>
          <a:p>
            <a:pPr lvl="2">
              <a:lnSpc>
                <a:spcPct val="110000"/>
              </a:lnSpc>
              <a:spcBef>
                <a:spcPts val="0"/>
              </a:spcBef>
            </a:pPr>
            <a:r>
              <a:rPr lang="en-US" sz="2000" dirty="0"/>
              <a:t>System: next 40 priorities</a:t>
            </a:r>
          </a:p>
          <a:p>
            <a:pPr lvl="2">
              <a:lnSpc>
                <a:spcPct val="110000"/>
              </a:lnSpc>
              <a:spcBef>
                <a:spcPts val="0"/>
              </a:spcBef>
            </a:pPr>
            <a:r>
              <a:rPr lang="en-US" sz="2000" dirty="0"/>
              <a:t>Real-time: next 60 priorities</a:t>
            </a:r>
          </a:p>
          <a:p>
            <a:pPr lvl="2">
              <a:lnSpc>
                <a:spcPct val="110000"/>
              </a:lnSpc>
              <a:spcBef>
                <a:spcPts val="0"/>
              </a:spcBef>
            </a:pPr>
            <a:r>
              <a:rPr lang="en-US" sz="2000" dirty="0"/>
              <a:t>Interrupt: next 10 (Solaris)</a:t>
            </a:r>
          </a:p>
          <a:p>
            <a:pPr>
              <a:lnSpc>
                <a:spcPct val="110000"/>
              </a:lnSpc>
              <a:spcBef>
                <a:spcPts val="0"/>
              </a:spcBef>
            </a:pPr>
            <a:r>
              <a:rPr lang="en-US" sz="2800" dirty="0">
                <a:solidFill>
                  <a:srgbClr val="0000CC"/>
                </a:solidFill>
              </a:rPr>
              <a:t>Priority scheduling across queues, RR within a queue</a:t>
            </a:r>
          </a:p>
          <a:p>
            <a:pPr lvl="1">
              <a:lnSpc>
                <a:spcPct val="110000"/>
              </a:lnSpc>
              <a:spcBef>
                <a:spcPts val="0"/>
              </a:spcBef>
            </a:pPr>
            <a:r>
              <a:rPr lang="en-US" sz="2400" dirty="0"/>
              <a:t>The process with the highest priority always runs</a:t>
            </a:r>
          </a:p>
          <a:p>
            <a:pPr lvl="1">
              <a:lnSpc>
                <a:spcPct val="110000"/>
              </a:lnSpc>
              <a:spcBef>
                <a:spcPts val="0"/>
              </a:spcBef>
            </a:pPr>
            <a:r>
              <a:rPr lang="en-US" sz="2400" dirty="0"/>
              <a:t>Processes with the same priority are scheduled RR</a:t>
            </a:r>
          </a:p>
          <a:p>
            <a:pPr>
              <a:lnSpc>
                <a:spcPct val="110000"/>
              </a:lnSpc>
              <a:spcBef>
                <a:spcPts val="0"/>
              </a:spcBef>
            </a:pPr>
            <a:r>
              <a:rPr lang="en-US" sz="2800" dirty="0">
                <a:solidFill>
                  <a:srgbClr val="0000CC"/>
                </a:solidFill>
              </a:rPr>
              <a:t>Processes dynamically change priority</a:t>
            </a:r>
          </a:p>
          <a:p>
            <a:pPr lvl="1">
              <a:lnSpc>
                <a:spcPct val="110000"/>
              </a:lnSpc>
              <a:spcBef>
                <a:spcPts val="0"/>
              </a:spcBef>
            </a:pPr>
            <a:r>
              <a:rPr lang="en-US" sz="2400" dirty="0"/>
              <a:t>Increases over time if process blocks before end of quantum</a:t>
            </a:r>
          </a:p>
          <a:p>
            <a:pPr lvl="1">
              <a:lnSpc>
                <a:spcPct val="110000"/>
              </a:lnSpc>
              <a:spcBef>
                <a:spcPts val="0"/>
              </a:spcBef>
            </a:pPr>
            <a:r>
              <a:rPr lang="en-US" sz="2400" dirty="0"/>
              <a:t>Decreases over time if process uses entire quantum</a:t>
            </a:r>
          </a:p>
        </p:txBody>
      </p:sp>
    </p:spTree>
    <p:extLst>
      <p:ext uri="{BB962C8B-B14F-4D97-AF65-F5344CB8AC3E}">
        <p14:creationId xmlns:p14="http://schemas.microsoft.com/office/powerpoint/2010/main" val="22340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41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1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defRPr/>
            </a:pPr>
            <a:r>
              <a:rPr lang="en-US" dirty="0"/>
              <a:t>Motivation of the Unix Scheduler</a:t>
            </a:r>
          </a:p>
        </p:txBody>
      </p:sp>
      <p:sp>
        <p:nvSpPr>
          <p:cNvPr id="18438" name="Rectangle 3"/>
          <p:cNvSpPr>
            <a:spLocks noGrp="1" noChangeArrowheads="1"/>
          </p:cNvSpPr>
          <p:nvPr>
            <p:ph idx="1"/>
          </p:nvPr>
        </p:nvSpPr>
        <p:spPr>
          <a:xfrm>
            <a:off x="451328" y="1412875"/>
            <a:ext cx="8479608" cy="5040313"/>
          </a:xfrm>
        </p:spPr>
        <p:txBody>
          <a:bodyPr/>
          <a:lstStyle/>
          <a:p>
            <a:r>
              <a:rPr lang="en-US" sz="2800" dirty="0"/>
              <a:t>The idea behind the Unix scheduler is to</a:t>
            </a:r>
            <a:r>
              <a:rPr lang="en-US" sz="2800" dirty="0">
                <a:solidFill>
                  <a:srgbClr val="FF0000"/>
                </a:solidFill>
              </a:rPr>
              <a:t> </a:t>
            </a:r>
            <a:r>
              <a:rPr lang="en-US" sz="2800" dirty="0">
                <a:solidFill>
                  <a:srgbClr val="0000CC"/>
                </a:solidFill>
              </a:rPr>
              <a:t>reward interactive processes </a:t>
            </a:r>
            <a:r>
              <a:rPr lang="en-US" sz="2800" dirty="0"/>
              <a:t>over CPU hogs</a:t>
            </a:r>
          </a:p>
          <a:p>
            <a:r>
              <a:rPr lang="en-US" sz="2800" dirty="0"/>
              <a:t>Interactive processes (shell, editor, etc.) typically run using short CPU bursts</a:t>
            </a:r>
          </a:p>
          <a:p>
            <a:pPr lvl="1"/>
            <a:r>
              <a:rPr lang="en-US" sz="2400" dirty="0"/>
              <a:t>They do not finish quantum before waiting for more input</a:t>
            </a:r>
          </a:p>
          <a:p>
            <a:r>
              <a:rPr lang="en-US" sz="2800" dirty="0"/>
              <a:t>Want to </a:t>
            </a:r>
            <a:r>
              <a:rPr lang="en-US" sz="2800" dirty="0">
                <a:solidFill>
                  <a:srgbClr val="0000CC"/>
                </a:solidFill>
              </a:rPr>
              <a:t>minimize response time</a:t>
            </a:r>
          </a:p>
          <a:p>
            <a:pPr lvl="1"/>
            <a:r>
              <a:rPr lang="en-US" sz="2400" dirty="0"/>
              <a:t>Time from keystroke (putting process on ready queue) to executing keystroke handler (process running)</a:t>
            </a:r>
          </a:p>
          <a:p>
            <a:pPr lvl="1"/>
            <a:r>
              <a:rPr lang="en-US" sz="2400" dirty="0"/>
              <a:t>Don’t want editor to wait until CPU hog finishes quantum</a:t>
            </a:r>
          </a:p>
          <a:p>
            <a:r>
              <a:rPr lang="en-US" sz="2800" dirty="0"/>
              <a:t>This policy delays execution of CPU-bound jobs</a:t>
            </a:r>
          </a:p>
          <a:p>
            <a:pPr lvl="1"/>
            <a:r>
              <a:rPr lang="en-US" sz="2400" dirty="0">
                <a:solidFill>
                  <a:srgbClr val="0000CC"/>
                </a:solidFill>
              </a:rPr>
              <a:t>But that’s OKAY!</a:t>
            </a:r>
          </a:p>
        </p:txBody>
      </p:sp>
    </p:spTree>
    <p:extLst>
      <p:ext uri="{BB962C8B-B14F-4D97-AF65-F5344CB8AC3E}">
        <p14:creationId xmlns:p14="http://schemas.microsoft.com/office/powerpoint/2010/main" val="174669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43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Summary</a:t>
            </a:r>
            <a:endParaRPr kumimoji="1" lang="zh-CN" altLang="en-US" dirty="0"/>
          </a:p>
        </p:txBody>
      </p:sp>
      <p:sp>
        <p:nvSpPr>
          <p:cNvPr id="2" name="内容占位符 1"/>
          <p:cNvSpPr>
            <a:spLocks noGrp="1"/>
          </p:cNvSpPr>
          <p:nvPr>
            <p:ph idx="1"/>
          </p:nvPr>
        </p:nvSpPr>
        <p:spPr>
          <a:xfrm>
            <a:off x="566738" y="1312208"/>
            <a:ext cx="8001000" cy="5040313"/>
          </a:xfrm>
        </p:spPr>
        <p:txBody>
          <a:bodyPr/>
          <a:lstStyle/>
          <a:p>
            <a:r>
              <a:rPr lang="en-US" altLang="zh-CN" sz="2800" dirty="0"/>
              <a:t>Scheduling overview</a:t>
            </a:r>
          </a:p>
          <a:p>
            <a:r>
              <a:rPr lang="en-US" altLang="zh-CN" sz="2800" dirty="0"/>
              <a:t>Scheduling for batch systems</a:t>
            </a:r>
          </a:p>
          <a:p>
            <a:pPr lvl="1">
              <a:lnSpc>
                <a:spcPct val="90000"/>
              </a:lnSpc>
            </a:pPr>
            <a:r>
              <a:rPr lang="en-US" altLang="zh-CN" sz="2400" dirty="0"/>
              <a:t>First Come First Serve (FCFS)</a:t>
            </a:r>
          </a:p>
          <a:p>
            <a:pPr lvl="1">
              <a:lnSpc>
                <a:spcPct val="90000"/>
              </a:lnSpc>
            </a:pPr>
            <a:r>
              <a:rPr lang="en-US" altLang="zh-CN" sz="2400" dirty="0"/>
              <a:t>Shortest Job First (SJF)</a:t>
            </a:r>
          </a:p>
          <a:p>
            <a:r>
              <a:rPr lang="en-US" altLang="zh-CN" sz="2800" dirty="0"/>
              <a:t>Interactive scheduling</a:t>
            </a:r>
          </a:p>
          <a:p>
            <a:pPr lvl="1">
              <a:lnSpc>
                <a:spcPct val="90000"/>
              </a:lnSpc>
            </a:pPr>
            <a:r>
              <a:rPr lang="en-US" altLang="zh-CN" sz="2400" dirty="0"/>
              <a:t>Round Robin (RR)</a:t>
            </a:r>
          </a:p>
          <a:p>
            <a:pPr lvl="1">
              <a:lnSpc>
                <a:spcPct val="90000"/>
              </a:lnSpc>
            </a:pPr>
            <a:r>
              <a:rPr lang="en-US" altLang="zh-CN" sz="2400" dirty="0"/>
              <a:t>Priority Scheduling</a:t>
            </a:r>
          </a:p>
          <a:p>
            <a:pPr lvl="2"/>
            <a:r>
              <a:rPr lang="en-US" altLang="zh-CN" sz="2400" dirty="0"/>
              <a:t>Priority inversion</a:t>
            </a:r>
          </a:p>
          <a:p>
            <a:pPr lvl="2"/>
            <a:r>
              <a:rPr lang="en-US" altLang="zh-CN" sz="2400" dirty="0"/>
              <a:t>Priority</a:t>
            </a:r>
            <a:r>
              <a:rPr lang="zh-CN" altLang="en-US" sz="2400" dirty="0"/>
              <a:t> </a:t>
            </a:r>
            <a:r>
              <a:rPr lang="en-US" altLang="zh-CN" sz="2400" dirty="0"/>
              <a:t>inheritance</a:t>
            </a:r>
          </a:p>
          <a:p>
            <a:pPr lvl="1">
              <a:lnSpc>
                <a:spcPct val="90000"/>
              </a:lnSpc>
            </a:pPr>
            <a:r>
              <a:rPr lang="en-US" altLang="zh-CN" sz="2400" dirty="0"/>
              <a:t>Multiple-Level Feedback Queues (MLFQ)</a:t>
            </a:r>
          </a:p>
          <a:p>
            <a:pPr lvl="1">
              <a:lnSpc>
                <a:spcPct val="90000"/>
              </a:lnSpc>
            </a:pPr>
            <a:endParaRPr kumimoji="1" lang="en-US" altLang="zh-CN" sz="2000" dirty="0"/>
          </a:p>
          <a:p>
            <a:r>
              <a:rPr kumimoji="1" lang="en-US" altLang="zh-CN" sz="2400" dirty="0"/>
              <a:t>Next lecture: Multiprocessor and Real-Time Scheduling</a:t>
            </a:r>
            <a:endParaRPr kumimoji="1" lang="zh-CN" altLang="en-US" sz="2400" dirty="0"/>
          </a:p>
        </p:txBody>
      </p:sp>
    </p:spTree>
    <p:extLst>
      <p:ext uri="{BB962C8B-B14F-4D97-AF65-F5344CB8AC3E}">
        <p14:creationId xmlns:p14="http://schemas.microsoft.com/office/powerpoint/2010/main" val="391265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AutoShape 2"/>
          <p:cNvSpPr>
            <a:spLocks noGrp="1" noChangeArrowheads="1"/>
          </p:cNvSpPr>
          <p:nvPr>
            <p:ph type="title"/>
          </p:nvPr>
        </p:nvSpPr>
        <p:spPr>
          <a:xfrm>
            <a:off x="574674" y="304800"/>
            <a:ext cx="8032869" cy="820738"/>
          </a:xfrm>
        </p:spPr>
        <p:txBody>
          <a:bodyPr/>
          <a:lstStyle/>
          <a:p>
            <a:r>
              <a:rPr lang="en-US" dirty="0"/>
              <a:t>Related Concepts of CPU Scheduler</a:t>
            </a:r>
          </a:p>
        </p:txBody>
      </p:sp>
      <p:sp>
        <p:nvSpPr>
          <p:cNvPr id="276483" name="Rectangle 3"/>
          <p:cNvSpPr>
            <a:spLocks noGrp="1" noChangeArrowheads="1"/>
          </p:cNvSpPr>
          <p:nvPr>
            <p:ph idx="1"/>
          </p:nvPr>
        </p:nvSpPr>
        <p:spPr/>
        <p:txBody>
          <a:bodyPr/>
          <a:lstStyle/>
          <a:p>
            <a:r>
              <a:rPr lang="en-US" dirty="0">
                <a:solidFill>
                  <a:srgbClr val="0000CC"/>
                </a:solidFill>
              </a:rPr>
              <a:t>Dispatcher</a:t>
            </a:r>
          </a:p>
          <a:p>
            <a:r>
              <a:rPr lang="en-US" dirty="0"/>
              <a:t>Preemptive vs.</a:t>
            </a:r>
            <a:br>
              <a:rPr lang="en-US" dirty="0"/>
            </a:br>
            <a:r>
              <a:rPr lang="en-US" dirty="0"/>
              <a:t>non-preemptive</a:t>
            </a:r>
          </a:p>
        </p:txBody>
      </p:sp>
      <p:grpSp>
        <p:nvGrpSpPr>
          <p:cNvPr id="2" name="组 1"/>
          <p:cNvGrpSpPr/>
          <p:nvPr/>
        </p:nvGrpSpPr>
        <p:grpSpPr>
          <a:xfrm>
            <a:off x="3810000" y="2209800"/>
            <a:ext cx="4854316" cy="4103132"/>
            <a:chOff x="3810000" y="2209800"/>
            <a:chExt cx="4854316" cy="4103132"/>
          </a:xfrm>
        </p:grpSpPr>
        <p:sp>
          <p:nvSpPr>
            <p:cNvPr id="276484" name="Rectangle 4"/>
            <p:cNvSpPr>
              <a:spLocks noChangeArrowheads="1"/>
            </p:cNvSpPr>
            <p:nvPr/>
          </p:nvSpPr>
          <p:spPr bwMode="auto">
            <a:xfrm>
              <a:off x="5410200" y="3962400"/>
              <a:ext cx="1066800" cy="1828800"/>
            </a:xfrm>
            <a:prstGeom prst="rect">
              <a:avLst/>
            </a:prstGeom>
            <a:solidFill>
              <a:srgbClr val="FFFF00"/>
            </a:solidFill>
            <a:ln w="9525">
              <a:solidFill>
                <a:schemeClr val="tx1"/>
              </a:solidFill>
              <a:miter lim="800000"/>
              <a:headEnd/>
              <a:tailEnd/>
            </a:ln>
            <a:effectLst/>
          </p:spPr>
          <p:txBody>
            <a:bodyPr wrap="none" anchor="ctr"/>
            <a:lstStyle/>
            <a:p>
              <a:endParaRPr lang="en-US" sz="1800" b="1">
                <a:latin typeface="Calibri" panose="020F0502020204030204" pitchFamily="34" charset="0"/>
                <a:cs typeface="Calibri" panose="020F0502020204030204" pitchFamily="34" charset="0"/>
              </a:endParaRPr>
            </a:p>
          </p:txBody>
        </p:sp>
        <p:sp>
          <p:nvSpPr>
            <p:cNvPr id="276485" name="Text Box 5"/>
            <p:cNvSpPr txBox="1">
              <a:spLocks noChangeArrowheads="1"/>
            </p:cNvSpPr>
            <p:nvPr/>
          </p:nvSpPr>
          <p:spPr bwMode="auto">
            <a:xfrm>
              <a:off x="5261507" y="5943600"/>
              <a:ext cx="1426801" cy="369332"/>
            </a:xfrm>
            <a:prstGeom prst="rect">
              <a:avLst/>
            </a:prstGeom>
            <a:noFill/>
            <a:ln w="9525">
              <a:noFill/>
              <a:miter lim="800000"/>
              <a:headEnd/>
              <a:tailEnd/>
            </a:ln>
            <a:effectLst/>
          </p:spPr>
          <p:txBody>
            <a:bodyPr wrap="none">
              <a:spAutoFit/>
            </a:bodyPr>
            <a:lstStyle/>
            <a:p>
              <a:r>
                <a:rPr lang="en-US" sz="1800" b="1">
                  <a:latin typeface="Calibri" panose="020F0502020204030204" pitchFamily="34" charset="0"/>
                  <a:cs typeface="Calibri" panose="020F0502020204030204" pitchFamily="34" charset="0"/>
                </a:rPr>
                <a:t>Ready queue</a:t>
              </a:r>
            </a:p>
          </p:txBody>
        </p:sp>
        <p:sp>
          <p:nvSpPr>
            <p:cNvPr id="276486" name="Rectangle 6"/>
            <p:cNvSpPr>
              <a:spLocks noChangeArrowheads="1"/>
            </p:cNvSpPr>
            <p:nvPr/>
          </p:nvSpPr>
          <p:spPr bwMode="auto">
            <a:xfrm>
              <a:off x="5410200" y="3962400"/>
              <a:ext cx="1066800" cy="381000"/>
            </a:xfrm>
            <a:prstGeom prst="rect">
              <a:avLst/>
            </a:prstGeom>
            <a:solidFill>
              <a:srgbClr val="FFFF00"/>
            </a:solidFill>
            <a:ln w="9525">
              <a:solidFill>
                <a:schemeClr val="tx1"/>
              </a:solidFill>
              <a:miter lim="800000"/>
              <a:headEnd/>
              <a:tailEnd/>
            </a:ln>
            <a:effectLst/>
          </p:spPr>
          <p:txBody>
            <a:bodyPr wrap="none" anchor="ctr"/>
            <a:lstStyle/>
            <a:p>
              <a:pPr algn="ctr"/>
              <a:r>
                <a:rPr lang="en-US" sz="1800" b="1">
                  <a:latin typeface="Calibri" panose="020F0502020204030204" pitchFamily="34" charset="0"/>
                  <a:cs typeface="Calibri" panose="020F0502020204030204" pitchFamily="34" charset="0"/>
                </a:rPr>
                <a:t>Proc 1</a:t>
              </a:r>
            </a:p>
          </p:txBody>
        </p:sp>
        <p:sp>
          <p:nvSpPr>
            <p:cNvPr id="276487" name="Rectangle 7"/>
            <p:cNvSpPr>
              <a:spLocks noChangeArrowheads="1"/>
            </p:cNvSpPr>
            <p:nvPr/>
          </p:nvSpPr>
          <p:spPr bwMode="auto">
            <a:xfrm>
              <a:off x="5410200" y="4343400"/>
              <a:ext cx="1066800" cy="381000"/>
            </a:xfrm>
            <a:prstGeom prst="rect">
              <a:avLst/>
            </a:prstGeom>
            <a:solidFill>
              <a:srgbClr val="FFFF00"/>
            </a:solidFill>
            <a:ln w="9525">
              <a:solidFill>
                <a:schemeClr val="tx1"/>
              </a:solidFill>
              <a:miter lim="800000"/>
              <a:headEnd/>
              <a:tailEnd/>
            </a:ln>
            <a:effectLst/>
          </p:spPr>
          <p:txBody>
            <a:bodyPr wrap="none" anchor="ctr"/>
            <a:lstStyle/>
            <a:p>
              <a:pPr algn="ctr"/>
              <a:r>
                <a:rPr lang="en-US" sz="1800" b="1">
                  <a:latin typeface="Calibri" panose="020F0502020204030204" pitchFamily="34" charset="0"/>
                  <a:cs typeface="Calibri" panose="020F0502020204030204" pitchFamily="34" charset="0"/>
                </a:rPr>
                <a:t>Proc 2</a:t>
              </a:r>
            </a:p>
          </p:txBody>
        </p:sp>
        <p:sp>
          <p:nvSpPr>
            <p:cNvPr id="276488" name="Rectangle 8"/>
            <p:cNvSpPr>
              <a:spLocks noChangeArrowheads="1"/>
            </p:cNvSpPr>
            <p:nvPr/>
          </p:nvSpPr>
          <p:spPr bwMode="auto">
            <a:xfrm>
              <a:off x="5410200" y="4724400"/>
              <a:ext cx="1066800" cy="381000"/>
            </a:xfrm>
            <a:prstGeom prst="rect">
              <a:avLst/>
            </a:prstGeom>
            <a:solidFill>
              <a:srgbClr val="FFFF00"/>
            </a:solidFill>
            <a:ln w="9525">
              <a:solidFill>
                <a:schemeClr val="tx1"/>
              </a:solidFill>
              <a:miter lim="800000"/>
              <a:headEnd/>
              <a:tailEnd/>
            </a:ln>
            <a:effectLst/>
          </p:spPr>
          <p:txBody>
            <a:bodyPr wrap="none" anchor="ctr"/>
            <a:lstStyle/>
            <a:p>
              <a:pPr algn="ctr"/>
              <a:r>
                <a:rPr lang="en-US" sz="1800" b="1">
                  <a:latin typeface="Calibri" panose="020F0502020204030204" pitchFamily="34" charset="0"/>
                  <a:cs typeface="Calibri" panose="020F0502020204030204" pitchFamily="34" charset="0"/>
                </a:rPr>
                <a:t>Proc 3</a:t>
              </a:r>
            </a:p>
          </p:txBody>
        </p:sp>
        <p:sp>
          <p:nvSpPr>
            <p:cNvPr id="276490" name="Rectangle 10"/>
            <p:cNvSpPr>
              <a:spLocks noChangeArrowheads="1"/>
            </p:cNvSpPr>
            <p:nvPr/>
          </p:nvSpPr>
          <p:spPr bwMode="auto">
            <a:xfrm>
              <a:off x="7239000" y="3962400"/>
              <a:ext cx="1066800" cy="1828800"/>
            </a:xfrm>
            <a:prstGeom prst="rect">
              <a:avLst/>
            </a:prstGeom>
            <a:solidFill>
              <a:srgbClr val="FFFF00"/>
            </a:solidFill>
            <a:ln w="9525">
              <a:solidFill>
                <a:schemeClr val="tx1"/>
              </a:solidFill>
              <a:miter lim="800000"/>
              <a:headEnd/>
              <a:tailEnd/>
            </a:ln>
            <a:effectLst/>
          </p:spPr>
          <p:txBody>
            <a:bodyPr wrap="none" anchor="ctr"/>
            <a:lstStyle/>
            <a:p>
              <a:endParaRPr lang="en-US" sz="1800" b="1">
                <a:latin typeface="Calibri" panose="020F0502020204030204" pitchFamily="34" charset="0"/>
                <a:cs typeface="Calibri" panose="020F0502020204030204" pitchFamily="34" charset="0"/>
              </a:endParaRPr>
            </a:p>
          </p:txBody>
        </p:sp>
        <p:sp>
          <p:nvSpPr>
            <p:cNvPr id="276491" name="Rectangle 11"/>
            <p:cNvSpPr>
              <a:spLocks noChangeArrowheads="1"/>
            </p:cNvSpPr>
            <p:nvPr/>
          </p:nvSpPr>
          <p:spPr bwMode="auto">
            <a:xfrm>
              <a:off x="7239000" y="3962400"/>
              <a:ext cx="1066800" cy="381000"/>
            </a:xfrm>
            <a:prstGeom prst="rect">
              <a:avLst/>
            </a:prstGeom>
            <a:solidFill>
              <a:srgbClr val="FFFF00"/>
            </a:solidFill>
            <a:ln w="9525">
              <a:solidFill>
                <a:schemeClr val="tx1"/>
              </a:solidFill>
              <a:miter lim="800000"/>
              <a:headEnd/>
              <a:tailEnd/>
            </a:ln>
            <a:effectLst/>
          </p:spPr>
          <p:txBody>
            <a:bodyPr wrap="none" anchor="ctr"/>
            <a:lstStyle/>
            <a:p>
              <a:pPr algn="ctr"/>
              <a:r>
                <a:rPr lang="en-US" sz="1800" b="1">
                  <a:latin typeface="Calibri" panose="020F0502020204030204" pitchFamily="34" charset="0"/>
                  <a:cs typeface="Calibri" panose="020F0502020204030204" pitchFamily="34" charset="0"/>
                </a:rPr>
                <a:t>Proc 10</a:t>
              </a:r>
            </a:p>
          </p:txBody>
        </p:sp>
        <p:sp>
          <p:nvSpPr>
            <p:cNvPr id="276492" name="Rectangle 12"/>
            <p:cNvSpPr>
              <a:spLocks noChangeArrowheads="1"/>
            </p:cNvSpPr>
            <p:nvPr/>
          </p:nvSpPr>
          <p:spPr bwMode="auto">
            <a:xfrm>
              <a:off x="7239000" y="4343400"/>
              <a:ext cx="1066800" cy="381000"/>
            </a:xfrm>
            <a:prstGeom prst="rect">
              <a:avLst/>
            </a:prstGeom>
            <a:solidFill>
              <a:srgbClr val="FFFF00"/>
            </a:solidFill>
            <a:ln w="9525">
              <a:solidFill>
                <a:schemeClr val="tx1"/>
              </a:solidFill>
              <a:miter lim="800000"/>
              <a:headEnd/>
              <a:tailEnd/>
            </a:ln>
            <a:effectLst/>
          </p:spPr>
          <p:txBody>
            <a:bodyPr wrap="none" anchor="ctr"/>
            <a:lstStyle/>
            <a:p>
              <a:pPr algn="ctr"/>
              <a:r>
                <a:rPr lang="en-US" sz="1800" b="1">
                  <a:latin typeface="Calibri" panose="020F0502020204030204" pitchFamily="34" charset="0"/>
                  <a:cs typeface="Calibri" panose="020F0502020204030204" pitchFamily="34" charset="0"/>
                </a:rPr>
                <a:t>Proc 11</a:t>
              </a:r>
            </a:p>
          </p:txBody>
        </p:sp>
        <p:sp>
          <p:nvSpPr>
            <p:cNvPr id="276493" name="Rectangle 13"/>
            <p:cNvSpPr>
              <a:spLocks noChangeArrowheads="1"/>
            </p:cNvSpPr>
            <p:nvPr/>
          </p:nvSpPr>
          <p:spPr bwMode="auto">
            <a:xfrm>
              <a:off x="7239000" y="4724400"/>
              <a:ext cx="1066800" cy="381000"/>
            </a:xfrm>
            <a:prstGeom prst="rect">
              <a:avLst/>
            </a:prstGeom>
            <a:solidFill>
              <a:srgbClr val="FFFF00"/>
            </a:solidFill>
            <a:ln w="9525">
              <a:solidFill>
                <a:schemeClr val="tx1"/>
              </a:solidFill>
              <a:miter lim="800000"/>
              <a:headEnd/>
              <a:tailEnd/>
            </a:ln>
            <a:effectLst/>
          </p:spPr>
          <p:txBody>
            <a:bodyPr wrap="none" anchor="ctr"/>
            <a:lstStyle/>
            <a:p>
              <a:pPr algn="ctr"/>
              <a:r>
                <a:rPr lang="en-US" sz="1800" b="1">
                  <a:latin typeface="Calibri" panose="020F0502020204030204" pitchFamily="34" charset="0"/>
                  <a:cs typeface="Calibri" panose="020F0502020204030204" pitchFamily="34" charset="0"/>
                </a:rPr>
                <a:t>Proc 12</a:t>
              </a:r>
            </a:p>
          </p:txBody>
        </p:sp>
        <p:sp>
          <p:nvSpPr>
            <p:cNvPr id="276494" name="Text Box 14"/>
            <p:cNvSpPr txBox="1">
              <a:spLocks noChangeArrowheads="1"/>
            </p:cNvSpPr>
            <p:nvPr/>
          </p:nvSpPr>
          <p:spPr bwMode="auto">
            <a:xfrm>
              <a:off x="7083306" y="5943600"/>
              <a:ext cx="1581010" cy="369332"/>
            </a:xfrm>
            <a:prstGeom prst="rect">
              <a:avLst/>
            </a:prstGeom>
            <a:noFill/>
            <a:ln w="9525">
              <a:noFill/>
              <a:miter lim="800000"/>
              <a:headEnd/>
              <a:tailEnd/>
            </a:ln>
            <a:effectLst/>
          </p:spPr>
          <p:txBody>
            <a:bodyPr wrap="none">
              <a:spAutoFit/>
            </a:bodyPr>
            <a:lstStyle/>
            <a:p>
              <a:r>
                <a:rPr lang="en-US" sz="1800" b="1">
                  <a:latin typeface="Calibri" panose="020F0502020204030204" pitchFamily="34" charset="0"/>
                  <a:cs typeface="Calibri" panose="020F0502020204030204" pitchFamily="34" charset="0"/>
                </a:rPr>
                <a:t>blocked queue</a:t>
              </a:r>
            </a:p>
          </p:txBody>
        </p:sp>
        <p:sp>
          <p:nvSpPr>
            <p:cNvPr id="276495" name="Oval 15"/>
            <p:cNvSpPr>
              <a:spLocks noChangeArrowheads="1"/>
            </p:cNvSpPr>
            <p:nvPr/>
          </p:nvSpPr>
          <p:spPr bwMode="auto">
            <a:xfrm>
              <a:off x="6019800" y="2209800"/>
              <a:ext cx="1371600" cy="838200"/>
            </a:xfrm>
            <a:prstGeom prst="ellipse">
              <a:avLst/>
            </a:prstGeom>
            <a:solidFill>
              <a:schemeClr val="accent2">
                <a:lumMod val="20000"/>
                <a:lumOff val="80000"/>
              </a:schemeClr>
            </a:solidFill>
            <a:ln w="9525">
              <a:solidFill>
                <a:schemeClr val="tx1"/>
              </a:solidFill>
              <a:round/>
              <a:headEnd/>
              <a:tailEnd/>
            </a:ln>
            <a:effectLst/>
          </p:spPr>
          <p:txBody>
            <a:bodyPr wrap="none" anchor="ctr"/>
            <a:lstStyle/>
            <a:p>
              <a:pPr algn="ctr"/>
              <a:r>
                <a:rPr lang="en-US" sz="2400" b="1" dirty="0">
                  <a:latin typeface="Calibri" panose="020F0502020204030204" pitchFamily="34" charset="0"/>
                  <a:cs typeface="Calibri" panose="020F0502020204030204" pitchFamily="34" charset="0"/>
                </a:rPr>
                <a:t>CPU</a:t>
              </a:r>
            </a:p>
          </p:txBody>
        </p:sp>
        <p:sp>
          <p:nvSpPr>
            <p:cNvPr id="276496" name="Line 16"/>
            <p:cNvSpPr>
              <a:spLocks noChangeShapeType="1"/>
            </p:cNvSpPr>
            <p:nvPr/>
          </p:nvSpPr>
          <p:spPr bwMode="auto">
            <a:xfrm flipV="1">
              <a:off x="5943600" y="3048000"/>
              <a:ext cx="533400" cy="914400"/>
            </a:xfrm>
            <a:prstGeom prst="line">
              <a:avLst/>
            </a:prstGeom>
            <a:noFill/>
            <a:ln w="38100">
              <a:solidFill>
                <a:schemeClr val="tx1"/>
              </a:solidFill>
              <a:round/>
              <a:headEnd/>
              <a:tailEnd type="triangle" w="med" len="med"/>
            </a:ln>
            <a:effectLst/>
          </p:spPr>
          <p:txBody>
            <a:bodyPr wrap="none"/>
            <a:lstStyle/>
            <a:p>
              <a:endParaRPr lang="en-US" sz="1800" b="1">
                <a:latin typeface="Calibri" panose="020F0502020204030204" pitchFamily="34" charset="0"/>
                <a:cs typeface="Calibri" panose="020F0502020204030204" pitchFamily="34" charset="0"/>
              </a:endParaRPr>
            </a:p>
          </p:txBody>
        </p:sp>
        <p:sp>
          <p:nvSpPr>
            <p:cNvPr id="276498" name="Oval 18"/>
            <p:cNvSpPr>
              <a:spLocks noChangeArrowheads="1"/>
            </p:cNvSpPr>
            <p:nvPr/>
          </p:nvSpPr>
          <p:spPr bwMode="auto">
            <a:xfrm>
              <a:off x="3810000" y="3276600"/>
              <a:ext cx="1600200" cy="533400"/>
            </a:xfrm>
            <a:prstGeom prst="ellipse">
              <a:avLst/>
            </a:prstGeom>
            <a:solidFill>
              <a:srgbClr val="92D050"/>
            </a:solidFill>
            <a:ln w="9525">
              <a:solidFill>
                <a:schemeClr val="tx1"/>
              </a:solidFill>
              <a:round/>
              <a:headEnd/>
              <a:tailEnd/>
            </a:ln>
            <a:effectLst/>
          </p:spPr>
          <p:txBody>
            <a:bodyPr wrap="none" anchor="ctr"/>
            <a:lstStyle/>
            <a:p>
              <a:pPr algn="ctr"/>
              <a:r>
                <a:rPr lang="en-US" sz="1800" b="1">
                  <a:latin typeface="Calibri" panose="020F0502020204030204" pitchFamily="34" charset="0"/>
                  <a:cs typeface="Calibri" panose="020F0502020204030204" pitchFamily="34" charset="0"/>
                </a:rPr>
                <a:t>Dispatcher</a:t>
              </a:r>
            </a:p>
          </p:txBody>
        </p:sp>
        <p:sp>
          <p:nvSpPr>
            <p:cNvPr id="276499" name="Line 19"/>
            <p:cNvSpPr>
              <a:spLocks noChangeShapeType="1"/>
            </p:cNvSpPr>
            <p:nvPr/>
          </p:nvSpPr>
          <p:spPr bwMode="auto">
            <a:xfrm>
              <a:off x="5486400" y="3581400"/>
              <a:ext cx="685800" cy="0"/>
            </a:xfrm>
            <a:prstGeom prst="line">
              <a:avLst/>
            </a:prstGeom>
            <a:noFill/>
            <a:ln w="57150">
              <a:solidFill>
                <a:schemeClr val="tx1"/>
              </a:solidFill>
              <a:round/>
              <a:headEnd/>
              <a:tailEnd type="triangle" w="med" len="med"/>
            </a:ln>
            <a:effectLst/>
          </p:spPr>
          <p:txBody>
            <a:bodyPr wrap="none"/>
            <a:lstStyle/>
            <a:p>
              <a:endParaRPr lang="en-US" sz="1800" b="1">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5467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AutoShape 2"/>
          <p:cNvSpPr>
            <a:spLocks noGrp="1" noChangeArrowheads="1"/>
          </p:cNvSpPr>
          <p:nvPr>
            <p:ph type="title"/>
          </p:nvPr>
        </p:nvSpPr>
        <p:spPr/>
        <p:txBody>
          <a:bodyPr/>
          <a:lstStyle/>
          <a:p>
            <a:r>
              <a:rPr lang="en-US"/>
              <a:t>Dispatcher</a:t>
            </a:r>
          </a:p>
        </p:txBody>
      </p:sp>
      <p:sp>
        <p:nvSpPr>
          <p:cNvPr id="278531" name="Rectangle 3"/>
          <p:cNvSpPr>
            <a:spLocks noGrp="1" noChangeArrowheads="1"/>
          </p:cNvSpPr>
          <p:nvPr>
            <p:ph idx="1"/>
          </p:nvPr>
        </p:nvSpPr>
        <p:spPr/>
        <p:txBody>
          <a:bodyPr/>
          <a:lstStyle/>
          <a:p>
            <a:pPr>
              <a:lnSpc>
                <a:spcPct val="100000"/>
              </a:lnSpc>
            </a:pPr>
            <a:r>
              <a:rPr lang="en-US" dirty="0"/>
              <a:t>Gives the control of the CPU to the process, scheduled by the short-term scheduler</a:t>
            </a:r>
          </a:p>
          <a:p>
            <a:pPr>
              <a:lnSpc>
                <a:spcPct val="100000"/>
              </a:lnSpc>
            </a:pPr>
            <a:r>
              <a:rPr lang="en-US" dirty="0">
                <a:solidFill>
                  <a:srgbClr val="0000CC"/>
                </a:solidFill>
              </a:rPr>
              <a:t>Dispatcher Functions</a:t>
            </a:r>
            <a:endParaRPr lang="en-US" dirty="0"/>
          </a:p>
          <a:p>
            <a:pPr lvl="1">
              <a:lnSpc>
                <a:spcPct val="100000"/>
              </a:lnSpc>
            </a:pPr>
            <a:r>
              <a:rPr lang="en-US" dirty="0"/>
              <a:t>Switching context</a:t>
            </a:r>
          </a:p>
          <a:p>
            <a:pPr lvl="1">
              <a:lnSpc>
                <a:spcPct val="100000"/>
              </a:lnSpc>
            </a:pPr>
            <a:r>
              <a:rPr lang="en-US" dirty="0"/>
              <a:t>Switching to user mode</a:t>
            </a:r>
          </a:p>
          <a:p>
            <a:pPr lvl="1">
              <a:lnSpc>
                <a:spcPct val="100000"/>
              </a:lnSpc>
            </a:pPr>
            <a:r>
              <a:rPr lang="en-US" dirty="0"/>
              <a:t>Jumping to the proper location in the user program</a:t>
            </a:r>
          </a:p>
          <a:p>
            <a:pPr>
              <a:lnSpc>
                <a:spcPct val="100000"/>
              </a:lnSpc>
            </a:pPr>
            <a:r>
              <a:rPr lang="en-US" i="1" dirty="0">
                <a:solidFill>
                  <a:srgbClr val="0000CC"/>
                </a:solidFill>
              </a:rPr>
              <a:t>Dispatch Latency</a:t>
            </a:r>
            <a:r>
              <a:rPr lang="en-US" dirty="0"/>
              <a:t>: time to stop process and start another one </a:t>
            </a:r>
          </a:p>
          <a:p>
            <a:pPr lvl="1">
              <a:lnSpc>
                <a:spcPct val="100000"/>
              </a:lnSpc>
            </a:pPr>
            <a:r>
              <a:rPr lang="en-US" dirty="0"/>
              <a:t>Pure overhead</a:t>
            </a:r>
          </a:p>
          <a:p>
            <a:pPr lvl="1">
              <a:lnSpc>
                <a:spcPct val="100000"/>
              </a:lnSpc>
            </a:pPr>
            <a:r>
              <a:rPr lang="en-US" dirty="0"/>
              <a:t>Needs to be fast</a:t>
            </a:r>
          </a:p>
          <a:p>
            <a:pPr>
              <a:lnSpc>
                <a:spcPct val="100000"/>
              </a:lnSpc>
            </a:pPr>
            <a:endParaRPr lang="en-US" dirty="0"/>
          </a:p>
        </p:txBody>
      </p:sp>
    </p:spTree>
    <p:extLst>
      <p:ext uri="{BB962C8B-B14F-4D97-AF65-F5344CB8AC3E}">
        <p14:creationId xmlns:p14="http://schemas.microsoft.com/office/powerpoint/2010/main" val="137717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8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85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8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85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853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8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AutoShape 2"/>
          <p:cNvSpPr>
            <a:spLocks noGrp="1" noChangeArrowheads="1"/>
          </p:cNvSpPr>
          <p:nvPr>
            <p:ph type="title"/>
          </p:nvPr>
        </p:nvSpPr>
        <p:spPr/>
        <p:txBody>
          <a:bodyPr/>
          <a:lstStyle/>
          <a:p>
            <a:r>
              <a:rPr lang="en-US"/>
              <a:t>Preemptive vs. Non-preemptive</a:t>
            </a:r>
          </a:p>
        </p:txBody>
      </p:sp>
      <p:sp>
        <p:nvSpPr>
          <p:cNvPr id="277507" name="Rectangle 3"/>
          <p:cNvSpPr>
            <a:spLocks noGrp="1" noChangeArrowheads="1"/>
          </p:cNvSpPr>
          <p:nvPr>
            <p:ph idx="1"/>
          </p:nvPr>
        </p:nvSpPr>
        <p:spPr/>
        <p:txBody>
          <a:bodyPr/>
          <a:lstStyle/>
          <a:p>
            <a:r>
              <a:rPr lang="en-US" b="1" dirty="0"/>
              <a:t>Non-preemptive scheduling</a:t>
            </a:r>
          </a:p>
          <a:p>
            <a:pPr lvl="1"/>
            <a:r>
              <a:rPr lang="en-US" dirty="0"/>
              <a:t>The running process keeps the CPU until it </a:t>
            </a:r>
            <a:r>
              <a:rPr lang="en-US" dirty="0">
                <a:solidFill>
                  <a:srgbClr val="0000CC"/>
                </a:solidFill>
              </a:rPr>
              <a:t>voluntarily</a:t>
            </a:r>
            <a:r>
              <a:rPr lang="en-US" dirty="0"/>
              <a:t> gives up the CPU </a:t>
            </a:r>
          </a:p>
          <a:p>
            <a:pPr lvl="2"/>
            <a:r>
              <a:rPr lang="en-US" dirty="0"/>
              <a:t>process exits</a:t>
            </a:r>
          </a:p>
          <a:p>
            <a:pPr lvl="2"/>
            <a:r>
              <a:rPr lang="en-US" dirty="0"/>
              <a:t>switches to blocked state</a:t>
            </a:r>
          </a:p>
          <a:p>
            <a:pPr lvl="2"/>
            <a:r>
              <a:rPr lang="en-US" dirty="0"/>
              <a:t>1 and 4 only (no 3)</a:t>
            </a:r>
          </a:p>
          <a:p>
            <a:pPr lvl="2"/>
            <a:endParaRPr lang="en-US" dirty="0"/>
          </a:p>
          <a:p>
            <a:r>
              <a:rPr lang="en-US" b="1" dirty="0"/>
              <a:t>Preemptive scheduling</a:t>
            </a:r>
            <a:endParaRPr lang="en-US" dirty="0"/>
          </a:p>
          <a:p>
            <a:pPr lvl="1"/>
            <a:r>
              <a:rPr lang="en-US" dirty="0"/>
              <a:t>The running process can be interrupted and must release the CPU (can be </a:t>
            </a:r>
            <a:r>
              <a:rPr lang="en-US" dirty="0">
                <a:solidFill>
                  <a:srgbClr val="0000CC"/>
                </a:solidFill>
              </a:rPr>
              <a:t>forced</a:t>
            </a:r>
            <a:r>
              <a:rPr lang="en-US" dirty="0"/>
              <a:t> to give up CPU)</a:t>
            </a:r>
          </a:p>
        </p:txBody>
      </p:sp>
      <p:sp>
        <p:nvSpPr>
          <p:cNvPr id="277508" name="Oval 4"/>
          <p:cNvSpPr>
            <a:spLocks noChangeArrowheads="1"/>
          </p:cNvSpPr>
          <p:nvPr/>
        </p:nvSpPr>
        <p:spPr bwMode="auto">
          <a:xfrm>
            <a:off x="5759450" y="2881313"/>
            <a:ext cx="990600" cy="609600"/>
          </a:xfrm>
          <a:prstGeom prst="ellipse">
            <a:avLst/>
          </a:prstGeom>
          <a:solidFill>
            <a:srgbClr val="F2F2F2"/>
          </a:solidFill>
          <a:ln w="9525">
            <a:solidFill>
              <a:schemeClr val="tx1"/>
            </a:solidFill>
            <a:round/>
            <a:headEnd/>
            <a:tailEnd/>
          </a:ln>
          <a:effectLst/>
        </p:spPr>
        <p:txBody>
          <a:bodyPr wrap="none" anchor="ctr"/>
          <a:lstStyle/>
          <a:p>
            <a:pPr algn="ctr"/>
            <a:r>
              <a:rPr lang="en-US" b="1" dirty="0"/>
              <a:t>Running</a:t>
            </a:r>
          </a:p>
        </p:txBody>
      </p:sp>
      <p:sp>
        <p:nvSpPr>
          <p:cNvPr id="277509" name="Oval 5"/>
          <p:cNvSpPr>
            <a:spLocks noChangeArrowheads="1"/>
          </p:cNvSpPr>
          <p:nvPr/>
        </p:nvSpPr>
        <p:spPr bwMode="auto">
          <a:xfrm>
            <a:off x="7664450" y="2805113"/>
            <a:ext cx="1295400" cy="609600"/>
          </a:xfrm>
          <a:prstGeom prst="ellipse">
            <a:avLst/>
          </a:prstGeom>
          <a:solidFill>
            <a:srgbClr val="F2F2F2"/>
          </a:solidFill>
          <a:ln w="9525">
            <a:solidFill>
              <a:schemeClr val="tx1"/>
            </a:solidFill>
            <a:round/>
            <a:headEnd/>
            <a:tailEnd/>
          </a:ln>
          <a:effectLst/>
        </p:spPr>
        <p:txBody>
          <a:bodyPr wrap="none" anchor="ctr"/>
          <a:lstStyle/>
          <a:p>
            <a:pPr algn="ctr"/>
            <a:r>
              <a:rPr lang="en-US" b="1" dirty="0"/>
              <a:t>Terminated</a:t>
            </a:r>
          </a:p>
        </p:txBody>
      </p:sp>
      <p:sp>
        <p:nvSpPr>
          <p:cNvPr id="277510" name="Oval 6"/>
          <p:cNvSpPr>
            <a:spLocks noChangeArrowheads="1"/>
          </p:cNvSpPr>
          <p:nvPr/>
        </p:nvSpPr>
        <p:spPr bwMode="auto">
          <a:xfrm>
            <a:off x="5759450" y="3948113"/>
            <a:ext cx="990600" cy="609600"/>
          </a:xfrm>
          <a:prstGeom prst="ellipse">
            <a:avLst/>
          </a:prstGeom>
          <a:solidFill>
            <a:srgbClr val="F2F2F2"/>
          </a:solidFill>
          <a:ln w="9525">
            <a:solidFill>
              <a:schemeClr val="tx1"/>
            </a:solidFill>
            <a:round/>
            <a:headEnd/>
            <a:tailEnd/>
          </a:ln>
          <a:effectLst/>
        </p:spPr>
        <p:txBody>
          <a:bodyPr wrap="none" anchor="ctr"/>
          <a:lstStyle/>
          <a:p>
            <a:pPr algn="ctr"/>
            <a:r>
              <a:rPr lang="en-US" b="1"/>
              <a:t>Ready</a:t>
            </a:r>
          </a:p>
        </p:txBody>
      </p:sp>
      <p:sp>
        <p:nvSpPr>
          <p:cNvPr id="277511" name="Oval 7"/>
          <p:cNvSpPr>
            <a:spLocks noChangeArrowheads="1"/>
          </p:cNvSpPr>
          <p:nvPr/>
        </p:nvSpPr>
        <p:spPr bwMode="auto">
          <a:xfrm>
            <a:off x="7512050" y="3948113"/>
            <a:ext cx="990600" cy="609600"/>
          </a:xfrm>
          <a:prstGeom prst="ellipse">
            <a:avLst/>
          </a:prstGeom>
          <a:solidFill>
            <a:srgbClr val="F2F2F2"/>
          </a:solidFill>
          <a:ln w="9525">
            <a:solidFill>
              <a:schemeClr val="tx1"/>
            </a:solidFill>
            <a:round/>
            <a:headEnd/>
            <a:tailEnd/>
          </a:ln>
          <a:effectLst/>
        </p:spPr>
        <p:txBody>
          <a:bodyPr wrap="none" anchor="ctr"/>
          <a:lstStyle/>
          <a:p>
            <a:pPr algn="ctr"/>
            <a:r>
              <a:rPr lang="en-US" b="1"/>
              <a:t>Blocked</a:t>
            </a:r>
          </a:p>
        </p:txBody>
      </p:sp>
      <p:sp>
        <p:nvSpPr>
          <p:cNvPr id="277514" name="Line 10"/>
          <p:cNvSpPr>
            <a:spLocks noChangeShapeType="1"/>
          </p:cNvSpPr>
          <p:nvPr/>
        </p:nvSpPr>
        <p:spPr bwMode="auto">
          <a:xfrm>
            <a:off x="6216650" y="3490913"/>
            <a:ext cx="0" cy="457200"/>
          </a:xfrm>
          <a:prstGeom prst="line">
            <a:avLst/>
          </a:prstGeom>
          <a:noFill/>
          <a:ln w="38100">
            <a:solidFill>
              <a:schemeClr val="tx1"/>
            </a:solidFill>
            <a:round/>
            <a:headEnd/>
            <a:tailEnd type="triangle" w="med" len="med"/>
          </a:ln>
          <a:effectLst/>
        </p:spPr>
        <p:txBody>
          <a:bodyPr wrap="none"/>
          <a:lstStyle/>
          <a:p>
            <a:endParaRPr lang="en-US" b="1"/>
          </a:p>
        </p:txBody>
      </p:sp>
      <p:sp>
        <p:nvSpPr>
          <p:cNvPr id="277515" name="Line 11"/>
          <p:cNvSpPr>
            <a:spLocks noChangeShapeType="1"/>
          </p:cNvSpPr>
          <p:nvPr/>
        </p:nvSpPr>
        <p:spPr bwMode="auto">
          <a:xfrm>
            <a:off x="6673850" y="3338513"/>
            <a:ext cx="1143000" cy="685800"/>
          </a:xfrm>
          <a:prstGeom prst="line">
            <a:avLst/>
          </a:prstGeom>
          <a:noFill/>
          <a:ln w="38100">
            <a:solidFill>
              <a:schemeClr val="tx1"/>
            </a:solidFill>
            <a:round/>
            <a:headEnd/>
            <a:tailEnd type="triangle" w="med" len="med"/>
          </a:ln>
          <a:effectLst/>
        </p:spPr>
        <p:txBody>
          <a:bodyPr wrap="none"/>
          <a:lstStyle/>
          <a:p>
            <a:endParaRPr lang="en-US" b="1"/>
          </a:p>
        </p:txBody>
      </p:sp>
      <p:sp>
        <p:nvSpPr>
          <p:cNvPr id="277516" name="Text Box 12"/>
          <p:cNvSpPr txBox="1">
            <a:spLocks noChangeArrowheads="1"/>
          </p:cNvSpPr>
          <p:nvPr/>
        </p:nvSpPr>
        <p:spPr bwMode="auto">
          <a:xfrm>
            <a:off x="7115175" y="3375026"/>
            <a:ext cx="311150" cy="366712"/>
          </a:xfrm>
          <a:prstGeom prst="rect">
            <a:avLst/>
          </a:prstGeom>
          <a:noFill/>
          <a:ln w="9525">
            <a:noFill/>
            <a:miter lim="800000"/>
            <a:headEnd/>
            <a:tailEnd/>
          </a:ln>
          <a:effectLst/>
        </p:spPr>
        <p:txBody>
          <a:bodyPr wrap="none">
            <a:spAutoFit/>
          </a:bodyPr>
          <a:lstStyle/>
          <a:p>
            <a:r>
              <a:rPr lang="en-US" b="1"/>
              <a:t>1</a:t>
            </a:r>
          </a:p>
        </p:txBody>
      </p:sp>
      <p:sp>
        <p:nvSpPr>
          <p:cNvPr id="277517" name="Line 13"/>
          <p:cNvSpPr>
            <a:spLocks noChangeShapeType="1"/>
          </p:cNvSpPr>
          <p:nvPr/>
        </p:nvSpPr>
        <p:spPr bwMode="auto">
          <a:xfrm>
            <a:off x="6750050" y="3109913"/>
            <a:ext cx="914400" cy="0"/>
          </a:xfrm>
          <a:prstGeom prst="line">
            <a:avLst/>
          </a:prstGeom>
          <a:noFill/>
          <a:ln w="38100">
            <a:solidFill>
              <a:schemeClr val="tx1"/>
            </a:solidFill>
            <a:round/>
            <a:headEnd/>
            <a:tailEnd type="triangle" w="med" len="med"/>
          </a:ln>
          <a:effectLst/>
        </p:spPr>
        <p:txBody>
          <a:bodyPr wrap="none"/>
          <a:lstStyle/>
          <a:p>
            <a:endParaRPr lang="en-US" b="1"/>
          </a:p>
        </p:txBody>
      </p:sp>
      <p:sp>
        <p:nvSpPr>
          <p:cNvPr id="277518" name="Text Box 14"/>
          <p:cNvSpPr txBox="1">
            <a:spLocks noChangeArrowheads="1"/>
          </p:cNvSpPr>
          <p:nvPr/>
        </p:nvSpPr>
        <p:spPr bwMode="auto">
          <a:xfrm>
            <a:off x="7054850" y="2805113"/>
            <a:ext cx="311150" cy="366713"/>
          </a:xfrm>
          <a:prstGeom prst="rect">
            <a:avLst/>
          </a:prstGeom>
          <a:noFill/>
          <a:ln w="9525">
            <a:noFill/>
            <a:miter lim="800000"/>
            <a:headEnd/>
            <a:tailEnd/>
          </a:ln>
          <a:effectLst/>
        </p:spPr>
        <p:txBody>
          <a:bodyPr wrap="none">
            <a:spAutoFit/>
          </a:bodyPr>
          <a:lstStyle/>
          <a:p>
            <a:r>
              <a:rPr lang="en-US" b="1"/>
              <a:t>4</a:t>
            </a:r>
          </a:p>
        </p:txBody>
      </p:sp>
      <p:sp>
        <p:nvSpPr>
          <p:cNvPr id="277519" name="Text Box 15"/>
          <p:cNvSpPr txBox="1">
            <a:spLocks noChangeArrowheads="1"/>
          </p:cNvSpPr>
          <p:nvPr/>
        </p:nvSpPr>
        <p:spPr bwMode="auto">
          <a:xfrm>
            <a:off x="5759450" y="3490913"/>
            <a:ext cx="311150" cy="366713"/>
          </a:xfrm>
          <a:prstGeom prst="rect">
            <a:avLst/>
          </a:prstGeom>
          <a:noFill/>
          <a:ln w="9525">
            <a:noFill/>
            <a:miter lim="800000"/>
            <a:headEnd/>
            <a:tailEnd/>
          </a:ln>
          <a:effectLst/>
        </p:spPr>
        <p:txBody>
          <a:bodyPr wrap="none">
            <a:spAutoFit/>
          </a:bodyPr>
          <a:lstStyle/>
          <a:p>
            <a:r>
              <a:rPr lang="en-US" b="1"/>
              <a:t>3</a:t>
            </a:r>
          </a:p>
        </p:txBody>
      </p:sp>
      <p:sp>
        <p:nvSpPr>
          <p:cNvPr id="277521" name="Line 17"/>
          <p:cNvSpPr>
            <a:spLocks noChangeShapeType="1"/>
          </p:cNvSpPr>
          <p:nvPr/>
        </p:nvSpPr>
        <p:spPr bwMode="auto">
          <a:xfrm flipV="1">
            <a:off x="6445250" y="3490913"/>
            <a:ext cx="0" cy="457200"/>
          </a:xfrm>
          <a:prstGeom prst="line">
            <a:avLst/>
          </a:prstGeom>
          <a:noFill/>
          <a:ln w="38100">
            <a:solidFill>
              <a:schemeClr val="tx1"/>
            </a:solidFill>
            <a:round/>
            <a:headEnd/>
            <a:tailEnd type="triangle" w="med" len="med"/>
          </a:ln>
          <a:effectLst/>
        </p:spPr>
        <p:txBody>
          <a:bodyPr wrap="none"/>
          <a:lstStyle/>
          <a:p>
            <a:endParaRPr lang="en-US" b="1"/>
          </a:p>
        </p:txBody>
      </p:sp>
      <p:sp>
        <p:nvSpPr>
          <p:cNvPr id="277522" name="Line 18"/>
          <p:cNvSpPr>
            <a:spLocks noChangeShapeType="1"/>
          </p:cNvSpPr>
          <p:nvPr/>
        </p:nvSpPr>
        <p:spPr bwMode="auto">
          <a:xfrm flipH="1" flipV="1">
            <a:off x="6750050" y="4329113"/>
            <a:ext cx="762000" cy="0"/>
          </a:xfrm>
          <a:prstGeom prst="line">
            <a:avLst/>
          </a:prstGeom>
          <a:noFill/>
          <a:ln w="38100">
            <a:solidFill>
              <a:schemeClr val="tx1"/>
            </a:solidFill>
            <a:round/>
            <a:headEnd/>
            <a:tailEnd type="triangle" w="med" len="med"/>
          </a:ln>
          <a:effectLst/>
        </p:spPr>
        <p:txBody>
          <a:bodyPr wrap="none"/>
          <a:lstStyle/>
          <a:p>
            <a:endParaRPr lang="en-US" b="1"/>
          </a:p>
        </p:txBody>
      </p:sp>
    </p:spTree>
    <p:extLst>
      <p:ext uri="{BB962C8B-B14F-4D97-AF65-F5344CB8AC3E}">
        <p14:creationId xmlns:p14="http://schemas.microsoft.com/office/powerpoint/2010/main" val="183157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7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AutoShape 2"/>
          <p:cNvSpPr>
            <a:spLocks noGrp="1" noChangeArrowheads="1"/>
          </p:cNvSpPr>
          <p:nvPr>
            <p:ph type="title"/>
          </p:nvPr>
        </p:nvSpPr>
        <p:spPr/>
        <p:txBody>
          <a:bodyPr/>
          <a:lstStyle/>
          <a:p>
            <a:r>
              <a:rPr lang="en-US" dirty="0"/>
              <a:t>When to Schedule?</a:t>
            </a:r>
          </a:p>
        </p:txBody>
      </p:sp>
      <p:sp>
        <p:nvSpPr>
          <p:cNvPr id="295939" name="Rectangle 3"/>
          <p:cNvSpPr>
            <a:spLocks noGrp="1" noChangeArrowheads="1"/>
          </p:cNvSpPr>
          <p:nvPr>
            <p:ph idx="1"/>
          </p:nvPr>
        </p:nvSpPr>
        <p:spPr/>
        <p:txBody>
          <a:bodyPr/>
          <a:lstStyle/>
          <a:p>
            <a:r>
              <a:rPr lang="en-US" dirty="0"/>
              <a:t>A new process starts</a:t>
            </a:r>
          </a:p>
          <a:p>
            <a:r>
              <a:rPr lang="en-US" dirty="0"/>
              <a:t>The running process exits</a:t>
            </a:r>
          </a:p>
          <a:p>
            <a:r>
              <a:rPr lang="en-US" dirty="0"/>
              <a:t>The running process is blocked </a:t>
            </a:r>
          </a:p>
          <a:p>
            <a:r>
              <a:rPr lang="en-US" dirty="0"/>
              <a:t>I/O interrupt (some processes will be ready)</a:t>
            </a:r>
          </a:p>
          <a:p>
            <a:r>
              <a:rPr lang="en-US" dirty="0"/>
              <a:t>Clock interrupt (</a:t>
            </a:r>
            <a:r>
              <a:rPr lang="en-US" altLang="zh-CN" dirty="0"/>
              <a:t>e.g. </a:t>
            </a:r>
            <a:r>
              <a:rPr lang="en-US" dirty="0"/>
              <a:t>every 10 milliseconds)</a:t>
            </a:r>
          </a:p>
          <a:p>
            <a:endParaRPr lang="en-US" dirty="0"/>
          </a:p>
        </p:txBody>
      </p:sp>
    </p:spTree>
    <p:extLst>
      <p:ext uri="{BB962C8B-B14F-4D97-AF65-F5344CB8AC3E}">
        <p14:creationId xmlns:p14="http://schemas.microsoft.com/office/powerpoint/2010/main" val="405485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5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5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5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5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theme/theme1.xml><?xml version="1.0" encoding="utf-8"?>
<a:theme xmlns:a="http://schemas.openxmlformats.org/drawingml/2006/main" name="4_oslab">
  <a:themeElements>
    <a:clrScheme name="4_oslab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4_oslab">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CC"/>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ctr" defTabSz="914400" rtl="0" eaLnBrk="1" fontAlgn="ctr"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ln>
          <a:headEnd type="none" w="med" len="med"/>
          <a:tailEnd type="arrow"/>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4_oslab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4_oslab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4_oslab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4_oslab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4_oslab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4_oslab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4_oslab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4_oslab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4_oslab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4_oslab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54245</TotalTime>
  <Words>3685</Words>
  <Application>Microsoft Office PowerPoint</Application>
  <PresentationFormat>全屏显示(4:3)</PresentationFormat>
  <Paragraphs>673</Paragraphs>
  <Slides>54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54</vt:i4>
      </vt:variant>
    </vt:vector>
  </HeadingPairs>
  <TitlesOfParts>
    <vt:vector size="61" baseType="lpstr">
      <vt:lpstr>楷体</vt:lpstr>
      <vt:lpstr>Arial</vt:lpstr>
      <vt:lpstr>Calibri</vt:lpstr>
      <vt:lpstr>Corbel</vt:lpstr>
      <vt:lpstr>Times New Roman</vt:lpstr>
      <vt:lpstr>Wingdings</vt:lpstr>
      <vt:lpstr>4_oslab</vt:lpstr>
      <vt:lpstr>Operating Systems (A)  (Honor Track)   Lecture 12: Scheduling (I)</vt:lpstr>
      <vt:lpstr>This Lecture</vt:lpstr>
      <vt:lpstr>Buzz Words</vt:lpstr>
      <vt:lpstr>Multiprogramming</vt:lpstr>
      <vt:lpstr>Long-term vs. Short-term Schedulers </vt:lpstr>
      <vt:lpstr>Related Concepts of CPU Scheduler</vt:lpstr>
      <vt:lpstr>Dispatcher</vt:lpstr>
      <vt:lpstr>Preemptive vs. Non-preemptive</vt:lpstr>
      <vt:lpstr>When to Schedule?</vt:lpstr>
      <vt:lpstr>Scheduling Objectives</vt:lpstr>
      <vt:lpstr>Performance Criteria</vt:lpstr>
      <vt:lpstr>Different Systems, Different Focuses</vt:lpstr>
      <vt:lpstr>Program Behaviors Considered in Scheduling</vt:lpstr>
      <vt:lpstr>This Lecture</vt:lpstr>
      <vt:lpstr>Buzz Words</vt:lpstr>
      <vt:lpstr>This Lecture</vt:lpstr>
      <vt:lpstr>First Come First Serve (FCFS)</vt:lpstr>
      <vt:lpstr>FCFS Example</vt:lpstr>
      <vt:lpstr>Problems with FCFS</vt:lpstr>
      <vt:lpstr>Shortest Job First (SJF)</vt:lpstr>
      <vt:lpstr>Non-preemptive SJF: Example</vt:lpstr>
      <vt:lpstr>Comparing to FCFS</vt:lpstr>
      <vt:lpstr>SJF is Not Always Optimal</vt:lpstr>
      <vt:lpstr>What if the Scheduler Waits for 2 Time Units?</vt:lpstr>
      <vt:lpstr>Preemptive SJF</vt:lpstr>
      <vt:lpstr>Preemptive SJF: Same Example</vt:lpstr>
      <vt:lpstr>A Problem with (Preemptive) SJF</vt:lpstr>
      <vt:lpstr>This Lecture</vt:lpstr>
      <vt:lpstr>Interactive Scheduling Algorithms</vt:lpstr>
      <vt:lpstr>Round-robin </vt:lpstr>
      <vt:lpstr>Round-robin: Example</vt:lpstr>
      <vt:lpstr>Time Quantum</vt:lpstr>
      <vt:lpstr>Simple Calculation (1 minute)</vt:lpstr>
      <vt:lpstr>Exercise (Ch 2-43)</vt:lpstr>
      <vt:lpstr>Priority Scheduling</vt:lpstr>
      <vt:lpstr>How to Set Priority?</vt:lpstr>
      <vt:lpstr>Priority Scheduling: Example</vt:lpstr>
      <vt:lpstr>Priority in Unix</vt:lpstr>
      <vt:lpstr>Be “nice” in Unix</vt:lpstr>
      <vt:lpstr>More on Priority Scheduling</vt:lpstr>
      <vt:lpstr>Scheduling on Mars</vt:lpstr>
      <vt:lpstr>What Happened on Mars?</vt:lpstr>
      <vt:lpstr>Software Design</vt:lpstr>
      <vt:lpstr>Software Design</vt:lpstr>
      <vt:lpstr>What Could Go Wrong?</vt:lpstr>
      <vt:lpstr>Priority Inversion</vt:lpstr>
      <vt:lpstr>Solution: Priority Inheritance</vt:lpstr>
      <vt:lpstr>History of the Idea</vt:lpstr>
      <vt:lpstr>Combining Algorithms</vt:lpstr>
      <vt:lpstr>Multi-level Feedback Queue: Example</vt:lpstr>
      <vt:lpstr>MLFQ: Adjusting Priorities</vt:lpstr>
      <vt:lpstr>MLFQ in Unix</vt:lpstr>
      <vt:lpstr>Motivation of the Unix Scheduler</vt:lpstr>
      <vt:lpstr>Summary</vt:lpstr>
    </vt:vector>
  </TitlesOfParts>
  <Company>UCLA VLSICAD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(A)  (Honor Track)   Lecture 12: Scheduling (I)</dc:title>
  <dc:creator>Yao Guo</dc:creator>
  <cp:lastModifiedBy>Yao Guo</cp:lastModifiedBy>
  <cp:revision>1166</cp:revision>
  <dcterms:created xsi:type="dcterms:W3CDTF">2006-10-03T17:21:54Z</dcterms:created>
  <dcterms:modified xsi:type="dcterms:W3CDTF">2024-10-28T06:55:16Z</dcterms:modified>
</cp:coreProperties>
</file>