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4"/>
    <p:sldId id="272" r:id="rId15"/>
    <p:sldId id="273" r:id="rId16"/>
    <p:sldId id="274" r:id="rId17"/>
    <p:sldId id="276" r:id="rId18"/>
    <p:sldId id="27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07356793" name="WPS_1562827153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高度扩展的分时系统，让大型主机带的动300个以上的终端机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模块化架构：多个简单工具</a:t>
            </a:r>
            <a:r>
              <a:rPr lang="en-US" altLang="zh-CN"/>
              <a:t>+</a:t>
            </a:r>
            <a:r>
              <a:rPr lang="zh-CN" altLang="en-US"/>
              <a:t>管道</a:t>
            </a:r>
            <a:endParaRPr lang="zh-CN" altLang="en-US"/>
          </a:p>
          <a:p>
            <a:r>
              <a:rPr lang="zh-CN" altLang="en-US"/>
              <a:t>一切</a:t>
            </a:r>
            <a:r>
              <a:rPr lang="zh-CN" altLang="en-US"/>
              <a:t>皆文件：</a:t>
            </a:r>
            <a:endParaRPr lang="zh-CN" altLang="en-US"/>
          </a:p>
          <a:p>
            <a:r>
              <a:rPr lang="zh-CN" altLang="en-US"/>
              <a:t>层次化文件系统：</a:t>
            </a:r>
            <a:r>
              <a:rPr lang="zh-CN" altLang="en-US"/>
              <a:t>文件树</a:t>
            </a:r>
            <a:endParaRPr lang="zh-CN" altLang="en-US"/>
          </a:p>
          <a:p>
            <a:r>
              <a:rPr lang="zh-CN" altLang="en-US"/>
              <a:t>多用户：为了隔离同时访问电脑的用户，实现了</a:t>
            </a:r>
            <a:r>
              <a:rPr lang="zh-CN" altLang="en-US"/>
              <a:t>虚拟内存</a:t>
            </a:r>
            <a:endParaRPr lang="zh-CN" altLang="en-US"/>
          </a:p>
          <a:p>
            <a:r>
              <a:rPr lang="zh-CN" altLang="en-US">
                <a:sym typeface="+mn-ea"/>
              </a:rPr>
              <a:t>多任务：简化了进程控制：</a:t>
            </a:r>
            <a:r>
              <a:rPr lang="en-US" altLang="zh-CN">
                <a:sym typeface="+mn-ea"/>
              </a:rPr>
              <a:t>fork(),exec()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内核与用户模式的分离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shell</a:t>
            </a:r>
            <a:r>
              <a:rPr lang="zh-CN" altLang="en-US">
                <a:sym typeface="+mn-ea"/>
              </a:rPr>
              <a:t>与脚本编程：提供了操作系统与用户的</a:t>
            </a:r>
            <a:r>
              <a:rPr lang="zh-CN" altLang="en-US">
                <a:sym typeface="+mn-ea"/>
              </a:rPr>
              <a:t>接口。OS/360 </a:t>
            </a:r>
            <a:r>
              <a:rPr lang="zh-CN" altLang="en-US">
                <a:sym typeface="+mn-ea"/>
              </a:rPr>
              <a:t>的作业控制语言（JCL）并不灵活，且缺乏 Unix shell 的脚本编程能力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可移植性：用高级语言编写，与硬件的耦合度低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操作系统</a:t>
            </a:r>
            <a:r>
              <a:rPr lang="en-US" altLang="zh-CN"/>
              <a:t>pre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丁宇翔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刘智瀚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Multics</a:t>
            </a:r>
            <a:r>
              <a:rPr lang="zh-CN" altLang="en-US"/>
              <a:t>（</a:t>
            </a:r>
            <a:r>
              <a:rPr lang="en-US" altLang="zh-CN"/>
              <a:t>1965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>
            <a:normAutofit/>
          </a:bodyPr>
          <a:p>
            <a:r>
              <a:rPr lang="zh-CN" altLang="en-US" sz="2000"/>
              <a:t>批处理系统的低效性</a:t>
            </a:r>
            <a:endParaRPr lang="en-US" altLang="zh-CN" sz="2000"/>
          </a:p>
          <a:p>
            <a:r>
              <a:rPr lang="en-US" altLang="zh-CN" sz="2000"/>
              <a:t>Bell Lab &amp; MIT &amp; General Electric</a:t>
            </a:r>
            <a:endParaRPr lang="en-US" altLang="zh-CN" sz="2000"/>
          </a:p>
          <a:p>
            <a:r>
              <a:rPr lang="zh-CN" altLang="en-US" sz="2000"/>
              <a:t>特点</a:t>
            </a:r>
            <a:endParaRPr lang="en-US" altLang="zh-CN" sz="2000"/>
          </a:p>
          <a:p>
            <a:pPr marL="0" indent="457200">
              <a:buNone/>
            </a:pPr>
            <a:r>
              <a:rPr lang="zh-CN" altLang="en-US" sz="2000">
                <a:sym typeface="+mn-ea"/>
              </a:rPr>
              <a:t>分时系统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多用户支持</a:t>
            </a:r>
            <a:endParaRPr lang="zh-CN" altLang="en-US" sz="2000">
              <a:sym typeface="+mn-ea"/>
            </a:endParaRPr>
          </a:p>
          <a:p>
            <a:pPr marL="0" indent="457200">
              <a:buNone/>
            </a:pPr>
            <a:r>
              <a:rPr lang="zh-CN" altLang="en-US" sz="2000">
                <a:sym typeface="+mn-ea"/>
              </a:rPr>
              <a:t>层次文件系统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虚拟内存</a:t>
            </a:r>
            <a:endParaRPr lang="en-US" altLang="zh-CN" sz="2000">
              <a:sym typeface="+mn-ea"/>
            </a:endParaRPr>
          </a:p>
          <a:p>
            <a:pPr marL="0" indent="457200">
              <a:buNone/>
            </a:pPr>
            <a:r>
              <a:rPr lang="zh-CN" altLang="en-US" sz="2000">
                <a:sym typeface="+mn-ea"/>
              </a:rPr>
              <a:t>高可靠性和安全性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模块化架构</a:t>
            </a:r>
            <a:endParaRPr lang="en-US" altLang="zh-CN" sz="2000"/>
          </a:p>
          <a:p>
            <a:r>
              <a:rPr lang="zh-CN" altLang="en-US" sz="2000"/>
              <a:t>因资金短缺、进度落后而失败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4820" y="608330"/>
            <a:ext cx="3492500" cy="3473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668520"/>
            <a:ext cx="3149600" cy="1581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4654550"/>
            <a:ext cx="1702435" cy="1595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45" y="4668520"/>
            <a:ext cx="1683385" cy="15811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Unix</a:t>
            </a:r>
            <a:r>
              <a:rPr lang="zh-CN" altLang="en-US"/>
              <a:t>（</a:t>
            </a:r>
            <a:r>
              <a:rPr lang="en-US" altLang="zh-CN"/>
              <a:t>1969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PDP-7</a:t>
            </a:r>
            <a:r>
              <a:rPr lang="zh-CN" altLang="en-US" sz="2000">
                <a:sym typeface="+mn-ea"/>
              </a:rPr>
              <a:t>上玩游戏</a:t>
            </a:r>
            <a:endParaRPr lang="en-US" altLang="zh-CN" sz="2000"/>
          </a:p>
          <a:p>
            <a:r>
              <a:rPr lang="en-US" altLang="zh-CN" sz="2000"/>
              <a:t>Ken Thompson</a:t>
            </a:r>
            <a:r>
              <a:rPr lang="zh-CN" altLang="en-US" sz="2000"/>
              <a:t>、Dennis Ritchie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从汇编语言到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</a:t>
            </a:r>
            <a:endParaRPr lang="zh-CN" altLang="en-US" sz="2000"/>
          </a:p>
          <a:p>
            <a:r>
              <a:rPr lang="zh-CN" altLang="en-US" sz="2000"/>
              <a:t>特点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更简单、轻量</a:t>
            </a:r>
            <a:endParaRPr lang="en-US" altLang="zh-CN" sz="2000"/>
          </a:p>
          <a:p>
            <a:pPr marL="0" indent="457200">
              <a:buNone/>
            </a:pPr>
            <a:r>
              <a:rPr lang="zh-CN" altLang="en-US" sz="2000"/>
              <a:t>一切皆文件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灵活的命令行交互工具：</a:t>
            </a:r>
            <a:r>
              <a:rPr lang="en-US" altLang="zh-CN" sz="2000"/>
              <a:t>shell</a:t>
            </a:r>
            <a:endParaRPr lang="en-US" altLang="zh-CN" sz="2000"/>
          </a:p>
          <a:p>
            <a:pPr marL="0" indent="457200">
              <a:buNone/>
            </a:pPr>
            <a:r>
              <a:rPr lang="zh-CN" altLang="en-US" sz="2000"/>
              <a:t>可移植性</a:t>
            </a:r>
            <a:endParaRPr lang="zh-CN" altLang="en-US" sz="2000"/>
          </a:p>
          <a:p>
            <a:r>
              <a:rPr lang="en-US" altLang="zh-CN" sz="2000"/>
              <a:t>BSD</a:t>
            </a:r>
            <a:r>
              <a:rPr lang="zh-CN" altLang="en-US" sz="2000"/>
              <a:t>、</a:t>
            </a:r>
            <a:r>
              <a:rPr lang="en-US" altLang="zh-CN" sz="2000"/>
              <a:t>Solaris</a:t>
            </a:r>
            <a:endParaRPr lang="en-US" altLang="zh-CN" sz="2000"/>
          </a:p>
          <a:p>
            <a:r>
              <a:rPr lang="en-US" altLang="zh-CN" sz="2000"/>
              <a:t>AT&amp;T</a:t>
            </a:r>
            <a:r>
              <a:rPr lang="zh-CN" altLang="en-US" sz="2000"/>
              <a:t>的商业化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555" y="608330"/>
            <a:ext cx="5358765" cy="21278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5365" y="2892425"/>
            <a:ext cx="5481955" cy="3357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Minix</a:t>
            </a:r>
            <a:r>
              <a:rPr lang="zh-CN" altLang="en-US"/>
              <a:t>（</a:t>
            </a:r>
            <a:r>
              <a:rPr lang="en-US" altLang="zh-CN"/>
              <a:t>1986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ym typeface="+mn-ea"/>
              </a:rPr>
              <a:t>教育用途</a:t>
            </a:r>
            <a:endParaRPr lang="en-US" altLang="zh-CN" sz="2400"/>
          </a:p>
          <a:p>
            <a:r>
              <a:rPr lang="en-US" altLang="zh-CN" sz="2400"/>
              <a:t>Andrew S. Tanenbaum</a:t>
            </a:r>
            <a:endParaRPr lang="en-US" altLang="zh-CN" sz="2400"/>
          </a:p>
          <a:p>
            <a:r>
              <a:rPr lang="zh-CN" altLang="en-US" sz="2400"/>
              <a:t>特点</a:t>
            </a:r>
            <a:endParaRPr lang="zh-CN" altLang="en-US" sz="2400"/>
          </a:p>
          <a:p>
            <a:pPr marL="457200" lvl="1" indent="0">
              <a:buNone/>
            </a:pPr>
            <a:r>
              <a:rPr lang="zh-CN" altLang="en-US" sz="2000"/>
              <a:t>微内核架构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/>
              <a:t>兼容</a:t>
            </a:r>
            <a:r>
              <a:rPr lang="en-US" altLang="zh-CN" sz="2000"/>
              <a:t>Unix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4560" y="1714500"/>
            <a:ext cx="2666365" cy="342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20" y="1714500"/>
            <a:ext cx="2949575" cy="3429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GNU</a:t>
            </a:r>
            <a:r>
              <a:rPr lang="zh-CN" altLang="en-US"/>
              <a:t>（</a:t>
            </a:r>
            <a:r>
              <a:rPr lang="en-US" altLang="zh-CN"/>
              <a:t>1984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开源精神：</a:t>
            </a:r>
            <a:r>
              <a:rPr lang="en-US" altLang="zh-CN" sz="2000">
                <a:sym typeface="+mn-ea"/>
              </a:rPr>
              <a:t>“GNU’s Not Unix”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构建一个完全自由的操作系统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自由地运行、复制、分发、研究和修改软件</a:t>
            </a:r>
            <a:endParaRPr lang="zh-CN" altLang="en-US" sz="2000"/>
          </a:p>
          <a:p>
            <a:r>
              <a:rPr lang="zh-CN" altLang="en-US" sz="2000"/>
              <a:t>Richard Matthew Stallman</a:t>
            </a:r>
            <a:endParaRPr lang="zh-CN" altLang="en-US" sz="2000"/>
          </a:p>
          <a:p>
            <a:r>
              <a:rPr lang="zh-CN" altLang="en-US" sz="2000"/>
              <a:t>创造出的工具有</a:t>
            </a:r>
            <a:endParaRPr lang="en-US" altLang="zh-CN" sz="2000"/>
          </a:p>
          <a:p>
            <a:pPr marL="0" indent="457200">
              <a:buNone/>
            </a:pPr>
            <a:r>
              <a:rPr lang="en-US" altLang="zh-CN" sz="2000"/>
              <a:t>GCC</a:t>
            </a:r>
            <a:r>
              <a:rPr lang="zh-CN" altLang="en-US" sz="2000"/>
              <a:t>、</a:t>
            </a:r>
            <a:r>
              <a:rPr lang="en-US" altLang="zh-CN" sz="2000">
                <a:sym typeface="+mn-ea"/>
              </a:rPr>
              <a:t>Emacs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Bash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C Library...</a:t>
            </a:r>
            <a:endParaRPr lang="en-US" altLang="zh-CN" sz="2000"/>
          </a:p>
          <a:p>
            <a:r>
              <a:rPr lang="en-US" altLang="zh-CN" sz="2000"/>
              <a:t>GPL</a:t>
            </a:r>
            <a:endParaRPr lang="en-US" altLang="zh-CN" sz="2000"/>
          </a:p>
          <a:p>
            <a:r>
              <a:rPr lang="zh-CN" altLang="en-US" sz="2000"/>
              <a:t>没有自由的</a:t>
            </a:r>
            <a:r>
              <a:rPr lang="en-US" altLang="zh-CN" sz="2000"/>
              <a:t>Unix</a:t>
            </a:r>
            <a:r>
              <a:rPr lang="zh-CN" altLang="en-US" sz="2000"/>
              <a:t>核心怎么办？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86570" y="608330"/>
            <a:ext cx="2190750" cy="1229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85" y="1951355"/>
            <a:ext cx="4750435" cy="4516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（</a:t>
            </a:r>
            <a:r>
              <a:rPr lang="en-US" altLang="zh-CN"/>
              <a:t>1991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Linus Torvalds</a:t>
            </a:r>
            <a:endParaRPr lang="zh-CN" altLang="en-US" sz="2000"/>
          </a:p>
          <a:p>
            <a:r>
              <a:rPr lang="zh-CN" altLang="en-US" sz="2000"/>
              <a:t>根据</a:t>
            </a:r>
            <a:r>
              <a:rPr lang="en-US" altLang="zh-CN" sz="2000"/>
              <a:t>POSIX</a:t>
            </a:r>
            <a:r>
              <a:rPr lang="zh-CN" altLang="en-US" sz="2000"/>
              <a:t>标准进行修改</a:t>
            </a:r>
            <a:endParaRPr lang="zh-CN" altLang="en-US" sz="2000"/>
          </a:p>
          <a:p>
            <a:r>
              <a:rPr lang="zh-CN" altLang="en-US" sz="2000"/>
              <a:t>特点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开源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模块化、高度可定制</a:t>
            </a:r>
            <a:r>
              <a:rPr lang="en-US" altLang="zh-CN" sz="2000"/>
              <a:t>——</a:t>
            </a:r>
            <a:r>
              <a:rPr lang="zh-CN" altLang="en-US" sz="2000"/>
              <a:t>众多发行版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跨平台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包管理系统</a:t>
            </a:r>
            <a:endParaRPr lang="zh-CN" altLang="en-US" sz="2000"/>
          </a:p>
          <a:p>
            <a:pPr marL="0" indent="457200">
              <a:buNone/>
            </a:pPr>
            <a:r>
              <a:rPr lang="zh-CN" altLang="en-US" sz="2000"/>
              <a:t>轻量化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3340" y="608330"/>
            <a:ext cx="1363980" cy="1368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90" y="1976755"/>
            <a:ext cx="5015230" cy="3754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13" name="任意多边形 312"/>
          <p:cNvSpPr/>
          <p:nvPr>
            <p:custDataLst>
              <p:tags r:id="rId1"/>
            </p:custDataLst>
          </p:nvPr>
        </p:nvSpPr>
        <p:spPr>
          <a:xfrm>
            <a:off x="-12065" y="1955288"/>
            <a:ext cx="12192000" cy="2726456"/>
          </a:xfrm>
          <a:custGeom>
            <a:avLst/>
            <a:gdLst>
              <a:gd name="connsiteX0" fmla="*/ 0 w 19215"/>
              <a:gd name="connsiteY0" fmla="*/ 4051 h 4296"/>
              <a:gd name="connsiteX1" fmla="*/ 9492 w 19215"/>
              <a:gd name="connsiteY1" fmla="*/ 1712 h 4296"/>
              <a:gd name="connsiteX2" fmla="*/ 19215 w 19215"/>
              <a:gd name="connsiteY2" fmla="*/ 1306 h 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5" h="4297">
                <a:moveTo>
                  <a:pt x="0" y="4051"/>
                </a:moveTo>
                <a:cubicBezTo>
                  <a:pt x="524" y="4172"/>
                  <a:pt x="3790" y="5243"/>
                  <a:pt x="9492" y="1712"/>
                </a:cubicBezTo>
                <a:cubicBezTo>
                  <a:pt x="15194" y="-1819"/>
                  <a:pt x="19077" y="1187"/>
                  <a:pt x="19215" y="1306"/>
                </a:cubicBezTo>
              </a:path>
            </a:pathLst>
          </a:custGeom>
          <a:noFill/>
          <a:ln>
            <a:solidFill>
              <a:srgbClr val="FFFFFF">
                <a:lumMod val="75000"/>
              </a:srgbClr>
            </a:solidFill>
          </a:ln>
        </p:spPr>
        <p:style>
          <a:lnRef idx="2">
            <a:srgbClr val="FF7429">
              <a:shade val="50000"/>
            </a:srgbClr>
          </a:lnRef>
          <a:fillRef idx="1">
            <a:srgbClr val="FF7429"/>
          </a:fillRef>
          <a:effectRef idx="0">
            <a:srgbClr val="FF7429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5" name="椭圆 314"/>
          <p:cNvSpPr/>
          <p:nvPr>
            <p:custDataLst>
              <p:tags r:id="rId2"/>
            </p:custDataLst>
          </p:nvPr>
        </p:nvSpPr>
        <p:spPr>
          <a:xfrm>
            <a:off x="2068475" y="4491402"/>
            <a:ext cx="190351" cy="190351"/>
          </a:xfrm>
          <a:prstGeom prst="ellipse">
            <a:avLst/>
          </a:prstGeom>
          <a:solidFill>
            <a:srgbClr val="FF7429"/>
          </a:solidFill>
          <a:ln>
            <a:noFill/>
          </a:ln>
        </p:spPr>
        <p:style>
          <a:lnRef idx="2">
            <a:srgbClr val="FF7429">
              <a:shade val="50000"/>
            </a:srgbClr>
          </a:lnRef>
          <a:fillRef idx="1">
            <a:srgbClr val="FF7429"/>
          </a:fillRef>
          <a:effectRef idx="0">
            <a:srgbClr val="FF7429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6" name="椭圆 315"/>
          <p:cNvSpPr/>
          <p:nvPr>
            <p:custDataLst>
              <p:tags r:id="rId3"/>
            </p:custDataLst>
          </p:nvPr>
        </p:nvSpPr>
        <p:spPr>
          <a:xfrm>
            <a:off x="4619182" y="3669719"/>
            <a:ext cx="190351" cy="190351"/>
          </a:xfrm>
          <a:prstGeom prst="ellipse">
            <a:avLst/>
          </a:prstGeom>
          <a:solidFill>
            <a:srgbClr val="FF7429"/>
          </a:solidFill>
          <a:ln>
            <a:noFill/>
          </a:ln>
        </p:spPr>
        <p:style>
          <a:lnRef idx="2">
            <a:srgbClr val="FF7429">
              <a:shade val="50000"/>
            </a:srgbClr>
          </a:lnRef>
          <a:fillRef idx="1">
            <a:srgbClr val="FF7429"/>
          </a:fillRef>
          <a:effectRef idx="0">
            <a:srgbClr val="FF7429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7" name="椭圆 316"/>
          <p:cNvSpPr/>
          <p:nvPr>
            <p:custDataLst>
              <p:tags r:id="rId4"/>
            </p:custDataLst>
          </p:nvPr>
        </p:nvSpPr>
        <p:spPr>
          <a:xfrm>
            <a:off x="9720596" y="1874706"/>
            <a:ext cx="190351" cy="190351"/>
          </a:xfrm>
          <a:prstGeom prst="ellipse">
            <a:avLst/>
          </a:prstGeom>
          <a:solidFill>
            <a:srgbClr val="FF7429"/>
          </a:solidFill>
          <a:ln>
            <a:noFill/>
          </a:ln>
        </p:spPr>
        <p:style>
          <a:lnRef idx="2">
            <a:srgbClr val="FF7429">
              <a:shade val="50000"/>
            </a:srgbClr>
          </a:lnRef>
          <a:fillRef idx="1">
            <a:srgbClr val="FF7429"/>
          </a:fillRef>
          <a:effectRef idx="0">
            <a:srgbClr val="FF7429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0" name="椭圆 319"/>
          <p:cNvSpPr/>
          <p:nvPr>
            <p:custDataLst>
              <p:tags r:id="rId5"/>
            </p:custDataLst>
          </p:nvPr>
        </p:nvSpPr>
        <p:spPr>
          <a:xfrm>
            <a:off x="7169889" y="2304900"/>
            <a:ext cx="190351" cy="190351"/>
          </a:xfrm>
          <a:prstGeom prst="ellipse">
            <a:avLst/>
          </a:prstGeom>
          <a:solidFill>
            <a:srgbClr val="FF7429"/>
          </a:solidFill>
          <a:ln>
            <a:noFill/>
          </a:ln>
        </p:spPr>
        <p:style>
          <a:lnRef idx="2">
            <a:srgbClr val="FF7429">
              <a:shade val="50000"/>
            </a:srgbClr>
          </a:lnRef>
          <a:fillRef idx="1">
            <a:srgbClr val="FF7429"/>
          </a:fillRef>
          <a:effectRef idx="0">
            <a:srgbClr val="FF7429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1" name="矩形 320"/>
          <p:cNvSpPr/>
          <p:nvPr>
            <p:custDataLst>
              <p:tags r:id="rId6"/>
            </p:custDataLst>
          </p:nvPr>
        </p:nvSpPr>
        <p:spPr>
          <a:xfrm>
            <a:off x="943498" y="5124637"/>
            <a:ext cx="2440304" cy="329942"/>
          </a:xfrm>
          <a:prstGeom prst="rect">
            <a:avLst/>
          </a:prstGeom>
          <a:noFill/>
        </p:spPr>
        <p:txBody>
          <a:bodyPr wrap="square" lIns="90099" tIns="46953" rIns="90099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OS/360</a:t>
            </a:r>
            <a:endParaRPr lang="en-US" altLang="zh-CN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2" name="矩形 321"/>
          <p:cNvSpPr/>
          <p:nvPr>
            <p:custDataLst>
              <p:tags r:id="rId7"/>
            </p:custDataLst>
          </p:nvPr>
        </p:nvSpPr>
        <p:spPr>
          <a:xfrm>
            <a:off x="1911118" y="3765529"/>
            <a:ext cx="505700" cy="468264"/>
          </a:xfrm>
          <a:prstGeom prst="rect">
            <a:avLst/>
          </a:prstGeom>
          <a:noFill/>
        </p:spPr>
        <p:txBody>
          <a:bodyPr wrap="none" lIns="90099" tIns="46953" rIns="90099" bIns="46953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1960</a:t>
            </a:r>
            <a:r>
              <a:rPr lang="en-US" altLang="zh-CN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</a:t>
            </a:r>
            <a:endParaRPr lang="en-US" altLang="zh-CN" sz="2400" b="1">
              <a:solidFill>
                <a:srgbClr val="FF7429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3" name="矩形 322"/>
          <p:cNvSpPr/>
          <p:nvPr>
            <p:custDataLst>
              <p:tags r:id="rId8"/>
            </p:custDataLst>
          </p:nvPr>
        </p:nvSpPr>
        <p:spPr>
          <a:xfrm>
            <a:off x="3791154" y="4111334"/>
            <a:ext cx="1846407" cy="329942"/>
          </a:xfrm>
          <a:prstGeom prst="rect">
            <a:avLst/>
          </a:prstGeom>
          <a:noFill/>
        </p:spPr>
        <p:txBody>
          <a:bodyPr wrap="square" lIns="90099" tIns="46953" rIns="90099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Unix</a:t>
            </a:r>
            <a:endParaRPr lang="en-US" altLang="zh-CN" b="1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4" name="矩形 323"/>
          <p:cNvSpPr/>
          <p:nvPr>
            <p:custDataLst>
              <p:tags r:id="rId9"/>
            </p:custDataLst>
          </p:nvPr>
        </p:nvSpPr>
        <p:spPr>
          <a:xfrm>
            <a:off x="4461825" y="2837883"/>
            <a:ext cx="505700" cy="468264"/>
          </a:xfrm>
          <a:prstGeom prst="rect">
            <a:avLst/>
          </a:prstGeom>
          <a:noFill/>
        </p:spPr>
        <p:txBody>
          <a:bodyPr wrap="none" lIns="90099" tIns="46953" rIns="90099" bIns="46953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1970s</a:t>
            </a:r>
            <a:endParaRPr lang="en-US" altLang="zh-CN" sz="2400" b="1" dirty="0">
              <a:solidFill>
                <a:srgbClr val="FF7429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5" name="矩形 324"/>
          <p:cNvSpPr/>
          <p:nvPr>
            <p:custDataLst>
              <p:tags r:id="rId10"/>
            </p:custDataLst>
          </p:nvPr>
        </p:nvSpPr>
        <p:spPr>
          <a:xfrm>
            <a:off x="6394525" y="3129121"/>
            <a:ext cx="1741080" cy="329942"/>
          </a:xfrm>
          <a:prstGeom prst="rect">
            <a:avLst/>
          </a:prstGeom>
          <a:noFill/>
        </p:spPr>
        <p:txBody>
          <a:bodyPr wrap="square" lIns="90099" tIns="46953" rIns="90099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Linux</a:t>
            </a:r>
            <a:endParaRPr lang="en-US" altLang="zh-CN" b="1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6" name="矩形 325"/>
          <p:cNvSpPr/>
          <p:nvPr>
            <p:custDataLst>
              <p:tags r:id="rId11"/>
            </p:custDataLst>
          </p:nvPr>
        </p:nvSpPr>
        <p:spPr>
          <a:xfrm>
            <a:off x="7012532" y="1549205"/>
            <a:ext cx="505065" cy="540598"/>
          </a:xfrm>
          <a:prstGeom prst="rect">
            <a:avLst/>
          </a:prstGeom>
          <a:noFill/>
        </p:spPr>
        <p:txBody>
          <a:bodyPr wrap="none" lIns="90099" tIns="46953" rIns="90099" bIns="46953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1990s</a:t>
            </a:r>
            <a:endParaRPr lang="en-US" altLang="zh-CN" sz="2400" b="1">
              <a:solidFill>
                <a:srgbClr val="FF7429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7" name="矩形 326"/>
          <p:cNvSpPr/>
          <p:nvPr>
            <p:custDataLst>
              <p:tags r:id="rId12"/>
            </p:custDataLst>
          </p:nvPr>
        </p:nvSpPr>
        <p:spPr>
          <a:xfrm>
            <a:off x="8595620" y="2126604"/>
            <a:ext cx="2440304" cy="329942"/>
          </a:xfrm>
          <a:prstGeom prst="rect">
            <a:avLst/>
          </a:prstGeom>
          <a:noFill/>
        </p:spPr>
        <p:txBody>
          <a:bodyPr wrap="square" lIns="90099" tIns="46953" rIns="90099" bIns="0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未来？</a:t>
            </a:r>
            <a:endParaRPr lang="zh-CN" altLang="en-US" b="1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28" name="矩形 327"/>
          <p:cNvSpPr/>
          <p:nvPr>
            <p:custDataLst>
              <p:tags r:id="rId13"/>
            </p:custDataLst>
          </p:nvPr>
        </p:nvSpPr>
        <p:spPr>
          <a:xfrm>
            <a:off x="9563239" y="1098073"/>
            <a:ext cx="505700" cy="468264"/>
          </a:xfrm>
          <a:prstGeom prst="rect">
            <a:avLst/>
          </a:prstGeom>
          <a:noFill/>
        </p:spPr>
        <p:txBody>
          <a:bodyPr wrap="none" lIns="90099" tIns="46953" rIns="90099" bIns="46953" rtlCol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 </a:t>
            </a:r>
            <a:r>
              <a:rPr lang="zh-CN" altLang="en-US" sz="2400" b="1">
                <a:solidFill>
                  <a:srgbClr val="FF7429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♾️</a:t>
            </a:r>
            <a:endParaRPr lang="zh-CN" altLang="en-US" sz="2400" b="1">
              <a:solidFill>
                <a:srgbClr val="FF7429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OS/360</a:t>
            </a:r>
            <a:r>
              <a:rPr lang="zh-CN" altLang="en-US"/>
              <a:t>开发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0820"/>
            <a:ext cx="10582275" cy="6108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应对市场的多样化需求（商业，科学，</a:t>
            </a:r>
            <a:r>
              <a:rPr lang="zh-CN" altLang="en-US"/>
              <a:t>企业）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713990"/>
            <a:ext cx="971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IBM 的产品线由多个不同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不兼容</a:t>
            </a:r>
            <a:r>
              <a:rPr lang="zh-CN" altLang="en-US"/>
              <a:t>的计算机系统组成。增加了客户升级硬件的复杂性和成本。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2193925"/>
            <a:ext cx="5659755" cy="520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、解决兼容性问题，实现系统标准化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38200" y="3856355"/>
            <a:ext cx="971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IBM</a:t>
            </a:r>
            <a:r>
              <a:rPr lang="zh-CN" altLang="en-US"/>
              <a:t>希望给客户提供多任务处理</a:t>
            </a:r>
            <a:r>
              <a:rPr lang="en-US" altLang="zh-CN"/>
              <a:t>/</a:t>
            </a:r>
            <a:r>
              <a:rPr lang="zh-CN" altLang="en-US"/>
              <a:t>动态资源管理的</a:t>
            </a:r>
            <a:r>
              <a:rPr lang="zh-CN" altLang="en-US"/>
              <a:t>操作系统。</a:t>
            </a:r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838200" y="3336290"/>
            <a:ext cx="5659755" cy="520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、满足多任务处理的技术需求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838200" y="5055870"/>
            <a:ext cx="971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IBM</a:t>
            </a:r>
            <a:r>
              <a:rPr lang="zh-CN" altLang="en-US"/>
              <a:t>希望减少内部研发复杂性，统一化产品提升客户</a:t>
            </a:r>
            <a:r>
              <a:rPr lang="zh-CN" altLang="en-US"/>
              <a:t>忠诚度。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838200" y="4535805"/>
            <a:ext cx="5659755" cy="5200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3</a:t>
            </a:r>
            <a:r>
              <a:rPr lang="zh-CN" altLang="en-US" sz="2400"/>
              <a:t>、推动 IBM 的市场战略，</a:t>
            </a:r>
            <a:r>
              <a:rPr lang="zh-CN" altLang="en-US" sz="2400"/>
              <a:t>应对竞争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OS/360</a:t>
            </a:r>
            <a:r>
              <a:rPr lang="zh-CN" altLang="en-US"/>
              <a:t>开发</a:t>
            </a:r>
            <a:r>
              <a:rPr lang="zh-CN" altLang="en-US"/>
              <a:t>历程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46200"/>
            <a:ext cx="7728585" cy="487807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sym typeface="+mn-ea"/>
              </a:rPr>
              <a:t>1964：</a:t>
            </a:r>
            <a:r>
              <a:rPr lang="zh-CN" altLang="en-US" sz="2000"/>
              <a:t>System/360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“将更多的人力投入到已经延误的项目中只会导致更长的延误。</a:t>
            </a:r>
            <a:r>
              <a:rPr lang="en-US" altLang="zh-CN" sz="2000"/>
              <a:t>”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1966：较为稳定的</a:t>
            </a:r>
            <a:r>
              <a:rPr lang="en-US" altLang="zh-CN" sz="2000"/>
              <a:t>OS/360</a:t>
            </a:r>
            <a:endParaRPr lang="zh-CN" altLang="en-US" sz="20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/>
              <a:t>PCP</a:t>
            </a:r>
            <a:r>
              <a:rPr lang="en-US" altLang="zh-CN" sz="2000"/>
              <a:t> -&gt; MFT -&gt; MVT</a:t>
            </a:r>
            <a:endParaRPr lang="zh-CN" altLang="en-US" sz="2000"/>
          </a:p>
        </p:txBody>
      </p:sp>
      <p:pic>
        <p:nvPicPr>
          <p:cNvPr id="4" name="图片 3" descr="712e294da20885bd81fd11917b599f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5190" y="2565400"/>
            <a:ext cx="3047365" cy="3658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5190" y="6320790"/>
            <a:ext cx="2927350" cy="374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system/360 Model 65</a:t>
            </a:r>
            <a:r>
              <a:rPr lang="zh-CN" altLang="en-US"/>
              <a:t>操作台</a:t>
            </a:r>
            <a:endParaRPr lang="zh-CN" altLang="en-US"/>
          </a:p>
        </p:txBody>
      </p:sp>
      <p:pic>
        <p:nvPicPr>
          <p:cNvPr id="6" name="图片 5" descr="7edc6feeb4562ff0fbbcacd8fb4d9d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275" y="547370"/>
            <a:ext cx="3379470" cy="54984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OS/360</a:t>
            </a:r>
            <a:r>
              <a:rPr lang="zh-CN" altLang="en-US"/>
              <a:t>技术特点</a:t>
            </a:r>
            <a:r>
              <a:rPr lang="en-US" altLang="zh-CN"/>
              <a:t>/</a:t>
            </a:r>
            <a:r>
              <a:rPr lang="en-US" altLang="zh-CN">
                <a:sym typeface="+mn-ea"/>
              </a:rPr>
              <a:t>架构设计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5011420"/>
          </a:xfrm>
        </p:spPr>
        <p:txBody>
          <a:bodyPr>
            <a:normAutofit/>
          </a:bodyPr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1</a:t>
            </a:r>
            <a:r>
              <a:rPr lang="zh-CN" altLang="en-US" sz="2400"/>
              <a:t>、批处理系统（</a:t>
            </a:r>
            <a:r>
              <a:rPr lang="en-US" altLang="zh-CN" sz="2400"/>
              <a:t>Batch Processing System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2</a:t>
            </a:r>
            <a:r>
              <a:rPr lang="zh-CN" altLang="en-US" sz="2400"/>
              <a:t>、多道程序设计（</a:t>
            </a:r>
            <a:r>
              <a:rPr lang="en-US" altLang="zh-CN" sz="2400"/>
              <a:t>Multiprogramming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3</a:t>
            </a:r>
            <a:r>
              <a:rPr lang="zh-CN" altLang="en-US" sz="2400"/>
              <a:t>、作业控制语言（</a:t>
            </a:r>
            <a:r>
              <a:rPr lang="en-US" altLang="zh-CN" sz="2400"/>
              <a:t>Job Control Language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4</a:t>
            </a:r>
            <a:r>
              <a:rPr lang="zh-CN" altLang="en-US" sz="2400"/>
              <a:t>、假脱机（</a:t>
            </a:r>
            <a:r>
              <a:rPr lang="en-US" altLang="zh-CN" sz="2400"/>
              <a:t>spooling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5</a:t>
            </a:r>
            <a:r>
              <a:rPr lang="zh-CN" altLang="en-US" sz="2400"/>
              <a:t>、分级文件系统（</a:t>
            </a:r>
            <a:r>
              <a:rPr lang="en-US" altLang="zh-CN" sz="2400"/>
              <a:t>Hierachical File System</a:t>
            </a:r>
            <a:r>
              <a:rPr lang="zh-CN" altLang="en-US" sz="2400"/>
              <a:t>）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6</a:t>
            </a:r>
            <a:r>
              <a:rPr lang="zh-CN" altLang="en-US" sz="2400"/>
              <a:t>、输入/输出设备管理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/>
              <a:t>7</a:t>
            </a:r>
            <a:r>
              <a:rPr lang="zh-CN" altLang="en-US" sz="2400"/>
              <a:t>、错误恢复和诊断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、模块化设计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530"/>
            <a:ext cx="10515600" cy="1325563"/>
          </a:xfrm>
        </p:spPr>
        <p:txBody>
          <a:bodyPr/>
          <a:p>
            <a:r>
              <a:rPr lang="en-US" altLang="zh-CN"/>
              <a:t>OS/360</a:t>
            </a:r>
            <a:r>
              <a:rPr lang="zh-CN" altLang="en-US">
                <a:sym typeface="+mn-ea"/>
              </a:rPr>
              <a:t>技术特点</a:t>
            </a:r>
            <a:r>
              <a:rPr lang="en-US" altLang="zh-CN">
                <a:sym typeface="+mn-ea"/>
              </a:rPr>
              <a:t>/</a:t>
            </a:r>
            <a:r>
              <a:rPr lang="en-US" altLang="zh-CN"/>
              <a:t>架构设计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7755"/>
            <a:ext cx="10515600" cy="5635625"/>
          </a:xfrm>
        </p:spPr>
        <p:txBody>
          <a:bodyPr>
            <a:noAutofit/>
          </a:bodyPr>
          <a:p>
            <a:pPr marL="0" indent="0" fontAlgn="auto">
              <a:lnSpc>
                <a:spcPct val="110000"/>
              </a:lnSpc>
              <a:buNone/>
            </a:pPr>
            <a:r>
              <a:rPr lang="zh-CN" altLang="en-US"/>
              <a:t>批处理系统</a:t>
            </a:r>
            <a:endParaRPr lang="zh-CN" altLang="en-US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2000"/>
              <a:t>批处理系统是一种一次处理多个作业集合的系统。这种处理不是实时的，而是将作业收集一段时间后再处理。</a:t>
            </a:r>
            <a:endParaRPr lang="zh-CN" altLang="en-US" sz="20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2000"/>
              <a:t>开发了一种打孔卡标识符系统（</a:t>
            </a:r>
            <a:r>
              <a:rPr lang="en-US" altLang="zh-CN" sz="2000"/>
              <a:t>JCL</a:t>
            </a:r>
            <a:r>
              <a:rPr lang="zh-CN" altLang="en-US" sz="2000"/>
              <a:t>的</a:t>
            </a:r>
            <a:r>
              <a:rPr lang="zh-CN" altLang="en-US" sz="2000"/>
              <a:t>雏形），取代在加载程序、编译器和数据时的手动操作。</a:t>
            </a:r>
            <a:endParaRPr lang="zh-CN" altLang="en-US" sz="20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JOB 卡片：指定最大运行时间、用户名。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COBOL 卡片：指示计算机从系统磁带驱动器加载 COBOL 编译器。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程序部分：一堆打孔卡，包含 COBOL 指令，编译</a:t>
            </a:r>
            <a:r>
              <a:rPr lang="zh-CN" altLang="en-US" sz="1800">
                <a:sym typeface="+mn-ea"/>
              </a:rPr>
              <a:t>程序</a:t>
            </a:r>
            <a:r>
              <a:rPr lang="zh-CN" altLang="en-US" sz="1800"/>
              <a:t>并写入临时磁带。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LOAD 卡片：指示计算机从临时磁带将程序加载到内存中。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RUN 卡片：指示计算机运行程序，读取数据。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数据部分：</a:t>
            </a:r>
            <a:r>
              <a:rPr lang="zh-CN" altLang="en-US" sz="1800">
                <a:sym typeface="+mn-ea"/>
              </a:rPr>
              <a:t>编码</a:t>
            </a:r>
            <a:r>
              <a:rPr lang="zh-CN" altLang="en-US" sz="1800"/>
              <a:t>数据在一张或多张打孔卡上。</a:t>
            </a:r>
            <a:endParaRPr lang="zh-CN" altLang="en-US" sz="1800"/>
          </a:p>
          <a:p>
            <a:pPr marL="0" indent="457200" fontAlgn="auto">
              <a:lnSpc>
                <a:spcPct val="110000"/>
              </a:lnSpc>
              <a:buNone/>
            </a:pPr>
            <a:r>
              <a:rPr lang="zh-CN" altLang="en-US" sz="1800"/>
              <a:t>END 卡片：指定作业结束。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OS/360</a:t>
            </a:r>
            <a:r>
              <a:rPr lang="zh-CN" altLang="en-US">
                <a:sym typeface="+mn-ea"/>
              </a:rPr>
              <a:t>技术特点</a:t>
            </a:r>
            <a:r>
              <a:rPr lang="en-US" altLang="zh-CN">
                <a:sym typeface="+mn-ea"/>
              </a:rPr>
              <a:t>/</a:t>
            </a:r>
            <a:r>
              <a:rPr lang="en-US" altLang="zh-CN">
                <a:sym typeface="+mn-ea"/>
              </a:rPr>
              <a:t>架构设计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0820"/>
            <a:ext cx="10515600" cy="4696460"/>
          </a:xfrm>
        </p:spPr>
        <p:txBody>
          <a:bodyPr/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3200">
                <a:sym typeface="+mn-ea"/>
              </a:rPr>
              <a:t>多道程序设计</a:t>
            </a:r>
            <a:endParaRPr lang="zh-CN" altLang="en-US" sz="3200">
              <a:sym typeface="+mn-ea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400"/>
              <a:t>CPU 和算术单元闲置，</a:t>
            </a:r>
            <a:r>
              <a:rPr lang="zh-CN" altLang="en-US" sz="2400"/>
              <a:t>大部分任务是 I/O 操作。</a:t>
            </a:r>
            <a:endParaRPr lang="zh-CN" altLang="en-US" sz="2400"/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400"/>
              <a:t>将计算分为一个进程周期，包括以下几个阶段：</a:t>
            </a:r>
            <a:endParaRPr lang="zh-CN" altLang="en-US" sz="24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加载：将进程 P 从辅助存储设备（如磁带或磁盘）加载到内存中。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运行：进程的全部或部分执行，产生中间或最终结果。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等待：进程的执行被暂停，并被加载到内存中的等待队列中。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恢复：进程从等待队列中取出，并从暂停的位置继续执行。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结束：进程执行结束（正常或异常），结果写入输出设备，内存被清理。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OS/360</a:t>
            </a:r>
            <a:r>
              <a:rPr lang="zh-CN" altLang="en-US">
                <a:sym typeface="+mn-ea"/>
              </a:rPr>
              <a:t>技术特点</a:t>
            </a:r>
            <a:r>
              <a:rPr lang="en-US" altLang="zh-CN">
                <a:sym typeface="+mn-ea"/>
              </a:rPr>
              <a:t>/架构设计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8130"/>
            <a:ext cx="10515600" cy="4896485"/>
          </a:xfrm>
        </p:spPr>
        <p:txBody>
          <a:bodyPr>
            <a:normAutofit/>
          </a:bodyPr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3100">
                <a:sym typeface="+mn-ea"/>
              </a:rPr>
              <a:t>假脱机</a:t>
            </a:r>
            <a:endParaRPr lang="zh-CN" altLang="en-US" sz="3100">
              <a:sym typeface="+mn-ea"/>
            </a:endParaRPr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200"/>
              <a:t>假脱机是指将进程从输入并行加载到内存中的过程。</a:t>
            </a:r>
            <a:endParaRPr lang="zh-CN" altLang="en-US" sz="2200"/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200"/>
              <a:t>程序可以在从卡片读取器读取的同时直接传输到系统磁盘，减少了安装磁带的需求。</a:t>
            </a:r>
            <a:endParaRPr lang="zh-CN" altLang="en-US" sz="2200"/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模块化设计</a:t>
            </a:r>
            <a:endParaRPr lang="zh-CN" altLang="en-US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分割：将设计(或任务)分割成模块 (splitting);</a:t>
            </a:r>
            <a:endParaRPr lang="zh-CN" altLang="en-US" sz="1885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替代：用一种模块化设计替代另外一种模块化设计(substituting);</a:t>
            </a:r>
            <a:endParaRPr lang="zh-CN" altLang="en-US" sz="1885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扩展：将新模块加到系统中 (augmenting);</a:t>
            </a:r>
            <a:endParaRPr lang="zh-CN" altLang="en-US" sz="1885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删除：从系统中排除某个模块 (exchuding);</a:t>
            </a:r>
            <a:endParaRPr lang="zh-CN" altLang="en-US" sz="1885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归纳：归纳并创建新的设计规则 (inverting);</a:t>
            </a:r>
            <a:endParaRPr lang="zh-CN" altLang="en-US" sz="1885">
              <a:sym typeface="+mn-ea"/>
            </a:endParaRPr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1885">
                <a:sym typeface="+mn-ea"/>
              </a:rPr>
              <a:t>移植：将一个模块移植到其他系统中(porting)。</a:t>
            </a:r>
            <a:endParaRPr lang="zh-CN" altLang="en-US" sz="1885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OS/360</a:t>
            </a:r>
            <a:r>
              <a:rPr lang="zh-CN" altLang="en-US">
                <a:sym typeface="+mn-ea"/>
              </a:rPr>
              <a:t>行业影响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1295"/>
            <a:ext cx="10515600" cy="5127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400"/>
              <a:t>标准化的开创者</a:t>
            </a:r>
            <a:endParaRPr lang="zh-CN" altLang="en-US" sz="24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统一</a:t>
            </a:r>
            <a:r>
              <a:rPr lang="zh-CN" altLang="en-US" sz="2055"/>
              <a:t>的架构</a:t>
            </a:r>
            <a:endParaRPr lang="zh-CN" altLang="en-US" sz="2055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软件兼容性</a:t>
            </a:r>
            <a:endParaRPr lang="zh-CN" altLang="en-US" sz="2055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生态系统的构建</a:t>
            </a:r>
            <a:endParaRPr lang="zh-CN" altLang="en-US" sz="2055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行业垄断</a:t>
            </a:r>
            <a:endParaRPr lang="zh-CN" altLang="en-US" sz="2055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推动大型机主导地位</a:t>
            </a:r>
            <a:endParaRPr lang="zh-CN" altLang="en-US" sz="2055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55"/>
              <a:t>规模空前的项目开发</a:t>
            </a:r>
            <a:r>
              <a:rPr lang="zh-CN" altLang="en-US" sz="2055"/>
              <a:t>经验</a:t>
            </a:r>
            <a:endParaRPr lang="zh-CN" altLang="en-US" sz="2055"/>
          </a:p>
          <a:p>
            <a:pPr marL="0" indent="0" fontAlgn="auto">
              <a:lnSpc>
                <a:spcPct val="110000"/>
              </a:lnSpc>
              <a:buNone/>
            </a:pPr>
            <a:r>
              <a:rPr lang="zh-CN" altLang="en-US" sz="2400"/>
              <a:t>技术方面：</a:t>
            </a:r>
            <a:endParaRPr lang="zh-CN" altLang="en-US" sz="24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作业控制语言（JCL）和批处理的行业标准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假脱机技术（Spooling）的创新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模块化设计的延续</a:t>
            </a:r>
            <a:endParaRPr lang="zh-CN" altLang="en-US" sz="2000"/>
          </a:p>
          <a:p>
            <a:pPr marL="457200" lvl="1" indent="0" fontAlgn="auto">
              <a:lnSpc>
                <a:spcPct val="110000"/>
              </a:lnSpc>
              <a:buNone/>
            </a:pPr>
            <a:r>
              <a:rPr lang="zh-CN" altLang="en-US" sz="2000"/>
              <a:t>多任务处理的进步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U</a:t>
            </a:r>
            <a:r>
              <a:rPr lang="en-US" altLang="zh-CN"/>
              <a:t>NIX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1_1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TYPE" val="m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2_1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TYPE" val="m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4_1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TYPE" val="m_h_i"/>
  <p:tag name="KSO_WM_UNIT_INDEX" val="1_4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3_2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TYPE" val="m_h_i"/>
  <p:tag name="KSO_WM_UNIT_INDEX" val="1_3_2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a*1_1_1"/>
  <p:tag name="KSO_WM_TEMPLATE_CATEGORY" val="diagram"/>
  <p:tag name="KSO_WM_TEMPLATE_INDEX" val="20231493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1_1"/>
  <p:tag name="KSO_WM_DIAGRAM_VERSION" val="3"/>
  <p:tag name="KSO_WM_DIAGRAM_COLOR_TRICK" val="1"/>
  <p:tag name="KSO_WM_DIAGRAM_COLOR_TEXT_CAN_REMOVE" val="n"/>
  <p:tag name="KSO_WM_UNIT_VALUE" val="9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1_2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SUBTYPE" val="d"/>
  <p:tag name="KSO_WM_UNIT_TYPE" val="m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01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a*1_2_1"/>
  <p:tag name="KSO_WM_TEMPLATE_CATEGORY" val="diagram"/>
  <p:tag name="KSO_WM_TEMPLATE_INDEX" val="20231493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2_1"/>
  <p:tag name="KSO_WM_DIAGRAM_VERSION" val="3"/>
  <p:tag name="KSO_WM_DIAGRAM_COLOR_TRICK" val="1"/>
  <p:tag name="KSO_WM_DIAGRAM_COLOR_TEXT_CAN_REMOVE" val="n"/>
  <p:tag name="KSO_WM_UNIT_VALUE" val="7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2_2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SUBTYPE" val="d"/>
  <p:tag name="KSO_WM_UNIT_TYPE" val="m_h_i"/>
  <p:tag name="KSO_WM_UNIT_INDEX" val="1_2_2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02"/>
  <p:tag name="KSO_WM_UNIT_TEXT_FILL_FORE_SCHEMECOLOR_INDEX" val="1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a*1_3_1"/>
  <p:tag name="KSO_WM_TEMPLATE_CATEGORY" val="diagram"/>
  <p:tag name="KSO_WM_TEMPLATE_INDEX" val="20231493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3_1"/>
  <p:tag name="KSO_WM_DIAGRAM_VERSION" val="3"/>
  <p:tag name="KSO_WM_DIAGRAM_COLOR_TRICK" val="1"/>
  <p:tag name="KSO_WM_DIAGRAM_COLOR_TEXT_CAN_REMOVE" val="n"/>
  <p:tag name="KSO_WM_UNIT_VALUE" val="6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3_1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SUBTYPE" val="d"/>
  <p:tag name="KSO_WM_UNIT_TYPE" val="m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03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a*1_4_1"/>
  <p:tag name="KSO_WM_TEMPLATE_CATEGORY" val="diagram"/>
  <p:tag name="KSO_WM_TEMPLATE_INDEX" val="20231493"/>
  <p:tag name="KSO_WM_UNIT_LAYERLEVEL" val="1_1_1"/>
  <p:tag name="KSO_WM_TAG_VERSION" val="3.0"/>
  <p:tag name="KSO_WM_UNIT_ISCONTENTSTITLE" val="0"/>
  <p:tag name="KSO_WM_UNIT_ISNUMDGMTITLE" val="0"/>
  <p:tag name="KSO_WM_UNIT_NOCLEAR" val="0"/>
  <p:tag name="KSO_WM_DIAGRAM_GROUP_CODE" val="m1-1"/>
  <p:tag name="KSO_WM_UNIT_TYPE" val="m_h_a"/>
  <p:tag name="KSO_WM_UNIT_INDEX" val="1_4_1"/>
  <p:tag name="KSO_WM_DIAGRAM_VERSION" val="3"/>
  <p:tag name="KSO_WM_DIAGRAM_COLOR_TRICK" val="1"/>
  <p:tag name="KSO_WM_DIAGRAM_COLOR_TEXT_CAN_REMOVE" val="n"/>
  <p:tag name="KSO_WM_UNIT_VALUE" val="9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h_i*1_4_2"/>
  <p:tag name="KSO_WM_TEMPLATE_CATEGORY" val="diagram"/>
  <p:tag name="KSO_WM_TEMPLATE_INDEX" val="20231493"/>
  <p:tag name="KSO_WM_UNIT_LAYERLEVEL" val="1_1_1"/>
  <p:tag name="KSO_WM_TAG_VERSION" val="3.0"/>
  <p:tag name="KSO_WM_DIAGRAM_GROUP_CODE" val="m1-1"/>
  <p:tag name="KSO_WM_UNIT_SUBTYPE" val="d"/>
  <p:tag name="KSO_WM_UNIT_TYPE" val="m_h_i"/>
  <p:tag name="KSO_WM_UNIT_INDEX" val="1_4_2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04"/>
  <p:tag name="KSO_WM_UNIT_TEXT_FILL_FORE_SCHEMECOLOR_INDEX" val="1"/>
  <p:tag name="KSO_WM_UNIT_TEXT_FILL_TYPE" val="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70&quot;:[3312658,3317763,3317765]}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commondata" val="eyJoZGlkIjoiNzdkZjM1OTIwM2Y2OTBmNTMwNGJlMjdiZjAwZDU3YzYifQ=="/>
  <p:tag name="resource_record_key" val="{&quot;65&quot;:[20205081],&quot;70&quot;:[3312658,3317763,3317765]}"/>
</p:tagLst>
</file>

<file path=ppt/tags/tag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93_4*m_i*1_1"/>
  <p:tag name="KSO_WM_TEMPLATE_CATEGORY" val="diagram"/>
  <p:tag name="KSO_WM_TEMPLATE_INDEX" val="20231493"/>
  <p:tag name="KSO_WM_UNIT_LAYERLEVEL" val="1_1"/>
  <p:tag name="KSO_WM_TAG_VERSION" val="3.0"/>
  <p:tag name="KSO_WM_DIAGRAM_GROUP_CODE" val="m1-1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4"/>
  <p:tag name="KSO_WM_DIAGRAM_MIN_ITEMCNT" val="1"/>
  <p:tag name="KSO_WM_DIAGRAM_VIRTUALLY_FRAME" val="{&quot;height&quot;:416.20001220703125,&quot;left&quot;:-1.325,&quot;top&quot;:86.29995452640564,&quot;width&quot;:960.75}"/>
  <p:tag name="KSO_WM_DIAGRAM_COLOR_MATCH_VALUE" val="{&quot;shape&quot;:{&quot;fill&quot;:{&quot;type&quot;:0},&quot;glow&quot;:{&quot;colorType&quot;:0},&quot;line&quot;:{&quot;solidLine&quot;:{&quot;brightness&quot;:-0.25,&quot;colorType&quot;:1,&quot;foreColorIndex&quot;:2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演示</Application>
  <PresentationFormat>宽屏</PresentationFormat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+中文正文</vt:lpstr>
      <vt:lpstr>Segoe Print</vt:lpstr>
      <vt:lpstr>OPPOSans M</vt:lpstr>
      <vt:lpstr>WPS</vt:lpstr>
      <vt:lpstr>操作系统pre</vt:lpstr>
      <vt:lpstr>OS/360开发原因</vt:lpstr>
      <vt:lpstr>OS/360开发历程</vt:lpstr>
      <vt:lpstr>OS/360技术特点/架构设计</vt:lpstr>
      <vt:lpstr>OS/360技术特点/架构设计</vt:lpstr>
      <vt:lpstr>OS/360技术特点/架构设计</vt:lpstr>
      <vt:lpstr>OS/360技术特点/架构设计</vt:lpstr>
      <vt:lpstr>OS/360行业影响</vt:lpstr>
      <vt:lpstr>UNIX</vt:lpstr>
      <vt:lpstr>Multics（1965）</vt:lpstr>
      <vt:lpstr>Unix（1969）</vt:lpstr>
      <vt:lpstr>Minix（1986）</vt:lpstr>
      <vt:lpstr>GNU（1984）</vt:lpstr>
      <vt:lpstr>Linux（1991）</vt:lpstr>
      <vt:lpstr>PowerPoint 演示文稿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</dc:creator>
  <cp:lastModifiedBy>WPS_1562827153</cp:lastModifiedBy>
  <cp:revision>16</cp:revision>
  <dcterms:created xsi:type="dcterms:W3CDTF">2023-08-09T12:44:00Z</dcterms:created>
  <dcterms:modified xsi:type="dcterms:W3CDTF">2024-09-24T14:43:55Z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