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93B45E-3CF2-47BD-95BF-540EABA2513D}" v="42" dt="2024-09-24T14:29:01.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4" autoAdjust="0"/>
    <p:restoredTop sz="94660"/>
  </p:normalViewPr>
  <p:slideViewPr>
    <p:cSldViewPr snapToGrid="0">
      <p:cViewPr>
        <p:scale>
          <a:sx n="92" d="100"/>
          <a:sy n="92" d="100"/>
        </p:scale>
        <p:origin x="84" y="2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9D90A-00D0-429A-8CF2-21202293F14C}" type="datetimeFigureOut">
              <a:rPr lang="zh-CN" altLang="en-US" smtClean="0"/>
              <a:t>2024/9/24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4B1B20-8D84-46B1-88CB-CB42B80834E8}" type="slidenum">
              <a:rPr lang="zh-CN" altLang="en-US" smtClean="0"/>
              <a:t>‹#›</a:t>
            </a:fld>
            <a:endParaRPr lang="zh-CN" altLang="en-US"/>
          </a:p>
        </p:txBody>
      </p:sp>
    </p:spTree>
    <p:extLst>
      <p:ext uri="{BB962C8B-B14F-4D97-AF65-F5344CB8AC3E}">
        <p14:creationId xmlns:p14="http://schemas.microsoft.com/office/powerpoint/2010/main" val="81969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4B1B20-8D84-46B1-88CB-CB42B80834E8}" type="slidenum">
              <a:rPr lang="zh-CN" altLang="en-US" smtClean="0"/>
              <a:t>13</a:t>
            </a:fld>
            <a:endParaRPr lang="zh-CN" altLang="en-US"/>
          </a:p>
        </p:txBody>
      </p:sp>
    </p:spTree>
    <p:extLst>
      <p:ext uri="{BB962C8B-B14F-4D97-AF65-F5344CB8AC3E}">
        <p14:creationId xmlns:p14="http://schemas.microsoft.com/office/powerpoint/2010/main" val="3742726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4484B-3230-5286-03E4-681D23A42D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FE521F8-F401-D86F-7705-57AE52C9D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0D875C-08CD-4CC7-26E7-A2B541F0A5C0}"/>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5C42EFDB-6E09-A04D-49C5-F1776EFB5D2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FAAF25-C5AB-0B8E-7079-ADF05AA337C1}"/>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101241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E363D-E98B-8E75-33FD-31F09C99C6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008571-B2E4-CE68-74F9-6F80F1A768D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04978A-F793-CD8F-23C8-BBCB6E23185A}"/>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D3A9E2CE-19C7-EF42-2E2E-65ACA8822C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68551F-2C59-1253-3BE4-F2CDC966A6EF}"/>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2394206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ABA300-FE0C-74A8-F784-4E57CA8415B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2587A3-EE62-75CD-BA58-6C84522E642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2A58CB-A306-38BD-5760-84687595ACDC}"/>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D524AF56-5B01-218E-3DAE-229366BBB4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ED721C-3685-0D17-482C-90F5DA590FB8}"/>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3336177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FEB6A-60F9-BEBB-4901-8696539AC0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C3B00-A4EF-53AA-8C58-09B754CF9D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226F9A-F1C7-5AC0-7EF2-3ACFB23F98AC}"/>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FE0DD2AF-C86F-B400-1453-F674589B90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75A898-A926-4CEF-9BDA-8A2E7B4543E3}"/>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78022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83FAC-B1C8-7561-3473-44069B8E7F1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482F91-3E8F-3C5E-C6C4-79B3A5A7CC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B9634C-8F8C-6351-19F0-EA4DD831866C}"/>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8DB3DCA6-A6E7-A549-B08B-0F54E470A2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801029-F135-6E88-32B4-A13837D0372C}"/>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551425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C0B3E-3516-0AD9-272F-743249FC49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A0BA06-BEE6-A634-E73F-0DB5524FBE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DC9C853-AA72-D9FA-AF47-5556696D7DE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9FA87E-C141-F485-8AD4-17A06686968B}"/>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6" name="页脚占位符 5">
            <a:extLst>
              <a:ext uri="{FF2B5EF4-FFF2-40B4-BE49-F238E27FC236}">
                <a16:creationId xmlns:a16="http://schemas.microsoft.com/office/drawing/2014/main" id="{9FA2E525-0D24-3140-3DC9-C4D02A23EE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8A6E4F-F22C-5522-E91E-39FBEAB0C6F5}"/>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189443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1A93B-FCA3-F40E-FC9D-D924B92CC3C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E9523C-FB8B-BF8C-1011-4EC0AB09AB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53FA58D-5FD0-C879-E704-6D1E737DF54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9AF13BE-2A8B-ACCF-10F5-F8B5EBA943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1AB14D-9740-6EE5-C8FE-F6B3630D4E3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821368-A0D8-50DB-68F8-E477F6E65B29}"/>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8" name="页脚占位符 7">
            <a:extLst>
              <a:ext uri="{FF2B5EF4-FFF2-40B4-BE49-F238E27FC236}">
                <a16:creationId xmlns:a16="http://schemas.microsoft.com/office/drawing/2014/main" id="{A2AED5B9-86FD-EFD4-9C53-C5BF1CAF57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6FA2CA-A52F-1C17-7425-B8D0A93387E3}"/>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130751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48486-82EB-C913-FBA1-1DF6FD36B58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A334C00-0235-C9FB-616E-9E0EC3AC34B6}"/>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4" name="页脚占位符 3">
            <a:extLst>
              <a:ext uri="{FF2B5EF4-FFF2-40B4-BE49-F238E27FC236}">
                <a16:creationId xmlns:a16="http://schemas.microsoft.com/office/drawing/2014/main" id="{FA19A6A5-CDF9-5D83-C65E-4279A5EAEF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D0DCDC-0023-DDD9-A231-D87207CA6EA5}"/>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277495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ED21465-56E6-ED0A-3184-A5886EF66049}"/>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3" name="页脚占位符 2">
            <a:extLst>
              <a:ext uri="{FF2B5EF4-FFF2-40B4-BE49-F238E27FC236}">
                <a16:creationId xmlns:a16="http://schemas.microsoft.com/office/drawing/2014/main" id="{1DBB47A4-F619-A78A-B22F-3708C32A32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92EF44-13C2-373F-EA4E-701A77C8630A}"/>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414367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FD18F-624F-C4E2-787A-2F53876B82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77A6B3-9CDC-AB61-E6D3-305D1E08A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6D84EE1-FB9F-2699-CB58-41F874A54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9613901-A9B4-7B15-CD6E-BFB66BC9B719}"/>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6" name="页脚占位符 5">
            <a:extLst>
              <a:ext uri="{FF2B5EF4-FFF2-40B4-BE49-F238E27FC236}">
                <a16:creationId xmlns:a16="http://schemas.microsoft.com/office/drawing/2014/main" id="{520DA049-6C6E-3C2A-86E6-E02AB58E454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5254C5-D37D-6336-4F76-E09987273A34}"/>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237565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DA7D8-C85A-741E-3928-65E961F60BC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1B37C97-0AD9-F08E-2482-93D0E99BC6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2B81D9-C5F4-3D70-40D0-FF72F0D0B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966AAD-20F3-C7CC-91F4-F9F6E100BC2D}"/>
              </a:ext>
            </a:extLst>
          </p:cNvPr>
          <p:cNvSpPr>
            <a:spLocks noGrp="1"/>
          </p:cNvSpPr>
          <p:nvPr>
            <p:ph type="dt" sz="half" idx="10"/>
          </p:nvPr>
        </p:nvSpPr>
        <p:spPr/>
        <p:txBody>
          <a:bodyPr/>
          <a:lstStyle/>
          <a:p>
            <a:fld id="{A5445702-D563-4FEA-8042-D86CD4DA1A47}" type="datetimeFigureOut">
              <a:rPr lang="zh-CN" altLang="en-US" smtClean="0"/>
              <a:t>2024/9/24</a:t>
            </a:fld>
            <a:endParaRPr lang="zh-CN" altLang="en-US"/>
          </a:p>
        </p:txBody>
      </p:sp>
      <p:sp>
        <p:nvSpPr>
          <p:cNvPr id="6" name="页脚占位符 5">
            <a:extLst>
              <a:ext uri="{FF2B5EF4-FFF2-40B4-BE49-F238E27FC236}">
                <a16:creationId xmlns:a16="http://schemas.microsoft.com/office/drawing/2014/main" id="{95A655E3-F6EF-C6C5-BCB4-6A791EC84D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BDA575-E70C-AD28-9FD9-A9E1E5F914F8}"/>
              </a:ext>
            </a:extLst>
          </p:cNvPr>
          <p:cNvSpPr>
            <a:spLocks noGrp="1"/>
          </p:cNvSpPr>
          <p:nvPr>
            <p:ph type="sldNum" sz="quarter" idx="12"/>
          </p:nvPr>
        </p:nvSpPr>
        <p:spPr/>
        <p:txBody>
          <a:body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4093268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8B46190-5DFA-904F-5017-967B31AA98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3419E9E-E588-B761-6CB7-85AE6E5FF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D67112-33B6-030F-121E-F7CB420A38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45702-D563-4FEA-8042-D86CD4DA1A47}" type="datetimeFigureOut">
              <a:rPr lang="zh-CN" altLang="en-US" smtClean="0"/>
              <a:t>2024/9/24</a:t>
            </a:fld>
            <a:endParaRPr lang="zh-CN" altLang="en-US"/>
          </a:p>
        </p:txBody>
      </p:sp>
      <p:sp>
        <p:nvSpPr>
          <p:cNvPr id="5" name="页脚占位符 4">
            <a:extLst>
              <a:ext uri="{FF2B5EF4-FFF2-40B4-BE49-F238E27FC236}">
                <a16:creationId xmlns:a16="http://schemas.microsoft.com/office/drawing/2014/main" id="{009DBDB0-DE39-CF39-5361-F98201C8D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B86FA6-C823-580B-850C-D28897C20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B8F503-F17E-41A4-B97B-C437157DC4B5}" type="slidenum">
              <a:rPr lang="zh-CN" altLang="en-US" smtClean="0"/>
              <a:t>‹#›</a:t>
            </a:fld>
            <a:endParaRPr lang="zh-CN" altLang="en-US"/>
          </a:p>
        </p:txBody>
      </p:sp>
    </p:spTree>
    <p:extLst>
      <p:ext uri="{BB962C8B-B14F-4D97-AF65-F5344CB8AC3E}">
        <p14:creationId xmlns:p14="http://schemas.microsoft.com/office/powerpoint/2010/main" val="37505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0B463-AB0E-DB19-E64A-DE2FEAF9BE74}"/>
              </a:ext>
            </a:extLst>
          </p:cNvPr>
          <p:cNvSpPr>
            <a:spLocks noGrp="1"/>
          </p:cNvSpPr>
          <p:nvPr>
            <p:ph type="ctrTitle"/>
          </p:nvPr>
        </p:nvSpPr>
        <p:spPr/>
        <p:txBody>
          <a:bodyPr/>
          <a:lstStyle/>
          <a:p>
            <a:r>
              <a:rPr lang="en-US" altLang="zh-CN" dirty="0"/>
              <a:t>Robots Plus</a:t>
            </a:r>
            <a:endParaRPr lang="zh-CN" altLang="en-US" dirty="0"/>
          </a:p>
        </p:txBody>
      </p:sp>
      <p:sp>
        <p:nvSpPr>
          <p:cNvPr id="3" name="副标题 2">
            <a:extLst>
              <a:ext uri="{FF2B5EF4-FFF2-40B4-BE49-F238E27FC236}">
                <a16:creationId xmlns:a16="http://schemas.microsoft.com/office/drawing/2014/main" id="{C7022B63-BD70-29C3-D51F-2D10B66A1547}"/>
              </a:ext>
            </a:extLst>
          </p:cNvPr>
          <p:cNvSpPr>
            <a:spLocks noGrp="1"/>
          </p:cNvSpPr>
          <p:nvPr>
            <p:ph type="subTitle" idx="1"/>
          </p:nvPr>
        </p:nvSpPr>
        <p:spPr/>
        <p:txBody>
          <a:bodyPr/>
          <a:lstStyle/>
          <a:p>
            <a:r>
              <a:rPr lang="zh-CN" altLang="en-US" dirty="0"/>
              <a:t>毛奕澄 俞子杰</a:t>
            </a:r>
          </a:p>
        </p:txBody>
      </p:sp>
    </p:spTree>
    <p:extLst>
      <p:ext uri="{BB962C8B-B14F-4D97-AF65-F5344CB8AC3E}">
        <p14:creationId xmlns:p14="http://schemas.microsoft.com/office/powerpoint/2010/main" val="1161271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5C9F7-E331-35AC-B446-6EA979AD5F7A}"/>
              </a:ext>
            </a:extLst>
          </p:cNvPr>
          <p:cNvSpPr>
            <a:spLocks noGrp="1"/>
          </p:cNvSpPr>
          <p:nvPr>
            <p:ph type="title"/>
          </p:nvPr>
        </p:nvSpPr>
        <p:spPr/>
        <p:txBody>
          <a:bodyPr/>
          <a:lstStyle/>
          <a:p>
            <a:r>
              <a:rPr lang="en-US" altLang="zh-CN" dirty="0"/>
              <a:t>Free and Open-Source</a:t>
            </a:r>
            <a:endParaRPr lang="zh-CN" altLang="en-US" dirty="0"/>
          </a:p>
        </p:txBody>
      </p:sp>
      <p:sp>
        <p:nvSpPr>
          <p:cNvPr id="3" name="内容占位符 2">
            <a:extLst>
              <a:ext uri="{FF2B5EF4-FFF2-40B4-BE49-F238E27FC236}">
                <a16:creationId xmlns:a16="http://schemas.microsoft.com/office/drawing/2014/main" id="{2DB0E305-BFA1-8709-4194-A25EC2F51257}"/>
              </a:ext>
            </a:extLst>
          </p:cNvPr>
          <p:cNvSpPr>
            <a:spLocks noGrp="1"/>
          </p:cNvSpPr>
          <p:nvPr>
            <p:ph idx="1"/>
          </p:nvPr>
        </p:nvSpPr>
        <p:spPr/>
        <p:txBody>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为了保证在软件的各个层次都能够接受调试</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的源代码是完全公开的</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的分发遵循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BSD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协议</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允许了基于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的应用的商用</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同时</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不要求所有的模块被链接进同一个可执行文件</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这允许不同模块具有不同的开源协议</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活跃的社区环境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827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在这里插入图片描述">
            <a:extLst>
              <a:ext uri="{FF2B5EF4-FFF2-40B4-BE49-F238E27FC236}">
                <a16:creationId xmlns:a16="http://schemas.microsoft.com/office/drawing/2014/main" id="{611960AB-4ED8-86C3-2CEB-5FB762072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68" y="1004888"/>
            <a:ext cx="1173480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39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48261-0470-101E-A376-C8E5E07FF49A}"/>
              </a:ext>
            </a:extLst>
          </p:cNvPr>
          <p:cNvSpPr>
            <a:spLocks noGrp="1"/>
          </p:cNvSpPr>
          <p:nvPr>
            <p:ph type="title"/>
          </p:nvPr>
        </p:nvSpPr>
        <p:spPr/>
        <p:txBody>
          <a:bodyPr/>
          <a:lstStyle/>
          <a:p>
            <a:r>
              <a:rPr lang="zh-CN" altLang="en-US" dirty="0"/>
              <a:t>计算图层</a:t>
            </a:r>
          </a:p>
        </p:txBody>
      </p:sp>
      <p:sp>
        <p:nvSpPr>
          <p:cNvPr id="3" name="内容占位符 2">
            <a:extLst>
              <a:ext uri="{FF2B5EF4-FFF2-40B4-BE49-F238E27FC236}">
                <a16:creationId xmlns:a16="http://schemas.microsoft.com/office/drawing/2014/main" id="{4531CFD7-D493-E506-0422-F852E125575E}"/>
              </a:ext>
            </a:extLst>
          </p:cNvPr>
          <p:cNvSpPr>
            <a:spLocks noGrp="1"/>
          </p:cNvSpPr>
          <p:nvPr>
            <p:ph idx="1"/>
          </p:nvPr>
        </p:nvSpPr>
        <p:spPr>
          <a:xfrm>
            <a:off x="521278" y="1758084"/>
            <a:ext cx="4055918" cy="4351338"/>
          </a:xfrm>
        </p:spPr>
        <p:txBody>
          <a:bodyPr/>
          <a:lstStyle/>
          <a:p>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节点</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指执行计算任务的进程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，对应于前文的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将进程抽象为节点</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有助于方便的绘制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P2P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沟通的示意图</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dirty="0"/>
          </a:p>
          <a:p>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话题</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节点</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消息</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推送给特定的</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话题</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以此完成信息的传送</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一个关心特定信息的节点</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会关注合适的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话</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题</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同一个主题中</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可能有多个并发的推送者和接收者</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一个节点可以向多个主题推送和接受信息</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服务</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尽管</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话题</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很灵活</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但是它不适合用于同步的情形</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服务</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对这种问题的解决方案</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它有一个字符串和一对严格类型化的的消息组成</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一个用于请求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一个用于回应</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一个特定名称的服务只能由一个节点广播</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服务那样</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pic>
        <p:nvPicPr>
          <p:cNvPr id="6146" name="Picture 2" descr="在这里插入图片描述">
            <a:extLst>
              <a:ext uri="{FF2B5EF4-FFF2-40B4-BE49-F238E27FC236}">
                <a16:creationId xmlns:a16="http://schemas.microsoft.com/office/drawing/2014/main" id="{83B51BB8-DDD7-9735-DEF8-16EF3DDEA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118" y="1825625"/>
            <a:ext cx="7176046" cy="3607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78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1870B9-E2DA-BC0F-8FBE-874EBEA81E9F}"/>
              </a:ext>
            </a:extLst>
          </p:cNvPr>
          <p:cNvSpPr>
            <a:spLocks noGrp="1"/>
          </p:cNvSpPr>
          <p:nvPr>
            <p:ph type="title"/>
          </p:nvPr>
        </p:nvSpPr>
        <p:spPr/>
        <p:txBody>
          <a:bodyPr/>
          <a:lstStyle/>
          <a:p>
            <a:r>
              <a:rPr lang="zh-CN" altLang="en-US" dirty="0"/>
              <a:t>文件系统</a:t>
            </a:r>
          </a:p>
        </p:txBody>
      </p:sp>
      <p:pic>
        <p:nvPicPr>
          <p:cNvPr id="7170" name="Picture 2" descr="在这里插入图片描述">
            <a:extLst>
              <a:ext uri="{FF2B5EF4-FFF2-40B4-BE49-F238E27FC236}">
                <a16:creationId xmlns:a16="http://schemas.microsoft.com/office/drawing/2014/main" id="{6FFF4572-1CAC-AD21-6469-F8BC45DDE8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12460" y="1753394"/>
            <a:ext cx="625792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027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0414DE-2134-4CE7-7FC1-2D9D812ED6CA}"/>
              </a:ext>
            </a:extLst>
          </p:cNvPr>
          <p:cNvSpPr>
            <a:spLocks noGrp="1"/>
          </p:cNvSpPr>
          <p:nvPr>
            <p:ph type="title"/>
          </p:nvPr>
        </p:nvSpPr>
        <p:spPr/>
        <p:txBody>
          <a:bodyPr/>
          <a:lstStyle/>
          <a:p>
            <a:r>
              <a:rPr lang="zh-CN" altLang="en-US" dirty="0"/>
              <a:t>开源社区</a:t>
            </a:r>
          </a:p>
        </p:txBody>
      </p:sp>
      <p:pic>
        <p:nvPicPr>
          <p:cNvPr id="8194" name="Picture 2" descr="在这里插入图片描述">
            <a:extLst>
              <a:ext uri="{FF2B5EF4-FFF2-40B4-BE49-F238E27FC236}">
                <a16:creationId xmlns:a16="http://schemas.microsoft.com/office/drawing/2014/main" id="{6A511369-5ED5-CF40-897C-617241F045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800" y="2115344"/>
            <a:ext cx="6248400"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59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C610E-669E-BBD2-55BF-3C02910E809F}"/>
              </a:ext>
            </a:extLst>
          </p:cNvPr>
          <p:cNvSpPr>
            <a:spLocks noGrp="1"/>
          </p:cNvSpPr>
          <p:nvPr>
            <p:ph type="title"/>
          </p:nvPr>
        </p:nvSpPr>
        <p:spPr/>
        <p:txBody>
          <a:bodyPr/>
          <a:lstStyle/>
          <a:p>
            <a:r>
              <a:rPr lang="en-US" altLang="zh-CN" dirty="0"/>
              <a:t>Application</a:t>
            </a:r>
            <a:endParaRPr lang="zh-CN" altLang="en-US" dirty="0"/>
          </a:p>
        </p:txBody>
      </p:sp>
      <p:sp>
        <p:nvSpPr>
          <p:cNvPr id="3" name="内容占位符 2">
            <a:extLst>
              <a:ext uri="{FF2B5EF4-FFF2-40B4-BE49-F238E27FC236}">
                <a16:creationId xmlns:a16="http://schemas.microsoft.com/office/drawing/2014/main" id="{D6F878F5-8B05-1B37-9AE9-2BA3F1F79874}"/>
              </a:ext>
            </a:extLst>
          </p:cNvPr>
          <p:cNvSpPr>
            <a:spLocks noGrp="1"/>
          </p:cNvSpPr>
          <p:nvPr>
            <p:ph idx="1"/>
          </p:nvPr>
        </p:nvSpPr>
        <p:spPr/>
        <p:txBody>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目前</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被广泛应用于各种类型的机器人</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lvl="1"/>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无人驾驶汽车</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lvl="1"/>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工业机器人和机械臂</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lvl="1"/>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服务机器人</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lvl="1"/>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无人机和水下机器人</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lvl="1"/>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个人娱乐机器人</a:t>
            </a:r>
            <a:endParaRPr lang="en-US" altLang="zh-CN" sz="1400" kern="100" dirty="0">
              <a:latin typeface="等线" panose="02010600030101010101" pitchFamily="2" charset="-122"/>
              <a:ea typeface="等线" panose="02010600030101010101" pitchFamily="2" charset="-122"/>
              <a:cs typeface="Times New Roman" panose="02020603050405020304" pitchFamily="18" charset="0"/>
            </a:endParaRPr>
          </a:p>
          <a:p>
            <a:pPr lvl="1"/>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提供了大量的软件包来支持这些应用</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仿真工具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Gazebo</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工业机器人包</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ROS-Industrial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机器人运动包</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MoveIt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自动驾驶包</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Autoware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等等。</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总的来说</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在过去十多年中取得了长足发展</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成为机器人开发的事实标准</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它的开源、模块化、多语言等特点吸引了大量开发者和用户的参与</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推动了机器人技术的进步</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00350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54FDE-476E-8B9F-1117-AF38FDA50CA1}"/>
              </a:ext>
            </a:extLst>
          </p:cNvPr>
          <p:cNvSpPr>
            <a:spLocks noGrp="1"/>
          </p:cNvSpPr>
          <p:nvPr>
            <p:ph type="title"/>
          </p:nvPr>
        </p:nvSpPr>
        <p:spPr/>
        <p:txBody>
          <a:bodyPr/>
          <a:lstStyle/>
          <a:p>
            <a:r>
              <a:rPr lang="en-US" altLang="zh-CN" dirty="0"/>
              <a:t>ROS 2.0</a:t>
            </a:r>
            <a:endParaRPr lang="zh-CN" altLang="en-US" dirty="0"/>
          </a:p>
        </p:txBody>
      </p:sp>
      <p:pic>
        <p:nvPicPr>
          <p:cNvPr id="11" name="内容占位符 10">
            <a:extLst>
              <a:ext uri="{FF2B5EF4-FFF2-40B4-BE49-F238E27FC236}">
                <a16:creationId xmlns:a16="http://schemas.microsoft.com/office/drawing/2014/main" id="{78E26627-C580-61DE-5BE7-B5740F61A52D}"/>
              </a:ext>
            </a:extLst>
          </p:cNvPr>
          <p:cNvPicPr>
            <a:picLocks noGrp="1" noChangeAspect="1"/>
          </p:cNvPicPr>
          <p:nvPr>
            <p:ph idx="1"/>
          </p:nvPr>
        </p:nvPicPr>
        <p:blipFill>
          <a:blip r:embed="rId2"/>
          <a:stretch>
            <a:fillRect/>
          </a:stretch>
        </p:blipFill>
        <p:spPr bwMode="auto">
          <a:xfrm>
            <a:off x="1865361" y="1830820"/>
            <a:ext cx="846127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500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AB2A2-57C5-FF59-3E27-AE20592646FC}"/>
              </a:ext>
            </a:extLst>
          </p:cNvPr>
          <p:cNvSpPr>
            <a:spLocks noGrp="1"/>
          </p:cNvSpPr>
          <p:nvPr>
            <p:ph type="title"/>
          </p:nvPr>
        </p:nvSpPr>
        <p:spPr/>
        <p:txBody>
          <a:bodyPr/>
          <a:lstStyle/>
          <a:p>
            <a:r>
              <a:rPr lang="en-US" altLang="zh-CN" dirty="0"/>
              <a:t>Microsoft Robotics Developer Studio</a:t>
            </a:r>
            <a:endParaRPr lang="zh-CN" altLang="en-US" dirty="0"/>
          </a:p>
        </p:txBody>
      </p:sp>
      <p:sp>
        <p:nvSpPr>
          <p:cNvPr id="3" name="内容占位符 2">
            <a:extLst>
              <a:ext uri="{FF2B5EF4-FFF2-40B4-BE49-F238E27FC236}">
                <a16:creationId xmlns:a16="http://schemas.microsoft.com/office/drawing/2014/main" id="{751FB0FF-29E0-676B-A50D-6A5EAC07E91A}"/>
              </a:ext>
            </a:extLst>
          </p:cNvPr>
          <p:cNvSpPr>
            <a:spLocks noGrp="1"/>
          </p:cNvSpPr>
          <p:nvPr>
            <p:ph idx="1"/>
          </p:nvPr>
        </p:nvSpPr>
        <p:spPr/>
        <p:txBody>
          <a:bodyPr/>
          <a:lstStyle/>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MRDS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是微软在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2006-2012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年开发的一个基于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Windows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的机器人控制和模拟环境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Concurrency and Coordination Runtime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库来实现对异步的并行任务的支持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它使用消息传递和轻量级面向服务的运行时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Decentralized Software Services,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允许对多个服务进行编排来完成任务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这里可以看出来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它的灵活性是不如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0" algn="jus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MRDS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的首选编程语言是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对多语言的支持不如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它提供了一个可视化编程工具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用于创建可调试机器人应用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Web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Windows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的接口</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对机器人的传感器和执行器的简便访问等功能</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indent="228600"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MRDS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年发布了最后一个版本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此后几乎停止支持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1271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C52D0-27B6-BBC2-B3C1-31053AB4958D}"/>
              </a:ext>
            </a:extLst>
          </p:cNvPr>
          <p:cNvSpPr>
            <a:spLocks noGrp="1"/>
          </p:cNvSpPr>
          <p:nvPr>
            <p:ph type="title"/>
          </p:nvPr>
        </p:nvSpPr>
        <p:spPr/>
        <p:txBody>
          <a:bodyPr/>
          <a:lstStyle/>
          <a:p>
            <a:r>
              <a:rPr lang="en-US" altLang="zh-CN" dirty="0" err="1"/>
              <a:t>OpenRTM-aist</a:t>
            </a:r>
            <a:endParaRPr lang="zh-CN" altLang="en-US" dirty="0"/>
          </a:p>
        </p:txBody>
      </p:sp>
      <p:sp>
        <p:nvSpPr>
          <p:cNvPr id="3" name="内容占位符 2">
            <a:extLst>
              <a:ext uri="{FF2B5EF4-FFF2-40B4-BE49-F238E27FC236}">
                <a16:creationId xmlns:a16="http://schemas.microsoft.com/office/drawing/2014/main" id="{F1B16F52-EE60-A0D3-EE1E-265F86A2D8BB}"/>
              </a:ext>
            </a:extLst>
          </p:cNvPr>
          <p:cNvSpPr>
            <a:spLocks noGrp="1"/>
          </p:cNvSpPr>
          <p:nvPr>
            <p:ph idx="1"/>
          </p:nvPr>
        </p:nvSpPr>
        <p:spPr/>
        <p:txBody>
          <a:bodyPr>
            <a:normAutofit/>
          </a:bodyPr>
          <a:lstStyle/>
          <a:p>
            <a:r>
              <a:rPr lang="en-US" altLang="zh-CN" sz="2000" dirty="0" err="1"/>
              <a:t>OpenRTM-aist</a:t>
            </a:r>
            <a:r>
              <a:rPr lang="zh-CN" altLang="en-US" sz="2000" dirty="0"/>
              <a:t>自主无人操作系统是日本国家先进工业科学技术研究院开发的自主无人操作系统，是一个基于</a:t>
            </a:r>
            <a:r>
              <a:rPr lang="en-US" altLang="zh-CN" sz="2000" dirty="0"/>
              <a:t>RT</a:t>
            </a:r>
            <a:r>
              <a:rPr lang="zh-CN" altLang="en-US" sz="2000" dirty="0"/>
              <a:t>中间件的，面向组件的机器人软件平台。</a:t>
            </a:r>
            <a:endParaRPr lang="en-US" altLang="zh-CN" sz="2000" dirty="0"/>
          </a:p>
          <a:p>
            <a:r>
              <a:rPr lang="en-US" altLang="zh-CN" sz="2000" dirty="0" err="1"/>
              <a:t>OpenRTM-aist</a:t>
            </a:r>
            <a:r>
              <a:rPr lang="zh-CN" altLang="en-US" sz="2000" dirty="0"/>
              <a:t>基于</a:t>
            </a:r>
            <a:r>
              <a:rPr lang="en-US" altLang="zh-CN" sz="2000" dirty="0"/>
              <a:t>CORBA</a:t>
            </a:r>
            <a:r>
              <a:rPr lang="zh-CN" altLang="en-US" sz="2000" dirty="0"/>
              <a:t>分布式对象体系结构实现的，强调网络透明性、操作系统独立性和语言独立性。</a:t>
            </a:r>
            <a:r>
              <a:rPr lang="en-US" altLang="zh-CN" sz="2000" dirty="0"/>
              <a:t>RT</a:t>
            </a:r>
            <a:r>
              <a:rPr lang="zh-CN" altLang="en-US" sz="2000" dirty="0"/>
              <a:t>组件可以使用</a:t>
            </a:r>
            <a:r>
              <a:rPr lang="en-US" altLang="zh-CN" sz="2000" dirty="0"/>
              <a:t>C ++</a:t>
            </a:r>
            <a:r>
              <a:rPr lang="zh-CN" altLang="en-US" sz="2000" dirty="0"/>
              <a:t>，</a:t>
            </a:r>
            <a:r>
              <a:rPr lang="en-US" altLang="zh-CN" sz="2000" dirty="0"/>
              <a:t>Python</a:t>
            </a:r>
            <a:r>
              <a:rPr lang="zh-CN" altLang="en-US" sz="2000" dirty="0"/>
              <a:t>，</a:t>
            </a:r>
            <a:r>
              <a:rPr lang="en-US" altLang="zh-CN" sz="2000" dirty="0"/>
              <a:t>Java</a:t>
            </a:r>
            <a:r>
              <a:rPr lang="zh-CN" altLang="en-US" sz="2000" dirty="0"/>
              <a:t>语言开发，并可以在主要的</a:t>
            </a:r>
            <a:r>
              <a:rPr lang="en-US" altLang="zh-CN" sz="2000" dirty="0"/>
              <a:t>OS</a:t>
            </a:r>
            <a:r>
              <a:rPr lang="zh-CN" altLang="en-US" sz="2000" dirty="0"/>
              <a:t>（</a:t>
            </a:r>
            <a:r>
              <a:rPr lang="en-US" altLang="zh-CN" sz="2000" dirty="0"/>
              <a:t>Linux / Unix</a:t>
            </a:r>
            <a:r>
              <a:rPr lang="zh-CN" altLang="en-US" sz="2000" dirty="0"/>
              <a:t>，</a:t>
            </a:r>
            <a:r>
              <a:rPr lang="en-US" altLang="zh-CN" sz="2000" dirty="0"/>
              <a:t>Windows</a:t>
            </a:r>
            <a:r>
              <a:rPr lang="zh-CN" altLang="en-US" sz="2000" dirty="0"/>
              <a:t>，</a:t>
            </a:r>
            <a:r>
              <a:rPr lang="en-US" altLang="zh-CN" sz="2000" dirty="0"/>
              <a:t>Mac OS X</a:t>
            </a:r>
            <a:r>
              <a:rPr lang="zh-CN" altLang="en-US" sz="2000" dirty="0"/>
              <a:t>）上运行。</a:t>
            </a:r>
            <a:endParaRPr lang="en-US" altLang="zh-CN" sz="2000" dirty="0"/>
          </a:p>
          <a:p>
            <a:r>
              <a:rPr lang="en-US" altLang="zh-CN" sz="2000" dirty="0"/>
              <a:t>RT</a:t>
            </a:r>
            <a:r>
              <a:rPr lang="zh-CN" altLang="en-US" sz="2000" dirty="0"/>
              <a:t>组件具有用于与其他组件交换数据和命令的称为“端口”的功能，用于统一行为的称为“活动”的基本状态转换，以及可以从外部操纵参数的称为“配置”的功能。通过使用这些功能，可以轻松创建具有高度独立性和可重用性的模块。通过使用现有组件，可以花费最少的精力来构建系统。</a:t>
            </a:r>
            <a:r>
              <a:rPr lang="en-US" altLang="zh-CN" sz="2000" dirty="0" err="1"/>
              <a:t>OpenRTM-aist</a:t>
            </a:r>
            <a:r>
              <a:rPr lang="zh-CN" altLang="en-US" sz="2000" dirty="0"/>
              <a:t>既适用于工业无人操作平台也适用于个人服务机器人等平台。</a:t>
            </a:r>
          </a:p>
        </p:txBody>
      </p:sp>
    </p:spTree>
    <p:extLst>
      <p:ext uri="{BB962C8B-B14F-4D97-AF65-F5344CB8AC3E}">
        <p14:creationId xmlns:p14="http://schemas.microsoft.com/office/powerpoint/2010/main" val="382726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8796F-EF82-4EF0-5CD5-DA5B0BB54E4D}"/>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EF6F4BBF-6C43-60A8-CBD3-6180EA97735D}"/>
              </a:ext>
            </a:extLst>
          </p:cNvPr>
          <p:cNvSpPr>
            <a:spLocks noGrp="1"/>
          </p:cNvSpPr>
          <p:nvPr>
            <p:ph idx="1"/>
          </p:nvPr>
        </p:nvSpPr>
        <p:spPr/>
        <p:txBody>
          <a:bodyPr/>
          <a:lstStyle/>
          <a:p>
            <a:r>
              <a:rPr lang="en-US" altLang="zh-CN" dirty="0" err="1"/>
              <a:t>Webots</a:t>
            </a:r>
            <a:endParaRPr lang="en-US" altLang="zh-CN" dirty="0"/>
          </a:p>
          <a:p>
            <a:r>
              <a:rPr lang="en-US" altLang="zh-CN" dirty="0"/>
              <a:t>V-REP/</a:t>
            </a:r>
            <a:r>
              <a:rPr lang="en-US" altLang="zh-CN" dirty="0" err="1"/>
              <a:t>CoppeliaSim</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23784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FC2197-2D94-CCBF-6B46-3138FC0663F6}"/>
              </a:ext>
            </a:extLst>
          </p:cNvPr>
          <p:cNvSpPr>
            <a:spLocks noGrp="1"/>
          </p:cNvSpPr>
          <p:nvPr>
            <p:ph idx="1"/>
          </p:nvPr>
        </p:nvSpPr>
        <p:spPr>
          <a:xfrm>
            <a:off x="838200" y="722671"/>
            <a:ext cx="10515600" cy="5454292"/>
          </a:xfrm>
        </p:spPr>
        <p:txBody>
          <a:bodyPr/>
          <a:lstStyle/>
          <a:p>
            <a:r>
              <a:rPr lang="en-US" altLang="zh-CN" dirty="0"/>
              <a:t>ROS</a:t>
            </a:r>
          </a:p>
          <a:p>
            <a:r>
              <a:rPr lang="en-US" altLang="zh-CN" dirty="0"/>
              <a:t>Microsoft Robotics Developer Studio</a:t>
            </a:r>
          </a:p>
          <a:p>
            <a:r>
              <a:rPr lang="en-US" altLang="zh-CN" i="0" dirty="0" err="1">
                <a:solidFill>
                  <a:srgbClr val="222226"/>
                </a:solidFill>
                <a:effectLst/>
              </a:rPr>
              <a:t>OpenRTM-Aist</a:t>
            </a:r>
            <a:endParaRPr lang="en-US" altLang="zh-CN" dirty="0"/>
          </a:p>
        </p:txBody>
      </p:sp>
    </p:spTree>
    <p:extLst>
      <p:ext uri="{BB962C8B-B14F-4D97-AF65-F5344CB8AC3E}">
        <p14:creationId xmlns:p14="http://schemas.microsoft.com/office/powerpoint/2010/main" val="386961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AF2E3-6784-15EB-843A-9187CF4A66B0}"/>
              </a:ext>
            </a:extLst>
          </p:cNvPr>
          <p:cNvSpPr>
            <a:spLocks noGrp="1"/>
          </p:cNvSpPr>
          <p:nvPr>
            <p:ph type="title"/>
          </p:nvPr>
        </p:nvSpPr>
        <p:spPr>
          <a:xfrm>
            <a:off x="838200" y="2718666"/>
            <a:ext cx="10515600" cy="1325563"/>
          </a:xfrm>
        </p:spPr>
        <p:txBody>
          <a:bodyPr/>
          <a:lstStyle/>
          <a:p>
            <a:r>
              <a:rPr lang="en-US" altLang="zh-CN" dirty="0"/>
              <a:t>Thank you for listening</a:t>
            </a:r>
            <a:r>
              <a:rPr lang="zh-CN" altLang="en-US" dirty="0"/>
              <a:t>！</a:t>
            </a:r>
          </a:p>
        </p:txBody>
      </p:sp>
    </p:spTree>
    <p:extLst>
      <p:ext uri="{BB962C8B-B14F-4D97-AF65-F5344CB8AC3E}">
        <p14:creationId xmlns:p14="http://schemas.microsoft.com/office/powerpoint/2010/main" val="33148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23DB6-BED0-012C-296B-B82CCAC95EEA}"/>
              </a:ext>
            </a:extLst>
          </p:cNvPr>
          <p:cNvSpPr>
            <a:spLocks noGrp="1"/>
          </p:cNvSpPr>
          <p:nvPr>
            <p:ph type="title"/>
          </p:nvPr>
        </p:nvSpPr>
        <p:spPr/>
        <p:txBody>
          <a:bodyPr/>
          <a:lstStyle/>
          <a:p>
            <a:r>
              <a:rPr lang="en-US" altLang="zh-CN" dirty="0"/>
              <a:t>ROS</a:t>
            </a:r>
            <a:endParaRPr lang="zh-CN" altLang="en-US" dirty="0"/>
          </a:p>
        </p:txBody>
      </p:sp>
      <p:sp>
        <p:nvSpPr>
          <p:cNvPr id="3" name="内容占位符 2">
            <a:extLst>
              <a:ext uri="{FF2B5EF4-FFF2-40B4-BE49-F238E27FC236}">
                <a16:creationId xmlns:a16="http://schemas.microsoft.com/office/drawing/2014/main" id="{21A13E43-5726-81A4-C027-7A97811A11E6}"/>
              </a:ext>
            </a:extLst>
          </p:cNvPr>
          <p:cNvSpPr>
            <a:spLocks noGrp="1"/>
          </p:cNvSpPr>
          <p:nvPr>
            <p:ph idx="1"/>
          </p:nvPr>
        </p:nvSpPr>
        <p:spPr/>
        <p:txBody>
          <a:bodyPr/>
          <a:lstStyle/>
          <a:p>
            <a:r>
              <a:rPr lang="en-US" altLang="zh-CN" sz="2800" dirty="0">
                <a:effectLst/>
                <a:latin typeface="等线" panose="02010600030101010101" pitchFamily="2" charset="-122"/>
                <a:cs typeface="Times New Roman" panose="02020603050405020304" pitchFamily="18" charset="0"/>
              </a:rPr>
              <a:t>an open-source Robot Operating System</a:t>
            </a:r>
          </a:p>
          <a:p>
            <a:r>
              <a:rPr lang="en-US" altLang="zh-CN" sz="2800" dirty="0">
                <a:effectLst/>
                <a:latin typeface="等线" panose="02010600030101010101" pitchFamily="2" charset="-122"/>
                <a:cs typeface="Times New Roman" panose="02020603050405020304" pitchFamily="18" charset="0"/>
              </a:rPr>
              <a:t>ROS</a:t>
            </a:r>
            <a:r>
              <a:rPr lang="zh-CN" altLang="zh-CN" sz="2800" dirty="0">
                <a:effectLst/>
                <a:ea typeface="等线" panose="02010600030101010101" pitchFamily="2" charset="-122"/>
                <a:cs typeface="Times New Roman" panose="02020603050405020304" pitchFamily="18" charset="0"/>
              </a:rPr>
              <a:t>是一个开源的机器人操作系统</a:t>
            </a:r>
            <a:r>
              <a:rPr lang="zh-CN" altLang="en-US" dirty="0">
                <a:ea typeface="等线" panose="02010600030101010101" pitchFamily="2" charset="-122"/>
                <a:cs typeface="Times New Roman" panose="02020603050405020304" pitchFamily="18" charset="0"/>
              </a:rPr>
              <a:t>。</a:t>
            </a:r>
            <a:endParaRPr lang="en-US" altLang="zh-CN" dirty="0">
              <a:ea typeface="等线" panose="02010600030101010101" pitchFamily="2" charset="-122"/>
              <a:cs typeface="Times New Roman" panose="02020603050405020304" pitchFamily="18" charset="0"/>
            </a:endParaRPr>
          </a:p>
          <a:p>
            <a:r>
              <a:rPr lang="zh-CN" altLang="zh-CN" sz="2800" dirty="0">
                <a:effectLst/>
                <a:ea typeface="等线" panose="02010600030101010101" pitchFamily="2" charset="-122"/>
                <a:cs typeface="Times New Roman" panose="02020603050405020304" pitchFamily="18" charset="0"/>
              </a:rPr>
              <a:t>它不像传统的操作系统那样着眼于进程的管理和规划</a:t>
            </a:r>
            <a:r>
              <a:rPr lang="zh-CN" altLang="en-US" dirty="0">
                <a:ea typeface="等线" panose="02010600030101010101" pitchFamily="2" charset="-122"/>
                <a:cs typeface="Times New Roman" panose="02020603050405020304" pitchFamily="18" charset="0"/>
              </a:rPr>
              <a:t>，</a:t>
            </a:r>
            <a:r>
              <a:rPr lang="zh-CN" altLang="zh-CN" sz="2800" dirty="0">
                <a:effectLst/>
                <a:ea typeface="等线" panose="02010600030101010101" pitchFamily="2" charset="-122"/>
                <a:cs typeface="Times New Roman" panose="02020603050405020304" pitchFamily="18" charset="0"/>
              </a:rPr>
              <a:t>而是在异构的计算集群的本机操作系统上</a:t>
            </a:r>
            <a:r>
              <a:rPr lang="zh-CN" altLang="en-US" sz="2800" dirty="0">
                <a:effectLst/>
                <a:ea typeface="等线" panose="02010600030101010101" pitchFamily="2" charset="-122"/>
                <a:cs typeface="Times New Roman" panose="02020603050405020304" pitchFamily="18" charset="0"/>
              </a:rPr>
              <a:t>，</a:t>
            </a:r>
            <a:r>
              <a:rPr lang="zh-CN" altLang="zh-CN" sz="2800" dirty="0">
                <a:effectLst/>
                <a:ea typeface="等线" panose="02010600030101010101" pitchFamily="2" charset="-122"/>
                <a:cs typeface="Times New Roman" panose="02020603050405020304" pitchFamily="18" charset="0"/>
              </a:rPr>
              <a:t>提供的一个结构化的沟通层</a:t>
            </a:r>
            <a:r>
              <a:rPr lang="zh-CN" altLang="en-US" dirty="0">
                <a:ea typeface="等线" panose="02010600030101010101" pitchFamily="2" charset="-122"/>
                <a:cs typeface="Times New Roman" panose="02020603050405020304" pitchFamily="18" charset="0"/>
              </a:rPr>
              <a:t>。</a:t>
            </a:r>
            <a:endParaRPr lang="en-US" altLang="zh-CN" dirty="0">
              <a:ea typeface="等线" panose="02010600030101010101" pitchFamily="2" charset="-122"/>
              <a:cs typeface="Times New Roman" panose="02020603050405020304" pitchFamily="18" charset="0"/>
            </a:endParaRPr>
          </a:p>
          <a:p>
            <a:r>
              <a:rPr lang="en-US" altLang="zh-CN" b="0" i="0" dirty="0">
                <a:solidFill>
                  <a:srgbClr val="333333"/>
                </a:solidFill>
                <a:effectLst/>
              </a:rPr>
              <a:t>Primary goal of ROS</a:t>
            </a:r>
            <a:r>
              <a:rPr lang="en-US" altLang="zh-CN" dirty="0">
                <a:solidFill>
                  <a:srgbClr val="333333"/>
                </a:solidFill>
              </a:rPr>
              <a:t>:</a:t>
            </a:r>
            <a:r>
              <a:rPr lang="en-US" altLang="zh-CN" b="0" i="0" dirty="0">
                <a:solidFill>
                  <a:srgbClr val="333333"/>
                </a:solidFill>
                <a:effectLst/>
              </a:rPr>
              <a:t> to support code </a:t>
            </a:r>
            <a:r>
              <a:rPr lang="en-US" altLang="zh-CN" b="0" i="1" dirty="0">
                <a:solidFill>
                  <a:srgbClr val="333333"/>
                </a:solidFill>
                <a:effectLst/>
              </a:rPr>
              <a:t>reuse</a:t>
            </a:r>
            <a:r>
              <a:rPr lang="en-US" altLang="zh-CN" b="0" i="0" dirty="0">
                <a:solidFill>
                  <a:srgbClr val="333333"/>
                </a:solidFill>
                <a:effectLst/>
              </a:rPr>
              <a:t> in robotics research and development</a:t>
            </a:r>
          </a:p>
          <a:p>
            <a:r>
              <a:rPr lang="en-US" altLang="zh-CN" sz="2800" dirty="0">
                <a:effectLst/>
                <a:latin typeface="等线" panose="02010600030101010101" pitchFamily="2" charset="-122"/>
                <a:cs typeface="Times New Roman" panose="02020603050405020304" pitchFamily="18" charset="0"/>
              </a:rPr>
              <a:t>ROS</a:t>
            </a:r>
            <a:r>
              <a:rPr lang="zh-CN" altLang="en-US" dirty="0">
                <a:latin typeface="等线" panose="02010600030101010101" pitchFamily="2" charset="-122"/>
                <a:ea typeface="等线" panose="02010600030101010101" pitchFamily="2" charset="-122"/>
                <a:cs typeface="Times New Roman" panose="02020603050405020304" pitchFamily="18" charset="0"/>
              </a:rPr>
              <a:t>已在</a:t>
            </a:r>
            <a:r>
              <a:rPr lang="zh-CN" altLang="zh-CN" sz="2800" dirty="0">
                <a:effectLst/>
                <a:ea typeface="等线" panose="02010600030101010101" pitchFamily="2" charset="-122"/>
                <a:cs typeface="Times New Roman" panose="02020603050405020304" pitchFamily="18" charset="0"/>
              </a:rPr>
              <a:t>大规模</a:t>
            </a:r>
            <a:r>
              <a:rPr lang="zh-CN" altLang="en-US" dirty="0">
                <a:ea typeface="等线" panose="02010600030101010101" pitchFamily="2" charset="-122"/>
                <a:cs typeface="Times New Roman" panose="02020603050405020304" pitchFamily="18" charset="0"/>
              </a:rPr>
              <a:t>、</a:t>
            </a:r>
            <a:r>
              <a:rPr lang="zh-CN" altLang="zh-CN" sz="2800" dirty="0">
                <a:effectLst/>
                <a:ea typeface="等线" panose="02010600030101010101" pitchFamily="2" charset="-122"/>
                <a:cs typeface="Times New Roman" panose="02020603050405020304" pitchFamily="18" charset="0"/>
              </a:rPr>
              <a:t>集成化的机器人研究发挥多种作用</a:t>
            </a:r>
            <a:r>
              <a:rPr lang="zh-CN" altLang="en-US" dirty="0">
                <a:ea typeface="等线" panose="02010600030101010101" pitchFamily="2" charset="-122"/>
                <a:cs typeface="Times New Roman" panose="02020603050405020304" pitchFamily="18" charset="0"/>
              </a:rPr>
              <a:t>。</a:t>
            </a:r>
            <a:endParaRPr lang="en-US" altLang="zh-CN" dirty="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7458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4FCB0-60DB-B71C-1B57-BAC1FD4EDA33}"/>
              </a:ext>
            </a:extLst>
          </p:cNvPr>
          <p:cNvSpPr>
            <a:spLocks noGrp="1"/>
          </p:cNvSpPr>
          <p:nvPr>
            <p:ph type="title"/>
          </p:nvPr>
        </p:nvSpPr>
        <p:spPr/>
        <p:txBody>
          <a:bodyPr/>
          <a:lstStyle/>
          <a:p>
            <a:r>
              <a:rPr lang="en-US" altLang="zh-CN" dirty="0"/>
              <a:t>History of ROS</a:t>
            </a:r>
            <a:endParaRPr lang="zh-CN" altLang="en-US" dirty="0"/>
          </a:p>
        </p:txBody>
      </p:sp>
      <p:pic>
        <p:nvPicPr>
          <p:cNvPr id="1026" name="Picture 2">
            <a:extLst>
              <a:ext uri="{FF2B5EF4-FFF2-40B4-BE49-F238E27FC236}">
                <a16:creationId xmlns:a16="http://schemas.microsoft.com/office/drawing/2014/main" id="{80CB3F38-DC49-D219-BB8F-D9A304E069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525" y="1352838"/>
            <a:ext cx="991791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7BDEF37-6AEB-B458-EE96-5953F1217EE7}"/>
              </a:ext>
            </a:extLst>
          </p:cNvPr>
          <p:cNvSpPr txBox="1"/>
          <p:nvPr/>
        </p:nvSpPr>
        <p:spPr>
          <a:xfrm>
            <a:off x="1007918" y="6115050"/>
            <a:ext cx="9736282" cy="377825"/>
          </a:xfrm>
          <a:prstGeom prst="rect">
            <a:avLst/>
          </a:prstGeom>
          <a:noFill/>
        </p:spPr>
        <p:txBody>
          <a:bodyPr wrap="square" rtlCol="0">
            <a:spAutoFit/>
          </a:bodyPr>
          <a:lstStyle/>
          <a:p>
            <a:r>
              <a:rPr lang="en-US" altLang="zh-CN" dirty="0">
                <a:solidFill>
                  <a:schemeClr val="bg2">
                    <a:lumMod val="75000"/>
                  </a:schemeClr>
                </a:solidFill>
              </a:rPr>
              <a:t>https://blog.csdn.net/qq_25267657/article/details/84316111</a:t>
            </a:r>
            <a:endParaRPr lang="zh-CN" altLang="en-US" dirty="0">
              <a:solidFill>
                <a:schemeClr val="bg2">
                  <a:lumMod val="75000"/>
                </a:schemeClr>
              </a:solidFill>
            </a:endParaRPr>
          </a:p>
        </p:txBody>
      </p:sp>
    </p:spTree>
    <p:extLst>
      <p:ext uri="{BB962C8B-B14F-4D97-AF65-F5344CB8AC3E}">
        <p14:creationId xmlns:p14="http://schemas.microsoft.com/office/powerpoint/2010/main" val="2621506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31772-807E-676C-BE20-F86F31B62768}"/>
              </a:ext>
            </a:extLst>
          </p:cNvPr>
          <p:cNvSpPr>
            <a:spLocks noGrp="1"/>
          </p:cNvSpPr>
          <p:nvPr>
            <p:ph type="title"/>
          </p:nvPr>
        </p:nvSpPr>
        <p:spPr/>
        <p:txBody>
          <a:bodyPr/>
          <a:lstStyle/>
          <a:p>
            <a:r>
              <a:rPr lang="en-US" altLang="zh-CN" dirty="0"/>
              <a:t>Philosophical Goals of ROS</a:t>
            </a:r>
            <a:endParaRPr lang="zh-CN" altLang="en-US" dirty="0"/>
          </a:p>
        </p:txBody>
      </p:sp>
      <p:sp>
        <p:nvSpPr>
          <p:cNvPr id="3" name="内容占位符 2">
            <a:extLst>
              <a:ext uri="{FF2B5EF4-FFF2-40B4-BE49-F238E27FC236}">
                <a16:creationId xmlns:a16="http://schemas.microsoft.com/office/drawing/2014/main" id="{E65CFF67-9048-A6E6-AE00-84202BA06711}"/>
              </a:ext>
            </a:extLst>
          </p:cNvPr>
          <p:cNvSpPr>
            <a:spLocks noGrp="1"/>
          </p:cNvSpPr>
          <p:nvPr>
            <p:ph idx="1"/>
          </p:nvPr>
        </p:nvSpPr>
        <p:spPr/>
        <p:txBody>
          <a:bodyPr/>
          <a:lstStyle/>
          <a:p>
            <a:r>
              <a:rPr lang="en-US" altLang="zh-CN" dirty="0"/>
              <a:t>Peer-to-peer</a:t>
            </a:r>
          </a:p>
          <a:p>
            <a:r>
              <a:rPr lang="en-US" altLang="zh-CN" dirty="0"/>
              <a:t>Tools-based</a:t>
            </a:r>
          </a:p>
          <a:p>
            <a:r>
              <a:rPr lang="en-US" altLang="zh-CN" dirty="0"/>
              <a:t>Multi-lingual</a:t>
            </a:r>
          </a:p>
          <a:p>
            <a:r>
              <a:rPr lang="en-US" altLang="zh-CN" dirty="0"/>
              <a:t>Thin</a:t>
            </a:r>
          </a:p>
          <a:p>
            <a:r>
              <a:rPr lang="en-US" altLang="zh-CN" dirty="0"/>
              <a:t>Free and Open-source</a:t>
            </a:r>
            <a:endParaRPr lang="zh-CN" altLang="en-US" dirty="0"/>
          </a:p>
        </p:txBody>
      </p:sp>
      <p:pic>
        <p:nvPicPr>
          <p:cNvPr id="2050" name="Picture 2" descr="在这里插入图片描述">
            <a:extLst>
              <a:ext uri="{FF2B5EF4-FFF2-40B4-BE49-F238E27FC236}">
                <a16:creationId xmlns:a16="http://schemas.microsoft.com/office/drawing/2014/main" id="{2B905C24-F61B-5982-46A1-72070FD92C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615" y="1825625"/>
            <a:ext cx="6581593" cy="3331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168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004E3-C239-0032-5D87-E1ED51C76113}"/>
              </a:ext>
            </a:extLst>
          </p:cNvPr>
          <p:cNvSpPr>
            <a:spLocks noGrp="1"/>
          </p:cNvSpPr>
          <p:nvPr>
            <p:ph type="title"/>
          </p:nvPr>
        </p:nvSpPr>
        <p:spPr/>
        <p:txBody>
          <a:bodyPr/>
          <a:lstStyle/>
          <a:p>
            <a:r>
              <a:rPr lang="en-US" altLang="zh-CN" dirty="0"/>
              <a:t>Peer-to-peer</a:t>
            </a:r>
            <a:endParaRPr lang="zh-CN" altLang="en-US" dirty="0"/>
          </a:p>
        </p:txBody>
      </p:sp>
      <p:sp>
        <p:nvSpPr>
          <p:cNvPr id="3" name="内容占位符 2">
            <a:extLst>
              <a:ext uri="{FF2B5EF4-FFF2-40B4-BE49-F238E27FC236}">
                <a16:creationId xmlns:a16="http://schemas.microsoft.com/office/drawing/2014/main" id="{4043FC65-BDF9-2E7C-FC51-21904B34BB9E}"/>
              </a:ext>
            </a:extLst>
          </p:cNvPr>
          <p:cNvSpPr>
            <a:spLocks noGrp="1"/>
          </p:cNvSpPr>
          <p:nvPr>
            <p:ph idx="1"/>
          </p:nvPr>
        </p:nvSpPr>
        <p:spPr/>
        <p:txBody>
          <a:bodyPr/>
          <a:lstStyle/>
          <a:p>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Peer</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在这里相当于一个进程。通过对机器人功能的划分，不同的进程分别实现相对独立的不同的功能。</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P2P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意味着构成机器人系统的多个进程</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或是多个不同的主机是以平等的方式组织起来的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而不需要一个中心服务器</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这些主机能够以有线或无线网的形式连接在一起</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这么设计的好处之一</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是避免了运行中心服务器所需的大量不必要的数据流</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这有助于降低系统的延迟</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另一方面，这也方便了软件的复用。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FFA15078-1D41-5416-1078-92BCC255A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319" y="4105203"/>
            <a:ext cx="4689763" cy="2433368"/>
          </a:xfrm>
          <a:prstGeom prst="rect">
            <a:avLst/>
          </a:prstGeom>
        </p:spPr>
      </p:pic>
      <p:pic>
        <p:nvPicPr>
          <p:cNvPr id="3074" name="Picture 2" descr="在这里插入图片描述">
            <a:extLst>
              <a:ext uri="{FF2B5EF4-FFF2-40B4-BE49-F238E27FC236}">
                <a16:creationId xmlns:a16="http://schemas.microsoft.com/office/drawing/2014/main" id="{C0288711-6CB8-8000-B65D-6B8F395D1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955" y="4001294"/>
            <a:ext cx="3598718" cy="2396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979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CE3C5-3F0D-33D3-9BF9-FCBE0533BEA9}"/>
              </a:ext>
            </a:extLst>
          </p:cNvPr>
          <p:cNvSpPr>
            <a:spLocks noGrp="1"/>
          </p:cNvSpPr>
          <p:nvPr>
            <p:ph type="title"/>
          </p:nvPr>
        </p:nvSpPr>
        <p:spPr/>
        <p:txBody>
          <a:bodyPr/>
          <a:lstStyle/>
          <a:p>
            <a:r>
              <a:rPr lang="en-US" altLang="zh-CN" dirty="0"/>
              <a:t>Tools-based</a:t>
            </a:r>
            <a:endParaRPr lang="zh-CN" altLang="en-US" dirty="0"/>
          </a:p>
        </p:txBody>
      </p:sp>
      <p:sp>
        <p:nvSpPr>
          <p:cNvPr id="3" name="内容占位符 2">
            <a:extLst>
              <a:ext uri="{FF2B5EF4-FFF2-40B4-BE49-F238E27FC236}">
                <a16:creationId xmlns:a16="http://schemas.microsoft.com/office/drawing/2014/main" id="{99FA074E-F42C-DD0D-8561-6828F6D59610}"/>
              </a:ext>
            </a:extLst>
          </p:cNvPr>
          <p:cNvSpPr>
            <a:spLocks noGrp="1"/>
          </p:cNvSpPr>
          <p:nvPr>
            <p:ph idx="1"/>
          </p:nvPr>
        </p:nvSpPr>
        <p:spPr/>
        <p:txBody>
          <a:bodyPr/>
          <a:lstStyle/>
          <a:p>
            <a:r>
              <a:rPr lang="zh-CN" altLang="zh-CN" sz="1800" dirty="0">
                <a:effectLst/>
                <a:ea typeface="等线" panose="02010600030101010101" pitchFamily="2" charset="-122"/>
                <a:cs typeface="Times New Roman" panose="02020603050405020304" pitchFamily="18" charset="0"/>
              </a:rPr>
              <a:t>微内核的设计</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使用了大量的小工具来构建和运行</a:t>
            </a:r>
            <a:r>
              <a:rPr lang="en-US" altLang="zh-CN" sz="1800" dirty="0">
                <a:effectLst/>
                <a:ea typeface="等线" panose="02010600030101010101" pitchFamily="2" charset="-122"/>
                <a:cs typeface="Times New Roman" panose="02020603050405020304" pitchFamily="18" charset="0"/>
              </a:rPr>
              <a:t>ROS</a:t>
            </a:r>
            <a:r>
              <a:rPr lang="zh-CN" altLang="en-US"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a:p>
            <a:r>
              <a:rPr lang="zh-CN" altLang="en-US" sz="1800" dirty="0">
                <a:effectLst/>
                <a:ea typeface="等线" panose="02010600030101010101" pitchFamily="2" charset="-122"/>
                <a:cs typeface="Times New Roman" panose="02020603050405020304" pitchFamily="18" charset="0"/>
              </a:rPr>
              <a:t>具体工具：</a:t>
            </a:r>
            <a:r>
              <a:rPr lang="zh-CN" altLang="zh-CN" sz="1800" dirty="0">
                <a:effectLst/>
                <a:ea typeface="等线" panose="02010600030101010101" pitchFamily="2" charset="-122"/>
                <a:cs typeface="Times New Roman" panose="02020603050405020304" pitchFamily="18" charset="0"/>
              </a:rPr>
              <a:t>源代码树上导航</a:t>
            </a:r>
            <a:r>
              <a:rPr lang="zh-CN" altLang="en-US" sz="1800" dirty="0">
                <a:ea typeface="等线" panose="02010600030101010101" pitchFamily="2" charset="-122"/>
                <a:cs typeface="Times New Roman" panose="02020603050405020304" pitchFamily="18" charset="0"/>
              </a:rPr>
              <a:t>，</a:t>
            </a:r>
            <a:r>
              <a:rPr lang="en-US" altLang="zh-CN" sz="1800" dirty="0">
                <a:effectLst/>
                <a:ea typeface="等线" panose="02010600030101010101" pitchFamily="2" charset="-122"/>
                <a:cs typeface="Times New Roman" panose="02020603050405020304" pitchFamily="18" charset="0"/>
              </a:rPr>
              <a:t>get</a:t>
            </a:r>
            <a:r>
              <a:rPr lang="zh-CN" altLang="zh-CN" sz="1800" dirty="0">
                <a:effectLst/>
                <a:ea typeface="等线" panose="02010600030101010101" pitchFamily="2" charset="-122"/>
                <a:cs typeface="Times New Roman" panose="02020603050405020304" pitchFamily="18" charset="0"/>
              </a:rPr>
              <a:t>和</a:t>
            </a:r>
            <a:r>
              <a:rPr lang="en-US" altLang="zh-CN" sz="1800" dirty="0">
                <a:effectLst/>
                <a:ea typeface="等线" panose="02010600030101010101" pitchFamily="2" charset="-122"/>
                <a:cs typeface="Times New Roman" panose="02020603050405020304" pitchFamily="18" charset="0"/>
              </a:rPr>
              <a:t>set</a:t>
            </a:r>
            <a:r>
              <a:rPr lang="zh-CN" altLang="zh-CN" sz="1800" dirty="0">
                <a:effectLst/>
                <a:ea typeface="等线" panose="02010600030101010101" pitchFamily="2" charset="-122"/>
                <a:cs typeface="Times New Roman" panose="02020603050405020304" pitchFamily="18" charset="0"/>
              </a:rPr>
              <a:t>配置参数</a:t>
            </a:r>
            <a:r>
              <a:rPr lang="zh-CN" altLang="en-US" sz="1800" dirty="0">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可视化</a:t>
            </a:r>
            <a:r>
              <a:rPr lang="en-US" altLang="zh-CN" sz="1800" dirty="0">
                <a:effectLst/>
                <a:ea typeface="等线" panose="02010600030101010101" pitchFamily="2" charset="-122"/>
                <a:cs typeface="Times New Roman" panose="02020603050405020304" pitchFamily="18" charset="0"/>
              </a:rPr>
              <a:t>P2P</a:t>
            </a:r>
            <a:r>
              <a:rPr lang="zh-CN" altLang="zh-CN" sz="1800" dirty="0">
                <a:effectLst/>
                <a:ea typeface="等线" panose="02010600030101010101" pitchFamily="2" charset="-122"/>
                <a:cs typeface="Times New Roman" panose="02020603050405020304" pitchFamily="18" charset="0"/>
              </a:rPr>
              <a:t>连接的拓扑结构</a:t>
            </a:r>
            <a:r>
              <a:rPr lang="zh-CN" altLang="en-US" sz="1800" dirty="0">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测量带宽利用率</a:t>
            </a:r>
            <a:r>
              <a:rPr lang="zh-CN" altLang="en-US" sz="1800" dirty="0">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以图形方式绘制消息数据</a:t>
            </a:r>
            <a:r>
              <a:rPr lang="zh-CN" altLang="en-US" sz="1800" dirty="0">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自动生成文档</a:t>
            </a:r>
            <a:endParaRPr lang="en-US" altLang="zh-CN" sz="1800" dirty="0">
              <a:effectLst/>
              <a:ea typeface="等线" panose="02010600030101010101" pitchFamily="2" charset="-122"/>
              <a:cs typeface="Times New Roman" panose="02020603050405020304" pitchFamily="18" charset="0"/>
            </a:endParaRPr>
          </a:p>
          <a:p>
            <a:r>
              <a:rPr lang="zh-CN" altLang="zh-CN" sz="1800" dirty="0">
                <a:effectLst/>
                <a:ea typeface="等线" panose="02010600030101010101" pitchFamily="2" charset="-122"/>
                <a:cs typeface="Times New Roman" panose="02020603050405020304" pitchFamily="18" charset="0"/>
              </a:rPr>
              <a:t>尽管效率会损失</a:t>
            </a:r>
            <a:r>
              <a:rPr lang="zh-CN" altLang="en-US"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但设计者认为</a:t>
            </a:r>
            <a:r>
              <a:rPr lang="zh-CN" altLang="en-US" sz="1800" dirty="0">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这样能够提高稳定性</a:t>
            </a:r>
            <a:r>
              <a:rPr lang="zh-CN" altLang="en-US" sz="1800" dirty="0">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并有助于管理复杂系统</a:t>
            </a:r>
            <a:r>
              <a:rPr lang="zh-CN" altLang="en-US" sz="1800" dirty="0">
                <a:effectLst/>
                <a:ea typeface="等线" panose="02010600030101010101" pitchFamily="2" charset="-122"/>
                <a:cs typeface="Times New Roman" panose="02020603050405020304" pitchFamily="18" charset="0"/>
              </a:rPr>
              <a:t>。</a:t>
            </a:r>
            <a:endParaRPr lang="en-US" altLang="zh-CN" sz="1800" dirty="0">
              <a:effectLst/>
              <a:ea typeface="等线" panose="02010600030101010101" pitchFamily="2" charset="-122"/>
              <a:cs typeface="Times New Roman" panose="02020603050405020304" pitchFamily="18" charset="0"/>
            </a:endParaRPr>
          </a:p>
        </p:txBody>
      </p:sp>
      <p:pic>
        <p:nvPicPr>
          <p:cNvPr id="4098" name="Picture 2" descr="在这里插入图片描述">
            <a:extLst>
              <a:ext uri="{FF2B5EF4-FFF2-40B4-BE49-F238E27FC236}">
                <a16:creationId xmlns:a16="http://schemas.microsoft.com/office/drawing/2014/main" id="{1FDC49DB-A8CC-B151-CEDB-FE2C94B28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931" y="3667414"/>
            <a:ext cx="4676775" cy="28670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在这里插入图片描述">
            <a:extLst>
              <a:ext uri="{FF2B5EF4-FFF2-40B4-BE49-F238E27FC236}">
                <a16:creationId xmlns:a16="http://schemas.microsoft.com/office/drawing/2014/main" id="{E2DAB686-3213-5B7B-43EB-2C4FAA445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6340" y="3491201"/>
            <a:ext cx="4714875"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14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F41E1-E634-2DF6-3371-91CEE0AF6382}"/>
              </a:ext>
            </a:extLst>
          </p:cNvPr>
          <p:cNvSpPr>
            <a:spLocks noGrp="1"/>
          </p:cNvSpPr>
          <p:nvPr>
            <p:ph type="title"/>
          </p:nvPr>
        </p:nvSpPr>
        <p:spPr/>
        <p:txBody>
          <a:bodyPr/>
          <a:lstStyle/>
          <a:p>
            <a:r>
              <a:rPr lang="en-US" altLang="zh-CN" dirty="0"/>
              <a:t>Multi-lingual</a:t>
            </a:r>
            <a:endParaRPr lang="zh-CN" altLang="en-US" dirty="0"/>
          </a:p>
        </p:txBody>
      </p:sp>
      <p:sp>
        <p:nvSpPr>
          <p:cNvPr id="3" name="内容占位符 2">
            <a:extLst>
              <a:ext uri="{FF2B5EF4-FFF2-40B4-BE49-F238E27FC236}">
                <a16:creationId xmlns:a16="http://schemas.microsoft.com/office/drawing/2014/main" id="{C923CD73-C124-2BE0-3459-D263FF062B89}"/>
              </a:ext>
            </a:extLst>
          </p:cNvPr>
          <p:cNvSpPr>
            <a:spLocks noGrp="1"/>
          </p:cNvSpPr>
          <p:nvPr>
            <p:ph idx="1"/>
          </p:nvPr>
        </p:nvSpPr>
        <p:spPr/>
        <p:txBody>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在发布之初就支持了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Octave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LISP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等语言</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每个进程之间相对独立，可以支持不同编程语言实现。</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在消息传递的层面，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使用了一种简单</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不依赖于编程语言的接口定义语言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(IDL)</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能够提供跨语言的抽象</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，实现使用不同编程语言的进程之间的通信</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为了充分利用语言特性</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设计者为很多语言都开发了原生的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实现</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1161689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E734CE-2E14-0DB0-7E6A-F5E3929E429E}"/>
              </a:ext>
            </a:extLst>
          </p:cNvPr>
          <p:cNvSpPr>
            <a:spLocks noGrp="1"/>
          </p:cNvSpPr>
          <p:nvPr>
            <p:ph type="title"/>
          </p:nvPr>
        </p:nvSpPr>
        <p:spPr/>
        <p:txBody>
          <a:bodyPr/>
          <a:lstStyle/>
          <a:p>
            <a:r>
              <a:rPr lang="en-US" altLang="zh-CN" dirty="0"/>
              <a:t>Thin</a:t>
            </a:r>
            <a:endParaRPr lang="zh-CN" altLang="en-US" dirty="0"/>
          </a:p>
        </p:txBody>
      </p:sp>
      <p:sp>
        <p:nvSpPr>
          <p:cNvPr id="3" name="内容占位符 2">
            <a:extLst>
              <a:ext uri="{FF2B5EF4-FFF2-40B4-BE49-F238E27FC236}">
                <a16:creationId xmlns:a16="http://schemas.microsoft.com/office/drawing/2014/main" id="{9A084A74-66F4-D6EB-5AD6-0BB9B00295CD}"/>
              </a:ext>
            </a:extLst>
          </p:cNvPr>
          <p:cNvSpPr>
            <a:spLocks noGrp="1"/>
          </p:cNvSpPr>
          <p:nvPr>
            <p:ph idx="1"/>
          </p:nvPr>
        </p:nvSpPr>
        <p:spPr/>
        <p:txBody>
          <a:bodyPr/>
          <a:lstStyle/>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鼓励机器人的驱动程序和任何算法都实现在不依赖于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的独立库中</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因为这些代码很可能可以复用</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始终</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保持</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模块化和轻量级特性</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同时</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这也降低了代码测试的复杂性</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大量使用了外部库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对这些代码仅进行了最少的包装和修补</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并能够自动更新这些库</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很容易与其他机器人软件框架集成：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ROS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已经与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OpenRAVE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Orocos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Player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集成。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941790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1171</Words>
  <Application>Microsoft Office PowerPoint</Application>
  <PresentationFormat>宽屏</PresentationFormat>
  <Paragraphs>77</Paragraphs>
  <Slides>20</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Robots Plus</vt:lpstr>
      <vt:lpstr>PowerPoint 演示文稿</vt:lpstr>
      <vt:lpstr>ROS</vt:lpstr>
      <vt:lpstr>History of ROS</vt:lpstr>
      <vt:lpstr>Philosophical Goals of ROS</vt:lpstr>
      <vt:lpstr>Peer-to-peer</vt:lpstr>
      <vt:lpstr>Tools-based</vt:lpstr>
      <vt:lpstr>Multi-lingual</vt:lpstr>
      <vt:lpstr>Thin</vt:lpstr>
      <vt:lpstr>Free and Open-Source</vt:lpstr>
      <vt:lpstr>PowerPoint 演示文稿</vt:lpstr>
      <vt:lpstr>计算图层</vt:lpstr>
      <vt:lpstr>文件系统</vt:lpstr>
      <vt:lpstr>开源社区</vt:lpstr>
      <vt:lpstr>Application</vt:lpstr>
      <vt:lpstr>ROS 2.0</vt:lpstr>
      <vt:lpstr>Microsoft Robotics Developer Studio</vt:lpstr>
      <vt:lpstr>OpenRTM-aist</vt:lpstr>
      <vt:lpstr>其他</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子杰 俞</dc:creator>
  <cp:lastModifiedBy>子杰 俞</cp:lastModifiedBy>
  <cp:revision>2</cp:revision>
  <dcterms:created xsi:type="dcterms:W3CDTF">2024-09-24T12:47:31Z</dcterms:created>
  <dcterms:modified xsi:type="dcterms:W3CDTF">2024-09-24T14:29:39Z</dcterms:modified>
</cp:coreProperties>
</file>