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91" r:id="rId3"/>
    <p:sldId id="283" r:id="rId4"/>
    <p:sldId id="284" r:id="rId5"/>
    <p:sldId id="285" r:id="rId6"/>
    <p:sldId id="286" r:id="rId7"/>
    <p:sldId id="287" r:id="rId8"/>
    <p:sldId id="288" r:id="rId9"/>
    <p:sldId id="289" r:id="rId10"/>
    <p:sldId id="290" r:id="rId11"/>
    <p:sldId id="292" r:id="rId12"/>
    <p:sldId id="293" r:id="rId13"/>
    <p:sldId id="258" r:id="rId14"/>
    <p:sldId id="294" r:id="rId15"/>
    <p:sldId id="278" r:id="rId16"/>
    <p:sldId id="279" r:id="rId17"/>
    <p:sldId id="280" r:id="rId18"/>
    <p:sldId id="282" r:id="rId19"/>
    <p:sldId id="281"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9257B77-1032-44AD-865F-F4EE28564844}">
          <p14:sldIdLst>
            <p14:sldId id="256"/>
            <p14:sldId id="291"/>
            <p14:sldId id="283"/>
            <p14:sldId id="284"/>
            <p14:sldId id="285"/>
            <p14:sldId id="286"/>
            <p14:sldId id="287"/>
            <p14:sldId id="288"/>
            <p14:sldId id="289"/>
            <p14:sldId id="290"/>
            <p14:sldId id="292"/>
            <p14:sldId id="293"/>
            <p14:sldId id="258"/>
            <p14:sldId id="294"/>
            <p14:sldId id="278"/>
            <p14:sldId id="279"/>
            <p14:sldId id="280"/>
            <p14:sldId id="282"/>
            <p14:sldId id="281"/>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1944" autoAdjust="0"/>
  </p:normalViewPr>
  <p:slideViewPr>
    <p:cSldViewPr snapToGrid="0" snapToObjects="1">
      <p:cViewPr varScale="1">
        <p:scale>
          <a:sx n="57" d="100"/>
          <a:sy n="57" d="100"/>
        </p:scale>
        <p:origin x="91" y="7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12119-8498-4C97-BE4E-55FF06597BBC}" type="datetimeFigureOut">
              <a:rPr lang="zh-CN" altLang="en-US" smtClean="0"/>
              <a:t>2019/11/14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4F06E-ED2C-4B31-A201-FF03DDA27F84}" type="slidenum">
              <a:rPr lang="zh-CN" altLang="en-US" smtClean="0"/>
              <a:t>‹#›</a:t>
            </a:fld>
            <a:endParaRPr lang="zh-CN" altLang="en-US"/>
          </a:p>
        </p:txBody>
      </p:sp>
    </p:spTree>
    <p:extLst>
      <p:ext uri="{BB962C8B-B14F-4D97-AF65-F5344CB8AC3E}">
        <p14:creationId xmlns:p14="http://schemas.microsoft.com/office/powerpoint/2010/main" val="3730040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74F06E-ED2C-4B31-A201-FF03DDA27F8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05994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74F06E-ED2C-4B31-A201-FF03DDA27F8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84022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Hans" altLang="en-US"/>
              <a:t>记录一个弹出操作，并对当前有序序列的最大值</a:t>
            </a:r>
            <a:r>
              <a:rPr kumimoji="1" lang="en-US" altLang="zh-Hans"/>
              <a:t>R+1</a:t>
            </a:r>
            <a:endParaRPr kumimoji="1" lang="zh-CN" altLang="en-US"/>
          </a:p>
        </p:txBody>
      </p:sp>
      <p:sp>
        <p:nvSpPr>
          <p:cNvPr id="4" name="幻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674F06E-ED2C-4B31-A201-FF03DDA27F8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92792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ransition spd="slow">
    <p:push dir="u"/>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数据结构与算法</a:t>
            </a:r>
            <a:br>
              <a:rPr kumimoji="1" lang="en-US" altLang="zh-CN" dirty="0"/>
            </a:br>
            <a:r>
              <a:rPr kumimoji="1" lang="zh-CN" altLang="en-US" dirty="0"/>
              <a:t>期中试卷讲评</a:t>
            </a:r>
          </a:p>
        </p:txBody>
      </p:sp>
      <p:sp>
        <p:nvSpPr>
          <p:cNvPr id="3" name="副标题 2"/>
          <p:cNvSpPr>
            <a:spLocks noGrp="1"/>
          </p:cNvSpPr>
          <p:nvPr>
            <p:ph type="subTitle" idx="1"/>
          </p:nvPr>
        </p:nvSpPr>
        <p:spPr/>
        <p:txBody>
          <a:bodyPr>
            <a:normAutofit fontScale="85000" lnSpcReduction="20000"/>
          </a:bodyPr>
          <a:lstStyle/>
          <a:p>
            <a:r>
              <a:rPr kumimoji="1" lang="zh-CN" altLang="en-US" sz="3000" dirty="0"/>
              <a:t>胡琳 李翔宇</a:t>
            </a:r>
          </a:p>
          <a:p>
            <a:r>
              <a:rPr kumimoji="1" lang="zh-CN" altLang="en-US" dirty="0"/>
              <a:t>北京大学王选计算机研究所</a:t>
            </a:r>
          </a:p>
          <a:p>
            <a:r>
              <a:rPr kumimoji="1" lang="en-US" altLang="zh-CN" dirty="0"/>
              <a:t>2019</a:t>
            </a:r>
            <a:r>
              <a:rPr kumimoji="1" lang="zh-CN" altLang="en-US" dirty="0"/>
              <a:t>年</a:t>
            </a:r>
            <a:r>
              <a:rPr kumimoji="1" lang="en-US" altLang="zh-CN" dirty="0"/>
              <a:t>11</a:t>
            </a:r>
            <a:r>
              <a:rPr kumimoji="1" lang="zh-CN" altLang="en-US" dirty="0"/>
              <a:t>月</a:t>
            </a:r>
            <a:r>
              <a:rPr kumimoji="1" lang="en-US" altLang="zh-CN" dirty="0"/>
              <a:t>13</a:t>
            </a:r>
            <a:r>
              <a:rPr kumimoji="1" lang="zh-CN" altLang="en-US" dirty="0"/>
              <a:t>日</a:t>
            </a:r>
          </a:p>
        </p:txBody>
      </p:sp>
    </p:spTree>
    <p:extLst>
      <p:ext uri="{BB962C8B-B14F-4D97-AF65-F5344CB8AC3E}">
        <p14:creationId xmlns:p14="http://schemas.microsoft.com/office/powerpoint/2010/main" val="111012788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874584-F9FA-4294-A035-1510F0099892}"/>
              </a:ext>
            </a:extLst>
          </p:cNvPr>
          <p:cNvSpPr>
            <a:spLocks noGrp="1"/>
          </p:cNvSpPr>
          <p:nvPr>
            <p:ph idx="1"/>
          </p:nvPr>
        </p:nvSpPr>
        <p:spPr>
          <a:xfrm>
            <a:off x="677334" y="783771"/>
            <a:ext cx="8596668" cy="5257591"/>
          </a:xfrm>
        </p:spPr>
        <p:txBody>
          <a:bodyPr/>
          <a:lstStyle/>
          <a:p>
            <a:pPr lvl="0"/>
            <a:r>
              <a:rPr lang="en-US" altLang="zh-CN" dirty="0"/>
              <a:t>4.</a:t>
            </a:r>
            <a:r>
              <a:rPr lang="zh-CN" altLang="zh-CN" dirty="0"/>
              <a:t>（</a:t>
            </a:r>
            <a:r>
              <a:rPr lang="en-US" altLang="zh-CN" dirty="0"/>
              <a:t>6</a:t>
            </a:r>
            <a:r>
              <a:rPr lang="zh-CN" altLang="zh-CN" dirty="0"/>
              <a:t>分）一棵二叉树的前序、中序、后序序列如下所示，其中一部分未标出，请构造出该二叉树并填充尚未标出部分。</a:t>
            </a:r>
          </a:p>
          <a:p>
            <a:r>
              <a:rPr lang="zh-CN" altLang="zh-CN" dirty="0"/>
              <a:t>前序序列 ：</a:t>
            </a:r>
            <a:r>
              <a:rPr lang="en-US" altLang="zh-CN" dirty="0"/>
              <a:t>_ _ C D E _ G H I _ K</a:t>
            </a:r>
            <a:endParaRPr lang="zh-CN" altLang="zh-CN" dirty="0"/>
          </a:p>
          <a:p>
            <a:r>
              <a:rPr lang="zh-CN" altLang="zh-CN" dirty="0"/>
              <a:t>中序序列 ：</a:t>
            </a:r>
            <a:r>
              <a:rPr lang="en-US" altLang="zh-CN" dirty="0"/>
              <a:t>C B _ _ F A _ J K I G</a:t>
            </a:r>
            <a:endParaRPr lang="zh-CN" altLang="zh-CN" dirty="0"/>
          </a:p>
          <a:p>
            <a:r>
              <a:rPr lang="zh-CN" altLang="zh-CN" dirty="0"/>
              <a:t>后序序列 ：</a:t>
            </a:r>
            <a:r>
              <a:rPr lang="en-US" altLang="zh-CN" dirty="0"/>
              <a:t>_ E F D B _ J I H _ A </a:t>
            </a:r>
            <a:endParaRPr lang="zh-CN" altLang="zh-CN" dirty="0"/>
          </a:p>
          <a:p>
            <a:endParaRPr lang="zh-CN" altLang="en-US" dirty="0"/>
          </a:p>
        </p:txBody>
      </p:sp>
      <p:pic>
        <p:nvPicPr>
          <p:cNvPr id="5" name="图片 4">
            <a:extLst>
              <a:ext uri="{FF2B5EF4-FFF2-40B4-BE49-F238E27FC236}">
                <a16:creationId xmlns:a16="http://schemas.microsoft.com/office/drawing/2014/main" id="{8E92AE21-AC5C-4CAA-BDF4-BD41FFAC4EA3}"/>
              </a:ext>
            </a:extLst>
          </p:cNvPr>
          <p:cNvPicPr>
            <a:picLocks noChangeAspect="1"/>
          </p:cNvPicPr>
          <p:nvPr/>
        </p:nvPicPr>
        <p:blipFill>
          <a:blip r:embed="rId2"/>
          <a:stretch>
            <a:fillRect/>
          </a:stretch>
        </p:blipFill>
        <p:spPr>
          <a:xfrm>
            <a:off x="4772297" y="2778034"/>
            <a:ext cx="2404276" cy="3813539"/>
          </a:xfrm>
          <a:prstGeom prst="rect">
            <a:avLst/>
          </a:prstGeom>
        </p:spPr>
      </p:pic>
    </p:spTree>
    <p:extLst>
      <p:ext uri="{BB962C8B-B14F-4D97-AF65-F5344CB8AC3E}">
        <p14:creationId xmlns:p14="http://schemas.microsoft.com/office/powerpoint/2010/main" val="14747403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904375D-49D6-4470-9C85-982FE66064FE}"/>
              </a:ext>
            </a:extLst>
          </p:cNvPr>
          <p:cNvSpPr>
            <a:spLocks noGrp="1"/>
          </p:cNvSpPr>
          <p:nvPr>
            <p:ph idx="1"/>
          </p:nvPr>
        </p:nvSpPr>
        <p:spPr>
          <a:xfrm>
            <a:off x="677334" y="592183"/>
            <a:ext cx="8596668" cy="5449179"/>
          </a:xfrm>
        </p:spPr>
        <p:txBody>
          <a:bodyPr/>
          <a:lstStyle/>
          <a:p>
            <a:pPr lvl="0"/>
            <a:r>
              <a:rPr lang="en-US" altLang="zh-CN" dirty="0"/>
              <a:t>5.</a:t>
            </a:r>
            <a:r>
              <a:rPr lang="zh-CN" altLang="zh-CN" dirty="0"/>
              <a:t>（</a:t>
            </a:r>
            <a:r>
              <a:rPr lang="en-US" altLang="zh-CN" dirty="0"/>
              <a:t>5</a:t>
            </a:r>
            <a:r>
              <a:rPr lang="zh-CN" altLang="zh-CN" dirty="0"/>
              <a:t>分）一棵哈夫曼树由字符</a:t>
            </a:r>
            <a:r>
              <a:rPr lang="en-US" altLang="zh-CN" dirty="0" err="1"/>
              <a:t>abcde</a:t>
            </a:r>
            <a:r>
              <a:rPr lang="zh-CN" altLang="zh-CN" dirty="0"/>
              <a:t>组成</a:t>
            </a:r>
            <a:r>
              <a:rPr lang="en-US" altLang="zh-CN" dirty="0"/>
              <a:t>, </a:t>
            </a:r>
            <a:r>
              <a:rPr lang="zh-CN" altLang="zh-CN" dirty="0"/>
              <a:t>它们的出现频率满足</a:t>
            </a:r>
            <a:r>
              <a:rPr lang="en-US" altLang="zh-CN" dirty="0"/>
              <a:t>a&gt;b&gt;c&gt;d&gt;e, </a:t>
            </a:r>
            <a:r>
              <a:rPr lang="zh-CN" altLang="zh-CN" dirty="0"/>
              <a:t>已知字符</a:t>
            </a:r>
            <a:r>
              <a:rPr lang="en-US" altLang="zh-CN" dirty="0"/>
              <a:t>e</a:t>
            </a:r>
            <a:r>
              <a:rPr lang="zh-CN" altLang="zh-CN" dirty="0"/>
              <a:t>的编码为</a:t>
            </a:r>
            <a:r>
              <a:rPr lang="en-US" altLang="zh-CN" dirty="0"/>
              <a:t>1001</a:t>
            </a:r>
            <a:r>
              <a:rPr lang="zh-CN" altLang="zh-CN" dirty="0"/>
              <a:t>。请将如下电文</a:t>
            </a:r>
            <a:r>
              <a:rPr lang="en-US" altLang="zh-CN" dirty="0"/>
              <a:t>10001010100111</a:t>
            </a:r>
            <a:r>
              <a:rPr lang="zh-CN" altLang="zh-CN" dirty="0"/>
              <a:t>解码成字符串。</a:t>
            </a:r>
          </a:p>
          <a:p>
            <a:r>
              <a:rPr lang="zh-CN" altLang="zh-CN" dirty="0"/>
              <a:t>参考答案：</a:t>
            </a:r>
            <a:r>
              <a:rPr lang="en-US" altLang="zh-CN" dirty="0" err="1"/>
              <a:t>dcaeb</a:t>
            </a:r>
            <a:endParaRPr lang="en-US" altLang="zh-CN" dirty="0"/>
          </a:p>
          <a:p>
            <a:endParaRPr lang="en-US" altLang="zh-CN" dirty="0"/>
          </a:p>
          <a:p>
            <a:endParaRPr lang="en-US" altLang="zh-CN" dirty="0"/>
          </a:p>
          <a:p>
            <a:endParaRPr lang="zh-CN" altLang="zh-CN" dirty="0"/>
          </a:p>
          <a:p>
            <a:pPr lvl="0"/>
            <a:r>
              <a:rPr lang="en-US" altLang="zh-CN" dirty="0"/>
              <a:t>6.</a:t>
            </a:r>
            <a:r>
              <a:rPr lang="zh-CN" altLang="zh-CN" dirty="0"/>
              <a:t>（</a:t>
            </a:r>
            <a:r>
              <a:rPr lang="en-US" altLang="zh-CN" dirty="0"/>
              <a:t>4</a:t>
            </a:r>
            <a:r>
              <a:rPr lang="zh-CN" altLang="zh-CN" dirty="0"/>
              <a:t>分）试证：一个具有</a:t>
            </a:r>
            <a:r>
              <a:rPr lang="en-US" altLang="zh-CN" dirty="0"/>
              <a:t>n(n&gt;1)</a:t>
            </a:r>
            <a:r>
              <a:rPr lang="zh-CN" altLang="zh-CN" dirty="0"/>
              <a:t>个结点的</a:t>
            </a:r>
            <a:r>
              <a:rPr lang="en-US" altLang="zh-CN" dirty="0"/>
              <a:t>m</a:t>
            </a:r>
            <a:r>
              <a:rPr lang="zh-CN" altLang="zh-CN" dirty="0"/>
              <a:t>叉树有</a:t>
            </a:r>
            <a:r>
              <a:rPr lang="en-US" altLang="zh-CN" dirty="0"/>
              <a:t>n(m-1)+1</a:t>
            </a:r>
            <a:r>
              <a:rPr lang="zh-CN" altLang="zh-CN" dirty="0"/>
              <a:t>个空指针。</a:t>
            </a:r>
          </a:p>
          <a:p>
            <a:r>
              <a:rPr lang="zh-CN" altLang="zh-CN" dirty="0"/>
              <a:t>证明：在</a:t>
            </a:r>
            <a:r>
              <a:rPr lang="en-US" altLang="zh-CN" dirty="0"/>
              <a:t>n</a:t>
            </a:r>
            <a:r>
              <a:rPr lang="zh-CN" altLang="zh-CN" dirty="0"/>
              <a:t>个结点的</a:t>
            </a:r>
            <a:r>
              <a:rPr lang="en-US" altLang="zh-CN" dirty="0"/>
              <a:t>m</a:t>
            </a:r>
            <a:r>
              <a:rPr lang="zh-CN" altLang="zh-CN" dirty="0"/>
              <a:t>叉树一共有</a:t>
            </a:r>
            <a:r>
              <a:rPr lang="en-US" altLang="zh-CN" dirty="0"/>
              <a:t>m*n</a:t>
            </a:r>
            <a:r>
              <a:rPr lang="zh-CN" altLang="zh-CN" dirty="0"/>
              <a:t>个指针域，已经使用的为</a:t>
            </a:r>
            <a:r>
              <a:rPr lang="en-US" altLang="zh-CN" dirty="0"/>
              <a:t>n-1</a:t>
            </a:r>
            <a:r>
              <a:rPr lang="zh-CN" altLang="zh-CN" dirty="0"/>
              <a:t>，所以空指针的个数为</a:t>
            </a:r>
            <a:r>
              <a:rPr lang="en-US" altLang="zh-CN" dirty="0"/>
              <a:t>n(m-1)+1.</a:t>
            </a:r>
            <a:endParaRPr lang="zh-CN" altLang="zh-CN" dirty="0"/>
          </a:p>
          <a:p>
            <a:endParaRPr lang="zh-CN" altLang="en-US" dirty="0"/>
          </a:p>
        </p:txBody>
      </p:sp>
    </p:spTree>
    <p:extLst>
      <p:ext uri="{BB962C8B-B14F-4D97-AF65-F5344CB8AC3E}">
        <p14:creationId xmlns:p14="http://schemas.microsoft.com/office/powerpoint/2010/main" val="288232399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FE36E7-6E15-43C2-BE5A-4F48A82CFE80}"/>
              </a:ext>
            </a:extLst>
          </p:cNvPr>
          <p:cNvSpPr>
            <a:spLocks noGrp="1"/>
          </p:cNvSpPr>
          <p:nvPr>
            <p:ph idx="1"/>
          </p:nvPr>
        </p:nvSpPr>
        <p:spPr>
          <a:xfrm>
            <a:off x="677334" y="644435"/>
            <a:ext cx="8596668" cy="5396928"/>
          </a:xfrm>
        </p:spPr>
        <p:txBody>
          <a:bodyPr/>
          <a:lstStyle/>
          <a:p>
            <a:pPr lvl="0"/>
            <a:r>
              <a:rPr lang="en-US" altLang="zh-CN" dirty="0"/>
              <a:t>7.</a:t>
            </a:r>
            <a:r>
              <a:rPr lang="zh-CN" altLang="zh-CN" dirty="0"/>
              <a:t>（</a:t>
            </a:r>
            <a:r>
              <a:rPr lang="en-US" altLang="zh-CN" dirty="0"/>
              <a:t>6</a:t>
            </a:r>
            <a:r>
              <a:rPr lang="zh-CN" altLang="zh-CN" dirty="0"/>
              <a:t>分）亲戚关系具有自反性、对称性和传递性。下面给出了几组亲戚关系：</a:t>
            </a:r>
          </a:p>
          <a:p>
            <a:r>
              <a:rPr lang="en-US" altLang="zh-CN" dirty="0"/>
              <a:t>(1,2), (3,4), (3,5), (1,7), (3,6), (8,9), (3,11), (3,12), (3,13), (14,15), (16,10), (14,16), (1,3) </a:t>
            </a:r>
            <a:endParaRPr lang="zh-CN" altLang="zh-CN" dirty="0"/>
          </a:p>
          <a:p>
            <a:r>
              <a:rPr lang="en-US" altLang="zh-CN" dirty="0"/>
              <a:t>(1)</a:t>
            </a:r>
            <a:r>
              <a:rPr lang="zh-CN" altLang="zh-CN" dirty="0"/>
              <a:t>请把上述</a:t>
            </a:r>
            <a:r>
              <a:rPr lang="en-US" altLang="zh-CN" dirty="0"/>
              <a:t>1-16</a:t>
            </a:r>
            <a:r>
              <a:rPr lang="zh-CN" altLang="zh-CN" dirty="0"/>
              <a:t>编号的人群归为若干个家族，使得家族内部都是亲戚，而家族之间不存在亲戚关系。</a:t>
            </a:r>
          </a:p>
          <a:p>
            <a:r>
              <a:rPr lang="en-US" altLang="zh-CN" dirty="0"/>
              <a:t>(2)</a:t>
            </a:r>
            <a:r>
              <a:rPr lang="zh-CN" altLang="zh-CN" dirty="0"/>
              <a:t>假设一个小城镇有</a:t>
            </a:r>
            <a:r>
              <a:rPr lang="en-US" altLang="zh-CN" dirty="0"/>
              <a:t>10</a:t>
            </a:r>
            <a:r>
              <a:rPr lang="zh-CN" altLang="zh-CN" dirty="0"/>
              <a:t>万人口，已知亲戚关系有</a:t>
            </a:r>
            <a:r>
              <a:rPr lang="en-US" altLang="zh-CN" dirty="0"/>
              <a:t>30</a:t>
            </a:r>
            <a:r>
              <a:rPr lang="zh-CN" altLang="zh-CN" dirty="0"/>
              <a:t>万。请问你采用什么数据结构来辅助进行上述家族关系划分？需要采取什么措施来保持这个数据结构的高效。</a:t>
            </a:r>
          </a:p>
          <a:p>
            <a:endParaRPr lang="en-US" altLang="zh-CN" dirty="0"/>
          </a:p>
          <a:p>
            <a:r>
              <a:rPr lang="en-US" altLang="zh-CN" dirty="0"/>
              <a:t>(1){1,2,3,4,5,6,7,11,12,13}{8,9}{10,14,15,16}</a:t>
            </a:r>
            <a:r>
              <a:rPr lang="zh-CN" altLang="zh-CN" dirty="0"/>
              <a:t>，</a:t>
            </a:r>
            <a:r>
              <a:rPr lang="en-US" altLang="zh-CN" dirty="0"/>
              <a:t>2</a:t>
            </a:r>
            <a:r>
              <a:rPr lang="zh-CN" altLang="zh-CN" dirty="0"/>
              <a:t>分</a:t>
            </a:r>
          </a:p>
          <a:p>
            <a:r>
              <a:rPr lang="en-US" altLang="zh-CN" dirty="0"/>
              <a:t>(2)</a:t>
            </a:r>
            <a:r>
              <a:rPr lang="zh-CN" altLang="zh-CN" dirty="0"/>
              <a:t>并查集；重量权衡合并规则与路径压缩规则，</a:t>
            </a:r>
            <a:r>
              <a:rPr lang="en-US" altLang="zh-CN" dirty="0"/>
              <a:t>3</a:t>
            </a:r>
            <a:r>
              <a:rPr lang="zh-CN" altLang="zh-CN" dirty="0"/>
              <a:t>个关键点各</a:t>
            </a:r>
            <a:r>
              <a:rPr lang="en-US" altLang="zh-CN" dirty="0"/>
              <a:t>1</a:t>
            </a:r>
            <a:r>
              <a:rPr lang="zh-CN" altLang="zh-CN" dirty="0"/>
              <a:t>分</a:t>
            </a:r>
          </a:p>
          <a:p>
            <a:endParaRPr lang="zh-CN" altLang="en-US" dirty="0"/>
          </a:p>
        </p:txBody>
      </p:sp>
    </p:spTree>
    <p:extLst>
      <p:ext uri="{BB962C8B-B14F-4D97-AF65-F5344CB8AC3E}">
        <p14:creationId xmlns:p14="http://schemas.microsoft.com/office/powerpoint/2010/main" val="199216710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 </a:t>
            </a:r>
            <a:r>
              <a:rPr kumimoji="1" lang="zh-Hans" altLang="en-US" dirty="0"/>
              <a:t>算法填空</a:t>
            </a:r>
            <a:endParaRPr kumimoji="1" lang="zh-CN" altLang="en-US" dirty="0"/>
          </a:p>
        </p:txBody>
      </p:sp>
      <p:sp>
        <p:nvSpPr>
          <p:cNvPr id="3" name="内容占位符 2"/>
          <p:cNvSpPr>
            <a:spLocks noGrp="1"/>
          </p:cNvSpPr>
          <p:nvPr>
            <p:ph idx="1"/>
          </p:nvPr>
        </p:nvSpPr>
        <p:spPr>
          <a:xfrm>
            <a:off x="677334" y="1328738"/>
            <a:ext cx="8752416" cy="5729287"/>
          </a:xfrm>
        </p:spPr>
        <p:txBody>
          <a:bodyPr>
            <a:normAutofit/>
          </a:bodyPr>
          <a:lstStyle/>
          <a:p>
            <a:r>
              <a:rPr lang="zh-CN" altLang="zh-CN" dirty="0"/>
              <a:t>将下列算法补充完整，使其能将一个用</a:t>
            </a:r>
            <a:r>
              <a:rPr lang="zh-CN" altLang="zh-CN" b="1" dirty="0">
                <a:solidFill>
                  <a:srgbClr val="FF0000"/>
                </a:solidFill>
              </a:rPr>
              <a:t>带双标记的层次表示法表示</a:t>
            </a:r>
            <a:r>
              <a:rPr lang="zh-CN" altLang="zh-CN" dirty="0"/>
              <a:t>的森林转换为左子结点</a:t>
            </a:r>
            <a:r>
              <a:rPr lang="en-US" altLang="zh-CN" dirty="0"/>
              <a:t>/</a:t>
            </a:r>
            <a:r>
              <a:rPr lang="zh-CN" altLang="zh-CN" dirty="0"/>
              <a:t>右兄弟表示。</a:t>
            </a:r>
          </a:p>
          <a:p>
            <a:r>
              <a:rPr lang="en-US" altLang="zh-CN" dirty="0"/>
              <a:t>// </a:t>
            </a:r>
            <a:r>
              <a:rPr lang="zh-CN" altLang="zh-CN" dirty="0"/>
              <a:t>注：代码中为了简洁将</a:t>
            </a:r>
            <a:r>
              <a:rPr lang="en-US" altLang="zh-CN" dirty="0"/>
              <a:t>top( )</a:t>
            </a:r>
            <a:r>
              <a:rPr lang="zh-CN" altLang="zh-CN" dirty="0"/>
              <a:t>和</a:t>
            </a:r>
            <a:r>
              <a:rPr lang="en-US" altLang="zh-CN" dirty="0"/>
              <a:t>pop( )</a:t>
            </a:r>
            <a:r>
              <a:rPr lang="zh-CN" altLang="zh-CN" dirty="0"/>
              <a:t>合并为了</a:t>
            </a:r>
            <a:r>
              <a:rPr lang="en-US" altLang="zh-CN" dirty="0"/>
              <a:t> Pop( )</a:t>
            </a:r>
            <a:r>
              <a:rPr lang="zh-CN" altLang="zh-CN" dirty="0"/>
              <a:t>，即读栈顶并出栈。</a:t>
            </a:r>
          </a:p>
          <a:p>
            <a:pPr marL="342900" lvl="1" indent="-342900"/>
            <a:endParaRPr kumimoji="1" lang="en-US" altLang="zh-CN" dirty="0"/>
          </a:p>
          <a:p>
            <a:pPr marL="342900" lvl="1" indent="-342900"/>
            <a:endParaRPr kumimoji="1" lang="en-US" altLang="zh-CN" dirty="0"/>
          </a:p>
        </p:txBody>
      </p:sp>
      <p:pic>
        <p:nvPicPr>
          <p:cNvPr id="5" name="图片 4">
            <a:extLst>
              <a:ext uri="{FF2B5EF4-FFF2-40B4-BE49-F238E27FC236}">
                <a16:creationId xmlns:a16="http://schemas.microsoft.com/office/drawing/2014/main" id="{E79A9D72-E749-5F4A-9F0A-0CBA3804E714}"/>
              </a:ext>
            </a:extLst>
          </p:cNvPr>
          <p:cNvPicPr>
            <a:picLocks noChangeAspect="1"/>
          </p:cNvPicPr>
          <p:nvPr/>
        </p:nvPicPr>
        <p:blipFill>
          <a:blip r:embed="rId3"/>
          <a:stretch>
            <a:fillRect/>
          </a:stretch>
        </p:blipFill>
        <p:spPr>
          <a:xfrm>
            <a:off x="677334" y="2420937"/>
            <a:ext cx="4583861" cy="1979613"/>
          </a:xfrm>
          <a:prstGeom prst="rect">
            <a:avLst/>
          </a:prstGeom>
        </p:spPr>
      </p:pic>
      <p:sp>
        <p:nvSpPr>
          <p:cNvPr id="6" name="矩形 5">
            <a:extLst>
              <a:ext uri="{FF2B5EF4-FFF2-40B4-BE49-F238E27FC236}">
                <a16:creationId xmlns:a16="http://schemas.microsoft.com/office/drawing/2014/main" id="{61A28525-3BB0-8E45-83E5-B24EAE08F0F6}"/>
              </a:ext>
            </a:extLst>
          </p:cNvPr>
          <p:cNvSpPr/>
          <p:nvPr/>
        </p:nvSpPr>
        <p:spPr>
          <a:xfrm>
            <a:off x="5772150" y="2589509"/>
            <a:ext cx="4641010"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有孩子节点</a:t>
            </a:r>
            <a:r>
              <a:rPr kumimoji="0" lang="en-US"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a:t>
            </a:r>
            <a:r>
              <a:rPr kumimoji="0" lang="en-US" altLang="zh-Hans"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ltag = 0)</a:t>
            </a:r>
            <a:r>
              <a:rPr kumimoji="0" lang="zh-CN" altLang="en-US"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与无兄弟节点</a:t>
            </a:r>
            <a:r>
              <a:rPr kumimoji="0" lang="en-US"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(rtag = 1)</a:t>
            </a:r>
            <a:r>
              <a:rPr kumimoji="0" lang="zh-CN" altLang="en-US"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一一对应，满足队列特性</a:t>
            </a:r>
            <a:endParaRPr kumimoji="0" lang="en-US"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有孩子则入队列，无兄弟出队列！</a:t>
            </a:r>
          </a:p>
        </p:txBody>
      </p:sp>
      <p:sp>
        <p:nvSpPr>
          <p:cNvPr id="7" name="矩形 6">
            <a:extLst>
              <a:ext uri="{FF2B5EF4-FFF2-40B4-BE49-F238E27FC236}">
                <a16:creationId xmlns:a16="http://schemas.microsoft.com/office/drawing/2014/main" id="{374EE291-050C-684B-A70B-1EFC9497E5D3}"/>
              </a:ext>
            </a:extLst>
          </p:cNvPr>
          <p:cNvSpPr/>
          <p:nvPr/>
        </p:nvSpPr>
        <p:spPr>
          <a:xfrm>
            <a:off x="5772150" y="3757947"/>
            <a:ext cx="4454305" cy="2031325"/>
          </a:xfrm>
          <a:prstGeom prst="rect">
            <a:avLst/>
          </a:prstGeom>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如果结点的ltag值为1，则置其llink为空；当结点的ltag为0时，该结点入队列；</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如果</a:t>
            </a:r>
            <a:r>
              <a:rPr kumimoji="0" lang="zh-Hans" altLang="en-US"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扫描到</a:t>
            </a:r>
            <a:r>
              <a:rPr kumimoji="0" lang="zh-CN" altLang="en-US"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结点的rtag值为0，那么其后的结点y就是其右兄弟；</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否则，如果结点的rtag值为1，则rlink为空，此时出队列x，并将x的llink指向序列中后续结点 y即可。</a:t>
            </a:r>
          </a:p>
        </p:txBody>
      </p:sp>
    </p:spTree>
    <p:extLst>
      <p:ext uri="{BB962C8B-B14F-4D97-AF65-F5344CB8AC3E}">
        <p14:creationId xmlns:p14="http://schemas.microsoft.com/office/powerpoint/2010/main" val="9176119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 </a:t>
            </a:r>
            <a:r>
              <a:rPr kumimoji="1" lang="zh-Hans" altLang="en-US" dirty="0"/>
              <a:t>算法填空</a:t>
            </a:r>
            <a:endParaRPr kumimoji="1" lang="zh-CN" altLang="en-US" dirty="0"/>
          </a:p>
        </p:txBody>
      </p:sp>
      <p:sp>
        <p:nvSpPr>
          <p:cNvPr id="3" name="内容占位符 2"/>
          <p:cNvSpPr>
            <a:spLocks noGrp="1"/>
          </p:cNvSpPr>
          <p:nvPr>
            <p:ph idx="1"/>
          </p:nvPr>
        </p:nvSpPr>
        <p:spPr>
          <a:xfrm>
            <a:off x="677334" y="1328738"/>
            <a:ext cx="4623328" cy="5729287"/>
          </a:xfrm>
        </p:spPr>
        <p:txBody>
          <a:bodyPr>
            <a:normAutofit fontScale="70000" lnSpcReduction="20000"/>
          </a:bodyPr>
          <a:lstStyle/>
          <a:p>
            <a:r>
              <a:rPr lang="zh-CN" altLang="zh-CN" dirty="0"/>
              <a:t>将下列算法补充完整，使其能将一个用带双标记的层次表示法表示的森林转换为左子结点</a:t>
            </a:r>
            <a:r>
              <a:rPr lang="en-US" altLang="zh-CN" dirty="0"/>
              <a:t>/</a:t>
            </a:r>
            <a:r>
              <a:rPr lang="zh-CN" altLang="zh-CN" dirty="0"/>
              <a:t>右兄弟表示。</a:t>
            </a:r>
          </a:p>
          <a:p>
            <a:r>
              <a:rPr lang="en-US" altLang="zh-CN" dirty="0"/>
              <a:t>// </a:t>
            </a:r>
            <a:r>
              <a:rPr lang="zh-CN" altLang="zh-CN" dirty="0"/>
              <a:t>注：代码中为了简洁将</a:t>
            </a:r>
            <a:r>
              <a:rPr lang="en-US" altLang="zh-CN" dirty="0"/>
              <a:t>top( )</a:t>
            </a:r>
            <a:r>
              <a:rPr lang="zh-CN" altLang="zh-CN" dirty="0"/>
              <a:t>和</a:t>
            </a:r>
            <a:r>
              <a:rPr lang="en-US" altLang="zh-CN" dirty="0"/>
              <a:t>pop( )</a:t>
            </a:r>
            <a:r>
              <a:rPr lang="zh-CN" altLang="zh-CN" dirty="0"/>
              <a:t>合并为了</a:t>
            </a:r>
            <a:r>
              <a:rPr lang="en-US" altLang="zh-CN" dirty="0"/>
              <a:t> Pop( )</a:t>
            </a:r>
            <a:r>
              <a:rPr lang="zh-CN" altLang="zh-CN" dirty="0"/>
              <a:t>，即读栈顶并出栈。</a:t>
            </a:r>
          </a:p>
          <a:p>
            <a:pPr marL="342900" lvl="1" indent="-342900"/>
            <a:endParaRPr kumimoji="1" lang="en-US" altLang="zh-CN" dirty="0"/>
          </a:p>
          <a:p>
            <a:r>
              <a:rPr lang="en-US" altLang="zh-CN" sz="2100" b="1" dirty="0"/>
              <a:t>template &lt;T&gt;</a:t>
            </a:r>
            <a:endParaRPr lang="zh-CN" altLang="zh-CN" sz="2100" b="1" dirty="0"/>
          </a:p>
          <a:p>
            <a:r>
              <a:rPr lang="en-US" altLang="zh-CN" sz="2100" b="1" dirty="0" err="1"/>
              <a:t>struct</a:t>
            </a:r>
            <a:r>
              <a:rPr lang="en-US" altLang="zh-CN" sz="2100" b="1" dirty="0"/>
              <a:t> </a:t>
            </a:r>
            <a:r>
              <a:rPr lang="en-US" altLang="zh-CN" sz="2100" b="1" dirty="0" err="1"/>
              <a:t>DualTagTreeNode</a:t>
            </a:r>
            <a:r>
              <a:rPr lang="en-US" altLang="zh-CN" sz="2100" b="1" dirty="0"/>
              <a:t> &lt;T&gt; {</a:t>
            </a:r>
            <a:endParaRPr lang="zh-CN" altLang="zh-CN" sz="2100" b="1" dirty="0"/>
          </a:p>
          <a:p>
            <a:r>
              <a:rPr lang="en-US" altLang="zh-CN" sz="2100" b="1" dirty="0"/>
              <a:t>	</a:t>
            </a:r>
            <a:r>
              <a:rPr lang="en-US" altLang="zh-CN" sz="2100" b="1" dirty="0" err="1"/>
              <a:t>int</a:t>
            </a:r>
            <a:r>
              <a:rPr lang="en-US" altLang="zh-CN" sz="2100" b="1" dirty="0"/>
              <a:t> </a:t>
            </a:r>
            <a:r>
              <a:rPr lang="en-US" altLang="zh-CN" sz="2100" b="1" dirty="0" err="1"/>
              <a:t>ltag</a:t>
            </a:r>
            <a:r>
              <a:rPr lang="en-US" altLang="zh-CN" sz="2100" b="1" dirty="0"/>
              <a:t>;         // </a:t>
            </a:r>
            <a:r>
              <a:rPr lang="zh-CN" altLang="zh-CN" sz="2100" b="1" dirty="0"/>
              <a:t>左标记</a:t>
            </a:r>
          </a:p>
          <a:p>
            <a:r>
              <a:rPr lang="en-US" altLang="zh-CN" sz="2100" b="1" dirty="0"/>
              <a:t>	T info;</a:t>
            </a:r>
            <a:endParaRPr lang="zh-CN" altLang="zh-CN" sz="2100" b="1" dirty="0"/>
          </a:p>
          <a:p>
            <a:r>
              <a:rPr lang="en-US" altLang="zh-CN" sz="2100" b="1" dirty="0"/>
              <a:t>	</a:t>
            </a:r>
            <a:r>
              <a:rPr lang="en-US" altLang="zh-CN" sz="2100" b="1" dirty="0" err="1"/>
              <a:t>int</a:t>
            </a:r>
            <a:r>
              <a:rPr lang="en-US" altLang="zh-CN" sz="2100" b="1" dirty="0"/>
              <a:t> </a:t>
            </a:r>
            <a:r>
              <a:rPr lang="en-US" altLang="zh-CN" sz="2100" b="1" dirty="0" err="1"/>
              <a:t>rtag</a:t>
            </a:r>
            <a:r>
              <a:rPr lang="en-US" altLang="zh-CN" sz="2100" b="1" dirty="0"/>
              <a:t>;         // </a:t>
            </a:r>
            <a:r>
              <a:rPr lang="zh-CN" altLang="zh-CN" sz="2100" b="1" dirty="0"/>
              <a:t>右标记</a:t>
            </a:r>
          </a:p>
          <a:p>
            <a:r>
              <a:rPr lang="en-US" altLang="zh-CN" sz="2100" b="1" dirty="0"/>
              <a:t>};	// </a:t>
            </a:r>
            <a:r>
              <a:rPr lang="zh-CN" altLang="zh-CN" sz="2100" b="1" dirty="0"/>
              <a:t>带双标记的层次表示法的结点类</a:t>
            </a:r>
            <a:r>
              <a:rPr lang="en-US" altLang="zh-CN" sz="2100" b="1" dirty="0"/>
              <a:t> </a:t>
            </a:r>
            <a:endParaRPr lang="zh-CN" altLang="zh-CN" sz="2100" b="1" dirty="0"/>
          </a:p>
          <a:p>
            <a:r>
              <a:rPr lang="en-US" altLang="zh-CN" sz="2100" b="1" dirty="0" err="1"/>
              <a:t>struct</a:t>
            </a:r>
            <a:r>
              <a:rPr lang="en-US" altLang="zh-CN" sz="2100" b="1" dirty="0"/>
              <a:t> </a:t>
            </a:r>
            <a:r>
              <a:rPr lang="en-US" altLang="zh-CN" sz="2100" b="1" dirty="0" err="1"/>
              <a:t>TreeNode</a:t>
            </a:r>
            <a:r>
              <a:rPr lang="en-US" altLang="zh-CN" sz="2100" b="1" dirty="0"/>
              <a:t>&lt;T&gt; {</a:t>
            </a:r>
            <a:endParaRPr lang="zh-CN" altLang="zh-CN" sz="2100" b="1" dirty="0"/>
          </a:p>
          <a:p>
            <a:r>
              <a:rPr lang="en-US" altLang="zh-CN" sz="2100" b="1" dirty="0"/>
              <a:t>	public:</a:t>
            </a:r>
            <a:endParaRPr lang="zh-CN" altLang="zh-CN" sz="2100" b="1" dirty="0"/>
          </a:p>
          <a:p>
            <a:r>
              <a:rPr lang="en-US" altLang="zh-CN" sz="2100" b="1" dirty="0"/>
              <a:t>	T info;</a:t>
            </a:r>
            <a:endParaRPr lang="zh-CN" altLang="zh-CN" sz="2100" b="1" dirty="0"/>
          </a:p>
          <a:p>
            <a:r>
              <a:rPr lang="en-US" altLang="zh-CN" sz="2100" b="1" dirty="0"/>
              <a:t>	</a:t>
            </a:r>
            <a:r>
              <a:rPr lang="en-US" altLang="zh-CN" sz="2100" b="1" dirty="0" err="1"/>
              <a:t>TreeNode</a:t>
            </a:r>
            <a:r>
              <a:rPr lang="en-US" altLang="zh-CN" sz="2100" b="1" dirty="0"/>
              <a:t>* Child;	//</a:t>
            </a:r>
            <a:r>
              <a:rPr lang="zh-CN" altLang="zh-CN" sz="2100" b="1" dirty="0"/>
              <a:t>指向最左子结点的指针</a:t>
            </a:r>
          </a:p>
          <a:p>
            <a:r>
              <a:rPr lang="en-US" altLang="zh-CN" sz="2100" b="1" dirty="0"/>
              <a:t>	</a:t>
            </a:r>
            <a:r>
              <a:rPr lang="en-US" altLang="zh-CN" sz="2100" b="1" dirty="0" err="1"/>
              <a:t>TreeNode</a:t>
            </a:r>
            <a:r>
              <a:rPr lang="en-US" altLang="zh-CN" sz="2100" b="1" dirty="0"/>
              <a:t>* Sibling;	//</a:t>
            </a:r>
            <a:r>
              <a:rPr lang="zh-CN" altLang="zh-CN" sz="2100" b="1" dirty="0"/>
              <a:t>指向右兄弟的指针</a:t>
            </a:r>
          </a:p>
          <a:p>
            <a:r>
              <a:rPr lang="en-US" altLang="zh-CN" sz="2100" b="1" dirty="0"/>
              <a:t>};	//</a:t>
            </a:r>
            <a:r>
              <a:rPr lang="zh-CN" altLang="zh-CN" sz="2100" b="1" dirty="0"/>
              <a:t>左子结点</a:t>
            </a:r>
            <a:r>
              <a:rPr lang="en-US" altLang="zh-CN" sz="2100" b="1" dirty="0"/>
              <a:t>/</a:t>
            </a:r>
            <a:r>
              <a:rPr lang="zh-CN" altLang="zh-CN" sz="2100" b="1" dirty="0"/>
              <a:t>右兄弟结点中的结点类</a:t>
            </a:r>
            <a:r>
              <a:rPr lang="en-US" altLang="zh-CN" sz="2100" b="1" dirty="0"/>
              <a:t> </a:t>
            </a:r>
            <a:endParaRPr lang="zh-CN" altLang="zh-CN" sz="2100" b="1" dirty="0"/>
          </a:p>
          <a:p>
            <a:r>
              <a:rPr lang="en-US" altLang="zh-CN" sz="2100" b="1" dirty="0" err="1"/>
              <a:t>TreeNode</a:t>
            </a:r>
            <a:r>
              <a:rPr lang="en-US" altLang="zh-CN" sz="2100" b="1" dirty="0"/>
              <a:t>&lt;T&gt;* Convert (</a:t>
            </a:r>
            <a:r>
              <a:rPr lang="en-US" altLang="zh-CN" sz="2100" b="1" dirty="0" err="1"/>
              <a:t>DualTagTreeNode</a:t>
            </a:r>
            <a:r>
              <a:rPr lang="en-US" altLang="zh-CN" sz="2100" b="1" dirty="0"/>
              <a:t>* nodes, </a:t>
            </a:r>
            <a:r>
              <a:rPr lang="en-US" altLang="zh-CN" sz="2100" b="1" dirty="0" err="1"/>
              <a:t>int</a:t>
            </a:r>
            <a:r>
              <a:rPr lang="en-US" altLang="zh-CN" sz="2100" b="1" dirty="0"/>
              <a:t> size) {</a:t>
            </a:r>
            <a:endParaRPr lang="zh-CN" altLang="zh-CN" sz="2100" b="1" dirty="0"/>
          </a:p>
          <a:p>
            <a:pPr marL="342900" lvl="1" indent="-342900"/>
            <a:endParaRPr kumimoji="1" lang="en-US" altLang="zh-CN" dirty="0"/>
          </a:p>
        </p:txBody>
      </p:sp>
      <p:sp>
        <p:nvSpPr>
          <p:cNvPr id="4" name="文本框 3">
            <a:extLst>
              <a:ext uri="{FF2B5EF4-FFF2-40B4-BE49-F238E27FC236}">
                <a16:creationId xmlns:a16="http://schemas.microsoft.com/office/drawing/2014/main" id="{CFA964D2-A8C7-0B4B-9780-C2D8F7021156}"/>
              </a:ext>
            </a:extLst>
          </p:cNvPr>
          <p:cNvSpPr txBox="1"/>
          <p:nvPr/>
        </p:nvSpPr>
        <p:spPr>
          <a:xfrm>
            <a:off x="5491163" y="142875"/>
            <a:ext cx="6700837" cy="723274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nodes</a:t>
            </a:r>
            <a:r>
              <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为带双标记的层次法表示的森林的序列，</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size</a:t>
            </a:r>
            <a:r>
              <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为序列长度。</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queue &lt;</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TreeNode</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&lt;T&gt;*&gt; </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aQueue</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TreeNode</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&lt;T&gt; *pointer = new </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TreeNode</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&lt;T&gt;;</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root = pointer;							// </a:t>
            </a:r>
            <a:r>
              <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根结点</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for (</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int</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i</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=0; </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i</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&lt;size-1; </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i</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pointer-&gt;info = nodes[</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i</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].info;</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if(nodes[</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i</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ltag</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 1)         </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sng"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sng"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pointer-&gt;Child = NULL</a:t>
            </a:r>
            <a:r>
              <a:rPr kumimoji="0" lang="en-US" altLang="zh-CN" sz="1600" b="0" i="0" u="sng"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 ;</a:t>
            </a:r>
            <a:endParaRPr kumimoji="0" lang="zh-CN" altLang="zh-CN" sz="16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else                       </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sng"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sng"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aQueue.push(pointer)</a:t>
            </a:r>
            <a:r>
              <a:rPr kumimoji="0" lang="en-US" altLang="zh-CN" sz="1600" b="0" i="0" u="sng"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TreeNode</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&lt;T&gt;* </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temppointer</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 new </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TreeNode</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&lt;T&gt;;</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if(nodes[</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i</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rtag</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 0)  {      	// </a:t>
            </a:r>
            <a:r>
              <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有右兄弟，其后的结点即为其右兄弟</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pointer-&gt;Sibling = </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temppointer</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else  {                      // </a:t>
            </a:r>
            <a:r>
              <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否则，</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Sibling</a:t>
            </a:r>
            <a:r>
              <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为空并出队列</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pointer-&gt;Sibling = NULL;</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pointer = </a:t>
            </a:r>
            <a:r>
              <a:rPr kumimoji="0" lang="en-US" altLang="zh-CN" sz="1600" b="0" i="0" u="none" strike="noStrike" kern="1200" cap="none" spc="0" normalizeH="0" baseline="0" noProof="0" dirty="0" err="1">
                <a:ln>
                  <a:noFill/>
                </a:ln>
                <a:solidFill>
                  <a:prstClr val="black"/>
                </a:solidFill>
                <a:effectLst/>
                <a:uLnTx/>
                <a:uFillTx/>
                <a:latin typeface="Trebuchet MS" panose="020B0603020202020204"/>
                <a:ea typeface="华文新魏" panose="02010800040101010101" pitchFamily="2" charset="-122"/>
                <a:cs typeface="+mn-cs"/>
              </a:rPr>
              <a:t>aQueue.Pop</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sng"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sng"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pointer-&gt;Child = temppointer</a:t>
            </a:r>
            <a:r>
              <a:rPr kumimoji="0" lang="en-US" altLang="zh-CN" sz="1600" b="0" i="0" u="sng"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sng"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    </a:t>
            </a:r>
            <a:r>
              <a:rPr kumimoji="0" lang="zh-Hans" altLang="en-US" sz="1600" b="0" i="0" u="sng"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sng"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pointer = temppointer</a:t>
            </a:r>
            <a:r>
              <a:rPr kumimoji="0" lang="en-US" altLang="zh-CN" sz="16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a:t>
            </a:r>
            <a:r>
              <a:rPr kumimoji="0" lang="en-US" altLang="zh-CN" sz="1600" b="1"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 </a:t>
            </a:r>
            <a:r>
              <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处理最后一个结点</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sng"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sng"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pointer-&gt;info = nodes[size-1].info </a:t>
            </a:r>
            <a:r>
              <a:rPr kumimoji="0" lang="en-US" altLang="zh-CN" sz="1600" b="0" i="0" u="sng"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 </a:t>
            </a:r>
            <a:r>
              <a:rPr kumimoji="0" lang="en-US" altLang="zh-CN" sz="16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 ;</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pointer-&gt;Child = </a:t>
            </a:r>
            <a:r>
              <a:rPr kumimoji="0" lang="en-US" altLang="zh-CN" sz="16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NULL;</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	pointer-&gt;Sibling = NULL;</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a:t>
            </a:r>
            <a:endParaRPr kumimoji="0" lang="zh-CN" altLang="zh-CN"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16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endParaRPr>
          </a:p>
        </p:txBody>
      </p:sp>
    </p:spTree>
    <p:extLst>
      <p:ext uri="{BB962C8B-B14F-4D97-AF65-F5344CB8AC3E}">
        <p14:creationId xmlns:p14="http://schemas.microsoft.com/office/powerpoint/2010/main" val="9863101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4</a:t>
            </a:r>
            <a:r>
              <a:rPr kumimoji="1" lang="zh-Hans" altLang="en-US"/>
              <a:t> 算法设计与实现</a:t>
            </a:r>
            <a:endParaRPr kumimoji="1" lang="zh-CN" altLang="en-US" dirty="0"/>
          </a:p>
        </p:txBody>
      </p:sp>
      <p:sp>
        <p:nvSpPr>
          <p:cNvPr id="4" name="Rectangle 2">
            <a:extLst>
              <a:ext uri="{FF2B5EF4-FFF2-40B4-BE49-F238E27FC236}">
                <a16:creationId xmlns:a16="http://schemas.microsoft.com/office/drawing/2014/main" id="{969C7047-6DB1-504F-8F35-6D11BCEFC379}"/>
              </a:ext>
            </a:extLst>
          </p:cNvPr>
          <p:cNvSpPr>
            <a:spLocks noChangeArrowheads="1"/>
          </p:cNvSpPr>
          <p:nvPr/>
        </p:nvSpPr>
        <p:spPr bwMode="auto">
          <a:xfrm>
            <a:off x="677334" y="1271827"/>
            <a:ext cx="887395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zh-CN" altLang="en-US" sz="1600" b="0" i="0" u="none" strike="noStrike" kern="1200" cap="none" spc="0" normalizeH="0" baseline="0" noProof="0">
                <a:ln>
                  <a:noFill/>
                </a:ln>
                <a:solidFill>
                  <a:prstClr val="black"/>
                </a:solidFill>
                <a:effectLst/>
                <a:uLnTx/>
                <a:uFillTx/>
                <a:latin typeface="华文新魏" panose="02010800040101010101" pitchFamily="2" charset="-122"/>
                <a:ea typeface="华文新魏" panose="02010800040101010101" pitchFamily="2" charset="-122"/>
                <a:cs typeface="Courier New" panose="02070309020205020404" pitchFamily="49" charset="0"/>
              </a:rPr>
              <a:t> </a:t>
            </a:r>
            <a:r>
              <a:rPr kumimoji="0" lang="zh-CN" altLang="zh-CN" sz="1600" b="0" i="0" u="none" strike="noStrike" kern="1200" cap="none" spc="0" normalizeH="0" baseline="0" noProof="0">
                <a:ln>
                  <a:noFill/>
                </a:ln>
                <a:solidFill>
                  <a:prstClr val="black"/>
                </a:solidFill>
                <a:effectLst/>
                <a:uLnTx/>
                <a:uFillTx/>
                <a:latin typeface="华文新魏" panose="02010800040101010101" pitchFamily="2" charset="-122"/>
                <a:ea typeface="华文新魏" panose="02010800040101010101" pitchFamily="2" charset="-122"/>
                <a:cs typeface="Courier New" panose="02070309020205020404" pitchFamily="49" charset="0"/>
              </a:rPr>
              <a:t>给定一个链表，每个节点包含一个额外增加的随机指针，该指针可以指向链表中的任何节点或空节点。请设计一个时间复杂度和空间复杂度尽可能高效的算法来返回这个链表的深拷贝，简述算法思想并实现。</a:t>
            </a:r>
            <a:endParaRPr kumimoji="0" lang="zh-CN" altLang="zh-CN" sz="1600" b="0" i="0" u="none" strike="noStrike" kern="1200" cap="none" spc="0" normalizeH="0" baseline="0" noProof="0">
              <a:ln>
                <a:noFill/>
              </a:ln>
              <a:solidFill>
                <a:prstClr val="black"/>
              </a:solidFill>
              <a:effectLst/>
              <a:uLnTx/>
              <a:uFillTx/>
              <a:latin typeface="华文新魏" panose="02010800040101010101" pitchFamily="2" charset="-122"/>
              <a:ea typeface="华文新魏" panose="0201080004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600" b="0" i="0" u="none" strike="noStrike" kern="1200" cap="none" spc="0" normalizeH="0" baseline="0" noProof="0">
                <a:ln>
                  <a:noFill/>
                </a:ln>
                <a:solidFill>
                  <a:prstClr val="black"/>
                </a:solidFill>
                <a:effectLst/>
                <a:uLnTx/>
                <a:uFillTx/>
                <a:latin typeface="华文新魏" panose="02010800040101010101" pitchFamily="2" charset="-122"/>
                <a:ea typeface="华文新魏" panose="02010800040101010101" pitchFamily="2" charset="-122"/>
                <a:cs typeface="Courier New" panose="02070309020205020404" pitchFamily="49" charset="0"/>
              </a:rPr>
              <a:t>链表示例：</a:t>
            </a:r>
            <a:endParaRPr kumimoji="0" lang="zh-CN" altLang="zh-CN" sz="1600" b="0" i="0" u="none" strike="noStrike" kern="1200" cap="none" spc="0" normalizeH="0" baseline="0" noProof="0">
              <a:ln>
                <a:noFill/>
              </a:ln>
              <a:solidFill>
                <a:prstClr val="black"/>
              </a:solidFill>
              <a:effectLst/>
              <a:uLnTx/>
              <a:uFillTx/>
              <a:latin typeface="华文新魏" panose="02010800040101010101" pitchFamily="2" charset="-122"/>
              <a:ea typeface="华文新魏" panose="02010800040101010101" pitchFamily="2" charset="-122"/>
              <a:cs typeface="+mn-cs"/>
            </a:endParaRPr>
          </a:p>
        </p:txBody>
      </p:sp>
      <p:pic>
        <p:nvPicPr>
          <p:cNvPr id="1025" name="图片 1">
            <a:extLst>
              <a:ext uri="{FF2B5EF4-FFF2-40B4-BE49-F238E27FC236}">
                <a16:creationId xmlns:a16="http://schemas.microsoft.com/office/drawing/2014/main" id="{E092FBD2-66FA-0145-8B86-4ADACCCE9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2" y="2570608"/>
            <a:ext cx="3807381" cy="14441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6873DF5-B43E-594F-887C-1514A32722E8}"/>
              </a:ext>
            </a:extLst>
          </p:cNvPr>
          <p:cNvSpPr>
            <a:spLocks noChangeArrowheads="1"/>
          </p:cNvSpPr>
          <p:nvPr/>
        </p:nvSpPr>
        <p:spPr bwMode="auto">
          <a:xfrm>
            <a:off x="26670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endParaRPr>
          </a:p>
        </p:txBody>
      </p:sp>
      <p:sp>
        <p:nvSpPr>
          <p:cNvPr id="7" name="矩形 6">
            <a:extLst>
              <a:ext uri="{FF2B5EF4-FFF2-40B4-BE49-F238E27FC236}">
                <a16:creationId xmlns:a16="http://schemas.microsoft.com/office/drawing/2014/main" id="{5DE28579-2CE0-3B4C-9506-21B30143F25A}"/>
              </a:ext>
            </a:extLst>
          </p:cNvPr>
          <p:cNvSpPr/>
          <p:nvPr/>
        </p:nvSpPr>
        <p:spPr>
          <a:xfrm>
            <a:off x="4631709" y="1844674"/>
            <a:ext cx="6096000" cy="4247317"/>
          </a:xfrm>
          <a:prstGeom prst="rect">
            <a:avLst/>
          </a:prstGeom>
        </p:spPr>
        <p:txBody>
          <a:bodyPr>
            <a:spAutoFit/>
          </a:bodyPr>
          <a:lstStyle/>
          <a:p>
            <a:pPr marL="228600" marR="0" lvl="0" indent="266700" algn="just" defTabSz="4572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参考答案：</a:t>
            </a:r>
            <a:endParaRPr kumimoji="0" lang="zh-CN" altLang="zh-CN" sz="1800" b="0" i="0" u="none" strike="noStrike" kern="100" cap="none" spc="0" normalizeH="0" baseline="0" noProof="0">
              <a:ln>
                <a:noFill/>
              </a:ln>
              <a:solidFill>
                <a:prstClr val="black"/>
              </a:solidFill>
              <a:effectLst/>
              <a:uLnTx/>
              <a:uFillTx/>
              <a:latin typeface="DengXian" panose="02010600030101010101" pitchFamily="2" charset="-122"/>
              <a:ea typeface="DengXian" panose="02010600030101010101" pitchFamily="2" charset="-122"/>
              <a:cs typeface="Times New Roman" panose="02020603050405020304" pitchFamily="18" charset="0"/>
            </a:endParaRPr>
          </a:p>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defRPr/>
            </a:pPr>
            <a:r>
              <a:rPr kumimoji="0" lang="zh-CN"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从头遍历链表，并记录已访问结点的拷贝地址。遍历时如果已经有了当前结点的拷贝，则不需要重新拷贝；否则创建新结点作为该节点的拷贝，并做记录。需要为</a:t>
            </a:r>
            <a:r>
              <a:rPr kumimoji="0" lang="en-US"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 random </a:t>
            </a:r>
            <a:r>
              <a:rPr kumimoji="0" lang="zh-CN"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指针和</a:t>
            </a:r>
            <a:r>
              <a:rPr kumimoji="0" lang="en-US"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 next </a:t>
            </a:r>
            <a:r>
              <a:rPr kumimoji="0" lang="zh-CN"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指针指向的未访问过节点创造新的节点并赋值。时间复杂度</a:t>
            </a:r>
            <a:r>
              <a:rPr kumimoji="0" lang="en-US"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O(n)</a:t>
            </a:r>
            <a:r>
              <a:rPr kumimoji="0" lang="zh-CN"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，空间</a:t>
            </a:r>
            <a:r>
              <a:rPr kumimoji="0" lang="en-US"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O(N)</a:t>
            </a:r>
            <a:r>
              <a:rPr kumimoji="0" lang="zh-CN"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a:t>
            </a:r>
            <a:endParaRPr kumimoji="0" lang="zh-CN" altLang="zh-CN" sz="1800" b="0" i="0" u="none" strike="noStrike" kern="100" cap="none" spc="0" normalizeH="0" baseline="0" noProof="0">
              <a:ln>
                <a:noFill/>
              </a:ln>
              <a:solidFill>
                <a:prstClr val="black"/>
              </a:solidFill>
              <a:effectLst/>
              <a:uLnTx/>
              <a:uFillTx/>
              <a:latin typeface="DengXian" panose="02010600030101010101" pitchFamily="2" charset="-122"/>
              <a:ea typeface="DengXian" panose="02010600030101010101" pitchFamily="2" charset="-122"/>
              <a:cs typeface="Times New Roman" panose="02020603050405020304" pitchFamily="18" charset="0"/>
            </a:endParaRPr>
          </a:p>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defRPr/>
            </a:pPr>
            <a:r>
              <a:rPr kumimoji="0" lang="en-US"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a: </a:t>
            </a:r>
            <a:r>
              <a:rPr kumimoji="0" lang="zh-CN"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遍历原来的链表并拷贝每一个节点，将拷贝节点放在原来节点的旁边，创造出一个旧节点和新节点交错的链表。</a:t>
            </a:r>
            <a:r>
              <a:rPr kumimoji="0" lang="zh-Hans" altLang="en-US" sz="1800" b="0" i="0" u="none" strike="noStrike" kern="100" cap="none" spc="0" normalizeH="0" baseline="0" noProof="0">
                <a:ln>
                  <a:noFill/>
                </a:ln>
                <a:solidFill>
                  <a:prstClr val="black"/>
                </a:solidFill>
                <a:effectLst/>
                <a:uLnTx/>
                <a:uFillTx/>
                <a:latin typeface="DengXian" panose="02010600030101010101" pitchFamily="2" charset="-122"/>
                <a:ea typeface="DengXian" panose="02010600030101010101" pitchFamily="2" charset="-122"/>
                <a:cs typeface="Times New Roman" panose="02020603050405020304" pitchFamily="18" charset="0"/>
              </a:rPr>
              <a:t>  </a:t>
            </a:r>
            <a:r>
              <a:rPr kumimoji="0" lang="en-US"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b: </a:t>
            </a:r>
            <a:r>
              <a:rPr kumimoji="0" lang="zh-CN"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迭代这个新旧节点交错的链表，并用旧节点的</a:t>
            </a:r>
            <a:r>
              <a:rPr kumimoji="0" lang="en-US"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 random </a:t>
            </a:r>
            <a:r>
              <a:rPr kumimoji="0" lang="zh-CN"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指针去更新对应新节点的</a:t>
            </a:r>
            <a:r>
              <a:rPr kumimoji="0" lang="en-US"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 random </a:t>
            </a:r>
            <a:r>
              <a:rPr kumimoji="0" lang="zh-CN"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指针。比方说，</a:t>
            </a:r>
            <a:r>
              <a:rPr kumimoji="0" lang="en-US"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 B </a:t>
            </a:r>
            <a:r>
              <a:rPr kumimoji="0" lang="zh-CN"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的</a:t>
            </a:r>
            <a:r>
              <a:rPr kumimoji="0" lang="en-US"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random </a:t>
            </a:r>
            <a:r>
              <a:rPr kumimoji="0" lang="zh-CN"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指针指向</a:t>
            </a:r>
            <a:r>
              <a:rPr kumimoji="0" lang="en-US"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 A </a:t>
            </a:r>
            <a:r>
              <a:rPr kumimoji="0" lang="zh-CN"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，意味着</a:t>
            </a:r>
            <a:r>
              <a:rPr kumimoji="0" lang="en-US"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 B' </a:t>
            </a:r>
            <a:r>
              <a:rPr kumimoji="0" lang="zh-CN"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的</a:t>
            </a:r>
            <a:r>
              <a:rPr kumimoji="0" lang="en-US"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 random </a:t>
            </a:r>
            <a:r>
              <a:rPr kumimoji="0" lang="zh-CN"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指针指向</a:t>
            </a:r>
            <a:r>
              <a:rPr kumimoji="0" lang="en-US"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 A‘ </a:t>
            </a:r>
            <a:r>
              <a:rPr kumimoji="0" lang="zh-CN"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a:t>
            </a:r>
            <a:endParaRPr kumimoji="0" lang="zh-CN" altLang="zh-CN" sz="1800" b="0" i="0" u="none" strike="noStrike" kern="100" cap="none" spc="0" normalizeH="0" baseline="0" noProof="0">
              <a:ln>
                <a:noFill/>
              </a:ln>
              <a:solidFill>
                <a:prstClr val="black"/>
              </a:solidFill>
              <a:effectLst/>
              <a:uLnTx/>
              <a:uFillTx/>
              <a:latin typeface="DengXian" panose="02010600030101010101" pitchFamily="2" charset="-122"/>
              <a:ea typeface="DengXian" panose="02010600030101010101" pitchFamily="2" charset="-122"/>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zh-Hans" altLang="en-US"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     </a:t>
            </a:r>
            <a:r>
              <a:rPr kumimoji="0" lang="en-US"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c: </a:t>
            </a:r>
            <a:r>
              <a:rPr kumimoji="0" lang="zh-CN"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现在</a:t>
            </a:r>
            <a:r>
              <a:rPr kumimoji="0" lang="en-US"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 random </a:t>
            </a:r>
            <a:r>
              <a:rPr kumimoji="0" lang="zh-CN"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指针已经被赋值给正确的节点，</a:t>
            </a:r>
            <a:r>
              <a:rPr kumimoji="0" lang="en-US"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 next </a:t>
            </a:r>
            <a:r>
              <a:rPr kumimoji="0" lang="zh-CN" altLang="zh-CN" sz="1800" b="0" i="0" u="none" strike="noStrike" kern="100" cap="none" spc="0" normalizeH="0" baseline="0" noProof="0">
                <a:ln>
                  <a:noFill/>
                </a:ln>
                <a:solidFill>
                  <a:srgbClr val="FF0000"/>
                </a:solidFill>
                <a:effectLst/>
                <a:uLnTx/>
                <a:uFillTx/>
                <a:latin typeface="Helvetica" pitchFamily="2" charset="0"/>
                <a:ea typeface="DengXian" panose="02010600030101010101" pitchFamily="2" charset="-122"/>
                <a:cs typeface="Times New Roman" panose="02020603050405020304" pitchFamily="18" charset="0"/>
              </a:rPr>
              <a:t>指针也需要被正确赋值，以便将新的节点正确链接同时将旧节点重新正确链接。</a:t>
            </a:r>
            <a:r>
              <a:rPr kumimoji="0" lang="zh-CN"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时间复杂度</a:t>
            </a:r>
            <a:r>
              <a:rPr kumimoji="0" lang="en-US"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O(n)</a:t>
            </a:r>
            <a:r>
              <a:rPr kumimoji="0" lang="zh-CN"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，空间</a:t>
            </a:r>
            <a:r>
              <a:rPr kumimoji="0" lang="en-US"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O(1)</a:t>
            </a:r>
            <a:r>
              <a:rPr kumimoji="0" lang="zh-CN"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a:t>
            </a:r>
            <a:endParaRPr kumimoji="0" lang="zh-CN" altLang="zh-CN" sz="1800" b="0" i="0" u="none" strike="noStrike" kern="100" cap="none" spc="0" normalizeH="0" baseline="0" noProof="0">
              <a:ln>
                <a:noFill/>
              </a:ln>
              <a:solidFill>
                <a:prstClr val="black"/>
              </a:solidFill>
              <a:effectLst/>
              <a:uLnTx/>
              <a:uFillTx/>
              <a:latin typeface="DengXian" panose="02010600030101010101" pitchFamily="2" charset="-122"/>
              <a:ea typeface="DengXian"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3223C931-BC3D-344F-91CA-2A6A9F2A0515}"/>
              </a:ext>
            </a:extLst>
          </p:cNvPr>
          <p:cNvPicPr>
            <a:picLocks noChangeAspect="1"/>
          </p:cNvPicPr>
          <p:nvPr/>
        </p:nvPicPr>
        <p:blipFill>
          <a:blip r:embed="rId3"/>
          <a:stretch>
            <a:fillRect/>
          </a:stretch>
        </p:blipFill>
        <p:spPr>
          <a:xfrm>
            <a:off x="346851" y="4236350"/>
            <a:ext cx="4479370" cy="844262"/>
          </a:xfrm>
          <a:prstGeom prst="rect">
            <a:avLst/>
          </a:prstGeom>
        </p:spPr>
      </p:pic>
    </p:spTree>
    <p:extLst>
      <p:ext uri="{BB962C8B-B14F-4D97-AF65-F5344CB8AC3E}">
        <p14:creationId xmlns:p14="http://schemas.microsoft.com/office/powerpoint/2010/main" val="381472603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4</a:t>
            </a:r>
            <a:r>
              <a:rPr kumimoji="1" lang="zh-Hans" altLang="en-US"/>
              <a:t> 算法设计与实现</a:t>
            </a:r>
            <a:endParaRPr kumimoji="1" lang="zh-CN" altLang="en-US" dirty="0"/>
          </a:p>
        </p:txBody>
      </p:sp>
      <p:sp>
        <p:nvSpPr>
          <p:cNvPr id="4" name="Rectangle 2">
            <a:extLst>
              <a:ext uri="{FF2B5EF4-FFF2-40B4-BE49-F238E27FC236}">
                <a16:creationId xmlns:a16="http://schemas.microsoft.com/office/drawing/2014/main" id="{969C7047-6DB1-504F-8F35-6D11BCEFC379}"/>
              </a:ext>
            </a:extLst>
          </p:cNvPr>
          <p:cNvSpPr>
            <a:spLocks noChangeArrowheads="1"/>
          </p:cNvSpPr>
          <p:nvPr/>
        </p:nvSpPr>
        <p:spPr bwMode="auto">
          <a:xfrm>
            <a:off x="558272" y="1514901"/>
            <a:ext cx="4051829"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zh-CN" altLang="en-US" sz="1600" b="0" i="0" u="none" strike="noStrike" kern="1200" cap="none" spc="0" normalizeH="0" baseline="0" noProof="0">
                <a:ln>
                  <a:noFill/>
                </a:ln>
                <a:solidFill>
                  <a:prstClr val="black"/>
                </a:solidFill>
                <a:effectLst/>
                <a:uLnTx/>
                <a:uFillTx/>
                <a:latin typeface="华文新魏" panose="02010800040101010101" pitchFamily="2" charset="-122"/>
                <a:ea typeface="华文新魏" panose="02010800040101010101" pitchFamily="2" charset="-122"/>
                <a:cs typeface="+mn-cs"/>
              </a:rPr>
              <a:t>请设计一个算法，判断输入的一个由</a:t>
            </a:r>
            <a:r>
              <a:rPr kumimoji="0" lang="en-US" altLang="zh-CN" sz="1600" b="0" i="0" u="none" strike="noStrike" kern="1200" cap="none" spc="0" normalizeH="0" baseline="0" noProof="0">
                <a:ln>
                  <a:noFill/>
                </a:ln>
                <a:solidFill>
                  <a:prstClr val="black"/>
                </a:solidFill>
                <a:effectLst/>
                <a:uLnTx/>
                <a:uFillTx/>
                <a:latin typeface="华文新魏" panose="02010800040101010101" pitchFamily="2" charset="-122"/>
                <a:ea typeface="华文新魏" panose="02010800040101010101" pitchFamily="2" charset="-122"/>
                <a:cs typeface="+mn-cs"/>
              </a:rPr>
              <a:t>1,2,…,n</a:t>
            </a:r>
            <a:r>
              <a:rPr kumimoji="0" lang="zh-CN" altLang="en-US" sz="1600" b="0" i="0" u="none" strike="noStrike" kern="1200" cap="none" spc="0" normalizeH="0" baseline="0" noProof="0">
                <a:ln>
                  <a:noFill/>
                </a:ln>
                <a:solidFill>
                  <a:prstClr val="black"/>
                </a:solidFill>
                <a:effectLst/>
                <a:uLnTx/>
                <a:uFillTx/>
                <a:latin typeface="华文新魏" panose="02010800040101010101" pitchFamily="2" charset="-122"/>
                <a:ea typeface="华文新魏" panose="02010800040101010101" pitchFamily="2" charset="-122"/>
                <a:cs typeface="+mn-cs"/>
              </a:rPr>
              <a:t>组成的排列是否可以通过入栈、出栈操作得到有序序列，并输出相应入栈出栈序列。请给出算法伪代码，并分析算法的时间复杂度。例如：</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zh-CN" altLang="en-US" sz="1600" b="0" i="0" u="none" strike="noStrike" kern="1200" cap="none" spc="0" normalizeH="0" baseline="0" noProof="0">
                <a:ln>
                  <a:noFill/>
                </a:ln>
                <a:solidFill>
                  <a:prstClr val="black"/>
                </a:solidFill>
                <a:effectLst/>
                <a:uLnTx/>
                <a:uFillTx/>
                <a:latin typeface="华文新魏" panose="02010800040101010101" pitchFamily="2" charset="-122"/>
                <a:ea typeface="华文新魏" panose="02010800040101010101" pitchFamily="2" charset="-122"/>
                <a:cs typeface="+mn-cs"/>
              </a:rPr>
              <a:t>输入序列</a:t>
            </a:r>
            <a:r>
              <a:rPr kumimoji="0" lang="en-US" altLang="zh-CN" sz="1600" b="0" i="0" u="none" strike="noStrike" kern="1200" cap="none" spc="0" normalizeH="0" baseline="0" noProof="0">
                <a:ln>
                  <a:noFill/>
                </a:ln>
                <a:solidFill>
                  <a:prstClr val="black"/>
                </a:solidFill>
                <a:effectLst/>
                <a:uLnTx/>
                <a:uFillTx/>
                <a:latin typeface="华文新魏" panose="02010800040101010101" pitchFamily="2" charset="-122"/>
                <a:ea typeface="华文新魏" panose="02010800040101010101" pitchFamily="2" charset="-122"/>
                <a:cs typeface="+mn-cs"/>
              </a:rPr>
              <a:t>4 3 1 2</a:t>
            </a:r>
            <a:r>
              <a:rPr kumimoji="0" lang="zh-CN" altLang="en-US" sz="1600" b="0" i="0" u="none" strike="noStrike" kern="1200" cap="none" spc="0" normalizeH="0" baseline="0" noProof="0">
                <a:ln>
                  <a:noFill/>
                </a:ln>
                <a:solidFill>
                  <a:prstClr val="black"/>
                </a:solidFill>
                <a:effectLst/>
                <a:uLnTx/>
                <a:uFillTx/>
                <a:latin typeface="华文新魏" panose="02010800040101010101" pitchFamily="2" charset="-122"/>
                <a:ea typeface="华文新魏" panose="0201080004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zh-CN" altLang="en-US" sz="1600" b="0" i="0" u="none" strike="noStrike" kern="1200" cap="none" spc="0" normalizeH="0" baseline="0" noProof="0">
                <a:ln>
                  <a:noFill/>
                </a:ln>
                <a:solidFill>
                  <a:prstClr val="black"/>
                </a:solidFill>
                <a:effectLst/>
                <a:uLnTx/>
                <a:uFillTx/>
                <a:latin typeface="华文新魏" panose="02010800040101010101" pitchFamily="2" charset="-122"/>
                <a:ea typeface="华文新魏" panose="02010800040101010101" pitchFamily="2" charset="-122"/>
                <a:cs typeface="+mn-cs"/>
              </a:rPr>
              <a:t>输出</a:t>
            </a:r>
            <a:r>
              <a:rPr kumimoji="0" lang="en-US" altLang="zh-CN" sz="1600" b="0" i="0" u="none" strike="noStrike" kern="1200" cap="none" spc="0" normalizeH="0" baseline="0" noProof="0">
                <a:ln>
                  <a:noFill/>
                </a:ln>
                <a:solidFill>
                  <a:prstClr val="black"/>
                </a:solidFill>
                <a:effectLst/>
                <a:uLnTx/>
                <a:uFillTx/>
                <a:latin typeface="华文新魏" panose="02010800040101010101" pitchFamily="2" charset="-122"/>
                <a:ea typeface="华文新魏" panose="02010800040101010101" pitchFamily="2" charset="-122"/>
                <a:cs typeface="+mn-cs"/>
              </a:rPr>
              <a:t>Yes; push push push pop push pop pop pop</a:t>
            </a:r>
          </a:p>
        </p:txBody>
      </p:sp>
      <p:sp>
        <p:nvSpPr>
          <p:cNvPr id="5" name="Rectangle 3">
            <a:extLst>
              <a:ext uri="{FF2B5EF4-FFF2-40B4-BE49-F238E27FC236}">
                <a16:creationId xmlns:a16="http://schemas.microsoft.com/office/drawing/2014/main" id="{D6873DF5-B43E-594F-887C-1514A32722E8}"/>
              </a:ext>
            </a:extLst>
          </p:cNvPr>
          <p:cNvSpPr>
            <a:spLocks noChangeArrowheads="1"/>
          </p:cNvSpPr>
          <p:nvPr/>
        </p:nvSpPr>
        <p:spPr bwMode="auto">
          <a:xfrm>
            <a:off x="26670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endParaRPr>
          </a:p>
        </p:txBody>
      </p:sp>
      <p:sp>
        <p:nvSpPr>
          <p:cNvPr id="7" name="矩形 6">
            <a:extLst>
              <a:ext uri="{FF2B5EF4-FFF2-40B4-BE49-F238E27FC236}">
                <a16:creationId xmlns:a16="http://schemas.microsoft.com/office/drawing/2014/main" id="{5DE28579-2CE0-3B4C-9506-21B30143F25A}"/>
              </a:ext>
            </a:extLst>
          </p:cNvPr>
          <p:cNvSpPr/>
          <p:nvPr/>
        </p:nvSpPr>
        <p:spPr>
          <a:xfrm>
            <a:off x="4907049" y="899348"/>
            <a:ext cx="6096000" cy="5355312"/>
          </a:xfrm>
          <a:prstGeom prst="rect">
            <a:avLst/>
          </a:prstGeom>
        </p:spPr>
        <p:txBody>
          <a:bodyPr>
            <a:spAutoFit/>
          </a:bodyPr>
          <a:lstStyle/>
          <a:p>
            <a:pPr marL="228600" marR="0" lvl="0" indent="266700" algn="just" defTabSz="4572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参考答案：</a:t>
            </a:r>
            <a:endParaRPr kumimoji="0" lang="zh-CN" altLang="zh-CN" sz="1800" b="0" i="0" u="none" strike="noStrike" kern="100" cap="none" spc="0" normalizeH="0" baseline="0" noProof="0">
              <a:ln>
                <a:noFill/>
              </a:ln>
              <a:solidFill>
                <a:prstClr val="black"/>
              </a:solidFill>
              <a:effectLst/>
              <a:uLnTx/>
              <a:uFillTx/>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Input: S;</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Output: &lt;is_able, T&gt;;</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Step 1:  r &lt;- 1;  stack &lt;- emptyStack;</a:t>
            </a:r>
            <a:r>
              <a:rPr kumimoji="0" lang="zh-Hans" altLang="en-US"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a:t>
            </a:r>
            <a:r>
              <a:rPr kumimoji="0" lang="en-US" altLang="zh-Hans"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n &lt;- S.size() </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Step 2:	for t &lt;- 1 to n</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stack.push(S_t)</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T.append(‘push’)</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While stack.notempty and stack.top == r</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T.append(‘pop’)</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r = r + 1</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stack.pop()</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End While</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End For</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Step 3:	If stack.isempty() Then</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is_able = True</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Else</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is_able = False</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End If</a:t>
            </a:r>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p:txBody>
      </p:sp>
    </p:spTree>
    <p:extLst>
      <p:ext uri="{BB962C8B-B14F-4D97-AF65-F5344CB8AC3E}">
        <p14:creationId xmlns:p14="http://schemas.microsoft.com/office/powerpoint/2010/main" val="141809888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4</a:t>
            </a:r>
            <a:r>
              <a:rPr kumimoji="1" lang="zh-Hans" altLang="en-US"/>
              <a:t> 算法设计与实现</a:t>
            </a:r>
            <a:endParaRPr kumimoji="1" lang="zh-CN" altLang="en-US" dirty="0"/>
          </a:p>
        </p:txBody>
      </p:sp>
      <p:sp>
        <p:nvSpPr>
          <p:cNvPr id="4" name="Rectangle 2">
            <a:extLst>
              <a:ext uri="{FF2B5EF4-FFF2-40B4-BE49-F238E27FC236}">
                <a16:creationId xmlns:a16="http://schemas.microsoft.com/office/drawing/2014/main" id="{969C7047-6DB1-504F-8F35-6D11BCEFC379}"/>
              </a:ext>
            </a:extLst>
          </p:cNvPr>
          <p:cNvSpPr>
            <a:spLocks noChangeArrowheads="1"/>
          </p:cNvSpPr>
          <p:nvPr/>
        </p:nvSpPr>
        <p:spPr bwMode="auto">
          <a:xfrm>
            <a:off x="558272" y="1530290"/>
            <a:ext cx="405182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请设计一个算法对树序列化和反序列化（所谓序列化是将一棵树用一个字符串表示；而反序列化则为根据字符串恢复原本的树结构）。此处对序列化的格式没有限制，可以自定义。可以写伪代码，需要相应的注释；或者写出详细算法设计思路。</a:t>
            </a:r>
          </a:p>
        </p:txBody>
      </p:sp>
      <p:sp>
        <p:nvSpPr>
          <p:cNvPr id="5" name="Rectangle 3">
            <a:extLst>
              <a:ext uri="{FF2B5EF4-FFF2-40B4-BE49-F238E27FC236}">
                <a16:creationId xmlns:a16="http://schemas.microsoft.com/office/drawing/2014/main" id="{D6873DF5-B43E-594F-887C-1514A32722E8}"/>
              </a:ext>
            </a:extLst>
          </p:cNvPr>
          <p:cNvSpPr>
            <a:spLocks noChangeArrowheads="1"/>
          </p:cNvSpPr>
          <p:nvPr/>
        </p:nvSpPr>
        <p:spPr bwMode="auto">
          <a:xfrm>
            <a:off x="26670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endParaRPr>
          </a:p>
        </p:txBody>
      </p:sp>
      <p:sp>
        <p:nvSpPr>
          <p:cNvPr id="7" name="矩形 6">
            <a:extLst>
              <a:ext uri="{FF2B5EF4-FFF2-40B4-BE49-F238E27FC236}">
                <a16:creationId xmlns:a16="http://schemas.microsoft.com/office/drawing/2014/main" id="{5DE28579-2CE0-3B4C-9506-21B30143F25A}"/>
              </a:ext>
            </a:extLst>
          </p:cNvPr>
          <p:cNvSpPr/>
          <p:nvPr/>
        </p:nvSpPr>
        <p:spPr>
          <a:xfrm>
            <a:off x="4907049" y="464699"/>
            <a:ext cx="6096000" cy="6186309"/>
          </a:xfrm>
          <a:prstGeom prst="rect">
            <a:avLst/>
          </a:prstGeom>
        </p:spPr>
        <p:txBody>
          <a:bodyPr>
            <a:spAutoFit/>
          </a:bodyPr>
          <a:lstStyle/>
          <a:p>
            <a:pPr marL="228600" marR="0" lvl="0" indent="266700" algn="just" defTabSz="4572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参考答案：</a:t>
            </a:r>
            <a:endParaRPr kumimoji="0" lang="zh-CN" altLang="zh-CN" sz="1800" b="0" i="0" u="none" strike="noStrike" kern="100" cap="none" spc="0" normalizeH="0" baseline="0" noProof="0">
              <a:ln>
                <a:noFill/>
              </a:ln>
              <a:solidFill>
                <a:prstClr val="black"/>
              </a:solidFill>
              <a:effectLst/>
              <a:uLnTx/>
              <a:uFillTx/>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void serialize(TreeNode* root, ostringstream &amp;out)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if(!root) out &lt;&lt;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out &lt;&lt; root-&gt;val &lt;&lt;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for(TreeNode* child : root-&gt;children){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serialize(child);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out &lt;&lt; ")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TreeNode* deserialize(istringstream &amp;in){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string val;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in &gt;&gt; val;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if(val == "" || val ==")") return NULL;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TreeNode* node = new TreeNode(val);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while(1){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TreeNode* child = deserialize(in);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if(!child) break;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node-&gt;children.push_back(child);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return node;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a:t>
            </a:r>
          </a:p>
        </p:txBody>
      </p:sp>
      <p:pic>
        <p:nvPicPr>
          <p:cNvPr id="6" name="图片 5" descr="https://www.geeksforgeeks.org/wp-content/uploads/serialize-and-deserialize.png">
            <a:extLst>
              <a:ext uri="{FF2B5EF4-FFF2-40B4-BE49-F238E27FC236}">
                <a16:creationId xmlns:a16="http://schemas.microsoft.com/office/drawing/2014/main" id="{2F97FD14-50FF-5547-A82A-1D25937D6F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7334" y="3720304"/>
            <a:ext cx="2230120" cy="1730375"/>
          </a:xfrm>
          <a:prstGeom prst="rect">
            <a:avLst/>
          </a:prstGeom>
          <a:noFill/>
          <a:ln>
            <a:noFill/>
          </a:ln>
        </p:spPr>
      </p:pic>
      <p:sp>
        <p:nvSpPr>
          <p:cNvPr id="3" name="矩形 2">
            <a:extLst>
              <a:ext uri="{FF2B5EF4-FFF2-40B4-BE49-F238E27FC236}">
                <a16:creationId xmlns:a16="http://schemas.microsoft.com/office/drawing/2014/main" id="{28026944-2EA9-1842-B5CE-53AC80095BA7}"/>
              </a:ext>
            </a:extLst>
          </p:cNvPr>
          <p:cNvSpPr/>
          <p:nvPr/>
        </p:nvSpPr>
        <p:spPr>
          <a:xfrm>
            <a:off x="558272" y="5450679"/>
            <a:ext cx="3561696" cy="1200329"/>
          </a:xfrm>
          <a:prstGeom prst="rect">
            <a:avLst/>
          </a:prstGeom>
        </p:spPr>
        <p:txBody>
          <a:bodyPr wrap="square">
            <a:spAutoFit/>
          </a:bodyPr>
          <a:lstStyle/>
          <a:p>
            <a:pPr marL="400050" marR="0" lvl="0" indent="0" algn="just" defTabSz="4572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在遍历完一个</a:t>
            </a: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node</a:t>
            </a: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的所有</a:t>
            </a: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children</a:t>
            </a: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之后插入“）”</a:t>
            </a:r>
          </a:p>
          <a:p>
            <a:pPr marL="400050" marR="0" lvl="0" indent="0" algn="just" defTabSz="4572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采用前序遍历的递归解法，具体代码如下：</a:t>
            </a:r>
          </a:p>
        </p:txBody>
      </p:sp>
    </p:spTree>
    <p:extLst>
      <p:ext uri="{BB962C8B-B14F-4D97-AF65-F5344CB8AC3E}">
        <p14:creationId xmlns:p14="http://schemas.microsoft.com/office/powerpoint/2010/main" val="412387668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Hans"/>
              <a:t>5</a:t>
            </a:r>
            <a:r>
              <a:rPr kumimoji="1" lang="zh-Hans" altLang="en-US"/>
              <a:t> 分析证明</a:t>
            </a:r>
            <a:endParaRPr kumimoji="1" lang="zh-CN" altLang="en-US" dirty="0"/>
          </a:p>
        </p:txBody>
      </p:sp>
      <p:sp>
        <p:nvSpPr>
          <p:cNvPr id="4" name="Rectangle 2">
            <a:extLst>
              <a:ext uri="{FF2B5EF4-FFF2-40B4-BE49-F238E27FC236}">
                <a16:creationId xmlns:a16="http://schemas.microsoft.com/office/drawing/2014/main" id="{969C7047-6DB1-504F-8F35-6D11BCEFC379}"/>
              </a:ext>
            </a:extLst>
          </p:cNvPr>
          <p:cNvSpPr>
            <a:spLocks noChangeArrowheads="1"/>
          </p:cNvSpPr>
          <p:nvPr/>
        </p:nvSpPr>
        <p:spPr bwMode="auto">
          <a:xfrm>
            <a:off x="649903" y="1371600"/>
            <a:ext cx="405182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给定</a:t>
            </a:r>
            <a:r>
              <a:rPr kumimoji="0" lang="en-US"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N</a:t>
            </a:r>
            <a:r>
              <a:rPr kumimoji="0" lang="zh-CN"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个无重复的随机数字，按照这串数字的顺序建立二叉搜索树。请证明</a:t>
            </a:r>
            <a:r>
              <a:rPr kumimoji="0" lang="en-US"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N=n (n&gt;1)</a:t>
            </a:r>
            <a:r>
              <a:rPr kumimoji="0" lang="zh-CN"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时，二叉搜索树的叶子节点的平均数目为</a:t>
            </a:r>
            <a:r>
              <a:rPr kumimoji="0" lang="en-US"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f(n)=(n+1)/3</a:t>
            </a:r>
            <a:endParaRPr kumimoji="0" lang="zh-CN"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endParaRPr>
          </a:p>
        </p:txBody>
      </p:sp>
      <p:sp>
        <p:nvSpPr>
          <p:cNvPr id="5" name="Rectangle 3">
            <a:extLst>
              <a:ext uri="{FF2B5EF4-FFF2-40B4-BE49-F238E27FC236}">
                <a16:creationId xmlns:a16="http://schemas.microsoft.com/office/drawing/2014/main" id="{D6873DF5-B43E-594F-887C-1514A32722E8}"/>
              </a:ext>
            </a:extLst>
          </p:cNvPr>
          <p:cNvSpPr>
            <a:spLocks noChangeArrowheads="1"/>
          </p:cNvSpPr>
          <p:nvPr/>
        </p:nvSpPr>
        <p:spPr bwMode="auto">
          <a:xfrm>
            <a:off x="26670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5DE28579-2CE0-3B4C-9506-21B30143F25A}"/>
                  </a:ext>
                </a:extLst>
              </p:cNvPr>
              <p:cNvSpPr/>
              <p:nvPr/>
            </p:nvSpPr>
            <p:spPr>
              <a:xfrm>
                <a:off x="677334" y="3333929"/>
                <a:ext cx="6096000" cy="2671180"/>
              </a:xfrm>
              <a:prstGeom prst="rect">
                <a:avLst/>
              </a:prstGeom>
            </p:spPr>
            <p:txBody>
              <a:bodyPr>
                <a:spAutoFit/>
              </a:bodyPr>
              <a:lstStyle/>
              <a:p>
                <a:pPr marL="228600" marR="0" lvl="0" indent="266700" algn="just" defTabSz="4572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参考答案：</a:t>
                </a:r>
                <a:endParaRPr kumimoji="0" lang="zh-CN" altLang="zh-CN" sz="1800" b="0" i="0" u="none" strike="noStrike" kern="100" cap="none" spc="0" normalizeH="0" baseline="0" noProof="0">
                  <a:ln>
                    <a:noFill/>
                  </a:ln>
                  <a:solidFill>
                    <a:prstClr val="black"/>
                  </a:solidFill>
                  <a:effectLst/>
                  <a:uLnTx/>
                  <a:uFillTx/>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假定当</a:t>
                </a: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N=k</a:t>
                </a: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时方程成立，那么当</a:t>
                </a: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N=k+1</a:t>
                </a: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时，我们可以枚举根节点的</a:t>
                </a: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k+1</a:t>
                </a: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个位置，每个位置上的叶子结点总数取决于两棵子树叶子结点数目之和，我们可以写出：</a:t>
                </a:r>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f</m:t>
                      </m:r>
                      <m:d>
                        <m:d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dPr>
                        <m:e>
                          <m:r>
                            <m:rPr>
                              <m:sty m:val="p"/>
                            </m:rP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k</m:t>
                          </m:r>
                          <m: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+1</m:t>
                          </m:r>
                        </m:e>
                      </m:d>
                      <m: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m:t>
                      </m:r>
                      <m:f>
                        <m:f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fPr>
                        <m:num>
                          <m: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1</m:t>
                          </m:r>
                        </m:num>
                        <m:den>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𝑘</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+1</m:t>
                          </m:r>
                        </m:den>
                      </m:f>
                      <m:nary>
                        <m:naryPr>
                          <m:chr m:val="∑"/>
                          <m:limLoc m:val="undOv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naryPr>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=0</m:t>
                          </m:r>
                        </m:sub>
                        <m:sup>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𝑘</m:t>
                          </m:r>
                        </m:sup>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𝑓</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𝑓</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𝑘</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e>
                      </m:nary>
                      <m:f>
                        <m:f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2</m:t>
                          </m:r>
                        </m:num>
                        <m:den>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𝑘</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+1</m:t>
                          </m:r>
                        </m:den>
                      </m:f>
                      <m:nary>
                        <m:naryPr>
                          <m:chr m:val="∑"/>
                          <m:limLoc m:val="undOv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naryPr>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=0</m:t>
                          </m:r>
                        </m:sub>
                        <m:sup>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𝑘</m:t>
                          </m:r>
                        </m:sup>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𝑓</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e>
                      </m:nary>
                      <m: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 </m:t>
                      </m:r>
                    </m:oMath>
                  </m:oMathPara>
                </a14:m>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计算上式得到，</a:t>
                </a:r>
                <a14:m>
                  <m:oMath xmlns:m="http://schemas.openxmlformats.org/officeDocument/2006/math">
                    <m:r>
                      <m:rPr>
                        <m:sty m:val="p"/>
                      </m:rP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f</m:t>
                    </m:r>
                    <m: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m:t>
                    </m:r>
                    <m:r>
                      <m:rPr>
                        <m:sty m:val="p"/>
                      </m:rP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k</m:t>
                    </m:r>
                    <m: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+1)=</m:t>
                    </m:r>
                    <m:f>
                      <m:f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𝑘</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+2</m:t>
                        </m:r>
                      </m:num>
                      <m:den>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3</m:t>
                        </m:r>
                      </m:den>
                    </m:f>
                  </m:oMath>
                </a14:m>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。说明在</a:t>
                </a: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n=k+1</a:t>
                </a: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时也满足条件，证明完毕。</a:t>
                </a:r>
              </a:p>
            </p:txBody>
          </p:sp>
        </mc:Choice>
        <mc:Fallback xmlns="">
          <p:sp>
            <p:nvSpPr>
              <p:cNvPr id="7" name="矩形 6">
                <a:extLst>
                  <a:ext uri="{FF2B5EF4-FFF2-40B4-BE49-F238E27FC236}">
                    <a16:creationId xmlns:a16="http://schemas.microsoft.com/office/drawing/2014/main" id="{5DE28579-2CE0-3B4C-9506-21B30143F25A}"/>
                  </a:ext>
                </a:extLst>
              </p:cNvPr>
              <p:cNvSpPr>
                <a:spLocks noRot="1" noChangeAspect="1" noMove="1" noResize="1" noEditPoints="1" noAdjustHandles="1" noChangeArrowheads="1" noChangeShapeType="1" noTextEdit="1"/>
              </p:cNvSpPr>
              <p:nvPr/>
            </p:nvSpPr>
            <p:spPr>
              <a:xfrm>
                <a:off x="677334" y="3333929"/>
                <a:ext cx="6096000" cy="2671180"/>
              </a:xfrm>
              <a:prstGeom prst="rect">
                <a:avLst/>
              </a:prstGeom>
              <a:blipFill>
                <a:blip r:embed="rId2"/>
                <a:stretch>
                  <a:fillRect l="-624" t="-948" r="-4574" b="-232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763215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Hans"/>
              <a:t>5</a:t>
            </a:r>
            <a:r>
              <a:rPr kumimoji="1" lang="zh-Hans" altLang="en-US"/>
              <a:t> 分析证明</a:t>
            </a:r>
            <a:endParaRPr kumimoji="1" lang="zh-CN" altLang="en-US" dirty="0"/>
          </a:p>
        </p:txBody>
      </p:sp>
      <mc:AlternateContent xmlns:mc="http://schemas.openxmlformats.org/markup-compatibility/2006" xmlns:a14="http://schemas.microsoft.com/office/drawing/2010/main">
        <mc:Choice Requires="a14">
          <p:sp>
            <p:nvSpPr>
              <p:cNvPr id="4" name="Rectangle 2">
                <a:extLst>
                  <a:ext uri="{FF2B5EF4-FFF2-40B4-BE49-F238E27FC236}">
                    <a16:creationId xmlns:a16="http://schemas.microsoft.com/office/drawing/2014/main" id="{969C7047-6DB1-504F-8F35-6D11BCEFC379}"/>
                  </a:ext>
                </a:extLst>
              </p:cNvPr>
              <p:cNvSpPr>
                <a:spLocks noChangeArrowheads="1"/>
              </p:cNvSpPr>
              <p:nvPr/>
            </p:nvSpPr>
            <p:spPr bwMode="auto">
              <a:xfrm>
                <a:off x="649903" y="1510099"/>
                <a:ext cx="4051829"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设一棵度为</a:t>
                </a:r>
                <a:r>
                  <a:rPr kumimoji="0" lang="en-US"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k</a:t>
                </a:r>
                <a:r>
                  <a:rPr kumimoji="0" lang="zh-CN"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的非空树上的叶子结点数为 </a:t>
                </a:r>
                <a14:m>
                  <m:oMath xmlns:m="http://schemas.openxmlformats.org/officeDocument/2006/math">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sub>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0</m:t>
                        </m:r>
                      </m:sub>
                    </m:sSub>
                  </m:oMath>
                </a14:m>
                <a:r>
                  <a:rPr kumimoji="0" lang="zh-CN"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，度为</a:t>
                </a:r>
                <a:r>
                  <a:rPr kumimoji="0" lang="en-US"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i</a:t>
                </a:r>
                <a:r>
                  <a:rPr kumimoji="0" lang="zh-CN"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的结点数为 </a:t>
                </a:r>
                <a14:m>
                  <m:oMath xmlns:m="http://schemas.openxmlformats.org/officeDocument/2006/math">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(1≤</m:t>
                    </m:r>
                    <m:r>
                      <m:rPr>
                        <m:sty m:val="p"/>
                      </m:rP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i</m:t>
                    </m:r>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m:t>
                    </m:r>
                    <m:r>
                      <m:rPr>
                        <m:sty m:val="p"/>
                      </m:rP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k</m:t>
                    </m:r>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cs typeface="+mn-cs"/>
                      </a:rPr>
                      <m:t>)</m:t>
                    </m:r>
                  </m:oMath>
                </a14:m>
                <a:r>
                  <a:rPr kumimoji="0" lang="zh-CN" altLang="zh-CN"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rPr>
                  <a:t>；试证明以下关系成立：</a:t>
                </a:r>
              </a:p>
            </p:txBody>
          </p:sp>
        </mc:Choice>
        <mc:Fallback xmlns="">
          <p:sp>
            <p:nvSpPr>
              <p:cNvPr id="4" name="Rectangle 2">
                <a:extLst>
                  <a:ext uri="{FF2B5EF4-FFF2-40B4-BE49-F238E27FC236}">
                    <a16:creationId xmlns:a16="http://schemas.microsoft.com/office/drawing/2014/main" id="{969C7047-6DB1-504F-8F35-6D11BCEFC379}"/>
                  </a:ext>
                </a:extLst>
              </p:cNvPr>
              <p:cNvSpPr>
                <a:spLocks noRot="1" noChangeAspect="1" noMove="1" noResize="1" noEditPoints="1" noAdjustHandles="1" noChangeArrowheads="1" noChangeShapeType="1" noTextEdit="1"/>
              </p:cNvSpPr>
              <p:nvPr/>
            </p:nvSpPr>
            <p:spPr bwMode="auto">
              <a:xfrm>
                <a:off x="649903" y="1510099"/>
                <a:ext cx="4051829" cy="923330"/>
              </a:xfrm>
              <a:prstGeom prst="rect">
                <a:avLst/>
              </a:prstGeom>
              <a:blipFill>
                <a:blip r:embed="rId2"/>
                <a:stretch>
                  <a:fillRect l="-938" t="-1351" r="-6875" b="-945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 name="Rectangle 3">
            <a:extLst>
              <a:ext uri="{FF2B5EF4-FFF2-40B4-BE49-F238E27FC236}">
                <a16:creationId xmlns:a16="http://schemas.microsoft.com/office/drawing/2014/main" id="{D6873DF5-B43E-594F-887C-1514A32722E8}"/>
              </a:ext>
            </a:extLst>
          </p:cNvPr>
          <p:cNvSpPr>
            <a:spLocks noChangeArrowheads="1"/>
          </p:cNvSpPr>
          <p:nvPr/>
        </p:nvSpPr>
        <p:spPr bwMode="auto">
          <a:xfrm>
            <a:off x="26670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5DE28579-2CE0-3B4C-9506-21B30143F25A}"/>
                  </a:ext>
                </a:extLst>
              </p:cNvPr>
              <p:cNvSpPr/>
              <p:nvPr/>
            </p:nvSpPr>
            <p:spPr>
              <a:xfrm>
                <a:off x="649903" y="3188872"/>
                <a:ext cx="6096000" cy="3440814"/>
              </a:xfrm>
              <a:prstGeom prst="rect">
                <a:avLst/>
              </a:prstGeom>
            </p:spPr>
            <p:txBody>
              <a:bodyPr>
                <a:spAutoFit/>
              </a:bodyPr>
              <a:lstStyle/>
              <a:p>
                <a:pPr marL="228600" marR="0" lvl="0" indent="266700" algn="just" defTabSz="4572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00" cap="none" spc="0" normalizeH="0" baseline="0" noProof="0">
                    <a:ln>
                      <a:noFill/>
                    </a:ln>
                    <a:solidFill>
                      <a:srgbClr val="FF0000"/>
                    </a:solidFill>
                    <a:effectLst/>
                    <a:uLnTx/>
                    <a:uFillTx/>
                    <a:latin typeface="DengXian" panose="02010600030101010101" pitchFamily="2" charset="-122"/>
                    <a:ea typeface="DengXian" panose="02010600030101010101" pitchFamily="2" charset="-122"/>
                    <a:cs typeface="Times New Roman" panose="02020603050405020304" pitchFamily="18" charset="0"/>
                  </a:rPr>
                  <a:t>参考答案：</a:t>
                </a:r>
                <a:endParaRPr kumimoji="0" lang="zh-CN" altLang="zh-CN" sz="1800" b="0" i="0" u="none" strike="noStrike" kern="100" cap="none" spc="0" normalizeH="0" baseline="0" noProof="0">
                  <a:ln>
                    <a:noFill/>
                  </a:ln>
                  <a:solidFill>
                    <a:prstClr val="black"/>
                  </a:solidFill>
                  <a:effectLst/>
                  <a:uLnTx/>
                  <a:uFillTx/>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证明：设树的分支总数为</a:t>
                </a: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B</a:t>
                </a: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，结点总数为</a:t>
                </a: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N</a:t>
                </a: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a:t>
                </a: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则根据题意，有</a:t>
                </a:r>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B</m:t>
                      </m:r>
                      <m: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1</m:t>
                          </m:r>
                        </m:sub>
                      </m:s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+2∗</m:t>
                      </m:r>
                      <m:sSub>
                        <m:sSub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2</m:t>
                          </m:r>
                        </m:sub>
                      </m:s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𝑘</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𝑘</m:t>
                          </m:r>
                        </m:sub>
                      </m:sSub>
                    </m:oMath>
                  </m:oMathPara>
                </a14:m>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N</m:t>
                      </m:r>
                      <m: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0</m:t>
                          </m:r>
                        </m:sub>
                      </m:s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1</m:t>
                          </m:r>
                        </m:sub>
                      </m:s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2</m:t>
                          </m:r>
                        </m:sub>
                      </m:s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𝑘</m:t>
                          </m:r>
                        </m:sub>
                      </m:sSub>
                    </m:oMath>
                  </m:oMathPara>
                </a14:m>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a:t>
                </a: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除了根结点之外，每个结点都有前驱，即每个结点都有唯一的分支与之对应。</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a:t>
                </a: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所以，</a:t>
                </a:r>
                <a14:m>
                  <m:oMath xmlns:m="http://schemas.openxmlformats.org/officeDocument/2006/math">
                    <m:r>
                      <m:rPr>
                        <m:sty m:val="p"/>
                      </m:rP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N</m:t>
                    </m:r>
                    <m: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m:t>
                    </m:r>
                    <m:r>
                      <m:rPr>
                        <m:sty m:val="p"/>
                      </m:rP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B</m:t>
                    </m:r>
                    <m: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+1</m:t>
                    </m:r>
                  </m:oMath>
                </a14:m>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，即</a:t>
                </a:r>
                <a14:m>
                  <m:oMath xmlns:m="http://schemas.openxmlformats.org/officeDocument/2006/math">
                    <m:r>
                      <a:rPr kumimoji="0" lang="zh-CN"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结点总数</m:t>
                    </m:r>
                    <m: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zh-CN"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分支总数</m:t>
                    </m:r>
                    <m: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+1</m:t>
                    </m:r>
                  </m:oMath>
                </a14:m>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a:t>
                </a: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因此得到，</a:t>
                </a:r>
                <a14:m>
                  <m:oMath xmlns:m="http://schemas.openxmlformats.org/officeDocument/2006/math">
                    <m:sSub>
                      <m:sSub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0</m:t>
                        </m:r>
                      </m:sub>
                    </m:s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1</m:t>
                        </m:r>
                      </m:sub>
                    </m:s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2</m:t>
                        </m:r>
                      </m:sub>
                    </m:s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𝑘</m:t>
                        </m:r>
                      </m:sub>
                    </m:sSub>
                    <m:r>
                      <a:rPr kumimoji="0" lang="en-US" altLang="zh-CN" sz="1800" b="0" i="0" u="none" strike="noStrike" kern="1200" cap="none" spc="0" normalizeH="0" baseline="0" noProof="0">
                        <a:ln>
                          <a:noFill/>
                        </a:ln>
                        <a:solidFill>
                          <a:srgbClr val="FF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1</m:t>
                        </m:r>
                      </m:sub>
                    </m:s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+2∗</m:t>
                    </m:r>
                    <m:sSub>
                      <m:sSub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2</m:t>
                        </m:r>
                      </m:sub>
                    </m:s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𝑘</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𝑘</m:t>
                        </m:r>
                      </m:sub>
                    </m:s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+1</m:t>
                    </m:r>
                  </m:oMath>
                </a14:m>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a:t>
                </a: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也即，</a:t>
                </a:r>
                <a14:m>
                  <m:oMath xmlns:m="http://schemas.openxmlformats.org/officeDocument/2006/math">
                    <m:sSub>
                      <m:sSub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0</m:t>
                        </m:r>
                      </m:sub>
                    </m:s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=1+</m:t>
                    </m:r>
                    <m:nary>
                      <m:naryPr>
                        <m:chr m:val="∑"/>
                        <m:limLoc m:val="undOv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naryPr>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=1</m:t>
                        </m:r>
                      </m:sub>
                      <m:sup>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𝑘</m:t>
                        </m:r>
                      </m:sup>
                      <m:e>
                        <m:d>
                          <m:d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−1</m:t>
                            </m:r>
                          </m:e>
                        </m:d>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𝑖</m:t>
                            </m:r>
                          </m:sub>
                        </m:sSub>
                      </m:e>
                    </m:nary>
                  </m:oMath>
                </a14:m>
                <a:endPar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		  </a:t>
                </a:r>
                <a:r>
                  <a:rPr kumimoji="0" lang="zh-CN" altLang="zh-CN" sz="1800" b="0" i="0" u="none" strike="noStrike" kern="1200" cap="none" spc="0" normalizeH="0" baseline="0" noProof="0">
                    <a:ln>
                      <a:noFill/>
                    </a:ln>
                    <a:solidFill>
                      <a:srgbClr val="FF0000"/>
                    </a:solidFill>
                    <a:effectLst/>
                    <a:uLnTx/>
                    <a:uFillTx/>
                    <a:latin typeface="Trebuchet MS" panose="020B0603020202020204"/>
                    <a:ea typeface="华文新魏" panose="02010800040101010101" pitchFamily="2" charset="-122"/>
                    <a:cs typeface="+mn-cs"/>
                  </a:rPr>
                  <a:t>证毕。</a:t>
                </a:r>
              </a:p>
            </p:txBody>
          </p:sp>
        </mc:Choice>
        <mc:Fallback xmlns="">
          <p:sp>
            <p:nvSpPr>
              <p:cNvPr id="7" name="矩形 6">
                <a:extLst>
                  <a:ext uri="{FF2B5EF4-FFF2-40B4-BE49-F238E27FC236}">
                    <a16:creationId xmlns:a16="http://schemas.microsoft.com/office/drawing/2014/main" id="{5DE28579-2CE0-3B4C-9506-21B30143F25A}"/>
                  </a:ext>
                </a:extLst>
              </p:cNvPr>
              <p:cNvSpPr>
                <a:spLocks noRot="1" noChangeAspect="1" noMove="1" noResize="1" noEditPoints="1" noAdjustHandles="1" noChangeArrowheads="1" noChangeShapeType="1" noTextEdit="1"/>
              </p:cNvSpPr>
              <p:nvPr/>
            </p:nvSpPr>
            <p:spPr>
              <a:xfrm>
                <a:off x="649903" y="3188872"/>
                <a:ext cx="6096000" cy="3440814"/>
              </a:xfrm>
              <a:prstGeom prst="rect">
                <a:avLst/>
              </a:prstGeom>
              <a:blipFill>
                <a:blip r:embed="rId3"/>
                <a:stretch>
                  <a:fillRect l="-624" t="-368" b="-95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8671A85-AF70-1945-A8C9-BD724AF3E755}"/>
                  </a:ext>
                </a:extLst>
              </p:cNvPr>
              <p:cNvSpPr/>
              <p:nvPr/>
            </p:nvSpPr>
            <p:spPr>
              <a:xfrm>
                <a:off x="2097366" y="2279107"/>
                <a:ext cx="2604366" cy="87690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sub>
                          <m:r>
                            <a:rPr kumimoji="0" lang="zh-CN" altLang="en-US" sz="1800" b="0" i="0" u="none" strike="noStrike" kern="1200" cap="none" spc="0" normalizeH="0" baseline="0" noProof="0">
                              <a:ln>
                                <a:noFill/>
                              </a:ln>
                              <a:solidFill>
                                <a:prstClr val="black"/>
                              </a:solidFill>
                              <a:effectLst/>
                              <a:uLnTx/>
                              <a:uFillTx/>
                              <a:latin typeface="Cambria Math" panose="02040503050406030204" pitchFamily="18" charset="0"/>
                              <a:cs typeface="+mn-cs"/>
                            </a:rPr>
                            <m:t>0</m:t>
                          </m:r>
                        </m:sub>
                      </m:sSub>
                      <m:r>
                        <a:rPr kumimoji="0" lang="zh-CN" altLang="en-US" sz="1800" b="0" i="0" u="none" strike="noStrike" kern="1200" cap="none" spc="0" normalizeH="0" baseline="0" noProof="0">
                          <a:ln>
                            <a:noFill/>
                          </a:ln>
                          <a:solidFill>
                            <a:prstClr val="black"/>
                          </a:solidFill>
                          <a:effectLst/>
                          <a:uLnTx/>
                          <a:uFillTx/>
                          <a:latin typeface="Cambria Math" panose="02040503050406030204" pitchFamily="18" charset="0"/>
                          <a:cs typeface="+mn-cs"/>
                        </a:rPr>
                        <m:t>=1+</m:t>
                      </m:r>
                      <m:nary>
                        <m:naryPr>
                          <m:chr m:val="∑"/>
                          <m:limLoc m:val="undOvr"/>
                          <m:ctrlP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zh-CN" altLang="en-US" sz="1800" b="0" i="0"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𝑘</m:t>
                          </m:r>
                        </m:sup>
                        <m:e>
                          <m:d>
                            <m:dPr>
                              <m:ctrlP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zh-CN" altLang="en-US" sz="1800" b="0" i="0" u="none" strike="noStrike" kern="1200" cap="none" spc="0" normalizeH="0" baseline="0" noProof="0">
                                  <a:ln>
                                    <a:noFill/>
                                  </a:ln>
                                  <a:solidFill>
                                    <a:prstClr val="black"/>
                                  </a:solidFill>
                                  <a:effectLst/>
                                  <a:uLnTx/>
                                  <a:uFillTx/>
                                  <a:latin typeface="Cambria Math" panose="02040503050406030204" pitchFamily="18" charset="0"/>
                                  <a:cs typeface="+mn-cs"/>
                                </a:rPr>
                                <m:t>−1</m:t>
                              </m:r>
                            </m:e>
                          </m:d>
                          <m:r>
                            <a:rPr kumimoji="0" lang="zh-CN" altLang="en-US" sz="1800" b="0" i="0"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sub>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e>
                      </m:nary>
                    </m:oMath>
                  </m:oMathPara>
                </a14:m>
                <a:endParaRPr kumimoji="0" lang="zh-CN" altLang="en-US" sz="1800" b="0" i="0" u="none" strike="noStrike" kern="1200" cap="none" spc="0" normalizeH="0" baseline="0" noProof="0">
                  <a:ln>
                    <a:noFill/>
                  </a:ln>
                  <a:solidFill>
                    <a:prstClr val="black"/>
                  </a:solidFill>
                  <a:effectLst/>
                  <a:uLnTx/>
                  <a:uFillTx/>
                  <a:latin typeface="Trebuchet MS" panose="020B0603020202020204"/>
                  <a:ea typeface="华文新魏" panose="02010800040101010101" pitchFamily="2" charset="-122"/>
                  <a:cs typeface="+mn-cs"/>
                </a:endParaRPr>
              </a:p>
            </p:txBody>
          </p:sp>
        </mc:Choice>
        <mc:Fallback xmlns="">
          <p:sp>
            <p:nvSpPr>
              <p:cNvPr id="8" name="矩形 7">
                <a:extLst>
                  <a:ext uri="{FF2B5EF4-FFF2-40B4-BE49-F238E27FC236}">
                    <a16:creationId xmlns:a16="http://schemas.microsoft.com/office/drawing/2014/main" id="{F8671A85-AF70-1945-A8C9-BD724AF3E755}"/>
                  </a:ext>
                </a:extLst>
              </p:cNvPr>
              <p:cNvSpPr>
                <a:spLocks noRot="1" noChangeAspect="1" noMove="1" noResize="1" noEditPoints="1" noAdjustHandles="1" noChangeArrowheads="1" noChangeShapeType="1" noTextEdit="1"/>
              </p:cNvSpPr>
              <p:nvPr/>
            </p:nvSpPr>
            <p:spPr>
              <a:xfrm>
                <a:off x="2097366" y="2279107"/>
                <a:ext cx="2604366" cy="876907"/>
              </a:xfrm>
              <a:prstGeom prst="rect">
                <a:avLst/>
              </a:prstGeom>
              <a:blipFill>
                <a:blip r:embed="rId4"/>
                <a:stretch>
                  <a:fillRect t="-91549" b="-1450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14529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CB9B58-4396-48F9-A84E-A7D75935CCFF}"/>
              </a:ext>
            </a:extLst>
          </p:cNvPr>
          <p:cNvSpPr>
            <a:spLocks noGrp="1"/>
          </p:cNvSpPr>
          <p:nvPr>
            <p:ph idx="1"/>
          </p:nvPr>
        </p:nvSpPr>
        <p:spPr>
          <a:xfrm>
            <a:off x="677334" y="621101"/>
            <a:ext cx="8596668" cy="6090249"/>
          </a:xfrm>
        </p:spPr>
        <p:txBody>
          <a:bodyPr>
            <a:normAutofit fontScale="62500" lnSpcReduction="20000"/>
          </a:bodyPr>
          <a:lstStyle/>
          <a:p>
            <a:pPr lvl="0"/>
            <a:r>
              <a:rPr lang="en-US" altLang="zh-CN" dirty="0"/>
              <a:t>1.</a:t>
            </a:r>
            <a:r>
              <a:rPr lang="zh-CN" altLang="zh-CN" dirty="0"/>
              <a:t>现有三个复杂度分别表示为下述式子的算法 </a:t>
            </a:r>
          </a:p>
          <a:p>
            <a:pPr lvl="0"/>
            <a:r>
              <a:rPr lang="en-US" altLang="zh-CN" dirty="0"/>
              <a:t>T1(n) = 3n lg n + lg n; </a:t>
            </a:r>
            <a:endParaRPr lang="zh-CN" altLang="zh-CN" dirty="0"/>
          </a:p>
          <a:p>
            <a:pPr lvl="0"/>
            <a:r>
              <a:rPr lang="en-US" altLang="zh-CN" dirty="0"/>
              <a:t>T2(n) = 2</a:t>
            </a:r>
            <a:r>
              <a:rPr lang="en-US" altLang="zh-CN" baseline="30000" dirty="0"/>
              <a:t>n</a:t>
            </a:r>
            <a:r>
              <a:rPr lang="en-US" altLang="zh-CN" dirty="0"/>
              <a:t> + n</a:t>
            </a:r>
            <a:r>
              <a:rPr lang="en-US" altLang="zh-CN" baseline="30000" dirty="0"/>
              <a:t>3</a:t>
            </a:r>
            <a:r>
              <a:rPr lang="en-US" altLang="zh-CN" dirty="0"/>
              <a:t> + 25;</a:t>
            </a:r>
            <a:endParaRPr lang="zh-CN" altLang="zh-CN" dirty="0"/>
          </a:p>
          <a:p>
            <a:pPr lvl="0"/>
            <a:r>
              <a:rPr lang="en-US" altLang="zh-CN" dirty="0"/>
              <a:t>T3(n, k) = k + n  (</a:t>
            </a:r>
            <a:r>
              <a:rPr lang="zh-CN" altLang="zh-CN" dirty="0"/>
              <a:t>且</a:t>
            </a:r>
            <a:r>
              <a:rPr lang="en-US" altLang="zh-CN" dirty="0"/>
              <a:t>k </a:t>
            </a:r>
            <a:r>
              <a:rPr lang="en-US" altLang="zh-CN" dirty="0">
                <a:sym typeface="Symbol" panose="05050102010706020507" pitchFamily="18" charset="2"/>
              </a:rPr>
              <a:t></a:t>
            </a:r>
            <a:r>
              <a:rPr lang="en-US" altLang="zh-CN" dirty="0"/>
              <a:t> n); </a:t>
            </a:r>
            <a:endParaRPr lang="zh-CN" altLang="zh-CN" dirty="0"/>
          </a:p>
          <a:p>
            <a:r>
              <a:rPr lang="zh-CN" altLang="zh-CN" dirty="0"/>
              <a:t>给出这些算法的复杂度</a:t>
            </a:r>
            <a:r>
              <a:rPr lang="en-US" altLang="zh-CN" dirty="0"/>
              <a:t>_______________ </a:t>
            </a:r>
            <a:r>
              <a:rPr lang="zh-CN" altLang="zh-CN" dirty="0"/>
              <a:t>，并将其从低到高排列 </a:t>
            </a:r>
            <a:r>
              <a:rPr lang="en-US" altLang="zh-CN" dirty="0"/>
              <a:t>________________</a:t>
            </a:r>
            <a:r>
              <a:rPr lang="zh-CN" altLang="zh-CN" dirty="0"/>
              <a:t>。</a:t>
            </a:r>
          </a:p>
          <a:p>
            <a:r>
              <a:rPr lang="zh-CN" altLang="zh-CN" dirty="0"/>
              <a:t>参考答案： </a:t>
            </a:r>
            <a:r>
              <a:rPr lang="en-US" altLang="zh-CN" dirty="0"/>
              <a:t>O(</a:t>
            </a:r>
            <a:r>
              <a:rPr lang="en-US" altLang="zh-CN" dirty="0" err="1"/>
              <a:t>nlgn</a:t>
            </a:r>
            <a:r>
              <a:rPr lang="en-US" altLang="zh-CN" dirty="0"/>
              <a:t>)</a:t>
            </a:r>
            <a:r>
              <a:rPr lang="zh-CN" altLang="zh-CN" dirty="0"/>
              <a:t>， </a:t>
            </a:r>
            <a:r>
              <a:rPr lang="en-US" altLang="zh-CN" dirty="0"/>
              <a:t>O(2</a:t>
            </a:r>
            <a:r>
              <a:rPr lang="en-US" altLang="zh-CN" baseline="30000" dirty="0"/>
              <a:t>n</a:t>
            </a:r>
            <a:r>
              <a:rPr lang="zh-CN" altLang="zh-CN" dirty="0"/>
              <a:t>）</a:t>
            </a:r>
            <a:r>
              <a:rPr lang="en-US" altLang="zh-CN" dirty="0"/>
              <a:t>; O(n) </a:t>
            </a:r>
            <a:endParaRPr lang="zh-CN" altLang="zh-CN" dirty="0"/>
          </a:p>
          <a:p>
            <a:r>
              <a:rPr lang="en-US" altLang="zh-CN" dirty="0"/>
              <a:t>           </a:t>
            </a:r>
            <a:r>
              <a:rPr lang="zh-CN" altLang="zh-CN" dirty="0"/>
              <a:t>序列： </a:t>
            </a:r>
            <a:r>
              <a:rPr lang="en-US" altLang="zh-CN" dirty="0"/>
              <a:t>T3,  T1 , T2</a:t>
            </a:r>
          </a:p>
          <a:p>
            <a:endParaRPr lang="zh-CN" altLang="zh-CN" dirty="0"/>
          </a:p>
          <a:p>
            <a:pPr lvl="0"/>
            <a:r>
              <a:rPr lang="en-US" altLang="zh-CN" dirty="0"/>
              <a:t>2.</a:t>
            </a:r>
            <a:r>
              <a:rPr lang="zh-CN" altLang="zh-CN" dirty="0"/>
              <a:t>带头结点的双循环链表</a:t>
            </a:r>
            <a:r>
              <a:rPr lang="en-US" altLang="zh-CN" dirty="0"/>
              <a:t>L</a:t>
            </a:r>
            <a:r>
              <a:rPr lang="zh-CN" altLang="zh-CN" dirty="0"/>
              <a:t>为空的条件是 </a:t>
            </a:r>
            <a:r>
              <a:rPr lang="en-US" altLang="zh-CN" dirty="0"/>
              <a:t>________________  </a:t>
            </a:r>
            <a:r>
              <a:rPr lang="zh-CN" altLang="zh-CN" dirty="0"/>
              <a:t>。</a:t>
            </a:r>
          </a:p>
          <a:p>
            <a:r>
              <a:rPr lang="en-US" altLang="zh-CN" dirty="0"/>
              <a:t>A. L-&gt;prior == L &amp;&amp; L-&gt;next == NULL    </a:t>
            </a:r>
            <a:endParaRPr lang="zh-CN" altLang="zh-CN" dirty="0"/>
          </a:p>
          <a:p>
            <a:r>
              <a:rPr lang="en-US" altLang="zh-CN" dirty="0"/>
              <a:t>B. L-&gt;prior == NULL &amp;&amp; L-&gt;next == NULL</a:t>
            </a:r>
            <a:endParaRPr lang="zh-CN" altLang="zh-CN" dirty="0"/>
          </a:p>
          <a:p>
            <a:r>
              <a:rPr lang="en-US" altLang="zh-CN" dirty="0"/>
              <a:t>C. L-&gt;prior == NULL &amp;&amp; L-&gt;next == L    </a:t>
            </a:r>
            <a:endParaRPr lang="zh-CN" altLang="zh-CN" dirty="0"/>
          </a:p>
          <a:p>
            <a:r>
              <a:rPr lang="en-US" altLang="zh-CN" dirty="0"/>
              <a:t>D. L-&gt;prior == L &amp;&amp; L-&gt;next == L</a:t>
            </a:r>
            <a:endParaRPr lang="zh-CN" altLang="zh-CN" dirty="0"/>
          </a:p>
          <a:p>
            <a:r>
              <a:rPr lang="zh-CN" altLang="zh-CN" dirty="0"/>
              <a:t>答案：</a:t>
            </a:r>
            <a:r>
              <a:rPr lang="en-US" altLang="zh-CN" dirty="0"/>
              <a:t>D</a:t>
            </a:r>
          </a:p>
          <a:p>
            <a:endParaRPr lang="zh-CN" altLang="zh-CN" dirty="0"/>
          </a:p>
          <a:p>
            <a:r>
              <a:rPr lang="en-US" altLang="zh-CN" dirty="0"/>
              <a:t>3.</a:t>
            </a:r>
            <a:r>
              <a:rPr lang="zh-CN" altLang="zh-CN" dirty="0"/>
              <a:t>循环双链表</a:t>
            </a:r>
            <a:r>
              <a:rPr lang="en-US" altLang="zh-CN" dirty="0"/>
              <a:t>L</a:t>
            </a:r>
            <a:r>
              <a:rPr lang="zh-CN" altLang="zh-CN" dirty="0"/>
              <a:t>判空的条件是头节点（头指针）的</a:t>
            </a:r>
            <a:r>
              <a:rPr lang="en-US" altLang="zh-CN" dirty="0"/>
              <a:t>prior</a:t>
            </a:r>
            <a:r>
              <a:rPr lang="zh-CN" altLang="zh-CN" dirty="0"/>
              <a:t>和</a:t>
            </a:r>
            <a:r>
              <a:rPr lang="en-US" altLang="zh-CN" dirty="0"/>
              <a:t>next</a:t>
            </a:r>
            <a:r>
              <a:rPr lang="zh-CN" altLang="zh-CN" dirty="0"/>
              <a:t>都指向它自身。</a:t>
            </a:r>
          </a:p>
          <a:p>
            <a:pPr lvl="0"/>
            <a:r>
              <a:rPr lang="en-US" altLang="zh-CN" dirty="0"/>
              <a:t> </a:t>
            </a:r>
            <a:r>
              <a:rPr lang="zh-CN" altLang="zh-CN" dirty="0"/>
              <a:t>下列叙述中正确的是 </a:t>
            </a:r>
            <a:r>
              <a:rPr lang="en-US" altLang="zh-CN" dirty="0"/>
              <a:t>________________  </a:t>
            </a:r>
            <a:r>
              <a:rPr lang="zh-CN" altLang="zh-CN" dirty="0"/>
              <a:t>。</a:t>
            </a:r>
          </a:p>
          <a:p>
            <a:r>
              <a:rPr lang="en-US" altLang="zh-CN" dirty="0"/>
              <a:t>A. </a:t>
            </a:r>
            <a:r>
              <a:rPr lang="zh-CN" altLang="zh-CN" dirty="0"/>
              <a:t>结点中具有两个指针域的链表一定是非线性结构。</a:t>
            </a:r>
          </a:p>
          <a:p>
            <a:r>
              <a:rPr lang="en-US" altLang="zh-CN" dirty="0"/>
              <a:t>B. </a:t>
            </a:r>
            <a:r>
              <a:rPr lang="zh-CN" altLang="zh-CN" dirty="0"/>
              <a:t>有序表可以存储在不连续的存储空间内。</a:t>
            </a:r>
          </a:p>
          <a:p>
            <a:r>
              <a:rPr lang="en-US" altLang="zh-CN" dirty="0"/>
              <a:t>C. </a:t>
            </a:r>
            <a:r>
              <a:rPr lang="zh-CN" altLang="zh-CN" dirty="0"/>
              <a:t>循环链表的入队不会发生溢出。</a:t>
            </a:r>
          </a:p>
          <a:p>
            <a:r>
              <a:rPr lang="en-US" altLang="zh-CN" dirty="0"/>
              <a:t>D. </a:t>
            </a:r>
            <a:r>
              <a:rPr lang="zh-CN" altLang="zh-CN" dirty="0"/>
              <a:t>循环链表是非线性结构。</a:t>
            </a:r>
          </a:p>
          <a:p>
            <a:r>
              <a:rPr lang="zh-CN" altLang="zh-CN" dirty="0"/>
              <a:t>答案：</a:t>
            </a:r>
            <a:r>
              <a:rPr lang="en-US" altLang="zh-CN" dirty="0"/>
              <a:t>B</a:t>
            </a:r>
            <a:endParaRPr lang="zh-CN" altLang="zh-CN" dirty="0"/>
          </a:p>
        </p:txBody>
      </p:sp>
    </p:spTree>
    <p:extLst>
      <p:ext uri="{BB962C8B-B14F-4D97-AF65-F5344CB8AC3E}">
        <p14:creationId xmlns:p14="http://schemas.microsoft.com/office/powerpoint/2010/main" val="150339416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kumimoji="1" lang="en-US" altLang="zh-CN" dirty="0"/>
              <a:t>THANKS</a:t>
            </a:r>
            <a:r>
              <a:rPr kumimoji="1" lang="zh-CN" altLang="en-US" dirty="0"/>
              <a:t>！</a:t>
            </a:r>
          </a:p>
        </p:txBody>
      </p:sp>
      <p:sp>
        <p:nvSpPr>
          <p:cNvPr id="5" name="副标题 4"/>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63475225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B1F6AE-9D6A-4BA7-9A40-051EF91AC263}"/>
              </a:ext>
            </a:extLst>
          </p:cNvPr>
          <p:cNvSpPr>
            <a:spLocks noGrp="1"/>
          </p:cNvSpPr>
          <p:nvPr>
            <p:ph idx="1"/>
          </p:nvPr>
        </p:nvSpPr>
        <p:spPr>
          <a:xfrm>
            <a:off x="677333" y="517586"/>
            <a:ext cx="9036009" cy="5417388"/>
          </a:xfrm>
        </p:spPr>
        <p:txBody>
          <a:bodyPr/>
          <a:lstStyle/>
          <a:p>
            <a:pPr lvl="0"/>
            <a:r>
              <a:rPr lang="en-US" altLang="zh-CN" dirty="0"/>
              <a:t>4.</a:t>
            </a:r>
            <a:r>
              <a:rPr lang="zh-CN" altLang="zh-CN" dirty="0"/>
              <a:t>下面代码片段的运行结果应为 </a:t>
            </a:r>
            <a:r>
              <a:rPr lang="en-US" altLang="zh-CN" dirty="0"/>
              <a:t>________________  </a:t>
            </a:r>
            <a:r>
              <a:rPr lang="zh-CN" altLang="zh-CN" dirty="0"/>
              <a:t>。</a:t>
            </a:r>
          </a:p>
          <a:p>
            <a:r>
              <a:rPr lang="en-US" altLang="zh-CN" dirty="0"/>
              <a:t>char c[6] = {‘</a:t>
            </a:r>
            <a:r>
              <a:rPr lang="en-US" altLang="zh-CN" dirty="0" err="1"/>
              <a:t>x’,’y’,’z</a:t>
            </a:r>
            <a:r>
              <a:rPr lang="en-US" altLang="zh-CN" dirty="0"/>
              <a:t>’,’\0’,’m’,’\0’};</a:t>
            </a:r>
            <a:endParaRPr lang="zh-CN" altLang="zh-CN" dirty="0"/>
          </a:p>
          <a:p>
            <a:r>
              <a:rPr lang="en-US" altLang="zh-CN" dirty="0" err="1"/>
              <a:t>printf</a:t>
            </a:r>
            <a:r>
              <a:rPr lang="en-US" altLang="zh-CN" dirty="0"/>
              <a:t>(“%s”, c);</a:t>
            </a:r>
            <a:endParaRPr lang="zh-CN" altLang="zh-CN" dirty="0"/>
          </a:p>
          <a:p>
            <a:r>
              <a:rPr lang="zh-CN" altLang="zh-CN" dirty="0"/>
              <a:t>参考： </a:t>
            </a:r>
            <a:r>
              <a:rPr lang="en-US" altLang="zh-CN" dirty="0" err="1"/>
              <a:t>xyz</a:t>
            </a:r>
            <a:endParaRPr lang="en-US" altLang="zh-CN" dirty="0"/>
          </a:p>
          <a:p>
            <a:endParaRPr lang="zh-CN" altLang="zh-CN" dirty="0"/>
          </a:p>
          <a:p>
            <a:pPr lvl="0"/>
            <a:r>
              <a:rPr lang="en-US" altLang="zh-CN" dirty="0"/>
              <a:t>5.</a:t>
            </a:r>
            <a:r>
              <a:rPr lang="zh-CN" altLang="zh-CN" dirty="0"/>
              <a:t>给定一个字符串数组</a:t>
            </a:r>
            <a:r>
              <a:rPr lang="en-US" altLang="zh-CN" dirty="0"/>
              <a:t>{"</a:t>
            </a:r>
            <a:r>
              <a:rPr lang="en-US" altLang="zh-CN" dirty="0" err="1"/>
              <a:t>abc</a:t>
            </a:r>
            <a:r>
              <a:rPr lang="en-US" altLang="zh-CN" dirty="0"/>
              <a:t>","</a:t>
            </a:r>
            <a:r>
              <a:rPr lang="en-US" altLang="zh-CN" dirty="0" err="1"/>
              <a:t>ced</a:t>
            </a:r>
            <a:r>
              <a:rPr lang="en-US" altLang="zh-CN" dirty="0"/>
              <a:t>","</a:t>
            </a:r>
            <a:r>
              <a:rPr lang="en-US" altLang="zh-CN" dirty="0" err="1"/>
              <a:t>haha</a:t>
            </a:r>
            <a:r>
              <a:rPr lang="en-US" altLang="zh-CN" dirty="0"/>
              <a:t>","</a:t>
            </a:r>
            <a:r>
              <a:rPr lang="en-US" altLang="zh-CN" dirty="0" err="1"/>
              <a:t>cbd</a:t>
            </a:r>
            <a:r>
              <a:rPr lang="en-US" altLang="zh-CN" dirty="0"/>
              <a:t>","</a:t>
            </a:r>
            <a:r>
              <a:rPr lang="en-US" altLang="zh-CN" dirty="0" err="1"/>
              <a:t>hhaa</a:t>
            </a:r>
            <a:r>
              <a:rPr lang="en-US" altLang="zh-CN" dirty="0"/>
              <a:t>"}</a:t>
            </a:r>
            <a:r>
              <a:rPr lang="zh-CN" altLang="zh-CN" dirty="0"/>
              <a:t>，其按字典顺序从小到大的排序序列为 </a:t>
            </a:r>
            <a:r>
              <a:rPr lang="en-US" altLang="zh-CN" dirty="0"/>
              <a:t>______________ </a:t>
            </a:r>
            <a:r>
              <a:rPr lang="zh-CN" altLang="zh-CN" dirty="0"/>
              <a:t>。</a:t>
            </a:r>
          </a:p>
          <a:p>
            <a:r>
              <a:rPr lang="en-US" altLang="zh-CN" dirty="0"/>
              <a:t>{"</a:t>
            </a:r>
            <a:r>
              <a:rPr lang="en-US" altLang="zh-CN" dirty="0" err="1"/>
              <a:t>abc</a:t>
            </a:r>
            <a:r>
              <a:rPr lang="en-US" altLang="zh-CN" dirty="0"/>
              <a:t>","</a:t>
            </a:r>
            <a:r>
              <a:rPr lang="en-US" altLang="zh-CN" dirty="0" err="1"/>
              <a:t>cbd</a:t>
            </a:r>
            <a:r>
              <a:rPr lang="en-US" altLang="zh-CN" dirty="0"/>
              <a:t>","</a:t>
            </a:r>
            <a:r>
              <a:rPr lang="en-US" altLang="zh-CN" dirty="0" err="1"/>
              <a:t>ced</a:t>
            </a:r>
            <a:r>
              <a:rPr lang="en-US" altLang="zh-CN" dirty="0"/>
              <a:t>","</a:t>
            </a:r>
            <a:r>
              <a:rPr lang="en-US" altLang="zh-CN" dirty="0" err="1"/>
              <a:t>haha</a:t>
            </a:r>
            <a:r>
              <a:rPr lang="en-US" altLang="zh-CN" dirty="0"/>
              <a:t>" ,"</a:t>
            </a:r>
            <a:r>
              <a:rPr lang="en-US" altLang="zh-CN" dirty="0" err="1"/>
              <a:t>hhaa</a:t>
            </a:r>
            <a:r>
              <a:rPr lang="en-US" altLang="zh-CN" dirty="0"/>
              <a:t>"}</a:t>
            </a:r>
            <a:endParaRPr lang="zh-CN" altLang="zh-CN" dirty="0"/>
          </a:p>
          <a:p>
            <a:pPr lvl="0"/>
            <a:endParaRPr lang="en-US" altLang="zh-CN" dirty="0"/>
          </a:p>
          <a:p>
            <a:pPr lvl="0"/>
            <a:r>
              <a:rPr lang="en-US" altLang="zh-CN" dirty="0"/>
              <a:t>6.</a:t>
            </a:r>
            <a:r>
              <a:rPr lang="zh-CN" altLang="zh-CN" dirty="0"/>
              <a:t>现有字符串</a:t>
            </a:r>
            <a:r>
              <a:rPr lang="en-US" altLang="zh-CN" dirty="0"/>
              <a:t>S1="ABCDEFG&amp;"</a:t>
            </a:r>
            <a:r>
              <a:rPr lang="zh-CN" altLang="zh-CN" dirty="0"/>
              <a:t>，</a:t>
            </a:r>
            <a:r>
              <a:rPr lang="en-US" altLang="zh-CN" dirty="0"/>
              <a:t>S2="1234"</a:t>
            </a:r>
            <a:r>
              <a:rPr lang="zh-CN" altLang="zh-CN" dirty="0"/>
              <a:t>，</a:t>
            </a:r>
            <a:r>
              <a:rPr lang="en-US" altLang="zh-CN" dirty="0"/>
              <a:t>S3="#PKU#"</a:t>
            </a:r>
            <a:r>
              <a:rPr lang="zh-CN" altLang="zh-CN" dirty="0"/>
              <a:t>，</a:t>
            </a:r>
            <a:r>
              <a:rPr lang="en-US" altLang="zh-CN" dirty="0"/>
              <a:t>S4="THU"</a:t>
            </a:r>
            <a:r>
              <a:rPr lang="zh-CN" altLang="zh-CN" dirty="0"/>
              <a:t>，则</a:t>
            </a:r>
            <a:r>
              <a:rPr lang="en-US" altLang="zh-CN" dirty="0" err="1"/>
              <a:t>concat</a:t>
            </a:r>
            <a:r>
              <a:rPr lang="en-US" altLang="zh-CN" dirty="0"/>
              <a:t>(replace(S1,substr(S1,length(S2),length(S4)),S4),</a:t>
            </a:r>
            <a:r>
              <a:rPr lang="en-US" altLang="zh-CN" dirty="0" err="1"/>
              <a:t>substr</a:t>
            </a:r>
            <a:r>
              <a:rPr lang="en-US" altLang="zh-CN" dirty="0"/>
              <a:t>(S3,index(S2,"2"),length(S4)) </a:t>
            </a:r>
            <a:r>
              <a:rPr lang="zh-CN" altLang="zh-CN" dirty="0"/>
              <a:t>为</a:t>
            </a:r>
            <a:r>
              <a:rPr lang="en-US" altLang="zh-CN" dirty="0"/>
              <a:t> ________________  </a:t>
            </a:r>
            <a:r>
              <a:rPr lang="zh-CN" altLang="zh-CN" dirty="0"/>
              <a:t>。</a:t>
            </a:r>
          </a:p>
          <a:p>
            <a:r>
              <a:rPr lang="en-US" altLang="zh-CN" dirty="0"/>
              <a:t>ABCDTHU&amp;PKU</a:t>
            </a:r>
            <a:endParaRPr lang="zh-CN" altLang="zh-CN" dirty="0"/>
          </a:p>
          <a:p>
            <a:r>
              <a:rPr lang="en-US" altLang="zh-CN" dirty="0"/>
              <a:t>//  *string&amp; replace (</a:t>
            </a:r>
            <a:r>
              <a:rPr lang="en-US" altLang="zh-CN" dirty="0" err="1"/>
              <a:t>size_t</a:t>
            </a:r>
            <a:r>
              <a:rPr lang="en-US" altLang="zh-CN" dirty="0"/>
              <a:t> pos, </a:t>
            </a:r>
            <a:r>
              <a:rPr lang="en-US" altLang="zh-CN" dirty="0" err="1"/>
              <a:t>size_t</a:t>
            </a:r>
            <a:r>
              <a:rPr lang="en-US" altLang="zh-CN" dirty="0"/>
              <a:t> </a:t>
            </a:r>
            <a:r>
              <a:rPr lang="en-US" altLang="zh-CN" dirty="0" err="1"/>
              <a:t>len</a:t>
            </a:r>
            <a:r>
              <a:rPr lang="en-US" altLang="zh-CN" dirty="0"/>
              <a:t>, const string&amp; str); </a:t>
            </a:r>
            <a:endParaRPr lang="zh-CN" altLang="zh-CN" dirty="0"/>
          </a:p>
        </p:txBody>
      </p:sp>
    </p:spTree>
    <p:extLst>
      <p:ext uri="{BB962C8B-B14F-4D97-AF65-F5344CB8AC3E}">
        <p14:creationId xmlns:p14="http://schemas.microsoft.com/office/powerpoint/2010/main" val="37666943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BD1E2A-43AF-477A-AAB3-E77375502F3C}"/>
              </a:ext>
            </a:extLst>
          </p:cNvPr>
          <p:cNvSpPr>
            <a:spLocks noGrp="1"/>
          </p:cNvSpPr>
          <p:nvPr>
            <p:ph idx="1"/>
          </p:nvPr>
        </p:nvSpPr>
        <p:spPr>
          <a:xfrm>
            <a:off x="677334" y="483079"/>
            <a:ext cx="8596668" cy="5210355"/>
          </a:xfrm>
        </p:spPr>
        <p:txBody>
          <a:bodyPr/>
          <a:lstStyle/>
          <a:p>
            <a:pPr lvl="0"/>
            <a:r>
              <a:rPr lang="en-US" altLang="zh-CN" dirty="0"/>
              <a:t>7.</a:t>
            </a:r>
            <a:r>
              <a:rPr lang="zh-CN" altLang="zh-CN" dirty="0"/>
              <a:t>对于入栈序列</a:t>
            </a:r>
            <a:r>
              <a:rPr lang="en-US" altLang="zh-CN" dirty="0"/>
              <a:t>1, 2, 3, …, n, </a:t>
            </a:r>
            <a:r>
              <a:rPr lang="zh-CN" altLang="zh-CN" dirty="0"/>
              <a:t>按照每入栈</a:t>
            </a:r>
            <a:r>
              <a:rPr lang="en-US" altLang="zh-CN" dirty="0"/>
              <a:t>3</a:t>
            </a:r>
            <a:r>
              <a:rPr lang="zh-CN" altLang="zh-CN" dirty="0"/>
              <a:t>次后出栈</a:t>
            </a:r>
            <a:r>
              <a:rPr lang="en-US" altLang="zh-CN" dirty="0"/>
              <a:t>1</a:t>
            </a:r>
            <a:r>
              <a:rPr lang="zh-CN" altLang="zh-CN" dirty="0"/>
              <a:t>次，无元素可入栈后，栈内元素依次出栈。 </a:t>
            </a:r>
            <a:r>
              <a:rPr lang="en-US" altLang="zh-CN" dirty="0"/>
              <a:t>1</a:t>
            </a:r>
            <a:r>
              <a:rPr lang="zh-CN" altLang="zh-CN" dirty="0"/>
              <a:t>） 当</a:t>
            </a:r>
            <a:r>
              <a:rPr lang="en-US" altLang="zh-CN" dirty="0"/>
              <a:t>n=10</a:t>
            </a:r>
            <a:r>
              <a:rPr lang="zh-CN" altLang="zh-CN" dirty="0"/>
              <a:t>时，这样操作下得到的出栈序列为</a:t>
            </a:r>
            <a:r>
              <a:rPr lang="en-US" altLang="zh-CN" dirty="0"/>
              <a:t>________________ </a:t>
            </a:r>
            <a:r>
              <a:rPr lang="zh-CN" altLang="zh-CN" dirty="0"/>
              <a:t>； </a:t>
            </a:r>
            <a:r>
              <a:rPr lang="en-US" altLang="zh-CN" dirty="0"/>
              <a:t>    2</a:t>
            </a:r>
            <a:r>
              <a:rPr lang="zh-CN" altLang="zh-CN" dirty="0"/>
              <a:t>）若</a:t>
            </a:r>
            <a:r>
              <a:rPr lang="en-US" altLang="zh-CN" dirty="0"/>
              <a:t>n</a:t>
            </a:r>
            <a:r>
              <a:rPr lang="zh-CN" altLang="zh-CN" dirty="0"/>
              <a:t>为</a:t>
            </a:r>
            <a:r>
              <a:rPr lang="en-US" altLang="zh-CN" dirty="0"/>
              <a:t>3</a:t>
            </a:r>
            <a:r>
              <a:rPr lang="zh-CN" altLang="zh-CN" dirty="0"/>
              <a:t>的倍数，那么实现此过程所需的栈至少应可容纳 </a:t>
            </a:r>
            <a:r>
              <a:rPr lang="en-US" altLang="zh-CN" dirty="0"/>
              <a:t>_________ </a:t>
            </a:r>
            <a:r>
              <a:rPr lang="zh-CN" altLang="zh-CN" dirty="0"/>
              <a:t>个元素。</a:t>
            </a:r>
          </a:p>
          <a:p>
            <a:r>
              <a:rPr lang="zh-CN" altLang="zh-CN" dirty="0"/>
              <a:t>答案：</a:t>
            </a:r>
            <a:r>
              <a:rPr lang="en-US" altLang="zh-CN" dirty="0"/>
              <a:t>3 6 9 10 8 7 5 4 2 1;   2n/3 + 1</a:t>
            </a:r>
            <a:endParaRPr lang="zh-CN" altLang="zh-CN" dirty="0"/>
          </a:p>
          <a:p>
            <a:pPr lvl="0"/>
            <a:endParaRPr lang="en-US" altLang="zh-CN" dirty="0"/>
          </a:p>
          <a:p>
            <a:endParaRPr lang="zh-CN" altLang="en-US" dirty="0"/>
          </a:p>
        </p:txBody>
      </p:sp>
    </p:spTree>
    <p:extLst>
      <p:ext uri="{BB962C8B-B14F-4D97-AF65-F5344CB8AC3E}">
        <p14:creationId xmlns:p14="http://schemas.microsoft.com/office/powerpoint/2010/main" val="239290727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72BA25-ECB7-4688-8636-4B82D883A3E2}"/>
              </a:ext>
            </a:extLst>
          </p:cNvPr>
          <p:cNvSpPr>
            <a:spLocks noGrp="1"/>
          </p:cNvSpPr>
          <p:nvPr>
            <p:ph idx="1"/>
          </p:nvPr>
        </p:nvSpPr>
        <p:spPr>
          <a:xfrm>
            <a:off x="677334" y="483079"/>
            <a:ext cx="8596668" cy="5331125"/>
          </a:xfrm>
        </p:spPr>
        <p:txBody>
          <a:bodyPr>
            <a:normAutofit fontScale="92500"/>
          </a:bodyPr>
          <a:lstStyle/>
          <a:p>
            <a:pPr lvl="0"/>
            <a:r>
              <a:rPr lang="en-US" altLang="zh-CN" dirty="0"/>
              <a:t>8.</a:t>
            </a:r>
            <a:r>
              <a:rPr lang="zh-CN" altLang="zh-CN" dirty="0"/>
              <a:t>依顺序输入数组</a:t>
            </a:r>
            <a:r>
              <a:rPr lang="en-US" altLang="zh-CN" dirty="0"/>
              <a:t>{70</a:t>
            </a:r>
            <a:r>
              <a:rPr lang="zh-CN" altLang="zh-CN" dirty="0"/>
              <a:t>，</a:t>
            </a:r>
            <a:r>
              <a:rPr lang="en-US" altLang="zh-CN" dirty="0"/>
              <a:t>65</a:t>
            </a:r>
            <a:r>
              <a:rPr lang="zh-CN" altLang="zh-CN" dirty="0"/>
              <a:t>，</a:t>
            </a:r>
            <a:r>
              <a:rPr lang="en-US" altLang="zh-CN" dirty="0"/>
              <a:t>43</a:t>
            </a:r>
            <a:r>
              <a:rPr lang="zh-CN" altLang="zh-CN" dirty="0"/>
              <a:t>，</a:t>
            </a:r>
            <a:r>
              <a:rPr lang="en-US" altLang="zh-CN" dirty="0"/>
              <a:t>28</a:t>
            </a:r>
            <a:r>
              <a:rPr lang="zh-CN" altLang="zh-CN" dirty="0"/>
              <a:t>，</a:t>
            </a:r>
            <a:r>
              <a:rPr lang="en-US" altLang="zh-CN" dirty="0"/>
              <a:t>59</a:t>
            </a:r>
            <a:r>
              <a:rPr lang="zh-CN" altLang="zh-CN" dirty="0"/>
              <a:t>，</a:t>
            </a:r>
            <a:r>
              <a:rPr lang="en-US" altLang="zh-CN" dirty="0"/>
              <a:t>36</a:t>
            </a:r>
            <a:r>
              <a:rPr lang="zh-CN" altLang="zh-CN" dirty="0"/>
              <a:t>，</a:t>
            </a:r>
            <a:r>
              <a:rPr lang="en-US" altLang="zh-CN" dirty="0"/>
              <a:t>10</a:t>
            </a:r>
            <a:r>
              <a:rPr lang="zh-CN" altLang="zh-CN" dirty="0"/>
              <a:t>，</a:t>
            </a:r>
            <a:r>
              <a:rPr lang="en-US" altLang="zh-CN" dirty="0"/>
              <a:t>19}</a:t>
            </a:r>
            <a:r>
              <a:rPr lang="zh-CN" altLang="zh-CN" dirty="0"/>
              <a:t>，利用筛选法建立最小值堆。进行两次</a:t>
            </a:r>
            <a:r>
              <a:rPr lang="en-US" altLang="zh-CN" dirty="0" err="1"/>
              <a:t>deleteMin</a:t>
            </a:r>
            <a:r>
              <a:rPr lang="zh-CN" altLang="zh-CN" dirty="0"/>
              <a:t>操作后，得到的最小值堆的数组表示为</a:t>
            </a:r>
            <a:r>
              <a:rPr lang="en-US" altLang="zh-CN" dirty="0"/>
              <a:t>_________________ </a:t>
            </a:r>
            <a:r>
              <a:rPr lang="zh-CN" altLang="zh-CN" dirty="0"/>
              <a:t>。</a:t>
            </a:r>
          </a:p>
          <a:p>
            <a:r>
              <a:rPr lang="en-US" altLang="zh-CN" dirty="0"/>
              <a:t> {28</a:t>
            </a:r>
            <a:r>
              <a:rPr lang="zh-CN" altLang="zh-CN" dirty="0"/>
              <a:t>，</a:t>
            </a:r>
            <a:r>
              <a:rPr lang="en-US" altLang="zh-CN" dirty="0"/>
              <a:t>43</a:t>
            </a:r>
            <a:r>
              <a:rPr lang="zh-CN" altLang="zh-CN" dirty="0"/>
              <a:t>，</a:t>
            </a:r>
            <a:r>
              <a:rPr lang="en-US" altLang="zh-CN" dirty="0"/>
              <a:t>36</a:t>
            </a:r>
            <a:r>
              <a:rPr lang="zh-CN" altLang="zh-CN" dirty="0"/>
              <a:t>，</a:t>
            </a:r>
            <a:r>
              <a:rPr lang="en-US" altLang="zh-CN" dirty="0"/>
              <a:t>65</a:t>
            </a:r>
            <a:r>
              <a:rPr lang="zh-CN" altLang="zh-CN" dirty="0"/>
              <a:t>，</a:t>
            </a:r>
            <a:r>
              <a:rPr lang="en-US" altLang="zh-CN" dirty="0"/>
              <a:t>59</a:t>
            </a:r>
            <a:r>
              <a:rPr lang="zh-CN" altLang="zh-CN" dirty="0"/>
              <a:t>，</a:t>
            </a:r>
            <a:r>
              <a:rPr lang="en-US" altLang="zh-CN" dirty="0"/>
              <a:t>70}</a:t>
            </a:r>
            <a:endParaRPr lang="zh-CN" altLang="zh-CN" dirty="0"/>
          </a:p>
          <a:p>
            <a:pPr lvl="2"/>
            <a:r>
              <a:rPr lang="zh-CN" altLang="en-US" dirty="0"/>
              <a:t>建堆</a:t>
            </a:r>
            <a:endParaRPr lang="en-US" altLang="zh-CN" dirty="0"/>
          </a:p>
          <a:p>
            <a:pPr marL="914400" lvl="2" indent="0">
              <a:buNone/>
            </a:pPr>
            <a:r>
              <a:rPr lang="en-US" altLang="zh-CN" dirty="0"/>
              <a:t> 	10</a:t>
            </a:r>
          </a:p>
          <a:p>
            <a:pPr marL="914400" lvl="2" indent="0">
              <a:buNone/>
            </a:pPr>
            <a:r>
              <a:rPr lang="en-US" altLang="zh-CN" dirty="0"/>
              <a:t>     19    36</a:t>
            </a:r>
          </a:p>
          <a:p>
            <a:pPr marL="914400" lvl="2" indent="0">
              <a:buNone/>
            </a:pPr>
            <a:r>
              <a:rPr lang="en-US" altLang="zh-CN" dirty="0"/>
              <a:t>  28 59 70 43</a:t>
            </a:r>
          </a:p>
          <a:p>
            <a:pPr marL="914400" lvl="2" indent="0">
              <a:buNone/>
            </a:pPr>
            <a:r>
              <a:rPr lang="en-US" altLang="zh-CN" dirty="0"/>
              <a:t>65</a:t>
            </a:r>
          </a:p>
          <a:p>
            <a:pPr marL="914400" lvl="2" indent="0">
              <a:buNone/>
            </a:pPr>
            <a:r>
              <a:rPr lang="zh-CN" altLang="en-US" dirty="0"/>
              <a:t>删除</a:t>
            </a:r>
            <a:endParaRPr lang="en-US" altLang="zh-CN" dirty="0"/>
          </a:p>
          <a:p>
            <a:pPr marL="914400" lvl="2" indent="0">
              <a:buNone/>
            </a:pPr>
            <a:r>
              <a:rPr lang="en-US" altLang="zh-CN" dirty="0"/>
              <a:t>	19</a:t>
            </a:r>
          </a:p>
          <a:p>
            <a:pPr marL="914400" lvl="2" indent="0">
              <a:buNone/>
            </a:pPr>
            <a:r>
              <a:rPr lang="en-US" altLang="zh-CN" dirty="0"/>
              <a:t>     28   36</a:t>
            </a:r>
          </a:p>
          <a:p>
            <a:pPr marL="914400" lvl="2" indent="0">
              <a:buNone/>
            </a:pPr>
            <a:r>
              <a:rPr lang="en-US" altLang="zh-CN" dirty="0"/>
              <a:t> 65 59   70  43</a:t>
            </a:r>
          </a:p>
          <a:p>
            <a:pPr marL="914400" lvl="2" indent="0">
              <a:buNone/>
            </a:pPr>
            <a:r>
              <a:rPr lang="zh-CN" altLang="en-US" dirty="0"/>
              <a:t>删除</a:t>
            </a:r>
            <a:endParaRPr lang="en-US" altLang="zh-CN" dirty="0"/>
          </a:p>
          <a:p>
            <a:pPr marL="914400" lvl="2" indent="0">
              <a:buNone/>
            </a:pPr>
            <a:r>
              <a:rPr lang="en-US" altLang="zh-CN" dirty="0"/>
              <a:t>	28</a:t>
            </a:r>
          </a:p>
          <a:p>
            <a:pPr marL="914400" lvl="2" indent="0">
              <a:buNone/>
            </a:pPr>
            <a:r>
              <a:rPr lang="en-US" altLang="zh-CN" dirty="0"/>
              <a:t>    43     36</a:t>
            </a:r>
          </a:p>
          <a:p>
            <a:pPr marL="914400" lvl="2" indent="0">
              <a:buNone/>
            </a:pPr>
            <a:r>
              <a:rPr lang="en-US" altLang="zh-CN" dirty="0"/>
              <a:t>65   59  70</a:t>
            </a:r>
          </a:p>
          <a:p>
            <a:pPr marL="914400" lvl="2" indent="0">
              <a:buNone/>
            </a:pPr>
            <a:endParaRPr lang="en-US" altLang="zh-CN" dirty="0"/>
          </a:p>
          <a:p>
            <a:pPr marL="914400" lvl="2" indent="0">
              <a:buNone/>
            </a:pPr>
            <a:endParaRPr lang="en-US" altLang="zh-CN" dirty="0"/>
          </a:p>
        </p:txBody>
      </p:sp>
      <p:sp>
        <p:nvSpPr>
          <p:cNvPr id="4" name="箭头: 下 3">
            <a:extLst>
              <a:ext uri="{FF2B5EF4-FFF2-40B4-BE49-F238E27FC236}">
                <a16:creationId xmlns:a16="http://schemas.microsoft.com/office/drawing/2014/main" id="{CCB65304-3A7E-4136-B0A9-4DE83FB8245E}"/>
              </a:ext>
            </a:extLst>
          </p:cNvPr>
          <p:cNvSpPr/>
          <p:nvPr/>
        </p:nvSpPr>
        <p:spPr>
          <a:xfrm>
            <a:off x="2037806" y="3196046"/>
            <a:ext cx="574766" cy="2329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下 4">
            <a:extLst>
              <a:ext uri="{FF2B5EF4-FFF2-40B4-BE49-F238E27FC236}">
                <a16:creationId xmlns:a16="http://schemas.microsoft.com/office/drawing/2014/main" id="{E78B51F5-5F79-4FD1-BA27-AB91CE1D169F}"/>
              </a:ext>
            </a:extLst>
          </p:cNvPr>
          <p:cNvSpPr/>
          <p:nvPr/>
        </p:nvSpPr>
        <p:spPr>
          <a:xfrm>
            <a:off x="2037806" y="4502476"/>
            <a:ext cx="574766" cy="2329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41749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5D8852D-F60F-4353-B602-4F79E2755250}"/>
              </a:ext>
            </a:extLst>
          </p:cNvPr>
          <p:cNvSpPr>
            <a:spLocks noGrp="1"/>
          </p:cNvSpPr>
          <p:nvPr>
            <p:ph idx="1"/>
          </p:nvPr>
        </p:nvSpPr>
        <p:spPr>
          <a:xfrm>
            <a:off x="677334" y="638355"/>
            <a:ext cx="8596668" cy="5403007"/>
          </a:xfrm>
        </p:spPr>
        <p:txBody>
          <a:bodyPr/>
          <a:lstStyle/>
          <a:p>
            <a:pPr lvl="0"/>
            <a:r>
              <a:rPr lang="en-US" altLang="zh-CN" dirty="0"/>
              <a:t>9.</a:t>
            </a:r>
            <a:r>
              <a:rPr lang="zh-CN" altLang="zh-CN" dirty="0"/>
              <a:t>一棵树按照先根次序遍历的结点序列为</a:t>
            </a:r>
            <a:r>
              <a:rPr lang="en-US" altLang="zh-CN" dirty="0"/>
              <a:t>SABEFGCDHIJ</a:t>
            </a:r>
            <a:r>
              <a:rPr lang="zh-CN" altLang="zh-CN" dirty="0"/>
              <a:t>，后根次序遍历该树为</a:t>
            </a:r>
            <a:r>
              <a:rPr lang="en-US" altLang="zh-CN" dirty="0"/>
              <a:t>BEGFACHJIDS</a:t>
            </a:r>
            <a:r>
              <a:rPr lang="zh-CN" altLang="zh-CN" dirty="0"/>
              <a:t>，那么</a:t>
            </a:r>
            <a:r>
              <a:rPr lang="en-US" altLang="zh-CN" dirty="0"/>
              <a:t>E</a:t>
            </a:r>
            <a:r>
              <a:rPr lang="zh-CN" altLang="zh-CN" dirty="0"/>
              <a:t>结点的兄弟结点 有 </a:t>
            </a:r>
            <a:r>
              <a:rPr lang="en-US" altLang="zh-CN" dirty="0"/>
              <a:t>________________  </a:t>
            </a:r>
            <a:r>
              <a:rPr lang="zh-CN" altLang="zh-CN" dirty="0"/>
              <a:t>。</a:t>
            </a:r>
          </a:p>
          <a:p>
            <a:r>
              <a:rPr lang="en-US" altLang="zh-CN" dirty="0"/>
              <a:t>B</a:t>
            </a:r>
            <a:r>
              <a:rPr lang="zh-CN" altLang="zh-CN" dirty="0"/>
              <a:t>，</a:t>
            </a:r>
            <a:r>
              <a:rPr lang="en-US" altLang="zh-CN" dirty="0"/>
              <a:t>F</a:t>
            </a:r>
            <a:endParaRPr lang="zh-CN" altLang="zh-CN" dirty="0"/>
          </a:p>
          <a:p>
            <a:endParaRPr lang="zh-CN" altLang="en-US" dirty="0"/>
          </a:p>
        </p:txBody>
      </p:sp>
      <p:pic>
        <p:nvPicPr>
          <p:cNvPr id="5" name="图片 4">
            <a:extLst>
              <a:ext uri="{FF2B5EF4-FFF2-40B4-BE49-F238E27FC236}">
                <a16:creationId xmlns:a16="http://schemas.microsoft.com/office/drawing/2014/main" id="{35FF88B1-0AB3-42F3-AD41-C6EA187171BF}"/>
              </a:ext>
            </a:extLst>
          </p:cNvPr>
          <p:cNvPicPr>
            <a:picLocks noChangeAspect="1"/>
          </p:cNvPicPr>
          <p:nvPr/>
        </p:nvPicPr>
        <p:blipFill>
          <a:blip r:embed="rId2"/>
          <a:stretch>
            <a:fillRect/>
          </a:stretch>
        </p:blipFill>
        <p:spPr>
          <a:xfrm>
            <a:off x="1884718" y="2583070"/>
            <a:ext cx="3284505" cy="2545301"/>
          </a:xfrm>
          <a:prstGeom prst="rect">
            <a:avLst/>
          </a:prstGeom>
        </p:spPr>
      </p:pic>
    </p:spTree>
    <p:extLst>
      <p:ext uri="{BB962C8B-B14F-4D97-AF65-F5344CB8AC3E}">
        <p14:creationId xmlns:p14="http://schemas.microsoft.com/office/powerpoint/2010/main" val="168362995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95BF59-A077-4908-99D9-12F8CE745791}"/>
              </a:ext>
            </a:extLst>
          </p:cNvPr>
          <p:cNvSpPr>
            <a:spLocks noGrp="1"/>
          </p:cNvSpPr>
          <p:nvPr>
            <p:ph idx="1"/>
          </p:nvPr>
        </p:nvSpPr>
        <p:spPr>
          <a:xfrm>
            <a:off x="781837" y="988423"/>
            <a:ext cx="8596668" cy="5484013"/>
          </a:xfrm>
        </p:spPr>
        <p:txBody>
          <a:bodyPr/>
          <a:lstStyle/>
          <a:p>
            <a:r>
              <a:rPr lang="zh-CN" altLang="zh-CN" dirty="0">
                <a:solidFill>
                  <a:srgbClr val="000000"/>
                </a:solidFill>
                <a:latin typeface="Courier New" panose="02070309020205020404" pitchFamily="49" charset="0"/>
                <a:ea typeface="宋体" panose="02010600030101010101" pitchFamily="2" charset="-122"/>
                <a:cs typeface="Courier New" panose="02070309020205020404" pitchFamily="49" charset="0"/>
              </a:rPr>
              <a:t>设如下图所示的森林</a:t>
            </a:r>
            <a:r>
              <a:rPr lang="en-US" altLang="zh-CN" dirty="0">
                <a:solidFill>
                  <a:srgbClr val="000000"/>
                </a:solidFill>
                <a:latin typeface="Courier New" panose="02070309020205020404" pitchFamily="49" charset="0"/>
                <a:ea typeface="宋体" panose="02010600030101010101" pitchFamily="2" charset="-122"/>
                <a:cs typeface="Courier New" panose="02070309020205020404" pitchFamily="49" charset="0"/>
              </a:rPr>
              <a:t>T</a:t>
            </a:r>
            <a:r>
              <a:rPr lang="zh-CN" altLang="en-US" dirty="0">
                <a:solidFill>
                  <a:srgbClr val="000000"/>
                </a:solidFill>
                <a:latin typeface="Courier New" panose="02070309020205020404" pitchFamily="49" charset="0"/>
                <a:ea typeface="宋体" panose="02010600030101010101" pitchFamily="2" charset="-122"/>
                <a:cs typeface="Courier New" panose="02070309020205020404" pitchFamily="49" charset="0"/>
              </a:rPr>
              <a:t>有三棵树，该森林转化为二叉树后，与结点</a:t>
            </a:r>
            <a:r>
              <a:rPr lang="en-US" altLang="zh-CN" dirty="0">
                <a:solidFill>
                  <a:srgbClr val="000000"/>
                </a:solidFill>
                <a:latin typeface="Courier New" panose="02070309020205020404" pitchFamily="49" charset="0"/>
                <a:ea typeface="宋体" panose="02010600030101010101" pitchFamily="2" charset="-122"/>
                <a:cs typeface="Courier New" panose="02070309020205020404" pitchFamily="49" charset="0"/>
              </a:rPr>
              <a:t>G</a:t>
            </a:r>
            <a:r>
              <a:rPr lang="zh-CN" altLang="en-US" dirty="0">
                <a:solidFill>
                  <a:srgbClr val="000000"/>
                </a:solidFill>
                <a:latin typeface="Courier New" panose="02070309020205020404" pitchFamily="49" charset="0"/>
                <a:ea typeface="宋体" panose="02010600030101010101" pitchFamily="2" charset="-122"/>
                <a:cs typeface="Courier New" panose="02070309020205020404" pitchFamily="49" charset="0"/>
              </a:rPr>
              <a:t>深度相同的结点有</a:t>
            </a:r>
            <a:r>
              <a:rPr lang="en-US" altLang="zh-CN" dirty="0">
                <a:solidFill>
                  <a:srgbClr val="000000"/>
                </a:solidFill>
                <a:latin typeface="Courier New" panose="02070309020205020404" pitchFamily="49" charset="0"/>
                <a:ea typeface="宋体" panose="02010600030101010101" pitchFamily="2" charset="-122"/>
                <a:cs typeface="Courier New" panose="02070309020205020404" pitchFamily="49" charset="0"/>
              </a:rPr>
              <a:t>________________  </a:t>
            </a:r>
            <a:r>
              <a:rPr lang="zh-CN" altLang="en-US"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zh-CN" altLang="en-US" sz="800" dirty="0">
              <a:solidFill>
                <a:schemeClr val="tx1"/>
              </a:solidFill>
            </a:endParaRPr>
          </a:p>
          <a:p>
            <a:r>
              <a:rPr lang="en-US" altLang="zh-CN" dirty="0"/>
              <a:t>J</a:t>
            </a:r>
            <a:endParaRPr lang="zh-CN" altLang="en-US" dirty="0"/>
          </a:p>
        </p:txBody>
      </p:sp>
      <p:sp>
        <p:nvSpPr>
          <p:cNvPr id="4" name="Rectangle 2">
            <a:extLst>
              <a:ext uri="{FF2B5EF4-FFF2-40B4-BE49-F238E27FC236}">
                <a16:creationId xmlns:a16="http://schemas.microsoft.com/office/drawing/2014/main" id="{D2C8B489-21D6-4B10-8988-19E6126679E6}"/>
              </a:ext>
            </a:extLst>
          </p:cNvPr>
          <p:cNvSpPr>
            <a:spLocks noChangeArrowheads="1"/>
          </p:cNvSpPr>
          <p:nvPr/>
        </p:nvSpPr>
        <p:spPr bwMode="auto">
          <a:xfrm>
            <a:off x="5932641" y="459619"/>
            <a:ext cx="535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J </a:t>
            </a:r>
            <a:endParaRPr kumimoji="0" lang="en-US" altLang="zh-CN" sz="600" b="0" i="0" u="none" strike="noStrike" cap="none" normalizeH="0" baseline="0" dirty="0">
              <a:ln>
                <a:noFill/>
              </a:ln>
              <a:solidFill>
                <a:schemeClr val="tx1"/>
              </a:solidFill>
              <a:effectLst/>
            </a:endParaRPr>
          </a:p>
          <a:p>
            <a:pPr marL="0" marR="0" lvl="0" indent="26670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1025" name="图片 3">
            <a:extLst>
              <a:ext uri="{FF2B5EF4-FFF2-40B4-BE49-F238E27FC236}">
                <a16:creationId xmlns:a16="http://schemas.microsoft.com/office/drawing/2014/main" id="{71E21F50-7CFC-4002-89C6-6A97EA0D4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71" y="2298504"/>
            <a:ext cx="1654175" cy="822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6535846-3AF4-4AE5-AA54-F7BA321D0AB6}"/>
              </a:ext>
            </a:extLst>
          </p:cNvPr>
          <p:cNvSpPr>
            <a:spLocks noChangeArrowheads="1"/>
          </p:cNvSpPr>
          <p:nvPr/>
        </p:nvSpPr>
        <p:spPr bwMode="auto">
          <a:xfrm>
            <a:off x="104503" y="1710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a:extLst>
              <a:ext uri="{FF2B5EF4-FFF2-40B4-BE49-F238E27FC236}">
                <a16:creationId xmlns:a16="http://schemas.microsoft.com/office/drawing/2014/main" id="{BEB81E82-07E1-4C64-9632-FCD1C34361C2}"/>
              </a:ext>
            </a:extLst>
          </p:cNvPr>
          <p:cNvPicPr>
            <a:picLocks noChangeAspect="1"/>
          </p:cNvPicPr>
          <p:nvPr/>
        </p:nvPicPr>
        <p:blipFill>
          <a:blip r:embed="rId3"/>
          <a:stretch>
            <a:fillRect/>
          </a:stretch>
        </p:blipFill>
        <p:spPr>
          <a:xfrm>
            <a:off x="1393371" y="3429000"/>
            <a:ext cx="2133600" cy="2759676"/>
          </a:xfrm>
          <a:prstGeom prst="rect">
            <a:avLst/>
          </a:prstGeom>
        </p:spPr>
      </p:pic>
    </p:spTree>
    <p:extLst>
      <p:ext uri="{BB962C8B-B14F-4D97-AF65-F5344CB8AC3E}">
        <p14:creationId xmlns:p14="http://schemas.microsoft.com/office/powerpoint/2010/main" val="32283952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9ADCBE-19AD-4E5F-BF97-87F19A681098}"/>
              </a:ext>
            </a:extLst>
          </p:cNvPr>
          <p:cNvSpPr>
            <a:spLocks noGrp="1"/>
          </p:cNvSpPr>
          <p:nvPr>
            <p:ph idx="1"/>
          </p:nvPr>
        </p:nvSpPr>
        <p:spPr>
          <a:xfrm>
            <a:off x="677334" y="1027612"/>
            <a:ext cx="8596668" cy="4796036"/>
          </a:xfrm>
        </p:spPr>
        <p:txBody>
          <a:bodyPr/>
          <a:lstStyle/>
          <a:p>
            <a:pPr lvl="0"/>
            <a:r>
              <a:rPr lang="en-US" altLang="zh-CN" dirty="0"/>
              <a:t>1.</a:t>
            </a:r>
            <a:r>
              <a:rPr lang="zh-CN" altLang="zh-CN" dirty="0"/>
              <a:t>（</a:t>
            </a:r>
            <a:r>
              <a:rPr lang="en-US" altLang="zh-CN" dirty="0"/>
              <a:t>2</a:t>
            </a:r>
            <a:r>
              <a:rPr lang="zh-CN" altLang="zh-CN" dirty="0"/>
              <a:t>分）假设两种算法用来解决同一问题，其中一个运行时间为</a:t>
            </a:r>
            <a:r>
              <a:rPr lang="en-US" altLang="zh-CN" dirty="0"/>
              <a:t> T1(n) = 400n</a:t>
            </a:r>
            <a:r>
              <a:rPr lang="zh-CN" altLang="zh-CN" dirty="0"/>
              <a:t>，另一种为</a:t>
            </a:r>
            <a:r>
              <a:rPr lang="en-US" altLang="zh-CN" dirty="0"/>
              <a:t>T2(n) = n</a:t>
            </a:r>
            <a:r>
              <a:rPr lang="en-US" altLang="zh-CN" baseline="30000" dirty="0"/>
              <a:t>2</a:t>
            </a:r>
            <a:r>
              <a:rPr lang="zh-CN" altLang="zh-CN" dirty="0"/>
              <a:t>，请分析</a:t>
            </a:r>
            <a:r>
              <a:rPr lang="en-US" altLang="zh-CN" dirty="0"/>
              <a:t>n</a:t>
            </a:r>
            <a:r>
              <a:rPr lang="zh-CN" altLang="zh-CN" dirty="0"/>
              <a:t>取何值时，两种算法哪个更为高效？</a:t>
            </a:r>
          </a:p>
          <a:p>
            <a:r>
              <a:rPr lang="zh-CN" altLang="zh-CN" dirty="0"/>
              <a:t>参考答案： </a:t>
            </a:r>
            <a:r>
              <a:rPr lang="en-US" altLang="zh-CN" dirty="0"/>
              <a:t>n&lt;400</a:t>
            </a:r>
            <a:r>
              <a:rPr lang="zh-CN" altLang="zh-CN" dirty="0"/>
              <a:t>时</a:t>
            </a:r>
            <a:r>
              <a:rPr lang="en-US" altLang="zh-CN" dirty="0"/>
              <a:t>T2</a:t>
            </a:r>
            <a:r>
              <a:rPr lang="zh-CN" altLang="zh-CN" dirty="0"/>
              <a:t>效率更好</a:t>
            </a:r>
            <a:endParaRPr lang="en-US" altLang="zh-CN" dirty="0"/>
          </a:p>
          <a:p>
            <a:endParaRPr lang="en-US" altLang="zh-CN" dirty="0"/>
          </a:p>
          <a:p>
            <a:endParaRPr lang="zh-CN" altLang="zh-CN" dirty="0"/>
          </a:p>
          <a:p>
            <a:pPr lvl="0"/>
            <a:r>
              <a:rPr lang="en-US" altLang="zh-CN" dirty="0"/>
              <a:t>2.</a:t>
            </a:r>
            <a:r>
              <a:rPr lang="zh-CN" altLang="zh-CN" dirty="0"/>
              <a:t>（</a:t>
            </a:r>
            <a:r>
              <a:rPr lang="en-US" altLang="zh-CN" dirty="0"/>
              <a:t>4</a:t>
            </a:r>
            <a:r>
              <a:rPr lang="zh-CN" altLang="zh-CN" dirty="0"/>
              <a:t>分）什么是栈的</a:t>
            </a:r>
            <a:r>
              <a:rPr lang="en-US" altLang="zh-CN" dirty="0"/>
              <a:t>“</a:t>
            </a:r>
            <a:r>
              <a:rPr lang="zh-CN" altLang="zh-CN" dirty="0"/>
              <a:t>上溢</a:t>
            </a:r>
            <a:r>
              <a:rPr lang="en-US" altLang="zh-CN" dirty="0"/>
              <a:t>”</a:t>
            </a:r>
            <a:r>
              <a:rPr lang="zh-CN" altLang="zh-CN" dirty="0"/>
              <a:t>和</a:t>
            </a:r>
            <a:r>
              <a:rPr lang="en-US" altLang="zh-CN" dirty="0"/>
              <a:t>“</a:t>
            </a:r>
            <a:r>
              <a:rPr lang="zh-CN" altLang="zh-CN" dirty="0"/>
              <a:t>下溢</a:t>
            </a:r>
            <a:r>
              <a:rPr lang="en-US" altLang="zh-CN" dirty="0"/>
              <a:t>”</a:t>
            </a:r>
            <a:r>
              <a:rPr lang="zh-CN" altLang="zh-CN" dirty="0"/>
              <a:t>？什么是队列的</a:t>
            </a:r>
            <a:r>
              <a:rPr lang="en-US" altLang="zh-CN" dirty="0"/>
              <a:t>“</a:t>
            </a:r>
            <a:r>
              <a:rPr lang="zh-CN" altLang="zh-CN" dirty="0"/>
              <a:t>假溢出</a:t>
            </a:r>
            <a:r>
              <a:rPr lang="en-US" altLang="zh-CN" dirty="0"/>
              <a:t>”</a:t>
            </a:r>
            <a:r>
              <a:rPr lang="zh-CN" altLang="zh-CN" dirty="0"/>
              <a:t>？如何避免？</a:t>
            </a:r>
          </a:p>
          <a:p>
            <a:r>
              <a:rPr lang="zh-CN" altLang="zh-CN" dirty="0"/>
              <a:t>答案：当栈满时再做进栈运算必定产生空间溢出</a:t>
            </a:r>
            <a:r>
              <a:rPr lang="en-US" altLang="zh-CN" dirty="0"/>
              <a:t>, </a:t>
            </a:r>
            <a:r>
              <a:rPr lang="zh-CN" altLang="zh-CN" dirty="0"/>
              <a:t>称</a:t>
            </a:r>
            <a:r>
              <a:rPr lang="en-US" altLang="zh-CN" dirty="0"/>
              <a:t>“</a:t>
            </a:r>
            <a:r>
              <a:rPr lang="zh-CN" altLang="zh-CN" dirty="0"/>
              <a:t>上溢</a:t>
            </a:r>
            <a:r>
              <a:rPr lang="en-US" altLang="zh-CN" dirty="0"/>
              <a:t>” </a:t>
            </a:r>
            <a:r>
              <a:rPr lang="zh-CN" altLang="zh-CN" dirty="0"/>
              <a:t>当栈空时再做退栈运算也将产生溢出</a:t>
            </a:r>
            <a:r>
              <a:rPr lang="en-US" altLang="zh-CN" dirty="0"/>
              <a:t>,</a:t>
            </a:r>
            <a:r>
              <a:rPr lang="zh-CN" altLang="zh-CN" dirty="0"/>
              <a:t>称</a:t>
            </a:r>
            <a:r>
              <a:rPr lang="en-US" altLang="zh-CN" dirty="0"/>
              <a:t> “</a:t>
            </a:r>
            <a:r>
              <a:rPr lang="zh-CN" altLang="zh-CN" dirty="0"/>
              <a:t>下溢</a:t>
            </a:r>
            <a:r>
              <a:rPr lang="en-US" altLang="zh-CN" dirty="0"/>
              <a:t>”</a:t>
            </a:r>
            <a:r>
              <a:rPr lang="zh-CN" altLang="zh-CN" dirty="0"/>
              <a:t>；队列的尾指针已经到了数组的上界，不能再有入队操作，但其实数组中还有空位置，这就叫</a:t>
            </a:r>
            <a:r>
              <a:rPr lang="en-US" altLang="zh-CN" dirty="0"/>
              <a:t>“</a:t>
            </a:r>
            <a:r>
              <a:rPr lang="zh-CN" altLang="zh-CN" dirty="0"/>
              <a:t>假溢出</a:t>
            </a:r>
            <a:r>
              <a:rPr lang="en-US" altLang="zh-CN" dirty="0"/>
              <a:t>”</a:t>
            </a:r>
            <a:r>
              <a:rPr lang="zh-CN" altLang="zh-CN" dirty="0"/>
              <a:t>。将存储队列的数组头尾相接，形成循环队列。队头、队尾指针加</a:t>
            </a:r>
            <a:r>
              <a:rPr lang="en-US" altLang="zh-CN" dirty="0"/>
              <a:t>1</a:t>
            </a:r>
            <a:r>
              <a:rPr lang="zh-CN" altLang="zh-CN" dirty="0"/>
              <a:t>时用语言的取模运算实现。</a:t>
            </a:r>
          </a:p>
          <a:p>
            <a:endParaRPr lang="zh-CN" altLang="en-US" dirty="0"/>
          </a:p>
        </p:txBody>
      </p:sp>
    </p:spTree>
    <p:extLst>
      <p:ext uri="{BB962C8B-B14F-4D97-AF65-F5344CB8AC3E}">
        <p14:creationId xmlns:p14="http://schemas.microsoft.com/office/powerpoint/2010/main" val="170735801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3FC1C0E-4BEB-478D-B6BF-C46054575D5B}"/>
              </a:ext>
            </a:extLst>
          </p:cNvPr>
          <p:cNvSpPr>
            <a:spLocks noGrp="1"/>
          </p:cNvSpPr>
          <p:nvPr>
            <p:ph idx="1"/>
          </p:nvPr>
        </p:nvSpPr>
        <p:spPr>
          <a:xfrm>
            <a:off x="677334" y="705395"/>
            <a:ext cx="8596668" cy="5335968"/>
          </a:xfrm>
        </p:spPr>
        <p:txBody>
          <a:bodyPr/>
          <a:lstStyle/>
          <a:p>
            <a:r>
              <a:rPr lang="zh-CN" altLang="zh-CN" dirty="0"/>
              <a:t>（</a:t>
            </a:r>
            <a:r>
              <a:rPr lang="en-US" altLang="zh-CN" dirty="0"/>
              <a:t>9</a:t>
            </a:r>
            <a:r>
              <a:rPr lang="zh-CN" altLang="zh-CN" dirty="0"/>
              <a:t>分）请分别计算模式</a:t>
            </a:r>
            <a:r>
              <a:rPr lang="en-US" altLang="zh-CN" dirty="0"/>
              <a:t>p = "</a:t>
            </a:r>
            <a:r>
              <a:rPr lang="en-US" altLang="zh-CN" dirty="0" err="1"/>
              <a:t>aabaac</a:t>
            </a:r>
            <a:r>
              <a:rPr lang="en-US" altLang="zh-CN" dirty="0"/>
              <a:t>"</a:t>
            </a:r>
            <a:r>
              <a:rPr lang="zh-CN" altLang="zh-CN" dirty="0"/>
              <a:t>优化前和优化后的</a:t>
            </a:r>
            <a:r>
              <a:rPr lang="en-US" altLang="zh-CN" dirty="0"/>
              <a:t>next</a:t>
            </a:r>
            <a:r>
              <a:rPr lang="zh-CN" altLang="zh-CN" dirty="0"/>
              <a:t>数组，并按照优化后的</a:t>
            </a:r>
            <a:r>
              <a:rPr lang="en-US" altLang="zh-CN" dirty="0"/>
              <a:t>next</a:t>
            </a:r>
            <a:r>
              <a:rPr lang="zh-CN" altLang="zh-CN" dirty="0"/>
              <a:t>数组针对目标</a:t>
            </a:r>
            <a:r>
              <a:rPr lang="en-US" altLang="zh-CN" dirty="0"/>
              <a:t>t = "</a:t>
            </a:r>
            <a:r>
              <a:rPr lang="en-US" altLang="zh-CN" dirty="0" err="1"/>
              <a:t>aabaabaabaac</a:t>
            </a:r>
            <a:r>
              <a:rPr lang="en-US" altLang="zh-CN" dirty="0"/>
              <a:t>"</a:t>
            </a:r>
            <a:r>
              <a:rPr lang="zh-CN" altLang="zh-CN" dirty="0"/>
              <a:t>进行</a:t>
            </a:r>
            <a:r>
              <a:rPr lang="en-US" altLang="zh-CN" dirty="0"/>
              <a:t>KMP</a:t>
            </a:r>
            <a:r>
              <a:rPr lang="zh-CN" altLang="zh-CN" dirty="0"/>
              <a:t>快速模式匹配，请画出匹配过程的示意图并计算匹配过程中的比较次数。</a:t>
            </a:r>
          </a:p>
          <a:p>
            <a:endParaRPr lang="zh-CN" altLang="en-US" dirty="0"/>
          </a:p>
        </p:txBody>
      </p:sp>
      <p:graphicFrame>
        <p:nvGraphicFramePr>
          <p:cNvPr id="4" name="表格 3">
            <a:extLst>
              <a:ext uri="{FF2B5EF4-FFF2-40B4-BE49-F238E27FC236}">
                <a16:creationId xmlns:a16="http://schemas.microsoft.com/office/drawing/2014/main" id="{72DBD03F-2D6F-41EA-A1C6-9D821016E51A}"/>
              </a:ext>
            </a:extLst>
          </p:cNvPr>
          <p:cNvGraphicFramePr>
            <a:graphicFrameLocks noGrp="1"/>
          </p:cNvGraphicFramePr>
          <p:nvPr>
            <p:extLst>
              <p:ext uri="{D42A27DB-BD31-4B8C-83A1-F6EECF244321}">
                <p14:modId xmlns:p14="http://schemas.microsoft.com/office/powerpoint/2010/main" val="1997378253"/>
              </p:ext>
            </p:extLst>
          </p:nvPr>
        </p:nvGraphicFramePr>
        <p:xfrm>
          <a:off x="1146001" y="1677609"/>
          <a:ext cx="8128001" cy="14630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02025113"/>
                    </a:ext>
                  </a:extLst>
                </a:gridCol>
                <a:gridCol w="1161143">
                  <a:extLst>
                    <a:ext uri="{9D8B030D-6E8A-4147-A177-3AD203B41FA5}">
                      <a16:colId xmlns:a16="http://schemas.microsoft.com/office/drawing/2014/main" val="1473581926"/>
                    </a:ext>
                  </a:extLst>
                </a:gridCol>
                <a:gridCol w="1161143">
                  <a:extLst>
                    <a:ext uri="{9D8B030D-6E8A-4147-A177-3AD203B41FA5}">
                      <a16:colId xmlns:a16="http://schemas.microsoft.com/office/drawing/2014/main" val="438169358"/>
                    </a:ext>
                  </a:extLst>
                </a:gridCol>
                <a:gridCol w="1161143">
                  <a:extLst>
                    <a:ext uri="{9D8B030D-6E8A-4147-A177-3AD203B41FA5}">
                      <a16:colId xmlns:a16="http://schemas.microsoft.com/office/drawing/2014/main" val="11971235"/>
                    </a:ext>
                  </a:extLst>
                </a:gridCol>
                <a:gridCol w="1161143">
                  <a:extLst>
                    <a:ext uri="{9D8B030D-6E8A-4147-A177-3AD203B41FA5}">
                      <a16:colId xmlns:a16="http://schemas.microsoft.com/office/drawing/2014/main" val="3751953182"/>
                    </a:ext>
                  </a:extLst>
                </a:gridCol>
                <a:gridCol w="1161143">
                  <a:extLst>
                    <a:ext uri="{9D8B030D-6E8A-4147-A177-3AD203B41FA5}">
                      <a16:colId xmlns:a16="http://schemas.microsoft.com/office/drawing/2014/main" val="2385040002"/>
                    </a:ext>
                  </a:extLst>
                </a:gridCol>
                <a:gridCol w="1161143">
                  <a:extLst>
                    <a:ext uri="{9D8B030D-6E8A-4147-A177-3AD203B41FA5}">
                      <a16:colId xmlns:a16="http://schemas.microsoft.com/office/drawing/2014/main" val="466561812"/>
                    </a:ext>
                  </a:extLst>
                </a:gridCol>
              </a:tblGrid>
              <a:tr h="277284">
                <a:tc>
                  <a:txBody>
                    <a:bodyPr/>
                    <a:lstStyle/>
                    <a:p>
                      <a:r>
                        <a:rPr lang="zh-CN" altLang="en-US" dirty="0"/>
                        <a:t>下标</a:t>
                      </a:r>
                      <a:endParaRPr lang="en-US" altLang="zh-CN"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2966754149"/>
                  </a:ext>
                </a:extLst>
              </a:tr>
              <a:tr h="277284">
                <a:tc>
                  <a:txBody>
                    <a:bodyPr/>
                    <a:lstStyle/>
                    <a:p>
                      <a:r>
                        <a:rPr lang="en-US" altLang="zh-CN" dirty="0"/>
                        <a:t>P</a:t>
                      </a:r>
                      <a:endParaRPr lang="zh-CN" altLang="en-US" dirty="0"/>
                    </a:p>
                  </a:txBody>
                  <a:tcPr/>
                </a:tc>
                <a:tc>
                  <a:txBody>
                    <a:bodyPr/>
                    <a:lstStyle/>
                    <a:p>
                      <a:r>
                        <a:rPr lang="en-US" altLang="zh-CN" dirty="0"/>
                        <a:t>a</a:t>
                      </a:r>
                      <a:endParaRPr lang="zh-CN" altLang="en-US" dirty="0"/>
                    </a:p>
                  </a:txBody>
                  <a:tcPr/>
                </a:tc>
                <a:tc>
                  <a:txBody>
                    <a:bodyPr/>
                    <a:lstStyle/>
                    <a:p>
                      <a:r>
                        <a:rPr lang="en-US" altLang="zh-CN" dirty="0"/>
                        <a:t>a</a:t>
                      </a:r>
                      <a:endParaRPr lang="zh-CN" altLang="en-US" dirty="0"/>
                    </a:p>
                  </a:txBody>
                  <a:tcPr/>
                </a:tc>
                <a:tc>
                  <a:txBody>
                    <a:bodyPr/>
                    <a:lstStyle/>
                    <a:p>
                      <a:r>
                        <a:rPr lang="en-US" altLang="zh-CN" dirty="0"/>
                        <a:t>b</a:t>
                      </a:r>
                      <a:endParaRPr lang="zh-CN" altLang="en-US" dirty="0"/>
                    </a:p>
                  </a:txBody>
                  <a:tcPr/>
                </a:tc>
                <a:tc>
                  <a:txBody>
                    <a:bodyPr/>
                    <a:lstStyle/>
                    <a:p>
                      <a:r>
                        <a:rPr lang="en-US" altLang="zh-CN" dirty="0"/>
                        <a:t>a</a:t>
                      </a:r>
                      <a:endParaRPr lang="zh-CN" altLang="en-US" dirty="0"/>
                    </a:p>
                  </a:txBody>
                  <a:tcPr/>
                </a:tc>
                <a:tc>
                  <a:txBody>
                    <a:bodyPr/>
                    <a:lstStyle/>
                    <a:p>
                      <a:r>
                        <a:rPr lang="en-US" altLang="zh-CN" dirty="0"/>
                        <a:t>a</a:t>
                      </a:r>
                      <a:endParaRPr lang="zh-CN" altLang="en-US" dirty="0"/>
                    </a:p>
                  </a:txBody>
                  <a:tcPr/>
                </a:tc>
                <a:tc>
                  <a:txBody>
                    <a:bodyPr/>
                    <a:lstStyle/>
                    <a:p>
                      <a:r>
                        <a:rPr lang="en-US" altLang="zh-CN" dirty="0"/>
                        <a:t>c</a:t>
                      </a:r>
                    </a:p>
                  </a:txBody>
                  <a:tcPr/>
                </a:tc>
                <a:extLst>
                  <a:ext uri="{0D108BD9-81ED-4DB2-BD59-A6C34878D82A}">
                    <a16:rowId xmlns:a16="http://schemas.microsoft.com/office/drawing/2014/main" val="3252235696"/>
                  </a:ext>
                </a:extLst>
              </a:tr>
              <a:tr h="277284">
                <a:tc>
                  <a:txBody>
                    <a:bodyPr/>
                    <a:lstStyle/>
                    <a:p>
                      <a:r>
                        <a:rPr lang="en-US" altLang="zh-CN" dirty="0"/>
                        <a:t>Next</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012968169"/>
                  </a:ext>
                </a:extLst>
              </a:tr>
              <a:tr h="277284">
                <a:tc>
                  <a:txBody>
                    <a:bodyPr/>
                    <a:lstStyle/>
                    <a:p>
                      <a:r>
                        <a:rPr lang="en-US" altLang="zh-CN" dirty="0"/>
                        <a:t>Next</a:t>
                      </a:r>
                      <a:r>
                        <a:rPr lang="zh-CN" altLang="en-US" dirty="0"/>
                        <a:t>*</a:t>
                      </a: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443785378"/>
                  </a:ext>
                </a:extLst>
              </a:tr>
            </a:tbl>
          </a:graphicData>
        </a:graphic>
      </p:graphicFrame>
      <p:sp>
        <p:nvSpPr>
          <p:cNvPr id="5" name="文本框 4">
            <a:extLst>
              <a:ext uri="{FF2B5EF4-FFF2-40B4-BE49-F238E27FC236}">
                <a16:creationId xmlns:a16="http://schemas.microsoft.com/office/drawing/2014/main" id="{1A568947-3D3F-47CB-848B-1517E9F6C971}"/>
              </a:ext>
            </a:extLst>
          </p:cNvPr>
          <p:cNvSpPr txBox="1"/>
          <p:nvPr/>
        </p:nvSpPr>
        <p:spPr>
          <a:xfrm>
            <a:off x="2603863" y="3570514"/>
            <a:ext cx="5077097" cy="1200329"/>
          </a:xfrm>
          <a:prstGeom prst="rect">
            <a:avLst/>
          </a:prstGeom>
          <a:noFill/>
        </p:spPr>
        <p:txBody>
          <a:bodyPr wrap="square" rtlCol="0">
            <a:spAutoFit/>
          </a:bodyPr>
          <a:lstStyle/>
          <a:p>
            <a:r>
              <a:rPr lang="en-US" altLang="zh-CN" dirty="0" err="1"/>
              <a:t>aabaabaabaac</a:t>
            </a:r>
            <a:endParaRPr lang="en-US" altLang="zh-CN" dirty="0"/>
          </a:p>
          <a:p>
            <a:r>
              <a:rPr lang="en-US" altLang="zh-CN" dirty="0" err="1"/>
              <a:t>aabaac</a:t>
            </a:r>
            <a:endParaRPr lang="en-US" altLang="zh-CN" dirty="0"/>
          </a:p>
          <a:p>
            <a:r>
              <a:rPr lang="en-US" altLang="zh-CN" dirty="0"/>
              <a:t>     </a:t>
            </a:r>
            <a:r>
              <a:rPr lang="en-US" altLang="zh-CN" dirty="0" err="1"/>
              <a:t>aabaac</a:t>
            </a:r>
            <a:endParaRPr lang="en-US" altLang="zh-CN" dirty="0"/>
          </a:p>
          <a:p>
            <a:r>
              <a:rPr lang="en-US" altLang="zh-CN" dirty="0"/>
              <a:t>	    </a:t>
            </a:r>
            <a:r>
              <a:rPr lang="en-US" altLang="zh-CN" dirty="0" err="1"/>
              <a:t>aabaac</a:t>
            </a:r>
            <a:r>
              <a:rPr lang="en-US" altLang="zh-CN" dirty="0"/>
              <a:t>		 </a:t>
            </a:r>
            <a:endParaRPr lang="zh-CN" altLang="en-US" dirty="0"/>
          </a:p>
        </p:txBody>
      </p:sp>
    </p:spTree>
    <p:extLst>
      <p:ext uri="{BB962C8B-B14F-4D97-AF65-F5344CB8AC3E}">
        <p14:creationId xmlns:p14="http://schemas.microsoft.com/office/powerpoint/2010/main" val="3665933036"/>
      </p:ext>
    </p:extLst>
  </p:cSld>
  <p:clrMapOvr>
    <a:masterClrMapping/>
  </p:clrMapOvr>
  <p:transition spd="slow">
    <p:push dir="u"/>
  </p:transition>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平面</Template>
  <TotalTime>3671</TotalTime>
  <Words>2320</Words>
  <Application>Microsoft Office PowerPoint</Application>
  <PresentationFormat>宽屏</PresentationFormat>
  <Paragraphs>248</Paragraphs>
  <Slides>20</Slides>
  <Notes>3</Notes>
  <HiddenSlides>2</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等线</vt:lpstr>
      <vt:lpstr>等线</vt:lpstr>
      <vt:lpstr>方正姚体</vt:lpstr>
      <vt:lpstr>华文新魏</vt:lpstr>
      <vt:lpstr>宋体</vt:lpstr>
      <vt:lpstr>Arial</vt:lpstr>
      <vt:lpstr>Cambria Math</vt:lpstr>
      <vt:lpstr>Courier New</vt:lpstr>
      <vt:lpstr>Helvetica</vt:lpstr>
      <vt:lpstr>Symbol</vt:lpstr>
      <vt:lpstr>Times New Roman</vt:lpstr>
      <vt:lpstr>Trebuchet MS</vt:lpstr>
      <vt:lpstr>Wingdings 3</vt:lpstr>
      <vt:lpstr>平面</vt:lpstr>
      <vt:lpstr>数据结构与算法 期中试卷讲评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算法填空</vt:lpstr>
      <vt:lpstr>3 算法填空</vt:lpstr>
      <vt:lpstr>4 算法设计与实现</vt:lpstr>
      <vt:lpstr>4 算法设计与实现</vt:lpstr>
      <vt:lpstr>4 算法设计与实现</vt:lpstr>
      <vt:lpstr>5 分析证明</vt:lpstr>
      <vt:lpstr>5 分析证明</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数据结构与算法-习题课（1-3章）</dc:title>
  <dc:creator>yang lei</dc:creator>
  <cp:lastModifiedBy>hulin</cp:lastModifiedBy>
  <cp:revision>78</cp:revision>
  <dcterms:created xsi:type="dcterms:W3CDTF">2018-10-15T02:21:29Z</dcterms:created>
  <dcterms:modified xsi:type="dcterms:W3CDTF">2019-11-14T11:47:13Z</dcterms:modified>
</cp:coreProperties>
</file>