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 id="2147483751" r:id="rId3"/>
    <p:sldMasterId id="2147483790" r:id="rId4"/>
    <p:sldMasterId id="2147483857" r:id="rId5"/>
  </p:sldMasterIdLst>
  <p:notesMasterIdLst>
    <p:notesMasterId r:id="rId114"/>
  </p:notesMasterIdLst>
  <p:handoutMasterIdLst>
    <p:handoutMasterId r:id="rId115"/>
  </p:handoutMasterIdLst>
  <p:sldIdLst>
    <p:sldId id="326" r:id="rId6"/>
    <p:sldId id="467" r:id="rId7"/>
    <p:sldId id="468" r:id="rId8"/>
    <p:sldId id="470" r:id="rId9"/>
    <p:sldId id="471" r:id="rId10"/>
    <p:sldId id="593" r:id="rId11"/>
    <p:sldId id="473" r:id="rId12"/>
    <p:sldId id="474" r:id="rId13"/>
    <p:sldId id="476" r:id="rId14"/>
    <p:sldId id="477" r:id="rId15"/>
    <p:sldId id="478" r:id="rId16"/>
    <p:sldId id="479" r:id="rId17"/>
    <p:sldId id="480" r:id="rId18"/>
    <p:sldId id="482" r:id="rId19"/>
    <p:sldId id="481" r:id="rId20"/>
    <p:sldId id="483" r:id="rId21"/>
    <p:sldId id="484" r:id="rId22"/>
    <p:sldId id="485" r:id="rId23"/>
    <p:sldId id="486" r:id="rId24"/>
    <p:sldId id="487" r:id="rId25"/>
    <p:sldId id="488" r:id="rId26"/>
    <p:sldId id="489" r:id="rId27"/>
    <p:sldId id="490" r:id="rId28"/>
    <p:sldId id="492" r:id="rId29"/>
    <p:sldId id="493" r:id="rId30"/>
    <p:sldId id="64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4" r:id="rId48"/>
    <p:sldId id="515" r:id="rId49"/>
    <p:sldId id="516" r:id="rId50"/>
    <p:sldId id="518" r:id="rId51"/>
    <p:sldId id="519" r:id="rId52"/>
    <p:sldId id="520" r:id="rId53"/>
    <p:sldId id="521" r:id="rId54"/>
    <p:sldId id="523" r:id="rId55"/>
    <p:sldId id="524" r:id="rId56"/>
    <p:sldId id="525" r:id="rId57"/>
    <p:sldId id="526" r:id="rId58"/>
    <p:sldId id="527" r:id="rId59"/>
    <p:sldId id="528" r:id="rId60"/>
    <p:sldId id="531" r:id="rId61"/>
    <p:sldId id="595" r:id="rId62"/>
    <p:sldId id="596" r:id="rId63"/>
    <p:sldId id="597" r:id="rId64"/>
    <p:sldId id="598" r:id="rId65"/>
    <p:sldId id="651" r:id="rId66"/>
    <p:sldId id="647" r:id="rId67"/>
    <p:sldId id="600" r:id="rId68"/>
    <p:sldId id="601" r:id="rId69"/>
    <p:sldId id="602" r:id="rId70"/>
    <p:sldId id="603" r:id="rId71"/>
    <p:sldId id="604" r:id="rId72"/>
    <p:sldId id="605" r:id="rId73"/>
    <p:sldId id="606" r:id="rId74"/>
    <p:sldId id="607" r:id="rId75"/>
    <p:sldId id="608" r:id="rId76"/>
    <p:sldId id="609" r:id="rId77"/>
    <p:sldId id="610" r:id="rId78"/>
    <p:sldId id="611" r:id="rId79"/>
    <p:sldId id="649" r:id="rId80"/>
    <p:sldId id="612" r:id="rId81"/>
    <p:sldId id="613" r:id="rId82"/>
    <p:sldId id="614" r:id="rId83"/>
    <p:sldId id="615" r:id="rId84"/>
    <p:sldId id="616" r:id="rId85"/>
    <p:sldId id="617" r:id="rId86"/>
    <p:sldId id="618" r:id="rId87"/>
    <p:sldId id="619" r:id="rId88"/>
    <p:sldId id="620" r:id="rId89"/>
    <p:sldId id="621" r:id="rId90"/>
    <p:sldId id="622" r:id="rId91"/>
    <p:sldId id="623" r:id="rId92"/>
    <p:sldId id="624" r:id="rId93"/>
    <p:sldId id="625" r:id="rId94"/>
    <p:sldId id="626" r:id="rId95"/>
    <p:sldId id="627" r:id="rId96"/>
    <p:sldId id="628" r:id="rId97"/>
    <p:sldId id="629" r:id="rId98"/>
    <p:sldId id="630" r:id="rId99"/>
    <p:sldId id="631" r:id="rId100"/>
    <p:sldId id="632" r:id="rId101"/>
    <p:sldId id="633" r:id="rId102"/>
    <p:sldId id="634" r:id="rId103"/>
    <p:sldId id="635" r:id="rId104"/>
    <p:sldId id="636" r:id="rId105"/>
    <p:sldId id="637" r:id="rId106"/>
    <p:sldId id="641" r:id="rId107"/>
    <p:sldId id="642" r:id="rId108"/>
    <p:sldId id="648" r:id="rId109"/>
    <p:sldId id="643" r:id="rId110"/>
    <p:sldId id="644" r:id="rId111"/>
    <p:sldId id="645" r:id="rId112"/>
    <p:sldId id="333" r:id="rId113"/>
  </p:sldIdLst>
  <p:sldSz cx="12190413" cy="6858000"/>
  <p:notesSz cx="6858000" cy="9144000"/>
  <p:defaultTex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p:defaultTextStyle>
  <p:extLst>
    <p:ext uri="{521415D9-36F7-43E2-AB2F-B90AF26B5E84}">
      <p14:sectionLst xmlns:p14="http://schemas.microsoft.com/office/powerpoint/2010/main">
        <p14:section name="默认节" id="{F3B58A46-BD85-476A-80C6-4E7199128A97}">
          <p14:sldIdLst>
            <p14:sldId id="326"/>
            <p14:sldId id="467"/>
            <p14:sldId id="468"/>
            <p14:sldId id="470"/>
            <p14:sldId id="471"/>
            <p14:sldId id="593"/>
            <p14:sldId id="473"/>
            <p14:sldId id="474"/>
            <p14:sldId id="476"/>
            <p14:sldId id="477"/>
            <p14:sldId id="478"/>
            <p14:sldId id="479"/>
            <p14:sldId id="480"/>
            <p14:sldId id="482"/>
            <p14:sldId id="481"/>
            <p14:sldId id="483"/>
            <p14:sldId id="484"/>
            <p14:sldId id="485"/>
            <p14:sldId id="486"/>
            <p14:sldId id="487"/>
            <p14:sldId id="488"/>
            <p14:sldId id="489"/>
            <p14:sldId id="490"/>
            <p14:sldId id="492"/>
            <p14:sldId id="493"/>
            <p14:sldId id="646"/>
            <p14:sldId id="497"/>
            <p14:sldId id="498"/>
            <p14:sldId id="499"/>
            <p14:sldId id="500"/>
            <p14:sldId id="501"/>
            <p14:sldId id="502"/>
            <p14:sldId id="503"/>
            <p14:sldId id="504"/>
            <p14:sldId id="505"/>
            <p14:sldId id="506"/>
            <p14:sldId id="507"/>
            <p14:sldId id="508"/>
            <p14:sldId id="509"/>
            <p14:sldId id="510"/>
            <p14:sldId id="511"/>
            <p14:sldId id="512"/>
            <p14:sldId id="514"/>
            <p14:sldId id="515"/>
            <p14:sldId id="516"/>
            <p14:sldId id="518"/>
            <p14:sldId id="519"/>
            <p14:sldId id="520"/>
            <p14:sldId id="521"/>
            <p14:sldId id="523"/>
            <p14:sldId id="524"/>
            <p14:sldId id="525"/>
            <p14:sldId id="526"/>
            <p14:sldId id="527"/>
            <p14:sldId id="528"/>
            <p14:sldId id="531"/>
            <p14:sldId id="595"/>
            <p14:sldId id="596"/>
            <p14:sldId id="597"/>
            <p14:sldId id="598"/>
            <p14:sldId id="651"/>
            <p14:sldId id="647"/>
            <p14:sldId id="600"/>
            <p14:sldId id="601"/>
            <p14:sldId id="602"/>
            <p14:sldId id="603"/>
            <p14:sldId id="604"/>
            <p14:sldId id="605"/>
            <p14:sldId id="606"/>
            <p14:sldId id="607"/>
            <p14:sldId id="608"/>
            <p14:sldId id="609"/>
            <p14:sldId id="610"/>
            <p14:sldId id="611"/>
            <p14:sldId id="649"/>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41"/>
            <p14:sldId id="642"/>
            <p14:sldId id="648"/>
            <p14:sldId id="643"/>
            <p14:sldId id="644"/>
            <p14:sldId id="645"/>
            <p14:sldId id="333"/>
          </p14:sldIdLst>
        </p14:section>
        <p14:section name="9.3" id="{F9B33B4C-8A5E-4371-A0C4-68D56DA2DC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628BA"/>
    <a:srgbClr val="1F14A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397" autoAdjust="0"/>
  </p:normalViewPr>
  <p:slideViewPr>
    <p:cSldViewPr snapToGrid="0" snapToObjects="1">
      <p:cViewPr varScale="1">
        <p:scale>
          <a:sx n="161" d="100"/>
          <a:sy n="161" d="100"/>
        </p:scale>
        <p:origin x="436" y="88"/>
      </p:cViewPr>
      <p:guideLst>
        <p:guide orient="horz" pos="2160"/>
        <p:guide pos="3840"/>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6" d="100"/>
          <a:sy n="56" d="100"/>
        </p:scale>
        <p:origin x="2588"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viewProps" Target="view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2C7DB2-AA27-4738-A1A3-FEF005606686}" type="datetimeFigureOut">
              <a:rPr lang="zh-CN" altLang="en-US" smtClean="0"/>
              <a:t>2023/12/6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69E0D-A5EA-41FC-B124-B5A2079EF097}" type="slidenum">
              <a:rPr lang="zh-CN" altLang="en-US" smtClean="0"/>
              <a:t>‹#›</a:t>
            </a:fld>
            <a:endParaRPr lang="zh-CN" altLang="en-US"/>
          </a:p>
        </p:txBody>
      </p:sp>
    </p:spTree>
    <p:extLst>
      <p:ext uri="{BB962C8B-B14F-4D97-AF65-F5344CB8AC3E}">
        <p14:creationId xmlns:p14="http://schemas.microsoft.com/office/powerpoint/2010/main" val="756517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627F9-3756-5E4D-80F5-D111F38B55A5}" type="datetimeFigureOut">
              <a:rPr kumimoji="1" lang="zh-CN" altLang="en-US" smtClean="0"/>
              <a:t>2023/12/5</a:t>
            </a:fld>
            <a:endParaRPr kumimoji="1"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B3076-F070-8E47-B0E0-C78FB9755090}" type="slidenum">
              <a:rPr kumimoji="1" lang="zh-CN" altLang="en-US" smtClean="0"/>
              <a:t>‹#›</a:t>
            </a:fld>
            <a:endParaRPr kumimoji="1" lang="zh-CN" altLang="en-US"/>
          </a:p>
        </p:txBody>
      </p:sp>
    </p:spTree>
    <p:extLst>
      <p:ext uri="{BB962C8B-B14F-4D97-AF65-F5344CB8AC3E}">
        <p14:creationId xmlns:p14="http://schemas.microsoft.com/office/powerpoint/2010/main" val="25800045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a:extLst>
              <a:ext uri="{FF2B5EF4-FFF2-40B4-BE49-F238E27FC236}">
                <a16:creationId xmlns:a16="http://schemas.microsoft.com/office/drawing/2014/main" id="{D1F98680-3BF0-4E5E-B1E7-C009E6D827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2A68175-CA11-43F4-AD71-D173528CAEC6}" type="slidenum">
              <a:rPr lang="ar-SA" altLang="zh-CN" sz="1300"/>
              <a:pPr>
                <a:spcBef>
                  <a:spcPct val="0"/>
                </a:spcBef>
              </a:pPr>
              <a:t>1</a:t>
            </a:fld>
            <a:endParaRPr lang="zh-CN" altLang="en-US" sz="1300">
              <a:ea typeface="宋体" panose="02010600030101010101" pitchFamily="2" charset="-122"/>
            </a:endParaRPr>
          </a:p>
        </p:txBody>
      </p:sp>
      <p:sp>
        <p:nvSpPr>
          <p:cNvPr id="5123" name="Rectangle 2">
            <a:extLst>
              <a:ext uri="{FF2B5EF4-FFF2-40B4-BE49-F238E27FC236}">
                <a16:creationId xmlns:a16="http://schemas.microsoft.com/office/drawing/2014/main" id="{8DC911A1-41F1-41B5-A1D1-428F2B54C406}"/>
              </a:ext>
            </a:extLst>
          </p:cNvPr>
          <p:cNvSpPr>
            <a:spLocks noGrp="1" noRot="1" noChangeAspect="1" noChangeArrowheads="1" noTextEdit="1"/>
          </p:cNvSpPr>
          <p:nvPr>
            <p:ph type="sldImg"/>
          </p:nvPr>
        </p:nvSpPr>
        <p:spPr>
          <a:xfrm>
            <a:off x="139700" y="768350"/>
            <a:ext cx="6819900" cy="3836988"/>
          </a:xfrm>
          <a:ln/>
        </p:spPr>
      </p:sp>
      <p:sp>
        <p:nvSpPr>
          <p:cNvPr id="5124" name="Rectangle 3">
            <a:extLst>
              <a:ext uri="{FF2B5EF4-FFF2-40B4-BE49-F238E27FC236}">
                <a16:creationId xmlns:a16="http://schemas.microsoft.com/office/drawing/2014/main" id="{D5B3495C-BF20-4306-8356-5E08E14AF31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15B96F3-5E0D-4AB0-B5B6-EDA16108BC9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A8B383-D29F-42F9-B5AA-325C2EDCEFF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04D5E27E-6498-44D1-9316-843EC4A422CB}"/>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6C1792D-60C1-4CA9-A239-69BFE74B2F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9DCDE1D-B93C-44DE-83B3-897BCE44DA7D}"/>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849AD-332F-42B6-8E21-98018D4F3CA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587" name="Rectangle 2">
            <a:extLst>
              <a:ext uri="{FF2B5EF4-FFF2-40B4-BE49-F238E27FC236}">
                <a16:creationId xmlns:a16="http://schemas.microsoft.com/office/drawing/2014/main" id="{DBC946FF-9160-423C-BA3D-DF446CEDC74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9705A82-E814-43C6-9391-E2B893586F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A3D34F99-E28F-410F-94DB-0B5E094C3282}"/>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0F8CFDE3-ACC6-40AE-A2BD-5BCEA0831E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8852" name="灯片编号占位符 3">
            <a:extLst>
              <a:ext uri="{FF2B5EF4-FFF2-40B4-BE49-F238E27FC236}">
                <a16:creationId xmlns:a16="http://schemas.microsoft.com/office/drawing/2014/main" id="{267B893A-5708-4123-8700-39E33CC1C6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D5A405-D2DB-408F-ADBE-2DB374B0161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1D6BC93C-D2FD-4F7F-BAC5-759D70F11BB2}"/>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id="{C2852568-0437-49B9-9921-610DEC6EB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0900" name="灯片编号占位符 3">
            <a:extLst>
              <a:ext uri="{FF2B5EF4-FFF2-40B4-BE49-F238E27FC236}">
                <a16:creationId xmlns:a16="http://schemas.microsoft.com/office/drawing/2014/main" id="{2C0D06FA-4A95-4559-9517-B9AE397508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5231DA-D415-4EE1-9F83-9B9C20434B5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A4A0FB-4F77-4DC3-870A-46C057154AC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7ADA16-C8F2-4B71-AF32-9C00B2584A0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3971" name="Rectangle 2">
            <a:extLst>
              <a:ext uri="{FF2B5EF4-FFF2-40B4-BE49-F238E27FC236}">
                <a16:creationId xmlns:a16="http://schemas.microsoft.com/office/drawing/2014/main" id="{6D8A48F2-A5FB-4CD7-B537-0E3EF7BC0A5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BA74E9D5-5C6B-459D-8DE2-57F4CBD307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5E5EB53-DF77-4C94-92B5-D5DD458FD41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A3E20CF-C21C-4D61-9E78-38D8A75D3AE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6019" name="Rectangle 2">
            <a:extLst>
              <a:ext uri="{FF2B5EF4-FFF2-40B4-BE49-F238E27FC236}">
                <a16:creationId xmlns:a16="http://schemas.microsoft.com/office/drawing/2014/main" id="{2155E5AF-5C84-473C-9D2F-A8264E6CAB1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3BB39366-B76C-4916-8ADD-DADED84E8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2B0999C4-B848-433C-A045-18E60C39A01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371262-74DC-43F6-9165-174FC292EDB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9091" name="Rectangle 2">
            <a:extLst>
              <a:ext uri="{FF2B5EF4-FFF2-40B4-BE49-F238E27FC236}">
                <a16:creationId xmlns:a16="http://schemas.microsoft.com/office/drawing/2014/main" id="{489BCA66-BD71-4D31-A79F-E2657B7102D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01AF6D4-2A42-42F4-B9EF-FE8095095A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510501C-FF3C-481F-9405-4CCF74DF788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23E413-CCC6-4A35-9E55-C3CA5C575C2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139" name="Rectangle 2">
            <a:extLst>
              <a:ext uri="{FF2B5EF4-FFF2-40B4-BE49-F238E27FC236}">
                <a16:creationId xmlns:a16="http://schemas.microsoft.com/office/drawing/2014/main" id="{968D8D65-D89F-41D6-BB5F-E80BC968A43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7F091A7-79E6-4277-82C2-CB3D7290BE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3626C02-85AB-45F3-8D0A-252299F20F93}"/>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72A66D5-8DA8-40DB-BDF5-A51DBBFE896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187" name="Rectangle 2">
            <a:extLst>
              <a:ext uri="{FF2B5EF4-FFF2-40B4-BE49-F238E27FC236}">
                <a16:creationId xmlns:a16="http://schemas.microsoft.com/office/drawing/2014/main" id="{1F497D23-64CB-4658-9387-60B4D95DD5F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8B2666AD-1AAC-42A8-B8E2-22D9A43E00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4A535ADA-0D51-4565-9432-436913119B5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C5254C1-5C1A-4926-A7C5-06156EAE9A2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403" name="Rectangle 2">
            <a:extLst>
              <a:ext uri="{FF2B5EF4-FFF2-40B4-BE49-F238E27FC236}">
                <a16:creationId xmlns:a16="http://schemas.microsoft.com/office/drawing/2014/main" id="{B94E40AC-67EB-4888-B8CD-9986F706EF37}"/>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750C2744-EB96-49E8-9A52-6B4F090AB5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1D890A46-2F1A-4CA2-A4D3-39973A99CE25}"/>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73C34B5-8674-4CC7-84D7-10657D55EB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a:latin typeface="宋体" panose="02010600030101010101" pitchFamily="2" charset="-122"/>
              </a:rPr>
              <a:t>索引表是按</a:t>
            </a:r>
            <a:r>
              <a:rPr lang="zh-CN" altLang="en-US">
                <a:latin typeface="Arial" panose="020B0604020202020204" pitchFamily="34" charset="0"/>
              </a:rPr>
              <a:t>块内最大关键码</a:t>
            </a:r>
            <a:r>
              <a:rPr lang="zh-CN" altLang="en-US">
                <a:latin typeface="宋体" panose="02010600030101010101" pitchFamily="2" charset="-122"/>
              </a:rPr>
              <a:t>有序的，且长度也不大，可以二分检索，也可以顺序检索</a:t>
            </a:r>
          </a:p>
          <a:p>
            <a:pPr algn="just" eaLnBrk="1" hangingPunct="1"/>
            <a:endParaRPr lang="zh-CN" altLang="en-US">
              <a:latin typeface="宋体" panose="02010600030101010101" pitchFamily="2" charset="-122"/>
            </a:endParaRPr>
          </a:p>
          <a:p>
            <a:pPr algn="just" eaLnBrk="1" hangingPunct="1"/>
            <a:r>
              <a:rPr lang="zh-CN" altLang="en-US">
                <a:latin typeface="宋体" panose="02010600030101010101" pitchFamily="2" charset="-122"/>
              </a:rPr>
              <a:t>各子表内各个记录不是按记录关键码有序，只能顺序检索</a:t>
            </a:r>
          </a:p>
          <a:p>
            <a:pPr eaLnBrk="1" hangingPunct="1"/>
            <a:endParaRPr lang="zh-CN" altLang="en-US">
              <a:latin typeface="Arial" panose="020B0604020202020204" pitchFamily="34" charset="0"/>
            </a:endParaRPr>
          </a:p>
        </p:txBody>
      </p:sp>
      <p:sp>
        <p:nvSpPr>
          <p:cNvPr id="28676" name="灯片编号占位符 3">
            <a:extLst>
              <a:ext uri="{FF2B5EF4-FFF2-40B4-BE49-F238E27FC236}">
                <a16:creationId xmlns:a16="http://schemas.microsoft.com/office/drawing/2014/main" id="{39A543F0-BCEE-4C9A-B127-5AAE11D59369}"/>
              </a:ext>
            </a:extLst>
          </p:cNvPr>
          <p:cNvSpPr txBox="1">
            <a:spLocks noGrp="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F564D5-5359-422F-8F38-B1DA49A80C5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0CA2E188-1FB5-4E88-BFEC-AB86A426BA4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71D431B-8C32-44BE-9FE1-13303546D81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451" name="Rectangle 2">
            <a:extLst>
              <a:ext uri="{FF2B5EF4-FFF2-40B4-BE49-F238E27FC236}">
                <a16:creationId xmlns:a16="http://schemas.microsoft.com/office/drawing/2014/main" id="{4933C82A-77F8-42E1-844D-38F0F02E53DC}"/>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132FEDE5-06A9-4846-855A-F74CA8F40C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25956EF2-6477-4910-B3DF-9DE93097E1E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B4322D-299B-442C-A62E-72713C4259A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499" name="Rectangle 2">
            <a:extLst>
              <a:ext uri="{FF2B5EF4-FFF2-40B4-BE49-F238E27FC236}">
                <a16:creationId xmlns:a16="http://schemas.microsoft.com/office/drawing/2014/main" id="{42ECE7B9-AD3F-431B-9942-F0348A6421D9}"/>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B6CC013-0C28-44EF-BB2E-232B129FCF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982979F3-1B31-4D08-93B5-506A4674AF3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DE80AC8-DE27-4D02-A72F-00BF0C306F9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571" name="Rectangle 2">
            <a:extLst>
              <a:ext uri="{FF2B5EF4-FFF2-40B4-BE49-F238E27FC236}">
                <a16:creationId xmlns:a16="http://schemas.microsoft.com/office/drawing/2014/main" id="{8AA22B7B-9695-43F6-891E-E0AF675D46CA}"/>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31668EC-8476-4E51-AA58-C8762169D3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50E6D09E-C06F-45C3-BF23-243164CC345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D2E070-5C01-476E-8759-BAD319CEDB5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643" name="Rectangle 2">
            <a:extLst>
              <a:ext uri="{FF2B5EF4-FFF2-40B4-BE49-F238E27FC236}">
                <a16:creationId xmlns:a16="http://schemas.microsoft.com/office/drawing/2014/main" id="{034DE3DD-1EF6-4942-9C81-1A459A31157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177E1BC5-2C2E-4AD1-A3FA-23A279E3D7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8825239D-2336-4849-AFF5-F7BE478FFC4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BEAE79-168D-4F4D-9B19-81FEEADCB03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691" name="Rectangle 2">
            <a:extLst>
              <a:ext uri="{FF2B5EF4-FFF2-40B4-BE49-F238E27FC236}">
                <a16:creationId xmlns:a16="http://schemas.microsoft.com/office/drawing/2014/main" id="{0B1C7408-1083-4E2E-95BC-9850F0AA7543}"/>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FEFF04D9-B170-4CBF-AC26-DDA5702177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2933157-EA98-4AB0-BF48-D9A7268E16C6}"/>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707D87-871C-4710-85AC-0ADEA22063B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739" name="Rectangle 2">
            <a:extLst>
              <a:ext uri="{FF2B5EF4-FFF2-40B4-BE49-F238E27FC236}">
                <a16:creationId xmlns:a16="http://schemas.microsoft.com/office/drawing/2014/main" id="{02940110-000E-4898-892F-7D770F0F2E3A}"/>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551A3094-EFB5-4232-A26E-C84916CB9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3C25CB1C-DB24-47A1-93AF-BA0E5EB6101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76" tIns="46287" rIns="92576" bIns="46287"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3C6B49D-0D02-4AF2-8743-33AC8E9F8BE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003" name="Rectangle 2">
            <a:extLst>
              <a:ext uri="{FF2B5EF4-FFF2-40B4-BE49-F238E27FC236}">
                <a16:creationId xmlns:a16="http://schemas.microsoft.com/office/drawing/2014/main" id="{61448230-9E11-4A4A-B278-999745EACCDC}"/>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C527FDC2-CB77-4CB8-9E7A-5F754546A7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7A702CD-4019-405A-A9DC-F14D48C3D9D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73C136-BAFF-407A-A1C8-C93D66C54E8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39" name="Rectangle 2">
            <a:extLst>
              <a:ext uri="{FF2B5EF4-FFF2-40B4-BE49-F238E27FC236}">
                <a16:creationId xmlns:a16="http://schemas.microsoft.com/office/drawing/2014/main" id="{5B16FA83-42FE-4C06-97FE-2540D98F80D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1404382-506A-4F6D-A7CA-0FCB437034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C8BCC07-2D84-4A4B-9A5C-A55FCD13F6D6}"/>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22A575F-F924-459C-B17C-2ABA5F2AF90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87" name="Rectangle 2">
            <a:extLst>
              <a:ext uri="{FF2B5EF4-FFF2-40B4-BE49-F238E27FC236}">
                <a16:creationId xmlns:a16="http://schemas.microsoft.com/office/drawing/2014/main" id="{27BA4113-4B82-40EE-A6B5-EF52AA7D30DC}"/>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D59DDB4-D672-44ED-B2D0-1C1F26A5F7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185DEB8-5214-4C67-AAAB-5C06ABC9C6DA}"/>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FEEBB2-E92D-4CD2-9B0F-3A20F172E4E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5" name="Rectangle 2">
            <a:extLst>
              <a:ext uri="{FF2B5EF4-FFF2-40B4-BE49-F238E27FC236}">
                <a16:creationId xmlns:a16="http://schemas.microsoft.com/office/drawing/2014/main" id="{B1569BB4-FEA1-4043-8899-3EB1B7CF56B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CE8A347-100F-4EDC-B0C7-88ECA8271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ED3671DC-A50C-4085-B2CC-245F9B86F48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F12695-314F-44CF-86FE-8BBCAB5BB4D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a:extLst>
              <a:ext uri="{FF2B5EF4-FFF2-40B4-BE49-F238E27FC236}">
                <a16:creationId xmlns:a16="http://schemas.microsoft.com/office/drawing/2014/main" id="{CB1694B3-CEEA-4A6E-9656-40115D23D8E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459E7F2-D8FF-4E7D-B6F8-B5C464DB5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3C4334F-CF5C-4CFE-9AB2-0EF6579892C7}"/>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9F2734-8618-4AE5-BAD9-A9E5A7DE463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3" name="Rectangle 2">
            <a:extLst>
              <a:ext uri="{FF2B5EF4-FFF2-40B4-BE49-F238E27FC236}">
                <a16:creationId xmlns:a16="http://schemas.microsoft.com/office/drawing/2014/main" id="{73B9487E-9C1E-4941-87C8-DA2EBC193F0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AF9FE3C-3AC3-4AAA-8354-184F9614CF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2B26056-097B-4C3F-AA75-B2F6D76A11C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173EEF-CD20-4392-BEA2-CA12ACAF4ED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1" name="Rectangle 2">
            <a:extLst>
              <a:ext uri="{FF2B5EF4-FFF2-40B4-BE49-F238E27FC236}">
                <a16:creationId xmlns:a16="http://schemas.microsoft.com/office/drawing/2014/main" id="{440283F5-C19A-468A-80A6-8DCB59E936BC}"/>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A78C2C6-9207-4463-8306-20C512F318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7CA8D1F-B473-454A-B8FD-15C06AD3C1A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1EA8C9-6FAE-4E79-91E8-951D586E39F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299" name="Rectangle 2">
            <a:extLst>
              <a:ext uri="{FF2B5EF4-FFF2-40B4-BE49-F238E27FC236}">
                <a16:creationId xmlns:a16="http://schemas.microsoft.com/office/drawing/2014/main" id="{3E8E239E-DD55-4364-B654-F43FB505BD51}"/>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6F111D17-411F-4C58-8924-5F1F36054C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68A00DD9-5B22-437C-8670-409913BFBD82}" type="datetime1">
              <a:rPr lang="zh-CN" altLang="en-US" smtClean="0"/>
              <a:t>2023/12/5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smtClean="0"/>
              <a:pPr>
                <a:defRPr/>
              </a:pPr>
              <a:t>‹#›</a:t>
            </a:fld>
            <a:endParaRPr lang="en-US" altLang="zh-CN"/>
          </a:p>
        </p:txBody>
      </p:sp>
    </p:spTree>
    <p:extLst>
      <p:ext uri="{BB962C8B-B14F-4D97-AF65-F5344CB8AC3E}">
        <p14:creationId xmlns:p14="http://schemas.microsoft.com/office/powerpoint/2010/main" val="400764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41DE17F-C77C-4B43-B8F4-22098133092A}" type="datetime1">
              <a:rPr lang="zh-CN" altLang="en-US" smtClean="0"/>
              <a:t>2023/12/5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smtClean="0"/>
              <a:pPr>
                <a:defRPr/>
              </a:pPr>
              <a:t>‹#›</a:t>
            </a:fld>
            <a:endParaRPr lang="en-US" altLang="zh-CN"/>
          </a:p>
        </p:txBody>
      </p:sp>
    </p:spTree>
    <p:extLst>
      <p:ext uri="{BB962C8B-B14F-4D97-AF65-F5344CB8AC3E}">
        <p14:creationId xmlns:p14="http://schemas.microsoft.com/office/powerpoint/2010/main" val="290452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1E80F49A-6CFF-4284-996B-8ECB684481D4}" type="datetime1">
              <a:rPr lang="zh-CN" altLang="en-US" smtClean="0"/>
              <a:t>2023/12/5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smtClean="0"/>
              <a:pPr>
                <a:defRPr/>
              </a:pPr>
              <a:t>‹#›</a:t>
            </a:fld>
            <a:endParaRPr lang="en-US" altLang="zh-CN"/>
          </a:p>
        </p:txBody>
      </p:sp>
    </p:spTree>
    <p:extLst>
      <p:ext uri="{BB962C8B-B14F-4D97-AF65-F5344CB8AC3E}">
        <p14:creationId xmlns:p14="http://schemas.microsoft.com/office/powerpoint/2010/main" val="22437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873D3C11-865C-4339-9B37-E28BB205B496}" type="datetime1">
              <a:rPr lang="zh-CN" altLang="en-US" smtClean="0"/>
              <a:t>2023/12/5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smtClean="0"/>
              <a:pPr>
                <a:defRPr/>
              </a:pPr>
              <a:t>‹#›</a:t>
            </a:fld>
            <a:endParaRPr lang="en-US" altLang="zh-CN"/>
          </a:p>
        </p:txBody>
      </p:sp>
    </p:spTree>
    <p:extLst>
      <p:ext uri="{BB962C8B-B14F-4D97-AF65-F5344CB8AC3E}">
        <p14:creationId xmlns:p14="http://schemas.microsoft.com/office/powerpoint/2010/main" val="169805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3311" y="1052743"/>
            <a:ext cx="10751267" cy="547211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092280315"/>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
        <p:nvSpPr>
          <p:cNvPr id="21" name="内容占位符 20"/>
          <p:cNvSpPr>
            <a:spLocks noGrp="1"/>
          </p:cNvSpPr>
          <p:nvPr>
            <p:ph sz="quarter" idx="13" hasCustomPrompt="1"/>
          </p:nvPr>
        </p:nvSpPr>
        <p:spPr>
          <a:xfrm>
            <a:off x="8686007" y="2438405"/>
            <a:ext cx="3352008" cy="3687763"/>
          </a:xfrm>
        </p:spPr>
        <p:txBody>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zh-CN" altLang="en-US" dirty="0"/>
              <a:t>此处尽量留空此处尽量留空此处尽量留空此处尽量留空此处尽量留空此处尽量留空此处尽量留空此处尽量留空</a:t>
            </a:r>
          </a:p>
        </p:txBody>
      </p:sp>
    </p:spTree>
    <p:extLst>
      <p:ext uri="{BB962C8B-B14F-4D97-AF65-F5344CB8AC3E}">
        <p14:creationId xmlns:p14="http://schemas.microsoft.com/office/powerpoint/2010/main" val="85509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2567250132"/>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481141354"/>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132607844"/>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416039636"/>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10504440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8" name="矩形 27"/>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sp>
        <p:nvSpPr>
          <p:cNvPr id="4" name="矩形 31"/>
          <p:cNvSpPr/>
          <p:nvPr/>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9" name="矩形 28"/>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23"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4"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5"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cxnSp>
        <p:nvCxnSpPr>
          <p:cNvPr id="27"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1"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2"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3" name="矩形 32"/>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36"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p:spPr>
      </p:pic>
      <p:sp>
        <p:nvSpPr>
          <p:cNvPr id="3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18" name="TextBox 17"/>
          <p:cNvSpPr txBox="1"/>
          <p:nvPr userDrawn="1"/>
        </p:nvSpPr>
        <p:spPr bwMode="auto">
          <a:xfrm>
            <a:off x="914403" y="177800"/>
            <a:ext cx="1919287" cy="320076"/>
          </a:xfrm>
          <a:prstGeom prst="rect">
            <a:avLst/>
          </a:prstGeom>
          <a:noFill/>
          <a:ln w="38100">
            <a:noFill/>
            <a:miter lim="800000"/>
            <a:headEnd/>
            <a:tailEnd/>
          </a:ln>
        </p:spPr>
        <p:txBody>
          <a:bodyPr wrap="square" lIns="121908" tIns="60954" rIns="121908" bIns="60954" rtlCol="0">
            <a:spAutoFit/>
          </a:bodyPr>
          <a:lstStyle/>
          <a:p>
            <a:pPr algn="ctr">
              <a:lnSpc>
                <a:spcPct val="80000"/>
              </a:lnSpc>
              <a:spcBef>
                <a:spcPct val="20000"/>
              </a:spcBef>
              <a:buClr>
                <a:schemeClr val="folHlink"/>
              </a:buClr>
              <a:buSzPct val="60000"/>
            </a:pPr>
            <a:r>
              <a:rPr lang="zh-CN" altLang="en-US" sz="1600" dirty="0">
                <a:solidFill>
                  <a:srgbClr val="FF6600"/>
                </a:solidFill>
                <a:latin typeface="+mj-ea"/>
                <a:ea typeface="+mj-ea"/>
              </a:rPr>
              <a:t>第九章</a:t>
            </a:r>
          </a:p>
        </p:txBody>
      </p:sp>
      <p:sp>
        <p:nvSpPr>
          <p:cNvPr id="20" name="TextBox 19"/>
          <p:cNvSpPr txBox="1"/>
          <p:nvPr userDrawn="1"/>
        </p:nvSpPr>
        <p:spPr bwMode="auto">
          <a:xfrm>
            <a:off x="914403" y="542928"/>
            <a:ext cx="1919287" cy="369320"/>
          </a:xfrm>
          <a:prstGeom prst="rect">
            <a:avLst/>
          </a:prstGeom>
          <a:noFill/>
          <a:ln w="38100">
            <a:noFill/>
            <a:miter lim="800000"/>
            <a:headEnd/>
            <a:tailEnd/>
          </a:ln>
        </p:spPr>
        <p:txBody>
          <a:bodyPr wrap="square" lIns="121908" tIns="60954" rIns="121908" bIns="60954"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0" cap="none" spc="0" normalizeH="0" baseline="0" noProof="0" dirty="0">
                <a:ln>
                  <a:noFill/>
                </a:ln>
                <a:solidFill>
                  <a:srgbClr val="FF6600"/>
                </a:solidFill>
                <a:effectLst/>
                <a:uLnTx/>
                <a:uFillTx/>
                <a:latin typeface="+mj-ea"/>
                <a:ea typeface="+mj-ea"/>
              </a:rPr>
              <a:t>文件管理和外排序</a:t>
            </a:r>
          </a:p>
        </p:txBody>
      </p:sp>
    </p:spTree>
    <p:extLst>
      <p:ext uri="{BB962C8B-B14F-4D97-AF65-F5344CB8AC3E}">
        <p14:creationId xmlns:p14="http://schemas.microsoft.com/office/powerpoint/2010/main" val="855098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3" y="2130431"/>
            <a:ext cx="10361612" cy="1470025"/>
          </a:xfrm>
        </p:spPr>
        <p:txBody>
          <a:bodyPr/>
          <a:lstStyle/>
          <a:p>
            <a:r>
              <a:rPr lang="zh-CN" altLang="en-US"/>
              <a:t>单击此处编辑母版标题样式</a:t>
            </a:r>
          </a:p>
        </p:txBody>
      </p:sp>
      <p:sp>
        <p:nvSpPr>
          <p:cNvPr id="3" name="副标题 2"/>
          <p:cNvSpPr>
            <a:spLocks noGrp="1"/>
          </p:cNvSpPr>
          <p:nvPr>
            <p:ph type="subTitle" idx="1"/>
          </p:nvPr>
        </p:nvSpPr>
        <p:spPr>
          <a:xfrm>
            <a:off x="1828804" y="3886200"/>
            <a:ext cx="853281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4B201A-0608-42E6-AE38-DE5E7CF015DA}" type="datetime1">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676017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B4F522-E2D6-478F-ADDC-60D97668F853}" type="datetime1">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597739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6"/>
            <a:ext cx="10361612"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3"/>
            <a:ext cx="1036161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053156-7471-4108-B9FF-9C11EE814110}" type="datetime1">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171348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2" y="1600206"/>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EB3459-25AB-41B7-83B1-0476C68CD1E9}" type="datetime1">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4224811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4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4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B398D2-10A9-4AC8-8935-35CA9D4096EC}" type="datetime1">
              <a:rPr lang="zh-CN" altLang="en-US" smtClean="0"/>
              <a:t>2023/12/5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024885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DD338C-834C-4847-BC79-6EC7866318AE}" type="datetime1">
              <a:rPr lang="zh-CN" altLang="en-US" smtClean="0"/>
              <a:t>2023/12/5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294668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CE6C12-C8A7-4BF1-A104-C569F83374A5}" type="datetime1">
              <a:rPr lang="zh-CN" altLang="en-US" smtClean="0"/>
              <a:t>2023/12/5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397305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6" y="273056"/>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3"/>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76D078-AE21-41D8-AAE9-4947490D6444}" type="datetime1">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131946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77E0F7-37FC-49E8-9A4C-067B9C8FF328}" type="datetime1">
              <a:rPr lang="zh-CN" altLang="en-US" smtClean="0"/>
              <a:t>2023/12/5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656840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733C08-D80A-4FB1-A22B-A49ED1563110}" type="datetime1">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74976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Tree>
    <p:extLst>
      <p:ext uri="{BB962C8B-B14F-4D97-AF65-F5344CB8AC3E}">
        <p14:creationId xmlns:p14="http://schemas.microsoft.com/office/powerpoint/2010/main" val="3889196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2" y="274644"/>
            <a:ext cx="2741612"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4"/>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CE771D-6C69-4B3E-9031-63D5285352C9}" type="datetime1">
              <a:rPr lang="zh-CN" altLang="en-US" smtClean="0"/>
              <a:t>2023/12/5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954444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3571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33069" y="836613"/>
            <a:ext cx="11712109" cy="5545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1516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4037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39154" y="908050"/>
            <a:ext cx="5754467"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4" y="908050"/>
            <a:ext cx="5754468"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2688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53358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45793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03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2234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582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C042E8C-01D7-4C3F-B88C-A958DE2DADCE}" type="datetime1">
              <a:rPr lang="zh-CN" altLang="en-US" smtClean="0"/>
              <a:t>2023/12/5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smtClean="0"/>
              <a:pPr>
                <a:defRPr/>
              </a:pPr>
              <a:t>‹#›</a:t>
            </a:fld>
            <a:endParaRPr lang="en-US" altLang="zh-CN"/>
          </a:p>
        </p:txBody>
      </p:sp>
    </p:spTree>
    <p:extLst>
      <p:ext uri="{BB962C8B-B14F-4D97-AF65-F5344CB8AC3E}">
        <p14:creationId xmlns:p14="http://schemas.microsoft.com/office/powerpoint/2010/main" val="2828293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2931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2810" y="0"/>
            <a:ext cx="3047603" cy="64531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8939636" cy="64531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56727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21F1-DA3D-4E35-8AAD-0C3112D462E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17044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36886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521" y="1600206"/>
            <a:ext cx="10971372"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2046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39055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2908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1332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743323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6793"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pPr>
              <a:defRPr/>
            </a:pPr>
            <a:fld id="{7632E735-9668-4C01-B00B-AD631045359E}" type="datetime1">
              <a:rPr lang="zh-CN" altLang="en-US" smtClean="0"/>
              <a:t>2023/12/5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smtClean="0"/>
              <a:pPr>
                <a:defRPr/>
              </a:pPr>
              <a:t>‹#›</a:t>
            </a:fld>
            <a:endParaRPr lang="en-US" altLang="zh-CN"/>
          </a:p>
        </p:txBody>
      </p:sp>
    </p:spTree>
    <p:extLst>
      <p:ext uri="{BB962C8B-B14F-4D97-AF65-F5344CB8AC3E}">
        <p14:creationId xmlns:p14="http://schemas.microsoft.com/office/powerpoint/2010/main" val="41774026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4605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38431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521" y="1600206"/>
            <a:ext cx="10971372"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73400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516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7F498FD-D249-4638-A939-2E943A8FF182}"/>
              </a:ext>
            </a:extLst>
          </p:cNvPr>
          <p:cNvSpPr>
            <a:spLocks noGrp="1" noChangeArrowheads="1"/>
          </p:cNvSpPr>
          <p:nvPr>
            <p:ph type="dt" sz="half" idx="10"/>
          </p:nvPr>
        </p:nvSpPr>
        <p:spPr>
          <a:ln/>
        </p:spPr>
        <p:txBody>
          <a:bodyPr/>
          <a:lstStyle>
            <a:lvl1pPr>
              <a:defRPr/>
            </a:lvl1pPr>
          </a:lstStyle>
          <a:p>
            <a:pPr>
              <a:defRPr/>
            </a:pPr>
            <a:fld id="{076B5666-0525-499D-8EC4-1DF5D77CC945}" type="datetime1">
              <a:rPr lang="zh-CN" altLang="en-US"/>
              <a:pPr>
                <a:defRPr/>
              </a:pPr>
              <a:t>2023/12/5</a:t>
            </a:fld>
            <a:endParaRPr lang="en-US" altLang="zh-CN"/>
          </a:p>
        </p:txBody>
      </p:sp>
      <p:sp>
        <p:nvSpPr>
          <p:cNvPr id="3" name="Rectangle 5">
            <a:extLst>
              <a:ext uri="{FF2B5EF4-FFF2-40B4-BE49-F238E27FC236}">
                <a16:creationId xmlns:a16="http://schemas.microsoft.com/office/drawing/2014/main" id="{65860B0B-3C7D-4216-9C4C-AAEB9B647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57FA92D-6F1E-4B3F-9D6E-1771628900EE}"/>
              </a:ext>
            </a:extLst>
          </p:cNvPr>
          <p:cNvSpPr>
            <a:spLocks noGrp="1" noChangeArrowheads="1"/>
          </p:cNvSpPr>
          <p:nvPr>
            <p:ph type="sldNum" sz="quarter" idx="12"/>
          </p:nvPr>
        </p:nvSpPr>
        <p:spPr>
          <a:ln/>
        </p:spPr>
        <p:txBody>
          <a:bodyPr/>
          <a:lstStyle>
            <a:lvl1pPr>
              <a:defRPr/>
            </a:lvl1pPr>
          </a:lstStyle>
          <a:p>
            <a:pPr>
              <a:defRPr/>
            </a:pPr>
            <a:fld id="{31B2E8A4-2D30-415D-8253-D78EF6290BAD}" type="slidenum">
              <a:rPr lang="zh-CN" altLang="zh-CN"/>
              <a:pPr>
                <a:defRPr/>
              </a:pPr>
              <a:t>‹#›</a:t>
            </a:fld>
            <a:endParaRPr lang="zh-CN" altLang="zh-CN"/>
          </a:p>
        </p:txBody>
      </p:sp>
    </p:spTree>
    <p:extLst>
      <p:ext uri="{BB962C8B-B14F-4D97-AF65-F5344CB8AC3E}">
        <p14:creationId xmlns:p14="http://schemas.microsoft.com/office/powerpoint/2010/main" val="40058094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3173" y="76201"/>
            <a:ext cx="10565025" cy="639763"/>
          </a:xfrm>
        </p:spPr>
        <p:txBody>
          <a:bodyPr/>
          <a:lstStyle/>
          <a:p>
            <a:r>
              <a:rPr lang="zh-CN" altLang="en-US"/>
              <a:t>单击此处编辑母版标题样式</a:t>
            </a:r>
          </a:p>
        </p:txBody>
      </p:sp>
      <p:sp>
        <p:nvSpPr>
          <p:cNvPr id="3" name="内容占位符 2"/>
          <p:cNvSpPr>
            <a:spLocks noGrp="1"/>
          </p:cNvSpPr>
          <p:nvPr>
            <p:ph idx="1"/>
          </p:nvPr>
        </p:nvSpPr>
        <p:spPr>
          <a:xfrm>
            <a:off x="304761" y="1066800"/>
            <a:ext cx="11580892"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8FB6D7-24BF-48FA-A01C-73C8EABE31C4}"/>
              </a:ext>
            </a:extLst>
          </p:cNvPr>
          <p:cNvSpPr>
            <a:spLocks noGrp="1" noChangeArrowheads="1"/>
          </p:cNvSpPr>
          <p:nvPr>
            <p:ph type="dt" sz="half" idx="10"/>
          </p:nvPr>
        </p:nvSpPr>
        <p:spPr>
          <a:ln/>
        </p:spPr>
        <p:txBody>
          <a:bodyPr/>
          <a:lstStyle>
            <a:lvl1pPr>
              <a:defRPr/>
            </a:lvl1pPr>
          </a:lstStyle>
          <a:p>
            <a:pPr>
              <a:defRPr/>
            </a:pPr>
            <a:fld id="{38D8E9C8-93A1-4B1E-AEC5-6E36FA9C3F72}" type="datetime1">
              <a:rPr lang="zh-CN" altLang="en-US"/>
              <a:pPr>
                <a:defRPr/>
              </a:pPr>
              <a:t>2023/12/5</a:t>
            </a:fld>
            <a:endParaRPr lang="en-US" altLang="zh-CN"/>
          </a:p>
        </p:txBody>
      </p:sp>
      <p:sp>
        <p:nvSpPr>
          <p:cNvPr id="5" name="Rectangle 5">
            <a:extLst>
              <a:ext uri="{FF2B5EF4-FFF2-40B4-BE49-F238E27FC236}">
                <a16:creationId xmlns:a16="http://schemas.microsoft.com/office/drawing/2014/main" id="{4378221D-AB63-4E32-BF30-059E8DD3AF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26D080-A023-4FBE-8A10-84F39870A62C}"/>
              </a:ext>
            </a:extLst>
          </p:cNvPr>
          <p:cNvSpPr>
            <a:spLocks noGrp="1" noChangeArrowheads="1"/>
          </p:cNvSpPr>
          <p:nvPr>
            <p:ph type="sldNum" sz="quarter" idx="12"/>
          </p:nvPr>
        </p:nvSpPr>
        <p:spPr>
          <a:ln/>
        </p:spPr>
        <p:txBody>
          <a:bodyPr/>
          <a:lstStyle>
            <a:lvl1pPr>
              <a:defRPr/>
            </a:lvl1pPr>
          </a:lstStyle>
          <a:p>
            <a:pPr>
              <a:defRPr/>
            </a:pPr>
            <a:fld id="{073E3B2E-255B-464B-AD09-D27694184D37}" type="slidenum">
              <a:rPr lang="zh-CN" altLang="zh-CN"/>
              <a:pPr>
                <a:defRPr/>
              </a:pPr>
              <a:t>‹#›</a:t>
            </a:fld>
            <a:endParaRPr lang="zh-CN" altLang="zh-CN"/>
          </a:p>
        </p:txBody>
      </p:sp>
    </p:spTree>
    <p:extLst>
      <p:ext uri="{BB962C8B-B14F-4D97-AF65-F5344CB8AC3E}">
        <p14:creationId xmlns:p14="http://schemas.microsoft.com/office/powerpoint/2010/main" val="38844598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173" y="76201"/>
            <a:ext cx="10565025" cy="639763"/>
          </a:xfrm>
        </p:spPr>
        <p:txBody>
          <a:bodyPr/>
          <a:lstStyle/>
          <a:p>
            <a:r>
              <a:rPr lang="zh-CN" altLang="en-US"/>
              <a:t>单击此处编辑母版标题样式</a:t>
            </a:r>
          </a:p>
        </p:txBody>
      </p:sp>
      <p:sp>
        <p:nvSpPr>
          <p:cNvPr id="3" name="文本占位符 2"/>
          <p:cNvSpPr>
            <a:spLocks noGrp="1"/>
          </p:cNvSpPr>
          <p:nvPr>
            <p:ph type="body" sz="half" idx="1"/>
          </p:nvPr>
        </p:nvSpPr>
        <p:spPr>
          <a:xfrm>
            <a:off x="304761" y="1066800"/>
            <a:ext cx="5688859"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066800"/>
            <a:ext cx="5688859"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D9ECA2-4B29-46BC-9981-27ADBCFE7327}"/>
              </a:ext>
            </a:extLst>
          </p:cNvPr>
          <p:cNvSpPr>
            <a:spLocks noGrp="1" noChangeArrowheads="1"/>
          </p:cNvSpPr>
          <p:nvPr>
            <p:ph type="dt" sz="half" idx="10"/>
          </p:nvPr>
        </p:nvSpPr>
        <p:spPr>
          <a:ln/>
        </p:spPr>
        <p:txBody>
          <a:bodyPr/>
          <a:lstStyle>
            <a:lvl1pPr>
              <a:defRPr/>
            </a:lvl1pPr>
          </a:lstStyle>
          <a:p>
            <a:pPr>
              <a:defRPr/>
            </a:pPr>
            <a:fld id="{25029F46-4B67-4FAC-BBFC-09F3DDE8C22E}" type="datetime1">
              <a:rPr lang="zh-CN" altLang="en-US"/>
              <a:pPr>
                <a:defRPr/>
              </a:pPr>
              <a:t>2023/12/5</a:t>
            </a:fld>
            <a:endParaRPr lang="en-US" altLang="zh-CN"/>
          </a:p>
        </p:txBody>
      </p:sp>
      <p:sp>
        <p:nvSpPr>
          <p:cNvPr id="6" name="Rectangle 5">
            <a:extLst>
              <a:ext uri="{FF2B5EF4-FFF2-40B4-BE49-F238E27FC236}">
                <a16:creationId xmlns:a16="http://schemas.microsoft.com/office/drawing/2014/main" id="{7FF95B38-3BD1-491F-A828-588F03FA9F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BEC4408-052F-4D58-A270-36BC2D54B46E}"/>
              </a:ext>
            </a:extLst>
          </p:cNvPr>
          <p:cNvSpPr>
            <a:spLocks noGrp="1" noChangeArrowheads="1"/>
          </p:cNvSpPr>
          <p:nvPr>
            <p:ph type="sldNum" sz="quarter" idx="12"/>
          </p:nvPr>
        </p:nvSpPr>
        <p:spPr>
          <a:ln/>
        </p:spPr>
        <p:txBody>
          <a:bodyPr/>
          <a:lstStyle>
            <a:lvl1pPr>
              <a:defRPr/>
            </a:lvl1pPr>
          </a:lstStyle>
          <a:p>
            <a:pPr>
              <a:defRPr/>
            </a:pPr>
            <a:fld id="{DE2E4408-A87F-4970-823E-2C7B81BA1F73}" type="slidenum">
              <a:rPr lang="zh-CN" altLang="zh-CN"/>
              <a:pPr>
                <a:defRPr/>
              </a:pPr>
              <a:t>‹#›</a:t>
            </a:fld>
            <a:endParaRPr lang="zh-CN" altLang="zh-CN"/>
          </a:p>
        </p:txBody>
      </p:sp>
    </p:spTree>
    <p:extLst>
      <p:ext uri="{BB962C8B-B14F-4D97-AF65-F5344CB8AC3E}">
        <p14:creationId xmlns:p14="http://schemas.microsoft.com/office/powerpoint/2010/main" val="8970705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3173" y="76201"/>
            <a:ext cx="10565025" cy="639763"/>
          </a:xfrm>
        </p:spPr>
        <p:txBody>
          <a:bodyPr/>
          <a:lstStyle/>
          <a:p>
            <a:r>
              <a:rPr lang="zh-CN" altLang="en-US"/>
              <a:t>单击此处编辑母版标题样式</a:t>
            </a:r>
          </a:p>
        </p:txBody>
      </p:sp>
      <p:sp>
        <p:nvSpPr>
          <p:cNvPr id="3" name="表格占位符 2"/>
          <p:cNvSpPr>
            <a:spLocks noGrp="1"/>
          </p:cNvSpPr>
          <p:nvPr>
            <p:ph type="tbl" idx="1"/>
          </p:nvPr>
        </p:nvSpPr>
        <p:spPr>
          <a:xfrm>
            <a:off x="304761" y="1066800"/>
            <a:ext cx="11580892" cy="5334000"/>
          </a:xfrm>
        </p:spPr>
        <p:txBody>
          <a:bodyPr/>
          <a:lstStyle/>
          <a:p>
            <a:pPr lvl="0"/>
            <a:endParaRPr lang="zh-CN" altLang="en-US" noProof="0"/>
          </a:p>
        </p:txBody>
      </p:sp>
      <p:sp>
        <p:nvSpPr>
          <p:cNvPr id="4" name="Rectangle 4">
            <a:extLst>
              <a:ext uri="{FF2B5EF4-FFF2-40B4-BE49-F238E27FC236}">
                <a16:creationId xmlns:a16="http://schemas.microsoft.com/office/drawing/2014/main" id="{43844C79-2002-4D48-90E1-E0CBC3632A1B}"/>
              </a:ext>
            </a:extLst>
          </p:cNvPr>
          <p:cNvSpPr>
            <a:spLocks noGrp="1" noChangeArrowheads="1"/>
          </p:cNvSpPr>
          <p:nvPr>
            <p:ph type="dt" sz="half" idx="10"/>
          </p:nvPr>
        </p:nvSpPr>
        <p:spPr>
          <a:ln/>
        </p:spPr>
        <p:txBody>
          <a:bodyPr/>
          <a:lstStyle>
            <a:lvl1pPr>
              <a:defRPr/>
            </a:lvl1pPr>
          </a:lstStyle>
          <a:p>
            <a:pPr>
              <a:defRPr/>
            </a:pPr>
            <a:fld id="{DCCA2C96-97C8-46A4-AD10-F947B014BC7D}" type="datetime1">
              <a:rPr lang="zh-CN" altLang="en-US"/>
              <a:pPr>
                <a:defRPr/>
              </a:pPr>
              <a:t>2023/12/5</a:t>
            </a:fld>
            <a:endParaRPr lang="en-US" altLang="zh-CN"/>
          </a:p>
        </p:txBody>
      </p:sp>
      <p:sp>
        <p:nvSpPr>
          <p:cNvPr id="5" name="Rectangle 5">
            <a:extLst>
              <a:ext uri="{FF2B5EF4-FFF2-40B4-BE49-F238E27FC236}">
                <a16:creationId xmlns:a16="http://schemas.microsoft.com/office/drawing/2014/main" id="{11524258-F50E-4646-A931-57F3CAF2F9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7E58B4-535D-4562-8E0E-703EFE15C780}"/>
              </a:ext>
            </a:extLst>
          </p:cNvPr>
          <p:cNvSpPr>
            <a:spLocks noGrp="1" noChangeArrowheads="1"/>
          </p:cNvSpPr>
          <p:nvPr>
            <p:ph type="sldNum" sz="quarter" idx="12"/>
          </p:nvPr>
        </p:nvSpPr>
        <p:spPr>
          <a:ln/>
        </p:spPr>
        <p:txBody>
          <a:bodyPr/>
          <a:lstStyle>
            <a:lvl1pPr>
              <a:defRPr/>
            </a:lvl1pPr>
          </a:lstStyle>
          <a:p>
            <a:pPr>
              <a:defRPr/>
            </a:pPr>
            <a:fld id="{AE73BC49-CD3A-4A64-8D07-24AD5255F482}" type="slidenum">
              <a:rPr lang="zh-CN" altLang="zh-CN"/>
              <a:pPr>
                <a:defRPr/>
              </a:pPr>
              <a:t>‹#›</a:t>
            </a:fld>
            <a:endParaRPr lang="zh-CN" altLang="zh-CN"/>
          </a:p>
        </p:txBody>
      </p:sp>
    </p:spTree>
    <p:extLst>
      <p:ext uri="{BB962C8B-B14F-4D97-AF65-F5344CB8AC3E}">
        <p14:creationId xmlns:p14="http://schemas.microsoft.com/office/powerpoint/2010/main" val="393001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pPr>
              <a:defRPr/>
            </a:pPr>
            <a:fld id="{BBE7CE45-912E-4C95-B41C-9E946D1A9582}" type="datetime1">
              <a:rPr lang="zh-CN" altLang="en-US" smtClean="0"/>
              <a:t>2023/12/5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smtClean="0"/>
              <a:pPr>
                <a:defRPr/>
              </a:pPr>
              <a:t>‹#›</a:t>
            </a:fld>
            <a:endParaRPr lang="en-US" altLang="zh-CN"/>
          </a:p>
        </p:txBody>
      </p:sp>
    </p:spTree>
    <p:extLst>
      <p:ext uri="{BB962C8B-B14F-4D97-AF65-F5344CB8AC3E}">
        <p14:creationId xmlns:p14="http://schemas.microsoft.com/office/powerpoint/2010/main" val="284649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9D847D-9D1B-4629-89D8-767C34D62609}" type="datetime1">
              <a:rPr lang="zh-CN" altLang="en-US" smtClean="0"/>
              <a:t>2023/12/5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smtClean="0"/>
              <a:pPr>
                <a:defRPr/>
              </a:pPr>
              <a:t>‹#›</a:t>
            </a:fld>
            <a:endParaRPr lang="en-US" altLang="zh-CN"/>
          </a:p>
        </p:txBody>
      </p:sp>
    </p:spTree>
    <p:extLst>
      <p:ext uri="{BB962C8B-B14F-4D97-AF65-F5344CB8AC3E}">
        <p14:creationId xmlns:p14="http://schemas.microsoft.com/office/powerpoint/2010/main" val="352370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599DB95-A0DB-4826-9470-91F3F4074720}" type="datetime1">
              <a:rPr lang="zh-CN" altLang="en-US" smtClean="0"/>
              <a:t>2023/12/5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smtClean="0"/>
              <a:pPr>
                <a:defRPr/>
              </a:pPr>
              <a:t>‹#›</a:t>
            </a:fld>
            <a:endParaRPr lang="en-US" altLang="zh-CN"/>
          </a:p>
        </p:txBody>
      </p:sp>
    </p:spTree>
    <p:extLst>
      <p:ext uri="{BB962C8B-B14F-4D97-AF65-F5344CB8AC3E}">
        <p14:creationId xmlns:p14="http://schemas.microsoft.com/office/powerpoint/2010/main" val="22958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E849E72-E120-463C-9607-32211B499FA3}" type="datetime1">
              <a:rPr lang="zh-CN" altLang="en-US" smtClean="0"/>
              <a:t>2023/12/5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smtClean="0"/>
              <a:pPr>
                <a:defRPr/>
              </a:pPr>
              <a:t>‹#›</a:t>
            </a:fld>
            <a:endParaRPr lang="en-US" altLang="zh-CN"/>
          </a:p>
        </p:txBody>
      </p:sp>
    </p:spTree>
    <p:extLst>
      <p:ext uri="{BB962C8B-B14F-4D97-AF65-F5344CB8AC3E}">
        <p14:creationId xmlns:p14="http://schemas.microsoft.com/office/powerpoint/2010/main" val="276711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image" Target="../media/image2.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oleObject" Target="../embeddings/oleObject1.bin"/><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vmlDrawing" Target="../drawings/vmlDrawing1.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image" Target="../media/image3.png"/><Relationship Id="rId5" Type="http://schemas.openxmlformats.org/officeDocument/2006/relationships/theme" Target="../theme/theme5.xml"/><Relationship Id="rId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4"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4" y="1600206"/>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599"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a:defRPr/>
            </a:pPr>
            <a:fld id="{3AD6F8D2-096F-4250-9DC2-3593E60197E4}" type="datetime1">
              <a:rPr lang="zh-CN" altLang="en-US" smtClean="0"/>
              <a:t>2023/12/5</a:t>
            </a:fld>
            <a:endParaRPr lang="en-US" altLang="zh-CN"/>
          </a:p>
        </p:txBody>
      </p:sp>
      <p:sp>
        <p:nvSpPr>
          <p:cNvPr id="1029" name="Rectangle 5"/>
          <p:cNvSpPr>
            <a:spLocks noGrp="1" noChangeArrowheads="1"/>
          </p:cNvSpPr>
          <p:nvPr>
            <p:ph type="ftr" sz="quarter" idx="3"/>
          </p:nvPr>
        </p:nvSpPr>
        <p:spPr bwMode="auto">
          <a:xfrm>
            <a:off x="4165602" y="6245225"/>
            <a:ext cx="3859214"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736014"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a:defRPr/>
            </a:pPr>
            <a:fld id="{83C1086C-3E64-4921-BD86-D9335D6E3CA6}"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50"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07" r:id="rId14"/>
    <p:sldLayoutId id="2147483733" r:id="rId15"/>
    <p:sldLayoutId id="2147483734" r:id="rId16"/>
    <p:sldLayoutId id="2147483735" r:id="rId17"/>
    <p:sldLayoutId id="2147483736" r:id="rId18"/>
    <p:sldLayoutId id="2147483737" r:id="rId19"/>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4" y="274638"/>
            <a:ext cx="10971213"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4" y="1600206"/>
            <a:ext cx="10971213"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99"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4121-15D5-4B76-B747-07618AF95504}" type="datetime1">
              <a:rPr lang="zh-CN" altLang="en-US" smtClean="0"/>
              <a:t>2023/12/5</a:t>
            </a:fld>
            <a:endParaRPr lang="zh-CN" altLang="en-US"/>
          </a:p>
        </p:txBody>
      </p:sp>
      <p:sp>
        <p:nvSpPr>
          <p:cNvPr id="5" name="页脚占位符 4"/>
          <p:cNvSpPr>
            <a:spLocks noGrp="1"/>
          </p:cNvSpPr>
          <p:nvPr>
            <p:ph type="ftr" sz="quarter" idx="3"/>
          </p:nvPr>
        </p:nvSpPr>
        <p:spPr>
          <a:xfrm>
            <a:off x="4165602" y="6356356"/>
            <a:ext cx="38592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014"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3109072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39157" y="908050"/>
            <a:ext cx="1171210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endParaRPr lang="zh-CN" altLang="en-US" dirty="0"/>
          </a:p>
        </p:txBody>
      </p:sp>
      <p:sp>
        <p:nvSpPr>
          <p:cNvPr id="1027" name="Rectangle 2"/>
          <p:cNvSpPr>
            <a:spLocks noGrp="1" noChangeArrowheads="1"/>
          </p:cNvSpPr>
          <p:nvPr>
            <p:ph type="title"/>
          </p:nvPr>
        </p:nvSpPr>
        <p:spPr bwMode="auto">
          <a:xfrm>
            <a:off x="0" y="7"/>
            <a:ext cx="12190413"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45720" rIns="274320" bIns="45720" numCol="1" anchor="ctr" anchorCtr="0" compatLnSpc="1">
            <a:prstTxWarp prst="textNoShape">
              <a:avLst/>
            </a:prstTxWarp>
          </a:bodyPr>
          <a:lstStyle/>
          <a:p>
            <a:pPr lvl="0"/>
            <a:r>
              <a:rPr lang="en-US" altLang="zh-CN" dirty="0"/>
              <a:t>Click to edit Master title style</a:t>
            </a:r>
          </a:p>
        </p:txBody>
      </p:sp>
      <p:sp>
        <p:nvSpPr>
          <p:cNvPr id="1032" name="Rectangle 8"/>
          <p:cNvSpPr>
            <a:spLocks noChangeArrowheads="1"/>
          </p:cNvSpPr>
          <p:nvPr/>
        </p:nvSpPr>
        <p:spPr bwMode="auto">
          <a:xfrm>
            <a:off x="-28875" y="6592888"/>
            <a:ext cx="12190413" cy="26035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defRPr/>
            </a:pPr>
            <a:endParaRPr lang="zh-CN" altLang="en-US" sz="1600" b="1">
              <a:solidFill>
                <a:schemeClr val="bg1"/>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1031" name="Object 2048"/>
          <p:cNvGraphicFramePr>
            <a:graphicFrameLocks/>
          </p:cNvGraphicFramePr>
          <p:nvPr/>
        </p:nvGraphicFramePr>
        <p:xfrm>
          <a:off x="431745" y="746125"/>
          <a:ext cx="11377719" cy="76200"/>
        </p:xfrm>
        <a:graphic>
          <a:graphicData uri="http://schemas.openxmlformats.org/presentationml/2006/ole">
            <mc:AlternateContent xmlns:mc="http://schemas.openxmlformats.org/markup-compatibility/2006">
              <mc:Choice xmlns:v="urn:schemas-microsoft-com:vml" Requires="v">
                <p:oleObj spid="_x0000_s1295" name="Clip" r:id="rId15" imgW="6857143" imgH="48963" progId="MS_ClipArt_Gallery.2">
                  <p:embed/>
                </p:oleObj>
              </mc:Choice>
              <mc:Fallback>
                <p:oleObj name="Clip" r:id="rId15" imgW="6857143" imgH="48963" progId="MS_ClipArt_Gallery.2">
                  <p:embed/>
                  <p:pic>
                    <p:nvPicPr>
                      <p:cNvPr id="1031" name="Object 204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745" y="746125"/>
                        <a:ext cx="11377719"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20">
            <a:extLst>
              <a:ext uri="{FF2B5EF4-FFF2-40B4-BE49-F238E27FC236}">
                <a16:creationId xmlns:a16="http://schemas.microsoft.com/office/drawing/2014/main" id="{1FEA0D35-C505-481D-825E-B80B1557E93D}"/>
              </a:ext>
            </a:extLst>
          </p:cNvPr>
          <p:cNvSpPr txBox="1">
            <a:spLocks/>
          </p:cNvSpPr>
          <p:nvPr userDrawn="1"/>
        </p:nvSpPr>
        <p:spPr>
          <a:xfrm>
            <a:off x="11100619" y="6609075"/>
            <a:ext cx="107013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r">
              <a:defRPr/>
            </a:pPr>
            <a:fld id="{ADFE1188-1F88-412A-A41E-5ACB25A2A68E}" type="slidenum">
              <a:rPr lang="en-US" altLang="zh-CN" smtClean="0">
                <a:solidFill>
                  <a:schemeClr val="bg1"/>
                </a:solidFill>
                <a:latin typeface="Arial" pitchFamily="34" charset="0"/>
                <a:cs typeface="Arial" pitchFamily="34" charset="0"/>
              </a:rPr>
              <a:pPr algn="r">
                <a:defRPr/>
              </a:pPr>
              <a:t>‹#›</a:t>
            </a:fld>
            <a:endParaRPr lang="en-US" altLang="zh-CN" dirty="0">
              <a:solidFill>
                <a:schemeClr val="bg1"/>
              </a:solidFill>
              <a:latin typeface="Arial" pitchFamily="34" charset="0"/>
              <a:cs typeface="Arial" pitchFamily="34" charset="0"/>
            </a:endParaRPr>
          </a:p>
        </p:txBody>
      </p:sp>
      <p:sp>
        <p:nvSpPr>
          <p:cNvPr id="9" name="日期占位符 7">
            <a:extLst>
              <a:ext uri="{FF2B5EF4-FFF2-40B4-BE49-F238E27FC236}">
                <a16:creationId xmlns:a16="http://schemas.microsoft.com/office/drawing/2014/main" id="{95F1AF78-597F-4ED9-8448-E5005BA54B24}"/>
              </a:ext>
            </a:extLst>
          </p:cNvPr>
          <p:cNvSpPr txBox="1">
            <a:spLocks/>
          </p:cNvSpPr>
          <p:nvPr userDrawn="1"/>
        </p:nvSpPr>
        <p:spPr>
          <a:xfrm>
            <a:off x="2" y="6602060"/>
            <a:ext cx="130810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DA472A84-5877-4237-B36B-5F703D0D047F}" type="datetime1">
              <a:rPr lang="zh-CN" altLang="en-US" smtClean="0">
                <a:solidFill>
                  <a:schemeClr val="bg1"/>
                </a:solidFill>
                <a:latin typeface="Arial" pitchFamily="34" charset="0"/>
                <a:cs typeface="Arial" pitchFamily="34" charset="0"/>
              </a:rPr>
              <a:pPr>
                <a:defRPr/>
              </a:pPr>
              <a:t>2023/12/5</a:t>
            </a:fld>
            <a:endParaRPr lang="en-US" altLang="zh-CN"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855479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p:txStyles>
    <p:titleStyle>
      <a:lvl1pPr algn="ctr" rtl="0" eaLnBrk="0" fontAlgn="base" hangingPunct="0">
        <a:spcBef>
          <a:spcPct val="0"/>
        </a:spcBef>
        <a:spcAft>
          <a:spcPct val="0"/>
        </a:spcAft>
        <a:defRPr sz="4400" b="1">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2pPr>
      <a:lvl3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3pPr>
      <a:lvl4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4pPr>
      <a:lvl5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5pPr>
      <a:lvl6pPr marL="4572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6pPr>
      <a:lvl7pPr marL="9144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7pPr>
      <a:lvl8pPr marL="13716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8pPr>
      <a:lvl9pPr marL="18288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9pPr>
    </p:titleStyle>
    <p:bodyStyle>
      <a:lvl1pPr marL="342900" indent="-342900" algn="l" rtl="0" eaLnBrk="0" fontAlgn="base" hangingPunct="0">
        <a:lnSpc>
          <a:spcPct val="135000"/>
        </a:lnSpc>
        <a:spcBef>
          <a:spcPct val="2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35000"/>
        </a:lnSpc>
        <a:spcBef>
          <a:spcPct val="20000"/>
        </a:spcBef>
        <a:spcAft>
          <a:spcPct val="0"/>
        </a:spcAft>
        <a:buSzPct val="85000"/>
        <a:buBlip>
          <a:blip r:embed="rId17"/>
        </a:buBlip>
        <a:defRPr sz="2400" b="1">
          <a:solidFill>
            <a:schemeClr val="tx1"/>
          </a:solidFill>
          <a:latin typeface="+mn-lt"/>
          <a:ea typeface="+mn-ea"/>
          <a:cs typeface="+mn-cs"/>
        </a:defRPr>
      </a:lvl2pPr>
      <a:lvl3pPr marL="1143000" indent="-228600" algn="l" rtl="0" eaLnBrk="0" fontAlgn="base" hangingPunct="0">
        <a:lnSpc>
          <a:spcPct val="135000"/>
        </a:lnSpc>
        <a:spcBef>
          <a:spcPct val="20000"/>
        </a:spcBef>
        <a:spcAft>
          <a:spcPct val="0"/>
        </a:spcAft>
        <a:buFont typeface="Times New Roman" panose="02020603050405020304" pitchFamily="18" charset="0"/>
        <a:buChar char="–"/>
        <a:defRPr sz="2000" b="1">
          <a:solidFill>
            <a:schemeClr val="tx1"/>
          </a:solidFill>
          <a:latin typeface="+mn-lt"/>
          <a:ea typeface="+mn-ea"/>
          <a:cs typeface="+mn-cs"/>
        </a:defRPr>
      </a:lvl3pPr>
      <a:lvl4pPr marL="1600200" indent="-228600" algn="l" rtl="0" eaLnBrk="0" fontAlgn="base" hangingPunct="0">
        <a:lnSpc>
          <a:spcPct val="135000"/>
        </a:lnSpc>
        <a:spcBef>
          <a:spcPct val="20000"/>
        </a:spcBef>
        <a:spcAft>
          <a:spcPct val="0"/>
        </a:spcAft>
        <a:buFont typeface="Times New Roman" panose="02020603050405020304" pitchFamily="18" charset="0"/>
        <a:buChar char="•"/>
        <a:defRPr b="1">
          <a:solidFill>
            <a:schemeClr val="tx1"/>
          </a:solidFill>
          <a:latin typeface="+mn-lt"/>
          <a:ea typeface="+mn-ea"/>
          <a:cs typeface="+mn-cs"/>
        </a:defRPr>
      </a:lvl4pPr>
      <a:lvl5pPr marL="2057400" indent="-228600" algn="l" rtl="0" eaLnBrk="0" fontAlgn="base" hangingPunct="0">
        <a:lnSpc>
          <a:spcPct val="135000"/>
        </a:lnSpc>
        <a:spcBef>
          <a:spcPct val="20000"/>
        </a:spcBef>
        <a:spcAft>
          <a:spcPct val="0"/>
        </a:spcAft>
        <a:defRPr b="1">
          <a:solidFill>
            <a:schemeClr val="tx1"/>
          </a:solidFill>
          <a:latin typeface="+mn-lt"/>
          <a:ea typeface="+mn-ea"/>
          <a:cs typeface="+mn-cs"/>
        </a:defRPr>
      </a:lvl5pPr>
      <a:lvl6pPr marL="2514600" indent="-228600" algn="l" rtl="0" fontAlgn="base">
        <a:lnSpc>
          <a:spcPct val="135000"/>
        </a:lnSpc>
        <a:spcBef>
          <a:spcPct val="20000"/>
        </a:spcBef>
        <a:spcAft>
          <a:spcPct val="0"/>
        </a:spcAft>
        <a:defRPr b="1">
          <a:solidFill>
            <a:schemeClr val="tx1"/>
          </a:solidFill>
          <a:latin typeface="+mn-lt"/>
          <a:ea typeface="+mn-ea"/>
          <a:cs typeface="+mn-cs"/>
        </a:defRPr>
      </a:lvl6pPr>
      <a:lvl7pPr marL="2971800" indent="-228600" algn="l" rtl="0" fontAlgn="base">
        <a:lnSpc>
          <a:spcPct val="135000"/>
        </a:lnSpc>
        <a:spcBef>
          <a:spcPct val="20000"/>
        </a:spcBef>
        <a:spcAft>
          <a:spcPct val="0"/>
        </a:spcAft>
        <a:defRPr b="1">
          <a:solidFill>
            <a:schemeClr val="tx1"/>
          </a:solidFill>
          <a:latin typeface="+mn-lt"/>
          <a:ea typeface="+mn-ea"/>
          <a:cs typeface="+mn-cs"/>
        </a:defRPr>
      </a:lvl7pPr>
      <a:lvl8pPr marL="3429000" indent="-228600" algn="l" rtl="0" fontAlgn="base">
        <a:lnSpc>
          <a:spcPct val="135000"/>
        </a:lnSpc>
        <a:spcBef>
          <a:spcPct val="20000"/>
        </a:spcBef>
        <a:spcAft>
          <a:spcPct val="0"/>
        </a:spcAft>
        <a:defRPr b="1">
          <a:solidFill>
            <a:schemeClr val="tx1"/>
          </a:solidFill>
          <a:latin typeface="+mn-lt"/>
          <a:ea typeface="+mn-ea"/>
          <a:cs typeface="+mn-cs"/>
        </a:defRPr>
      </a:lvl8pPr>
      <a:lvl9pPr marL="3886200" indent="-228600" algn="l" rtl="0" fontAlgn="base">
        <a:lnSpc>
          <a:spcPct val="135000"/>
        </a:lnSpc>
        <a:spcBef>
          <a:spcPct val="20000"/>
        </a:spcBef>
        <a:spcAft>
          <a:spcPct val="0"/>
        </a:spcAft>
        <a:defRPr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286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5D19BAC7-04F4-43A7-80FA-4433B69D9F0C}"/>
              </a:ext>
            </a:extLst>
          </p:cNvPr>
          <p:cNvSpPr>
            <a:spLocks noChangeArrowheads="1"/>
          </p:cNvSpPr>
          <p:nvPr userDrawn="1"/>
        </p:nvSpPr>
        <p:spPr bwMode="auto">
          <a:xfrm>
            <a:off x="0" y="6629400"/>
            <a:ext cx="12190413" cy="2286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32" name="Rectangle 8">
            <a:extLst>
              <a:ext uri="{FF2B5EF4-FFF2-40B4-BE49-F238E27FC236}">
                <a16:creationId xmlns:a16="http://schemas.microsoft.com/office/drawing/2014/main" id="{24801A39-CBC6-4972-93E6-E2232866C2CE}"/>
              </a:ext>
            </a:extLst>
          </p:cNvPr>
          <p:cNvSpPr>
            <a:spLocks noChangeArrowheads="1"/>
          </p:cNvSpPr>
          <p:nvPr/>
        </p:nvSpPr>
        <p:spPr bwMode="auto">
          <a:xfrm>
            <a:off x="0" y="0"/>
            <a:ext cx="12190413" cy="8382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28" name="Rectangle 2">
            <a:extLst>
              <a:ext uri="{FF2B5EF4-FFF2-40B4-BE49-F238E27FC236}">
                <a16:creationId xmlns:a16="http://schemas.microsoft.com/office/drawing/2014/main" id="{FD5FE7C5-D753-484A-AA16-FC3D26B99D52}"/>
              </a:ext>
            </a:extLst>
          </p:cNvPr>
          <p:cNvSpPr>
            <a:spLocks noGrp="1" noChangeArrowheads="1"/>
          </p:cNvSpPr>
          <p:nvPr>
            <p:ph type="title"/>
          </p:nvPr>
        </p:nvSpPr>
        <p:spPr bwMode="auto">
          <a:xfrm>
            <a:off x="203173" y="76201"/>
            <a:ext cx="105650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2E53EF54-821D-4183-8421-8C0719630CBB}"/>
              </a:ext>
            </a:extLst>
          </p:cNvPr>
          <p:cNvSpPr>
            <a:spLocks noGrp="1" noChangeArrowheads="1"/>
          </p:cNvSpPr>
          <p:nvPr>
            <p:ph type="body" idx="1"/>
          </p:nvPr>
        </p:nvSpPr>
        <p:spPr bwMode="auto">
          <a:xfrm>
            <a:off x="304761" y="1066800"/>
            <a:ext cx="1158089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2" name="Rectangle 4">
            <a:extLst>
              <a:ext uri="{FF2B5EF4-FFF2-40B4-BE49-F238E27FC236}">
                <a16:creationId xmlns:a16="http://schemas.microsoft.com/office/drawing/2014/main" id="{EE1A3BFC-4977-4AF5-997A-236731A9054A}"/>
              </a:ext>
            </a:extLst>
          </p:cNvPr>
          <p:cNvSpPr>
            <a:spLocks noGrp="1" noChangeArrowheads="1"/>
          </p:cNvSpPr>
          <p:nvPr>
            <p:ph type="dt" sz="half" idx="2"/>
          </p:nvPr>
        </p:nvSpPr>
        <p:spPr bwMode="auto">
          <a:xfrm>
            <a:off x="609521" y="6324601"/>
            <a:ext cx="284443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fld id="{0A675932-32AD-468D-8EF4-0E143D4899C1}" type="datetime1">
              <a:rPr lang="zh-CN" altLang="en-US"/>
              <a:pPr>
                <a:defRPr/>
              </a:pPr>
              <a:t>2023/12/5</a:t>
            </a:fld>
            <a:endParaRPr lang="en-US" altLang="zh-CN"/>
          </a:p>
        </p:txBody>
      </p:sp>
      <p:sp>
        <p:nvSpPr>
          <p:cNvPr id="3" name="Rectangle 5">
            <a:extLst>
              <a:ext uri="{FF2B5EF4-FFF2-40B4-BE49-F238E27FC236}">
                <a16:creationId xmlns:a16="http://schemas.microsoft.com/office/drawing/2014/main" id="{44CC989C-1005-4CDE-AA58-310CD4A45A27}"/>
              </a:ext>
            </a:extLst>
          </p:cNvPr>
          <p:cNvSpPr>
            <a:spLocks noGrp="1" noChangeArrowheads="1"/>
          </p:cNvSpPr>
          <p:nvPr>
            <p:ph type="ftr" sz="quarter" idx="3"/>
          </p:nvPr>
        </p:nvSpPr>
        <p:spPr bwMode="auto">
          <a:xfrm>
            <a:off x="4165058" y="6324600"/>
            <a:ext cx="3860297"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CDB4D919-3573-4897-9BFE-F691AF09558B}"/>
              </a:ext>
            </a:extLst>
          </p:cNvPr>
          <p:cNvSpPr>
            <a:spLocks noGrp="1" noChangeArrowheads="1"/>
          </p:cNvSpPr>
          <p:nvPr>
            <p:ph type="sldNum" sz="quarter" idx="4"/>
          </p:nvPr>
        </p:nvSpPr>
        <p:spPr bwMode="auto">
          <a:xfrm>
            <a:off x="10158677" y="6629400"/>
            <a:ext cx="1828562"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bg1"/>
                </a:solidFill>
              </a:defRPr>
            </a:lvl1pPr>
          </a:lstStyle>
          <a:p>
            <a:pPr>
              <a:defRPr/>
            </a:pPr>
            <a:fld id="{0A8571E8-DE00-4B72-9B5A-DC89323A076D}" type="slidenum">
              <a:rPr lang="zh-CN" altLang="zh-CN"/>
              <a:pPr>
                <a:defRPr/>
              </a:pPr>
              <a:t>‹#›</a:t>
            </a:fld>
            <a:endParaRPr lang="zh-CN" altLang="zh-CN"/>
          </a:p>
        </p:txBody>
      </p:sp>
      <p:sp>
        <p:nvSpPr>
          <p:cNvPr id="1033" name="Rectangle 11">
            <a:extLst>
              <a:ext uri="{FF2B5EF4-FFF2-40B4-BE49-F238E27FC236}">
                <a16:creationId xmlns:a16="http://schemas.microsoft.com/office/drawing/2014/main" id="{B77FDFD8-4C8D-402E-A7D3-EAC29C4E9740}"/>
              </a:ext>
            </a:extLst>
          </p:cNvPr>
          <p:cNvSpPr>
            <a:spLocks noChangeArrowheads="1"/>
          </p:cNvSpPr>
          <p:nvPr/>
        </p:nvSpPr>
        <p:spPr bwMode="auto">
          <a:xfrm>
            <a:off x="609521" y="0"/>
            <a:ext cx="10971372" cy="1143000"/>
          </a:xfrm>
          <a:prstGeom prst="rect">
            <a:avLst/>
          </a:prstGeom>
          <a:noFill/>
          <a:ln>
            <a:noFill/>
          </a:ln>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defRPr/>
            </a:pPr>
            <a:endParaRPr lang="zh-CN" altLang="zh-CN" sz="4400" b="0">
              <a:solidFill>
                <a:schemeClr val="bg1"/>
              </a:solidFill>
              <a:latin typeface="Georgia" pitchFamily="18" charset="0"/>
              <a:ea typeface="华文中宋" pitchFamily="2" charset="-122"/>
            </a:endParaRPr>
          </a:p>
        </p:txBody>
      </p:sp>
      <p:sp>
        <p:nvSpPr>
          <p:cNvPr id="14" name="Freeform 8">
            <a:extLst>
              <a:ext uri="{FF2B5EF4-FFF2-40B4-BE49-F238E27FC236}">
                <a16:creationId xmlns:a16="http://schemas.microsoft.com/office/drawing/2014/main" id="{02839D25-7BE0-47DA-AA76-34906473D949}"/>
              </a:ext>
            </a:extLst>
          </p:cNvPr>
          <p:cNvSpPr>
            <a:spLocks/>
          </p:cNvSpPr>
          <p:nvPr userDrawn="1"/>
        </p:nvSpPr>
        <p:spPr bwMode="ltGray">
          <a:xfrm>
            <a:off x="46560" y="762000"/>
            <a:ext cx="10702591" cy="19050"/>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1">
            <a:gsLst>
              <a:gs pos="0">
                <a:schemeClr val="bg1"/>
              </a:gs>
              <a:gs pos="50000">
                <a:schemeClr val="accent1"/>
              </a:gs>
              <a:gs pos="100000">
                <a:schemeClr val="bg1"/>
              </a:gs>
            </a:gsLst>
            <a:lin ang="0" scaled="1"/>
          </a:gradFill>
          <a:ln w="9525">
            <a:noFill/>
            <a:round/>
            <a:headEnd/>
            <a:tailEnd/>
          </a:ln>
        </p:spPr>
        <p:txBody>
          <a:bodyPr/>
          <a:lstStyle/>
          <a:p>
            <a:pPr eaLnBrk="1" hangingPunct="1">
              <a:defRPr/>
            </a:pPr>
            <a:endParaRPr lang="zh-CN" altLang="en-US" sz="140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ndParaRPr>
          </a:p>
        </p:txBody>
      </p:sp>
    </p:spTree>
    <p:extLst>
      <p:ext uri="{BB962C8B-B14F-4D97-AF65-F5344CB8AC3E}">
        <p14:creationId xmlns:p14="http://schemas.microsoft.com/office/powerpoint/2010/main" val="3801766146"/>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Lst>
  <p:hf hdr="0" ftr="0" dt="0"/>
  <p:txStyles>
    <p:titleStyle>
      <a:lvl1pPr algn="l" rtl="0" eaLnBrk="0" fontAlgn="base" hangingPunct="0">
        <a:spcBef>
          <a:spcPct val="0"/>
        </a:spcBef>
        <a:spcAft>
          <a:spcPct val="0"/>
        </a:spcAft>
        <a:defRPr sz="3600">
          <a:solidFill>
            <a:srgbClr val="FFFF66"/>
          </a:solidFill>
          <a:latin typeface="+mj-lt"/>
          <a:ea typeface="黑体" pitchFamily="2" charset="-122"/>
          <a:cs typeface="+mj-cs"/>
        </a:defRPr>
      </a:lvl1pPr>
      <a:lvl2pPr algn="l" rtl="0" eaLnBrk="0" fontAlgn="base" hangingPunct="0">
        <a:spcBef>
          <a:spcPct val="0"/>
        </a:spcBef>
        <a:spcAft>
          <a:spcPct val="0"/>
        </a:spcAft>
        <a:defRPr sz="3600">
          <a:solidFill>
            <a:srgbClr val="FFFF66"/>
          </a:solidFill>
          <a:latin typeface="Georgia" pitchFamily="18" charset="0"/>
          <a:ea typeface="黑体" pitchFamily="2" charset="-122"/>
        </a:defRPr>
      </a:lvl2pPr>
      <a:lvl3pPr algn="l" rtl="0" eaLnBrk="0" fontAlgn="base" hangingPunct="0">
        <a:spcBef>
          <a:spcPct val="0"/>
        </a:spcBef>
        <a:spcAft>
          <a:spcPct val="0"/>
        </a:spcAft>
        <a:defRPr sz="3600">
          <a:solidFill>
            <a:srgbClr val="FFFF66"/>
          </a:solidFill>
          <a:latin typeface="Georgia" pitchFamily="18" charset="0"/>
          <a:ea typeface="黑体" pitchFamily="2" charset="-122"/>
        </a:defRPr>
      </a:lvl3pPr>
      <a:lvl4pPr algn="l" rtl="0" eaLnBrk="0" fontAlgn="base" hangingPunct="0">
        <a:spcBef>
          <a:spcPct val="0"/>
        </a:spcBef>
        <a:spcAft>
          <a:spcPct val="0"/>
        </a:spcAft>
        <a:defRPr sz="3600">
          <a:solidFill>
            <a:srgbClr val="FFFF66"/>
          </a:solidFill>
          <a:latin typeface="Georgia" pitchFamily="18" charset="0"/>
          <a:ea typeface="黑体" pitchFamily="2" charset="-122"/>
        </a:defRPr>
      </a:lvl4pPr>
      <a:lvl5pPr algn="l" rtl="0" eaLnBrk="0" fontAlgn="base" hangingPunct="0">
        <a:spcBef>
          <a:spcPct val="0"/>
        </a:spcBef>
        <a:spcAft>
          <a:spcPct val="0"/>
        </a:spcAft>
        <a:defRPr sz="3600">
          <a:solidFill>
            <a:srgbClr val="FFFF66"/>
          </a:solidFill>
          <a:latin typeface="Georgia" pitchFamily="18" charset="0"/>
          <a:ea typeface="黑体" pitchFamily="2" charset="-122"/>
        </a:defRPr>
      </a:lvl5pPr>
      <a:lvl6pPr marL="457200" algn="ctr" rtl="0" fontAlgn="base">
        <a:spcBef>
          <a:spcPct val="0"/>
        </a:spcBef>
        <a:spcAft>
          <a:spcPct val="0"/>
        </a:spcAft>
        <a:defRPr sz="4400">
          <a:solidFill>
            <a:schemeClr val="bg1"/>
          </a:solidFill>
          <a:latin typeface="Georgia" pitchFamily="18" charset="0"/>
          <a:ea typeface="华文中宋" pitchFamily="2" charset="-122"/>
        </a:defRPr>
      </a:lvl6pPr>
      <a:lvl7pPr marL="914400" algn="ctr" rtl="0" fontAlgn="base">
        <a:spcBef>
          <a:spcPct val="0"/>
        </a:spcBef>
        <a:spcAft>
          <a:spcPct val="0"/>
        </a:spcAft>
        <a:defRPr sz="4400">
          <a:solidFill>
            <a:schemeClr val="bg1"/>
          </a:solidFill>
          <a:latin typeface="Georgia" pitchFamily="18" charset="0"/>
          <a:ea typeface="华文中宋" pitchFamily="2" charset="-122"/>
        </a:defRPr>
      </a:lvl7pPr>
      <a:lvl8pPr marL="1371600" algn="ctr" rtl="0" fontAlgn="base">
        <a:spcBef>
          <a:spcPct val="0"/>
        </a:spcBef>
        <a:spcAft>
          <a:spcPct val="0"/>
        </a:spcAft>
        <a:defRPr sz="4400">
          <a:solidFill>
            <a:schemeClr val="bg1"/>
          </a:solidFill>
          <a:latin typeface="Georgia" pitchFamily="18" charset="0"/>
          <a:ea typeface="华文中宋" pitchFamily="2" charset="-122"/>
        </a:defRPr>
      </a:lvl8pPr>
      <a:lvl9pPr marL="1828800" algn="ctr" rtl="0" fontAlgn="base">
        <a:spcBef>
          <a:spcPct val="0"/>
        </a:spcBef>
        <a:spcAft>
          <a:spcPct val="0"/>
        </a:spcAft>
        <a:defRPr sz="4400">
          <a:solidFill>
            <a:schemeClr val="bg1"/>
          </a:solidFill>
          <a:latin typeface="Georgia" pitchFamily="18" charset="0"/>
          <a:ea typeface="华文中宋" pitchFamily="2" charset="-122"/>
        </a:defRPr>
      </a:lvl9pPr>
    </p:titleStyle>
    <p:bodyStyle>
      <a:lvl1pPr marL="342900" indent="-342900" algn="l" rtl="0" eaLnBrk="0" fontAlgn="base" hangingPunct="0">
        <a:lnSpc>
          <a:spcPct val="150000"/>
        </a:lnSpc>
        <a:spcBef>
          <a:spcPct val="3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50000"/>
        </a:lnSpc>
        <a:spcBef>
          <a:spcPct val="30000"/>
        </a:spcBef>
        <a:spcAft>
          <a:spcPct val="0"/>
        </a:spcAft>
        <a:buSzPct val="90000"/>
        <a:buBlip>
          <a:blip r:embed="rId6"/>
        </a:buBlip>
        <a:defRPr sz="2400" b="1">
          <a:solidFill>
            <a:schemeClr val="tx1"/>
          </a:solidFill>
          <a:latin typeface="+mn-lt"/>
          <a:ea typeface="+mn-ea"/>
        </a:defRPr>
      </a:lvl2pPr>
      <a:lvl3pPr marL="1143000" indent="-228600" algn="l" rtl="0" eaLnBrk="0" fontAlgn="base" hangingPunct="0">
        <a:lnSpc>
          <a:spcPct val="150000"/>
        </a:lnSpc>
        <a:spcBef>
          <a:spcPct val="30000"/>
        </a:spcBef>
        <a:spcAft>
          <a:spcPct val="0"/>
        </a:spcAft>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5pPr>
      <a:lvl6pPr marL="25146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6pPr>
      <a:lvl7pPr marL="29718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7pPr>
      <a:lvl8pPr marL="34290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8pPr>
      <a:lvl9pPr marL="38862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wmf"/><Relationship Id="rId2" Type="http://schemas.openxmlformats.org/officeDocument/2006/relationships/slideLayout" Target="../slideLayouts/slideLayout5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5.wmf"/><Relationship Id="rId3" Type="http://schemas.openxmlformats.org/officeDocument/2006/relationships/image" Target="../media/image3.png"/><Relationship Id="rId7" Type="http://schemas.openxmlformats.org/officeDocument/2006/relationships/image" Target="../media/image32.wmf"/><Relationship Id="rId12" Type="http://schemas.openxmlformats.org/officeDocument/2006/relationships/oleObject" Target="../embeddings/oleObject30.bin"/><Relationship Id="rId2" Type="http://schemas.openxmlformats.org/officeDocument/2006/relationships/slideLayout" Target="../slideLayouts/slideLayout57.xml"/><Relationship Id="rId1" Type="http://schemas.openxmlformats.org/officeDocument/2006/relationships/vmlDrawing" Target="../drawings/vmlDrawing15.vml"/><Relationship Id="rId6" Type="http://schemas.openxmlformats.org/officeDocument/2006/relationships/oleObject" Target="../embeddings/oleObject27.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3.wmf"/><Relationship Id="rId14" Type="http://schemas.openxmlformats.org/officeDocument/2006/relationships/oleObject" Target="../embeddings/oleObject31.bin"/></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16.vml"/><Relationship Id="rId5" Type="http://schemas.openxmlformats.org/officeDocument/2006/relationships/image" Target="../media/image37.emf"/><Relationship Id="rId4" Type="http://schemas.openxmlformats.org/officeDocument/2006/relationships/oleObject" Target="../embeddings/oleObject32.bin"/></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3.png"/><Relationship Id="rId7" Type="http://schemas.openxmlformats.org/officeDocument/2006/relationships/image" Target="../media/image10.wmf"/><Relationship Id="rId2" Type="http://schemas.openxmlformats.org/officeDocument/2006/relationships/slideLayout" Target="../slideLayouts/slideLayout54.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3" Type="http://schemas.openxmlformats.org/officeDocument/2006/relationships/image" Target="../media/image3.png"/><Relationship Id="rId7" Type="http://schemas.openxmlformats.org/officeDocument/2006/relationships/image" Target="../media/image13.wmf"/><Relationship Id="rId12" Type="http://schemas.openxmlformats.org/officeDocument/2006/relationships/oleObject" Target="../embeddings/oleObject14.bin"/><Relationship Id="rId2" Type="http://schemas.openxmlformats.org/officeDocument/2006/relationships/slideLayout" Target="../slideLayouts/slideLayout54.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4.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wmf"/><Relationship Id="rId2" Type="http://schemas.openxmlformats.org/officeDocument/2006/relationships/slideLayout" Target="../slideLayouts/slideLayout54.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54.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6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12.xml"/><Relationship Id="rId7" Type="http://schemas.openxmlformats.org/officeDocument/2006/relationships/oleObject" Target="../embeddings/oleObject22.bin"/><Relationship Id="rId2" Type="http://schemas.openxmlformats.org/officeDocument/2006/relationships/slideLayout" Target="../slideLayouts/slideLayout54.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4.xml"/><Relationship Id="rId4" Type="http://schemas.openxmlformats.org/officeDocument/2006/relationships/image" Target="../media/image26.emf"/></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slideLayout" Target="../slideLayouts/slideLayout55.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8.wmf"/><Relationship Id="rId4" Type="http://schemas.openxmlformats.org/officeDocument/2006/relationships/oleObject" Target="../embeddings/oleObject23.bin"/></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4.xml"/><Relationship Id="rId1" Type="http://schemas.openxmlformats.org/officeDocument/2006/relationships/vmlDrawing" Target="../drawings/vmlDrawing14.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4">
            <a:extLst>
              <a:ext uri="{FF2B5EF4-FFF2-40B4-BE49-F238E27FC236}">
                <a16:creationId xmlns:a16="http://schemas.microsoft.com/office/drawing/2014/main" id="{868A2D87-541B-4E01-AD0F-59D11ABF1694}"/>
              </a:ext>
            </a:extLst>
          </p:cNvPr>
          <p:cNvSpPr txBox="1">
            <a:spLocks noChangeArrowheads="1"/>
          </p:cNvSpPr>
          <p:nvPr/>
        </p:nvSpPr>
        <p:spPr bwMode="auto">
          <a:xfrm>
            <a:off x="4703640" y="4628649"/>
            <a:ext cx="27831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r>
              <a:rPr lang="zh-CN" altLang="en-US" sz="3600" b="1" dirty="0">
                <a:latin typeface="微软雅黑" panose="020B0503020204020204" pitchFamily="34" charset="-122"/>
                <a:ea typeface="微软雅黑" panose="020B0503020204020204" pitchFamily="34" charset="-122"/>
              </a:rPr>
              <a:t>宋国杰</a:t>
            </a:r>
            <a:endParaRPr lang="en-US" altLang="zh-CN" sz="3600" b="1" dirty="0">
              <a:latin typeface="微软雅黑" panose="020B0503020204020204" pitchFamily="34" charset="-122"/>
              <a:ea typeface="微软雅黑" panose="020B0503020204020204" pitchFamily="34" charset="-122"/>
            </a:endParaRPr>
          </a:p>
          <a:p>
            <a:pPr algn="ctr" eaLnBrk="1" hangingPunct="1">
              <a:spcBef>
                <a:spcPct val="50000"/>
              </a:spcBef>
            </a:pPr>
            <a:r>
              <a:rPr lang="en-US" altLang="zh-CN" b="1" u="sng" dirty="0">
                <a:latin typeface="Times New Roman" panose="02020603050405020304" pitchFamily="18" charset="0"/>
              </a:rPr>
              <a:t>gjsong@pku.edu.cn</a:t>
            </a:r>
          </a:p>
        </p:txBody>
      </p:sp>
      <p:pic>
        <p:nvPicPr>
          <p:cNvPr id="4100" name="Picture 15" descr="title-new">
            <a:extLst>
              <a:ext uri="{FF2B5EF4-FFF2-40B4-BE49-F238E27FC236}">
                <a16:creationId xmlns:a16="http://schemas.microsoft.com/office/drawing/2014/main" id="{7FB6685F-77E7-4A32-AC02-C98DBF4D580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82321" y="404019"/>
            <a:ext cx="25558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a:extLst>
              <a:ext uri="{FF2B5EF4-FFF2-40B4-BE49-F238E27FC236}">
                <a16:creationId xmlns:a16="http://schemas.microsoft.com/office/drawing/2014/main" id="{BAF74DAA-82AD-48FC-A4FA-2D8EE33002DA}"/>
              </a:ext>
            </a:extLst>
          </p:cNvPr>
          <p:cNvSpPr>
            <a:spLocks noChangeArrowheads="1"/>
          </p:cNvSpPr>
          <p:nvPr/>
        </p:nvSpPr>
        <p:spPr bwMode="auto">
          <a:xfrm>
            <a:off x="2051843" y="1856727"/>
            <a:ext cx="80867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lnSpc>
                <a:spcPct val="150000"/>
              </a:lnSpc>
              <a:spcBef>
                <a:spcPct val="10000"/>
              </a:spcBef>
            </a:pPr>
            <a:r>
              <a:rPr lang="zh-CN" altLang="en-GB" sz="6600" b="1" dirty="0">
                <a:latin typeface="微软雅黑" pitchFamily="34" charset="-122"/>
                <a:ea typeface="微软雅黑" pitchFamily="34" charset="-122"/>
              </a:rPr>
              <a:t>第</a:t>
            </a:r>
            <a:r>
              <a:rPr lang="zh-CN" altLang="en-US" sz="6600" b="1" dirty="0">
                <a:latin typeface="微软雅黑" pitchFamily="34" charset="-122"/>
                <a:ea typeface="微软雅黑" pitchFamily="34" charset="-122"/>
              </a:rPr>
              <a:t>十</a:t>
            </a:r>
            <a:r>
              <a:rPr lang="zh-CN" altLang="en-GB" sz="6600" b="1" dirty="0">
                <a:latin typeface="微软雅黑" pitchFamily="34" charset="-122"/>
                <a:ea typeface="微软雅黑" pitchFamily="34" charset="-122"/>
              </a:rPr>
              <a:t>章  </a:t>
            </a:r>
            <a:r>
              <a:rPr lang="zh-CN" altLang="en-US" sz="6600" b="1" dirty="0">
                <a:latin typeface="微软雅黑" pitchFamily="34" charset="-122"/>
                <a:ea typeface="微软雅黑" pitchFamily="34" charset="-122"/>
              </a:rPr>
              <a:t>检索</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B36730D-BF66-4BBC-9462-4D85F5F27E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5E884B1-C11D-46DD-94CA-93CD3101936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5363" name="标题 1">
            <a:extLst>
              <a:ext uri="{FF2B5EF4-FFF2-40B4-BE49-F238E27FC236}">
                <a16:creationId xmlns:a16="http://schemas.microsoft.com/office/drawing/2014/main" id="{29C6BF89-15E8-42D2-ADEE-B06C260DF25D}"/>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顺序检索性能分析</a:t>
            </a:r>
            <a:endParaRPr lang="zh-CN" altLang="en-US" b="1">
              <a:ea typeface="黑体" panose="02010609060101010101" pitchFamily="49" charset="-122"/>
            </a:endParaRPr>
          </a:p>
        </p:txBody>
      </p:sp>
      <p:sp>
        <p:nvSpPr>
          <p:cNvPr id="15364" name="内容占位符 2">
            <a:extLst>
              <a:ext uri="{FF2B5EF4-FFF2-40B4-BE49-F238E27FC236}">
                <a16:creationId xmlns:a16="http://schemas.microsoft.com/office/drawing/2014/main" id="{29DC6ED7-076E-4706-BAE7-F4AD32079124}"/>
              </a:ext>
            </a:extLst>
          </p:cNvPr>
          <p:cNvSpPr>
            <a:spLocks noGrp="1" noChangeArrowheads="1"/>
          </p:cNvSpPr>
          <p:nvPr>
            <p:ph idx="4294967295"/>
          </p:nvPr>
        </p:nvSpPr>
        <p:spPr/>
        <p:txBody>
          <a:bodyPr/>
          <a:lstStyle/>
          <a:p>
            <a:pPr marL="360363" indent="-360363">
              <a:lnSpc>
                <a:spcPct val="130000"/>
              </a:lnSpc>
            </a:pPr>
            <a:r>
              <a:rPr lang="zh-CN" altLang="en-US" dirty="0">
                <a:solidFill>
                  <a:srgbClr val="800000"/>
                </a:solidFill>
                <a:ea typeface="宋体" panose="02010600030101010101" pitchFamily="2" charset="-122"/>
              </a:rPr>
              <a:t>检索成功</a:t>
            </a:r>
            <a:r>
              <a:rPr lang="en-US" altLang="zh-CN" dirty="0">
                <a:solidFill>
                  <a:srgbClr val="800000"/>
                </a:solidFill>
                <a:ea typeface="宋体" panose="02010600030101010101" pitchFamily="2" charset="-122"/>
              </a:rPr>
              <a:t>[1 ~ n]</a:t>
            </a:r>
            <a:endParaRPr lang="zh-CN" altLang="en-US" dirty="0">
              <a:solidFill>
                <a:srgbClr val="800000"/>
              </a:solidFill>
              <a:ea typeface="宋体" panose="02010600030101010101" pitchFamily="2" charset="-122"/>
            </a:endParaRPr>
          </a:p>
          <a:p>
            <a:pPr lvl="1">
              <a:lnSpc>
                <a:spcPct val="130000"/>
              </a:lnSpc>
            </a:pPr>
            <a:r>
              <a:rPr lang="zh-CN" altLang="en-US" dirty="0">
                <a:ea typeface="宋体" panose="02010600030101010101" pitchFamily="2" charset="-122"/>
              </a:rPr>
              <a:t>假设检索每个关键码是等概率的：</a:t>
            </a:r>
            <a:r>
              <a:rPr lang="en-US" altLang="zh-CN" i="1" dirty="0">
                <a:ea typeface="宋体" panose="02010600030101010101" pitchFamily="2" charset="-122"/>
                <a:cs typeface="Times New Roman" panose="02020603050405020304" pitchFamily="18" charset="0"/>
              </a:rPr>
              <a:t>P</a:t>
            </a:r>
            <a:r>
              <a:rPr lang="en-US" altLang="zh-CN" i="1" baseline="-25000" dirty="0">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 = 1/</a:t>
            </a:r>
            <a:r>
              <a:rPr lang="en-US" altLang="zh-CN" i="1" dirty="0">
                <a:ea typeface="宋体" panose="02010600030101010101" pitchFamily="2" charset="-122"/>
                <a:cs typeface="Times New Roman" panose="02020603050405020304" pitchFamily="18" charset="0"/>
              </a:rPr>
              <a:t>n</a:t>
            </a:r>
          </a:p>
          <a:p>
            <a:pPr marL="360363" indent="-360363">
              <a:lnSpc>
                <a:spcPct val="130000"/>
              </a:lnSpc>
            </a:pPr>
            <a:endParaRPr lang="en-US" altLang="zh-CN" sz="3200" dirty="0">
              <a:ea typeface="宋体" panose="02010600030101010101" pitchFamily="2" charset="-122"/>
            </a:endParaRPr>
          </a:p>
          <a:p>
            <a:pPr marL="360363" indent="-360363">
              <a:lnSpc>
                <a:spcPct val="130000"/>
              </a:lnSpc>
            </a:pPr>
            <a:endParaRPr lang="en-US" altLang="zh-CN" dirty="0">
              <a:ea typeface="宋体" panose="02010600030101010101" pitchFamily="2" charset="-122"/>
            </a:endParaRPr>
          </a:p>
          <a:p>
            <a:pPr marL="360363" indent="-360363">
              <a:lnSpc>
                <a:spcPct val="130000"/>
              </a:lnSpc>
            </a:pPr>
            <a:endParaRPr lang="en-US" altLang="zh-CN" dirty="0">
              <a:ea typeface="宋体" panose="02010600030101010101" pitchFamily="2" charset="-122"/>
            </a:endParaRPr>
          </a:p>
          <a:p>
            <a:pPr marL="360363" indent="-360363">
              <a:lnSpc>
                <a:spcPct val="130000"/>
              </a:lnSpc>
            </a:pPr>
            <a:r>
              <a:rPr lang="zh-CN" altLang="en-US" dirty="0">
                <a:solidFill>
                  <a:srgbClr val="800000"/>
                </a:solidFill>
                <a:ea typeface="宋体" panose="02010600030101010101" pitchFamily="2" charset="-122"/>
              </a:rPr>
              <a:t>检索失败</a:t>
            </a:r>
            <a:r>
              <a:rPr lang="en-US" altLang="zh-CN" dirty="0">
                <a:solidFill>
                  <a:srgbClr val="800000"/>
                </a:solidFill>
                <a:ea typeface="宋体" panose="02010600030101010101" pitchFamily="2" charset="-122"/>
              </a:rPr>
              <a:t>[0]</a:t>
            </a:r>
            <a:r>
              <a:rPr lang="zh-CN" altLang="en-US" dirty="0">
                <a:solidFill>
                  <a:srgbClr val="800000"/>
                </a:solidFill>
                <a:ea typeface="宋体" panose="02010600030101010101" pitchFamily="2" charset="-122"/>
              </a:rPr>
              <a:t>：</a:t>
            </a:r>
            <a:r>
              <a:rPr lang="zh-CN" altLang="en-US" dirty="0">
                <a:ea typeface="宋体" panose="02010600030101010101" pitchFamily="2" charset="-122"/>
              </a:rPr>
              <a:t>设置了一个监视哨</a:t>
            </a:r>
          </a:p>
        </p:txBody>
      </p:sp>
      <p:graphicFrame>
        <p:nvGraphicFramePr>
          <p:cNvPr id="15365" name="Object 2">
            <a:extLst>
              <a:ext uri="{FF2B5EF4-FFF2-40B4-BE49-F238E27FC236}">
                <a16:creationId xmlns:a16="http://schemas.microsoft.com/office/drawing/2014/main" id="{47A28399-FAB4-48D7-8D15-353D42D78D04}"/>
              </a:ext>
            </a:extLst>
          </p:cNvPr>
          <p:cNvGraphicFramePr>
            <a:graphicFrameLocks noChangeAspect="1"/>
          </p:cNvGraphicFramePr>
          <p:nvPr/>
        </p:nvGraphicFramePr>
        <p:xfrm>
          <a:off x="2590007" y="2286001"/>
          <a:ext cx="6894513" cy="2278063"/>
        </p:xfrm>
        <a:graphic>
          <a:graphicData uri="http://schemas.openxmlformats.org/presentationml/2006/ole">
            <mc:AlternateContent xmlns:mc="http://schemas.openxmlformats.org/markup-compatibility/2006">
              <mc:Choice xmlns:v="urn:schemas-microsoft-com:vml" Requires="v">
                <p:oleObj spid="_x0000_s39062" name="Equation" r:id="rId4" imgW="2540000" imgH="838200" progId="Equation.DSMT4">
                  <p:embed/>
                </p:oleObj>
              </mc:Choice>
              <mc:Fallback>
                <p:oleObj name="Equation" r:id="rId4" imgW="2540000" imgH="838200" progId="Equation.DSMT4">
                  <p:embed/>
                  <p:pic>
                    <p:nvPicPr>
                      <p:cNvPr id="15365" name="Object 2">
                        <a:extLst>
                          <a:ext uri="{FF2B5EF4-FFF2-40B4-BE49-F238E27FC236}">
                            <a16:creationId xmlns:a16="http://schemas.microsoft.com/office/drawing/2014/main" id="{47A28399-FAB4-48D7-8D15-353D42D78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007" y="2286001"/>
                        <a:ext cx="6894513"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2">
            <a:extLst>
              <a:ext uri="{FF2B5EF4-FFF2-40B4-BE49-F238E27FC236}">
                <a16:creationId xmlns:a16="http://schemas.microsoft.com/office/drawing/2014/main" id="{038A7AEB-049A-4932-9114-2595FF5F5840}"/>
              </a:ext>
            </a:extLst>
          </p:cNvPr>
          <p:cNvGraphicFramePr>
            <a:graphicFrameLocks noChangeAspect="1"/>
          </p:cNvGraphicFramePr>
          <p:nvPr/>
        </p:nvGraphicFramePr>
        <p:xfrm>
          <a:off x="2666206" y="5486400"/>
          <a:ext cx="2171700" cy="622300"/>
        </p:xfrm>
        <a:graphic>
          <a:graphicData uri="http://schemas.openxmlformats.org/presentationml/2006/ole">
            <mc:AlternateContent xmlns:mc="http://schemas.openxmlformats.org/markup-compatibility/2006">
              <mc:Choice xmlns:v="urn:schemas-microsoft-com:vml" Requires="v">
                <p:oleObj spid="_x0000_s39063" name="Equation" r:id="rId6" imgW="800100" imgH="228600" progId="Equation.DSMT4">
                  <p:embed/>
                </p:oleObj>
              </mc:Choice>
              <mc:Fallback>
                <p:oleObj name="Equation" r:id="rId6" imgW="800100" imgH="228600" progId="Equation.DSMT4">
                  <p:embed/>
                  <p:pic>
                    <p:nvPicPr>
                      <p:cNvPr id="15366" name="Object 2">
                        <a:extLst>
                          <a:ext uri="{FF2B5EF4-FFF2-40B4-BE49-F238E27FC236}">
                            <a16:creationId xmlns:a16="http://schemas.microsoft.com/office/drawing/2014/main" id="{038A7AEB-049A-4932-9114-2595FF5F58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6206" y="5486400"/>
                        <a:ext cx="21717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3">
            <a:extLst>
              <a:ext uri="{FF2B5EF4-FFF2-40B4-BE49-F238E27FC236}">
                <a16:creationId xmlns:a16="http://schemas.microsoft.com/office/drawing/2014/main" id="{48A8BA95-6966-4476-AE78-F1017397C9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9F95D3D-D914-4113-AF03-C6C14120EA0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3123" name="标题 1">
            <a:extLst>
              <a:ext uri="{FF2B5EF4-FFF2-40B4-BE49-F238E27FC236}">
                <a16:creationId xmlns:a16="http://schemas.microsoft.com/office/drawing/2014/main" id="{3F34F118-34EF-4045-B1DB-1483F4C5106A}"/>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10.3.5  </a:t>
            </a:r>
            <a:r>
              <a:rPr lang="zh-CN" altLang="en-US" b="1">
                <a:latin typeface="Times New Roman" panose="02020603050405020304" pitchFamily="18" charset="0"/>
                <a:ea typeface="黑体" panose="02010609060101010101" pitchFamily="49" charset="-122"/>
                <a:cs typeface="Times New Roman" panose="02020603050405020304" pitchFamily="18" charset="0"/>
              </a:rPr>
              <a:t>散列方法的效率分析</a:t>
            </a:r>
          </a:p>
        </p:txBody>
      </p:sp>
      <p:sp>
        <p:nvSpPr>
          <p:cNvPr id="133124" name="内容占位符 2">
            <a:extLst>
              <a:ext uri="{FF2B5EF4-FFF2-40B4-BE49-F238E27FC236}">
                <a16:creationId xmlns:a16="http://schemas.microsoft.com/office/drawing/2014/main" id="{38B3C9DD-C35B-43AC-A7D5-179C0FEBDB1D}"/>
              </a:ext>
            </a:extLst>
          </p:cNvPr>
          <p:cNvSpPr>
            <a:spLocks noGrp="1" noChangeArrowheads="1"/>
          </p:cNvSpPr>
          <p:nvPr>
            <p:ph idx="4294967295"/>
          </p:nvPr>
        </p:nvSpPr>
        <p:spPr/>
        <p:txBody>
          <a:bodyPr/>
          <a:lstStyle/>
          <a:p>
            <a:pPr marL="360363" indent="-360363">
              <a:lnSpc>
                <a:spcPct val="140000"/>
              </a:lnSpc>
              <a:spcBef>
                <a:spcPct val="50000"/>
              </a:spcBef>
            </a:pPr>
            <a:r>
              <a:rPr lang="zh-CN" altLang="en-US">
                <a:solidFill>
                  <a:srgbClr val="C00000"/>
                </a:solidFill>
                <a:latin typeface="微软雅黑" panose="020B0503020204020204" pitchFamily="34" charset="-122"/>
                <a:ea typeface="微软雅黑" panose="020B0503020204020204" pitchFamily="34" charset="-122"/>
              </a:rPr>
              <a:t>衡量标准</a:t>
            </a:r>
            <a:r>
              <a:rPr lang="zh-CN" altLang="en-US">
                <a:ea typeface="宋体" panose="02010600030101010101" pitchFamily="2" charset="-122"/>
              </a:rPr>
              <a:t>：插入、删除和检索操作的</a:t>
            </a:r>
            <a:r>
              <a:rPr lang="en-US" altLang="zh-CN">
                <a:ea typeface="宋体" panose="02010600030101010101" pitchFamily="2" charset="-122"/>
              </a:rPr>
              <a:t>ASL</a:t>
            </a:r>
            <a:endParaRPr lang="zh-CN" altLang="en-US">
              <a:ea typeface="宋体" panose="02010600030101010101" pitchFamily="2" charset="-122"/>
            </a:endParaRPr>
          </a:p>
          <a:p>
            <a:pPr marL="360363" indent="-360363">
              <a:lnSpc>
                <a:spcPct val="140000"/>
              </a:lnSpc>
              <a:spcBef>
                <a:spcPct val="50000"/>
              </a:spcBef>
            </a:pPr>
            <a:r>
              <a:rPr lang="zh-CN" altLang="en-US">
                <a:ea typeface="宋体" panose="02010600030101010101" pitchFamily="2" charset="-122"/>
              </a:rPr>
              <a:t>散列表的插入和删除操作</a:t>
            </a:r>
            <a:r>
              <a:rPr lang="zh-CN" altLang="en-US">
                <a:solidFill>
                  <a:srgbClr val="FF0000"/>
                </a:solidFill>
                <a:ea typeface="宋体" panose="02010600030101010101" pitchFamily="2" charset="-122"/>
              </a:rPr>
              <a:t>都是基于检索进行</a:t>
            </a:r>
            <a:r>
              <a:rPr lang="zh-CN" altLang="en-US">
                <a:ea typeface="宋体" panose="02010600030101010101" pitchFamily="2" charset="-122"/>
              </a:rPr>
              <a:t>的</a:t>
            </a:r>
          </a:p>
          <a:p>
            <a:pPr marL="900113" lvl="1" indent="-360363">
              <a:lnSpc>
                <a:spcPct val="140000"/>
              </a:lnSpc>
              <a:spcBef>
                <a:spcPct val="50000"/>
              </a:spcBef>
            </a:pPr>
            <a:r>
              <a:rPr lang="zh-CN" altLang="en-US">
                <a:solidFill>
                  <a:srgbClr val="FF0000"/>
                </a:solidFill>
                <a:ea typeface="宋体" panose="02010600030101010101" pitchFamily="2" charset="-122"/>
              </a:rPr>
              <a:t>删除：</a:t>
            </a:r>
            <a:r>
              <a:rPr lang="zh-CN" altLang="en-US">
                <a:ea typeface="宋体" panose="02010600030101010101" pitchFamily="2" charset="-122"/>
              </a:rPr>
              <a:t>必须先找到该记录</a:t>
            </a:r>
          </a:p>
          <a:p>
            <a:pPr marL="900113" lvl="1" indent="-360363">
              <a:lnSpc>
                <a:spcPct val="140000"/>
              </a:lnSpc>
              <a:spcBef>
                <a:spcPct val="50000"/>
              </a:spcBef>
            </a:pPr>
            <a:r>
              <a:rPr lang="zh-CN" altLang="en-US">
                <a:solidFill>
                  <a:srgbClr val="FF0000"/>
                </a:solidFill>
                <a:ea typeface="宋体" panose="02010600030101010101" pitchFamily="2" charset="-122"/>
              </a:rPr>
              <a:t>插入：</a:t>
            </a:r>
            <a:r>
              <a:rPr lang="zh-CN" altLang="en-US">
                <a:ea typeface="宋体" panose="02010600030101010101" pitchFamily="2" charset="-122"/>
              </a:rPr>
              <a:t>必须找到探查序列的尾部，即对这条记录进行一次不成功的检索</a:t>
            </a:r>
          </a:p>
          <a:p>
            <a:pPr marL="1487488" lvl="2">
              <a:lnSpc>
                <a:spcPct val="140000"/>
              </a:lnSpc>
              <a:spcBef>
                <a:spcPct val="50000"/>
              </a:spcBef>
            </a:pPr>
            <a:r>
              <a:rPr lang="zh-CN" altLang="en-US" sz="2000" b="1">
                <a:ea typeface="宋体" panose="02010600030101010101" pitchFamily="2" charset="-122"/>
              </a:rPr>
              <a:t>不考虑墓碑的情况，是尾部的空槽</a:t>
            </a:r>
          </a:p>
          <a:p>
            <a:pPr marL="1487488" lvl="2">
              <a:lnSpc>
                <a:spcPct val="140000"/>
              </a:lnSpc>
              <a:spcBef>
                <a:spcPct val="50000"/>
              </a:spcBef>
            </a:pPr>
            <a:r>
              <a:rPr lang="zh-CN" altLang="en-US" sz="2000" b="1">
                <a:ea typeface="宋体" panose="02010600030101010101" pitchFamily="2" charset="-122"/>
              </a:rPr>
              <a:t>考虑墓碑的情况，也要找到尾部，才能确定是否有重复记录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a:extLst>
              <a:ext uri="{FF2B5EF4-FFF2-40B4-BE49-F238E27FC236}">
                <a16:creationId xmlns:a16="http://schemas.microsoft.com/office/drawing/2014/main" id="{DC9D128C-AA48-4A25-86A5-EF762566C1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3F6864C-0D2E-4280-A13E-1E9F634164E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4147" name="标题 1">
            <a:extLst>
              <a:ext uri="{FF2B5EF4-FFF2-40B4-BE49-F238E27FC236}">
                <a16:creationId xmlns:a16="http://schemas.microsoft.com/office/drawing/2014/main" id="{04E8F76E-03F9-46D7-A1A9-33AAE7AFF5A5}"/>
              </a:ext>
            </a:extLst>
          </p:cNvPr>
          <p:cNvSpPr>
            <a:spLocks noGrp="1" noChangeArrowheads="1"/>
          </p:cNvSpPr>
          <p:nvPr>
            <p:ph type="title" idx="4294967295"/>
          </p:nvPr>
        </p:nvSpPr>
        <p:spPr/>
        <p:txBody>
          <a:bodyPr/>
          <a:lstStyle/>
          <a:p>
            <a:r>
              <a:rPr lang="zh-CN" altLang="en-US" b="1">
                <a:ea typeface="黑体" panose="02010609060101010101" pitchFamily="49" charset="-122"/>
              </a:rPr>
              <a:t>影响检索的效率的重要因素</a:t>
            </a:r>
          </a:p>
        </p:txBody>
      </p:sp>
      <p:sp>
        <p:nvSpPr>
          <p:cNvPr id="134148" name="内容占位符 2">
            <a:extLst>
              <a:ext uri="{FF2B5EF4-FFF2-40B4-BE49-F238E27FC236}">
                <a16:creationId xmlns:a16="http://schemas.microsoft.com/office/drawing/2014/main" id="{96F4276A-76A3-4F46-919A-5F77023CAAED}"/>
              </a:ext>
            </a:extLst>
          </p:cNvPr>
          <p:cNvSpPr>
            <a:spLocks noGrp="1" noChangeArrowheads="1"/>
          </p:cNvSpPr>
          <p:nvPr>
            <p:ph idx="4294967295"/>
          </p:nvPr>
        </p:nvSpPr>
        <p:spPr/>
        <p:txBody>
          <a:bodyPr/>
          <a:lstStyle/>
          <a:p>
            <a:pPr marL="360363" indent="-360363">
              <a:spcBef>
                <a:spcPct val="40000"/>
              </a:spcBef>
            </a:pPr>
            <a:r>
              <a:rPr lang="zh-CN" altLang="en-US">
                <a:latin typeface="Garamond" panose="02020404030301010803" pitchFamily="18" charset="0"/>
                <a:cs typeface="Times New Roman" panose="02020603050405020304" pitchFamily="18" charset="0"/>
              </a:rPr>
              <a:t>散列效率与负载因子 </a:t>
            </a:r>
            <a:r>
              <a:rPr lang="en-US" altLang="zh-CN">
                <a:latin typeface="Garamond" panose="02020404030301010803" pitchFamily="18" charset="0"/>
                <a:cs typeface="Times New Roman" panose="02020603050405020304" pitchFamily="18" charset="0"/>
              </a:rPr>
              <a:t>α= N/M</a:t>
            </a:r>
            <a:r>
              <a:rPr lang="zh-CN" altLang="en-US">
                <a:latin typeface="Garamond" panose="02020404030301010803" pitchFamily="18" charset="0"/>
                <a:cs typeface="Times New Roman" panose="02020603050405020304" pitchFamily="18" charset="0"/>
              </a:rPr>
              <a:t>有关</a:t>
            </a:r>
          </a:p>
          <a:p>
            <a:pPr marL="900113" lvl="1" indent="-360363">
              <a:spcBef>
                <a:spcPct val="40000"/>
              </a:spcBef>
            </a:pPr>
            <a:r>
              <a:rPr lang="en-US" altLang="zh-CN" sz="2800">
                <a:latin typeface="Garamond" panose="02020404030301010803" pitchFamily="18" charset="0"/>
                <a:cs typeface="Times New Roman" panose="02020603050405020304" pitchFamily="18" charset="0"/>
              </a:rPr>
              <a:t>α </a:t>
            </a:r>
            <a:r>
              <a:rPr lang="zh-CN" altLang="en-US" sz="2800">
                <a:latin typeface="Garamond" panose="02020404030301010803" pitchFamily="18" charset="0"/>
                <a:cs typeface="Times New Roman" panose="02020603050405020304" pitchFamily="18" charset="0"/>
              </a:rPr>
              <a:t>较小时，散列表比较空，所插入的记录比较容易插入到其空闲的基地址</a:t>
            </a:r>
          </a:p>
          <a:p>
            <a:pPr marL="900113" lvl="1" indent="-360363">
              <a:spcBef>
                <a:spcPct val="40000"/>
              </a:spcBef>
            </a:pPr>
            <a:r>
              <a:rPr lang="en-US" altLang="zh-CN" sz="2800">
                <a:latin typeface="Garamond" panose="02020404030301010803" pitchFamily="18" charset="0"/>
                <a:cs typeface="Times New Roman" panose="02020603050405020304" pitchFamily="18" charset="0"/>
              </a:rPr>
              <a:t>α </a:t>
            </a:r>
            <a:r>
              <a:rPr lang="zh-CN" altLang="en-US" sz="2800">
                <a:latin typeface="Garamond" panose="02020404030301010803" pitchFamily="18" charset="0"/>
                <a:cs typeface="Times New Roman" panose="02020603050405020304" pitchFamily="18" charset="0"/>
              </a:rPr>
              <a:t>较大时，插入记录很可能要靠冲突解决策略来寻找探查序列中合适的另一个槽</a:t>
            </a:r>
          </a:p>
          <a:p>
            <a:pPr marL="360363" indent="-360363">
              <a:spcBef>
                <a:spcPct val="40000"/>
              </a:spcBef>
            </a:pPr>
            <a:r>
              <a:rPr lang="zh-CN" altLang="en-US">
                <a:latin typeface="Garamond" panose="02020404030301010803" pitchFamily="18" charset="0"/>
                <a:cs typeface="Times New Roman" panose="02020603050405020304" pitchFamily="18" charset="0"/>
              </a:rPr>
              <a:t>随着</a:t>
            </a:r>
            <a:r>
              <a:rPr lang="en-US" altLang="zh-CN">
                <a:latin typeface="Garamond" panose="02020404030301010803" pitchFamily="18" charset="0"/>
                <a:cs typeface="Times New Roman" panose="02020603050405020304" pitchFamily="18" charset="0"/>
              </a:rPr>
              <a:t>α</a:t>
            </a:r>
            <a:r>
              <a:rPr lang="zh-CN" altLang="en-US">
                <a:latin typeface="Garamond" panose="02020404030301010803" pitchFamily="18" charset="0"/>
                <a:cs typeface="Times New Roman" panose="02020603050405020304" pitchFamily="18" charset="0"/>
              </a:rPr>
              <a:t>增加，更多的记录放到离基地址更远的地方</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5">
            <a:extLst>
              <a:ext uri="{FF2B5EF4-FFF2-40B4-BE49-F238E27FC236}">
                <a16:creationId xmlns:a16="http://schemas.microsoft.com/office/drawing/2014/main" id="{3F7FF18C-FC3B-4CD4-9873-6D16D2CF24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209EBC4-ECCE-41C4-BB29-491E4E9F921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5171" name="Rectangle 2">
            <a:extLst>
              <a:ext uri="{FF2B5EF4-FFF2-40B4-BE49-F238E27FC236}">
                <a16:creationId xmlns:a16="http://schemas.microsoft.com/office/drawing/2014/main" id="{08458448-F158-48F5-9D0D-CBC41BA4593F}"/>
              </a:ext>
            </a:extLst>
          </p:cNvPr>
          <p:cNvSpPr>
            <a:spLocks noGrp="1" noChangeArrowheads="1"/>
          </p:cNvSpPr>
          <p:nvPr>
            <p:ph type="title"/>
          </p:nvPr>
        </p:nvSpPr>
        <p:spPr/>
        <p:txBody>
          <a:bodyPr/>
          <a:lstStyle/>
          <a:p>
            <a:r>
              <a:rPr lang="zh-CN" altLang="en-US" b="1">
                <a:ea typeface="黑体" panose="02010609060101010101" pitchFamily="49" charset="-122"/>
              </a:rPr>
              <a:t>散列表算法分析（表）</a:t>
            </a:r>
          </a:p>
        </p:txBody>
      </p:sp>
      <p:graphicFrame>
        <p:nvGraphicFramePr>
          <p:cNvPr id="786475" name="Group 43">
            <a:extLst>
              <a:ext uri="{FF2B5EF4-FFF2-40B4-BE49-F238E27FC236}">
                <a16:creationId xmlns:a16="http://schemas.microsoft.com/office/drawing/2014/main" id="{DC51205E-0F5F-4435-B3C7-F86B6E3A008F}"/>
              </a:ext>
            </a:extLst>
          </p:cNvPr>
          <p:cNvGraphicFramePr>
            <a:graphicFrameLocks noGrp="1"/>
          </p:cNvGraphicFramePr>
          <p:nvPr>
            <p:ph idx="1"/>
          </p:nvPr>
        </p:nvGraphicFramePr>
        <p:xfrm>
          <a:off x="1751806" y="1066801"/>
          <a:ext cx="8686800" cy="5172075"/>
        </p:xfrm>
        <a:graphic>
          <a:graphicData uri="http://schemas.openxmlformats.org/drawingml/2006/table">
            <a:tbl>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gridCol w="3124200">
                  <a:extLst>
                    <a:ext uri="{9D8B030D-6E8A-4147-A177-3AD203B41FA5}">
                      <a16:colId xmlns:a16="http://schemas.microsoft.com/office/drawing/2014/main" val="20004"/>
                    </a:ext>
                  </a:extLst>
                </a:gridCol>
              </a:tblGrid>
              <a:tr h="712849">
                <a:tc row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编号 </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冲突解决</a:t>
                      </a:r>
                    </a:p>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策略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楷体_GB2312" pitchFamily="49" charset="-122"/>
                        </a:rPr>
                        <a:t>   平均检索长度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919242">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成功检索（删除） </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不成功检索（插入）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8559">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1</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开散列法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822">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2</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闭散列</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defRPr/>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双散列法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52603">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楷体_GB2312" pitchFamily="49" charset="-122"/>
                        </a:rPr>
                        <a:t>3</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50000"/>
                        </a:lnSpc>
                        <a:spcBef>
                          <a:spcPct val="30000"/>
                        </a:spcBef>
                        <a:spcAft>
                          <a:spcPct val="0"/>
                        </a:spcAft>
                        <a:buClr>
                          <a:schemeClr val="accent2"/>
                        </a:buClr>
                        <a:buSzTx/>
                        <a:buFont typeface="Wingdings" pitchFamily="2" charset="2"/>
                        <a:buNone/>
                        <a:tabLst/>
                        <a:defRPr/>
                      </a:pPr>
                      <a:r>
                        <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rPr>
                        <a:t>线性探查法 </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30000"/>
                        </a:spcBef>
                        <a:spcAft>
                          <a:spcPct val="0"/>
                        </a:spcAft>
                        <a:buClr>
                          <a:schemeClr val="accent2"/>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5204" name="Object 32">
            <a:extLst>
              <a:ext uri="{FF2B5EF4-FFF2-40B4-BE49-F238E27FC236}">
                <a16:creationId xmlns:a16="http://schemas.microsoft.com/office/drawing/2014/main" id="{D3148B64-9774-4F4B-9666-E02692D99410}"/>
              </a:ext>
            </a:extLst>
          </p:cNvPr>
          <p:cNvGraphicFramePr>
            <a:graphicFrameLocks noChangeAspect="1"/>
          </p:cNvGraphicFramePr>
          <p:nvPr/>
        </p:nvGraphicFramePr>
        <p:xfrm>
          <a:off x="5004594" y="2801938"/>
          <a:ext cx="1655762" cy="1008062"/>
        </p:xfrm>
        <a:graphic>
          <a:graphicData uri="http://schemas.openxmlformats.org/presentationml/2006/ole">
            <mc:AlternateContent xmlns:mc="http://schemas.openxmlformats.org/markup-compatibility/2006">
              <mc:Choice xmlns:v="urn:schemas-microsoft-com:vml" Requires="v">
                <p:oleObj spid="_x0000_s51646" name="Equation" r:id="rId4" imgW="355292" imgH="393359" progId="Equation.DSMT4">
                  <p:embed/>
                </p:oleObj>
              </mc:Choice>
              <mc:Fallback>
                <p:oleObj name="Equation" r:id="rId4" imgW="355292" imgH="393359" progId="Equation.DSMT4">
                  <p:embed/>
                  <p:pic>
                    <p:nvPicPr>
                      <p:cNvPr id="135204" name="Object 32">
                        <a:extLst>
                          <a:ext uri="{FF2B5EF4-FFF2-40B4-BE49-F238E27FC236}">
                            <a16:creationId xmlns:a16="http://schemas.microsoft.com/office/drawing/2014/main" id="{D3148B64-9774-4F4B-9666-E02692D994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594" y="2801938"/>
                        <a:ext cx="16557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5" name="Object 33">
            <a:extLst>
              <a:ext uri="{FF2B5EF4-FFF2-40B4-BE49-F238E27FC236}">
                <a16:creationId xmlns:a16="http://schemas.microsoft.com/office/drawing/2014/main" id="{6FD9A141-382C-42A9-8327-0A995A4EF806}"/>
              </a:ext>
            </a:extLst>
          </p:cNvPr>
          <p:cNvGraphicFramePr>
            <a:graphicFrameLocks noChangeAspect="1"/>
          </p:cNvGraphicFramePr>
          <p:nvPr/>
        </p:nvGraphicFramePr>
        <p:xfrm>
          <a:off x="7924007" y="3028950"/>
          <a:ext cx="1584325" cy="704850"/>
        </p:xfrm>
        <a:graphic>
          <a:graphicData uri="http://schemas.openxmlformats.org/presentationml/2006/ole">
            <mc:AlternateContent xmlns:mc="http://schemas.openxmlformats.org/markup-compatibility/2006">
              <mc:Choice xmlns:v="urn:schemas-microsoft-com:vml" Requires="v">
                <p:oleObj spid="_x0000_s51647" name="Equation" r:id="rId6" imgW="469696" imgH="203112" progId="Equation.DSMT4">
                  <p:embed/>
                </p:oleObj>
              </mc:Choice>
              <mc:Fallback>
                <p:oleObj name="Equation" r:id="rId6" imgW="469696" imgH="203112" progId="Equation.DSMT4">
                  <p:embed/>
                  <p:pic>
                    <p:nvPicPr>
                      <p:cNvPr id="135205" name="Object 33">
                        <a:extLst>
                          <a:ext uri="{FF2B5EF4-FFF2-40B4-BE49-F238E27FC236}">
                            <a16:creationId xmlns:a16="http://schemas.microsoft.com/office/drawing/2014/main" id="{6FD9A141-382C-42A9-8327-0A995A4EF8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4007" y="3028950"/>
                        <a:ext cx="15843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6" name="Object 34">
            <a:extLst>
              <a:ext uri="{FF2B5EF4-FFF2-40B4-BE49-F238E27FC236}">
                <a16:creationId xmlns:a16="http://schemas.microsoft.com/office/drawing/2014/main" id="{21D993A4-0192-40F2-B743-B42DE62BC7F5}"/>
              </a:ext>
            </a:extLst>
          </p:cNvPr>
          <p:cNvGraphicFramePr>
            <a:graphicFrameLocks noChangeAspect="1"/>
          </p:cNvGraphicFramePr>
          <p:nvPr/>
        </p:nvGraphicFramePr>
        <p:xfrm>
          <a:off x="4876007" y="4076700"/>
          <a:ext cx="1800225" cy="935038"/>
        </p:xfrm>
        <a:graphic>
          <a:graphicData uri="http://schemas.openxmlformats.org/presentationml/2006/ole">
            <mc:AlternateContent xmlns:mc="http://schemas.openxmlformats.org/markup-compatibility/2006">
              <mc:Choice xmlns:v="urn:schemas-microsoft-com:vml" Requires="v">
                <p:oleObj spid="_x0000_s51648" name="Equation" r:id="rId8" imgW="545626" imgH="355292" progId="Equation.DSMT4">
                  <p:embed/>
                </p:oleObj>
              </mc:Choice>
              <mc:Fallback>
                <p:oleObj name="Equation" r:id="rId8" imgW="545626" imgH="355292" progId="Equation.DSMT4">
                  <p:embed/>
                  <p:pic>
                    <p:nvPicPr>
                      <p:cNvPr id="135206" name="Object 34">
                        <a:extLst>
                          <a:ext uri="{FF2B5EF4-FFF2-40B4-BE49-F238E27FC236}">
                            <a16:creationId xmlns:a16="http://schemas.microsoft.com/office/drawing/2014/main" id="{21D993A4-0192-40F2-B743-B42DE62BC7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007" y="4076700"/>
                        <a:ext cx="18002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7" name="Object 35">
            <a:extLst>
              <a:ext uri="{FF2B5EF4-FFF2-40B4-BE49-F238E27FC236}">
                <a16:creationId xmlns:a16="http://schemas.microsoft.com/office/drawing/2014/main" id="{3BE13F73-67E1-47F4-9E04-8DF79DA972D7}"/>
              </a:ext>
            </a:extLst>
          </p:cNvPr>
          <p:cNvGraphicFramePr>
            <a:graphicFrameLocks noChangeAspect="1"/>
          </p:cNvGraphicFramePr>
          <p:nvPr/>
        </p:nvGraphicFramePr>
        <p:xfrm>
          <a:off x="8182770" y="4038601"/>
          <a:ext cx="1584325" cy="1008063"/>
        </p:xfrm>
        <a:graphic>
          <a:graphicData uri="http://schemas.openxmlformats.org/presentationml/2006/ole">
            <mc:AlternateContent xmlns:mc="http://schemas.openxmlformats.org/markup-compatibility/2006">
              <mc:Choice xmlns:v="urn:schemas-microsoft-com:vml" Requires="v">
                <p:oleObj spid="_x0000_s51649" name="Equation" r:id="rId10" imgW="304536" imgH="355292" progId="Equation.DSMT4">
                  <p:embed/>
                </p:oleObj>
              </mc:Choice>
              <mc:Fallback>
                <p:oleObj name="Equation" r:id="rId10" imgW="304536" imgH="355292" progId="Equation.DSMT4">
                  <p:embed/>
                  <p:pic>
                    <p:nvPicPr>
                      <p:cNvPr id="135207" name="Object 35">
                        <a:extLst>
                          <a:ext uri="{FF2B5EF4-FFF2-40B4-BE49-F238E27FC236}">
                            <a16:creationId xmlns:a16="http://schemas.microsoft.com/office/drawing/2014/main" id="{3BE13F73-67E1-47F4-9E04-8DF79DA972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82770" y="4038601"/>
                        <a:ext cx="1584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8" name="Object 36">
            <a:extLst>
              <a:ext uri="{FF2B5EF4-FFF2-40B4-BE49-F238E27FC236}">
                <a16:creationId xmlns:a16="http://schemas.microsoft.com/office/drawing/2014/main" id="{6C38B634-AD14-4263-AC82-8654D9468110}"/>
              </a:ext>
            </a:extLst>
          </p:cNvPr>
          <p:cNvGraphicFramePr>
            <a:graphicFrameLocks noChangeAspect="1"/>
          </p:cNvGraphicFramePr>
          <p:nvPr/>
        </p:nvGraphicFramePr>
        <p:xfrm>
          <a:off x="4799807" y="5257801"/>
          <a:ext cx="1871663" cy="1008063"/>
        </p:xfrm>
        <a:graphic>
          <a:graphicData uri="http://schemas.openxmlformats.org/presentationml/2006/ole">
            <mc:AlternateContent xmlns:mc="http://schemas.openxmlformats.org/markup-compatibility/2006">
              <mc:Choice xmlns:v="urn:schemas-microsoft-com:vml" Requires="v">
                <p:oleObj spid="_x0000_s51650" name="Equation" r:id="rId12" imgW="685800" imgH="368300" progId="Equation.DSMT4">
                  <p:embed/>
                </p:oleObj>
              </mc:Choice>
              <mc:Fallback>
                <p:oleObj name="Equation" r:id="rId12" imgW="685800" imgH="368300" progId="Equation.DSMT4">
                  <p:embed/>
                  <p:pic>
                    <p:nvPicPr>
                      <p:cNvPr id="135208" name="Object 36">
                        <a:extLst>
                          <a:ext uri="{FF2B5EF4-FFF2-40B4-BE49-F238E27FC236}">
                            <a16:creationId xmlns:a16="http://schemas.microsoft.com/office/drawing/2014/main" id="{6C38B634-AD14-4263-AC82-8654D946811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9807" y="5257801"/>
                        <a:ext cx="18716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209" name="Object 37">
            <a:extLst>
              <a:ext uri="{FF2B5EF4-FFF2-40B4-BE49-F238E27FC236}">
                <a16:creationId xmlns:a16="http://schemas.microsoft.com/office/drawing/2014/main" id="{CFA42F05-C033-4D01-9823-0ED338BC92CC}"/>
              </a:ext>
            </a:extLst>
          </p:cNvPr>
          <p:cNvGraphicFramePr>
            <a:graphicFrameLocks noChangeAspect="1"/>
          </p:cNvGraphicFramePr>
          <p:nvPr/>
        </p:nvGraphicFramePr>
        <p:xfrm>
          <a:off x="7695407" y="5257801"/>
          <a:ext cx="2303463" cy="936625"/>
        </p:xfrm>
        <a:graphic>
          <a:graphicData uri="http://schemas.openxmlformats.org/presentationml/2006/ole">
            <mc:AlternateContent xmlns:mc="http://schemas.openxmlformats.org/markup-compatibility/2006">
              <mc:Choice xmlns:v="urn:schemas-microsoft-com:vml" Requires="v">
                <p:oleObj spid="_x0000_s51651" name="Equation" r:id="rId14" imgW="825500" imgH="393700" progId="Equation.DSMT4">
                  <p:embed/>
                </p:oleObj>
              </mc:Choice>
              <mc:Fallback>
                <p:oleObj name="Equation" r:id="rId14" imgW="825500" imgH="393700" progId="Equation.DSMT4">
                  <p:embed/>
                  <p:pic>
                    <p:nvPicPr>
                      <p:cNvPr id="135209" name="Object 37">
                        <a:extLst>
                          <a:ext uri="{FF2B5EF4-FFF2-40B4-BE49-F238E27FC236}">
                            <a16:creationId xmlns:a16="http://schemas.microsoft.com/office/drawing/2014/main" id="{CFA42F05-C033-4D01-9823-0ED338BC92C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95407" y="5257801"/>
                        <a:ext cx="23034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a:extLst>
              <a:ext uri="{FF2B5EF4-FFF2-40B4-BE49-F238E27FC236}">
                <a16:creationId xmlns:a16="http://schemas.microsoft.com/office/drawing/2014/main" id="{02F08BFF-DA04-4622-822C-BFAA6A5968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72D6C99-E5F8-4A66-AD47-7B33C396EAA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6195" name="标题 1">
            <a:extLst>
              <a:ext uri="{FF2B5EF4-FFF2-40B4-BE49-F238E27FC236}">
                <a16:creationId xmlns:a16="http://schemas.microsoft.com/office/drawing/2014/main" id="{92A2FEDD-8B6B-4270-8318-D948BE4E7F16}"/>
              </a:ext>
            </a:extLst>
          </p:cNvPr>
          <p:cNvSpPr>
            <a:spLocks noGrp="1" noChangeArrowheads="1"/>
          </p:cNvSpPr>
          <p:nvPr>
            <p:ph type="title" idx="4294967295"/>
          </p:nvPr>
        </p:nvSpPr>
        <p:spPr/>
        <p:txBody>
          <a:bodyPr/>
          <a:lstStyle/>
          <a:p>
            <a:r>
              <a:rPr lang="zh-CN" altLang="en-US" b="1">
                <a:ea typeface="黑体" panose="02010609060101010101" pitchFamily="49" charset="-122"/>
              </a:rPr>
              <a:t>散列表算法分析（图）</a:t>
            </a:r>
          </a:p>
        </p:txBody>
      </p:sp>
      <p:sp>
        <p:nvSpPr>
          <p:cNvPr id="136196" name="内容占位符 2">
            <a:extLst>
              <a:ext uri="{FF2B5EF4-FFF2-40B4-BE49-F238E27FC236}">
                <a16:creationId xmlns:a16="http://schemas.microsoft.com/office/drawing/2014/main" id="{58DC4A9E-29D0-4147-A6E0-5D03D1A1612E}"/>
              </a:ext>
            </a:extLst>
          </p:cNvPr>
          <p:cNvSpPr>
            <a:spLocks noGrp="1" noChangeArrowheads="1"/>
          </p:cNvSpPr>
          <p:nvPr>
            <p:ph idx="4294967295"/>
          </p:nvPr>
        </p:nvSpPr>
        <p:spPr>
          <a:xfrm>
            <a:off x="203173" y="4800600"/>
            <a:ext cx="11712903" cy="1371600"/>
          </a:xfrm>
        </p:spPr>
        <p:txBody>
          <a:bodyPr/>
          <a:lstStyle/>
          <a:p>
            <a:pPr marL="360363" indent="-360363"/>
            <a:r>
              <a:rPr lang="zh-CN" altLang="en-US" sz="2400" dirty="0"/>
              <a:t>图中是不同方法解决碰撞时散列表的平均检索长度。</a:t>
            </a:r>
          </a:p>
          <a:p>
            <a:pPr marL="360363" indent="-360363"/>
            <a:r>
              <a:rPr lang="zh-CN" altLang="en-US" sz="2400" dirty="0"/>
              <a:t>红线是删除或成功检索的时间代价，蓝线是插入或不成功检索情况下的时间代价</a:t>
            </a:r>
          </a:p>
        </p:txBody>
      </p:sp>
      <p:graphicFrame>
        <p:nvGraphicFramePr>
          <p:cNvPr id="136197" name="Object 2">
            <a:extLst>
              <a:ext uri="{FF2B5EF4-FFF2-40B4-BE49-F238E27FC236}">
                <a16:creationId xmlns:a16="http://schemas.microsoft.com/office/drawing/2014/main" id="{69E27983-E5DE-4983-958D-3A3CDABFCD9C}"/>
              </a:ext>
            </a:extLst>
          </p:cNvPr>
          <p:cNvGraphicFramePr>
            <a:graphicFrameLocks noChangeAspect="1"/>
          </p:cNvGraphicFramePr>
          <p:nvPr/>
        </p:nvGraphicFramePr>
        <p:xfrm>
          <a:off x="2666206" y="838200"/>
          <a:ext cx="4800600" cy="4000500"/>
        </p:xfrm>
        <a:graphic>
          <a:graphicData uri="http://schemas.openxmlformats.org/presentationml/2006/ole">
            <mc:AlternateContent xmlns:mc="http://schemas.openxmlformats.org/markup-compatibility/2006">
              <mc:Choice xmlns:v="urn:schemas-microsoft-com:vml" Requires="v">
                <p:oleObj spid="_x0000_s52300" name="Visio" r:id="rId4" imgW="7060651" imgH="7631642" progId="Visio.Drawing.11">
                  <p:embed/>
                </p:oleObj>
              </mc:Choice>
              <mc:Fallback>
                <p:oleObj name="Visio" r:id="rId4" imgW="7060651" imgH="7631642" progId="Visio.Drawing.11">
                  <p:embed/>
                  <p:pic>
                    <p:nvPicPr>
                      <p:cNvPr id="136197" name="Object 2">
                        <a:extLst>
                          <a:ext uri="{FF2B5EF4-FFF2-40B4-BE49-F238E27FC236}">
                            <a16:creationId xmlns:a16="http://schemas.microsoft.com/office/drawing/2014/main" id="{69E27983-E5DE-4983-958D-3A3CDABFCD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6206" y="838200"/>
                        <a:ext cx="48006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198" name="Rectangle 13">
            <a:extLst>
              <a:ext uri="{FF2B5EF4-FFF2-40B4-BE49-F238E27FC236}">
                <a16:creationId xmlns:a16="http://schemas.microsoft.com/office/drawing/2014/main" id="{C5B9692E-9626-4D0F-A9C7-1607AA77F686}"/>
              </a:ext>
            </a:extLst>
          </p:cNvPr>
          <p:cNvSpPr>
            <a:spLocks noChangeArrowheads="1"/>
          </p:cNvSpPr>
          <p:nvPr/>
        </p:nvSpPr>
        <p:spPr bwMode="auto">
          <a:xfrm>
            <a:off x="7238207" y="1676400"/>
            <a:ext cx="23971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457200" indent="-457200">
              <a:lnSpc>
                <a:spcPct val="150000"/>
              </a:lnSpc>
              <a:spcBef>
                <a:spcPct val="30000"/>
              </a:spcBef>
              <a:buClr>
                <a:schemeClr val="accent2"/>
              </a:buClr>
              <a:buFont typeface="Wingdings" panose="05000000000000000000" pitchFamily="2" charset="2"/>
              <a:buChar char="Ø"/>
              <a:tabLst>
                <a:tab pos="862013" algn="l"/>
              </a:tabLst>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tabLst>
                <a:tab pos="862013" algn="l"/>
              </a:tabLst>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tabLst>
                <a:tab pos="862013" algn="l"/>
              </a:tabLst>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tabLst>
                <a:tab pos="862013" algn="l"/>
              </a:tabLst>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tabLst>
                <a:tab pos="862013" algn="l"/>
              </a:tabLst>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tabLst>
                <a:tab pos="862013" algn="l"/>
              </a:tabLst>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25000"/>
              </a:spcBef>
              <a:buClrTx/>
              <a:buNone/>
            </a:pPr>
            <a:r>
              <a:rPr lang="en-US" altLang="zh-CN" sz="2400">
                <a:solidFill>
                  <a:srgbClr val="000000"/>
                </a:solidFill>
                <a:latin typeface="Garamond" panose="02020404030301010803" pitchFamily="18" charset="0"/>
                <a:cs typeface="+mn-cs"/>
              </a:rPr>
              <a:t>1. </a:t>
            </a:r>
            <a:r>
              <a:rPr lang="zh-CN" altLang="en-US" sz="2400">
                <a:solidFill>
                  <a:srgbClr val="000000"/>
                </a:solidFill>
                <a:latin typeface="Garamond" panose="02020404030301010803" pitchFamily="18" charset="0"/>
                <a:cs typeface="+mn-cs"/>
              </a:rPr>
              <a:t>开散列法 </a:t>
            </a:r>
          </a:p>
          <a:p>
            <a:pPr eaLnBrk="1" hangingPunct="1">
              <a:lnSpc>
                <a:spcPct val="100000"/>
              </a:lnSpc>
              <a:spcBef>
                <a:spcPct val="25000"/>
              </a:spcBef>
              <a:buClrTx/>
              <a:buNone/>
            </a:pPr>
            <a:r>
              <a:rPr lang="en-US" altLang="zh-CN" sz="2400">
                <a:solidFill>
                  <a:srgbClr val="000000"/>
                </a:solidFill>
                <a:latin typeface="Garamond" panose="02020404030301010803" pitchFamily="18" charset="0"/>
                <a:cs typeface="+mn-cs"/>
              </a:rPr>
              <a:t>2. </a:t>
            </a:r>
            <a:r>
              <a:rPr lang="zh-CN" altLang="en-US" sz="2400">
                <a:solidFill>
                  <a:srgbClr val="000000"/>
                </a:solidFill>
                <a:latin typeface="Garamond" panose="02020404030301010803" pitchFamily="18" charset="0"/>
                <a:cs typeface="+mn-cs"/>
              </a:rPr>
              <a:t>双散列探查法 </a:t>
            </a:r>
          </a:p>
          <a:p>
            <a:pPr eaLnBrk="1" hangingPunct="1">
              <a:lnSpc>
                <a:spcPct val="100000"/>
              </a:lnSpc>
              <a:spcBef>
                <a:spcPct val="25000"/>
              </a:spcBef>
              <a:buClrTx/>
              <a:buNone/>
            </a:pPr>
            <a:r>
              <a:rPr lang="en-US" altLang="zh-CN" sz="2400">
                <a:solidFill>
                  <a:srgbClr val="000000"/>
                </a:solidFill>
                <a:latin typeface="Garamond" panose="02020404030301010803" pitchFamily="18" charset="0"/>
                <a:cs typeface="+mn-cs"/>
              </a:rPr>
              <a:t>3. </a:t>
            </a:r>
            <a:r>
              <a:rPr lang="zh-CN" altLang="en-US" sz="2400">
                <a:solidFill>
                  <a:srgbClr val="000000"/>
                </a:solidFill>
                <a:latin typeface="Garamond" panose="02020404030301010803" pitchFamily="18" charset="0"/>
                <a:cs typeface="+mn-cs"/>
              </a:rPr>
              <a:t>线性探查法</a:t>
            </a:r>
            <a:r>
              <a:rPr lang="zh-CN" altLang="en-US" sz="1600">
                <a:solidFill>
                  <a:srgbClr val="000000"/>
                </a:solidFill>
                <a:latin typeface="Garamond" panose="02020404030301010803" pitchFamily="18" charset="0"/>
                <a:cs typeface="+mn-cs"/>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5">
            <a:extLst>
              <a:ext uri="{FF2B5EF4-FFF2-40B4-BE49-F238E27FC236}">
                <a16:creationId xmlns:a16="http://schemas.microsoft.com/office/drawing/2014/main" id="{5FC62395-3267-4A74-8522-26C783763F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6149C38-2561-460A-9667-C39F078A7B79}" type="slidenum">
              <a:rPr lang="en-US" altLang="zh-CN" sz="1400" b="0">
                <a:solidFill>
                  <a:srgbClr val="000000"/>
                </a:solidFill>
                <a:latin typeface="Arial" panose="020B0604020202020204" pitchFamily="34" charset="0"/>
                <a:ea typeface="宋体" panose="02010600030101010101" pitchFamily="2" charset="-122"/>
                <a:cs typeface="+mn-cs"/>
              </a:rPr>
              <a:pPr>
                <a:lnSpc>
                  <a:spcPct val="100000"/>
                </a:lnSpc>
                <a:spcBef>
                  <a:spcPct val="0"/>
                </a:spcBef>
                <a:buClrTx/>
                <a:buNone/>
              </a:pPr>
              <a:t>104</a:t>
            </a:fld>
            <a:endParaRPr lang="en-US" altLang="zh-CN" sz="1400" b="0">
              <a:solidFill>
                <a:srgbClr val="000000"/>
              </a:solidFill>
              <a:latin typeface="Arial" panose="020B0604020202020204" pitchFamily="34" charset="0"/>
              <a:ea typeface="宋体" panose="02010600030101010101" pitchFamily="2" charset="-122"/>
              <a:cs typeface="+mn-cs"/>
            </a:endParaRPr>
          </a:p>
        </p:txBody>
      </p:sp>
      <p:sp>
        <p:nvSpPr>
          <p:cNvPr id="137219" name="Text Box 2">
            <a:extLst>
              <a:ext uri="{FF2B5EF4-FFF2-40B4-BE49-F238E27FC236}">
                <a16:creationId xmlns:a16="http://schemas.microsoft.com/office/drawing/2014/main" id="{5BC26D1C-D70D-41D8-BFFB-DF66479110CF}"/>
              </a:ext>
            </a:extLst>
          </p:cNvPr>
          <p:cNvSpPr txBox="1">
            <a:spLocks noChangeArrowheads="1"/>
          </p:cNvSpPr>
          <p:nvPr/>
        </p:nvSpPr>
        <p:spPr bwMode="auto">
          <a:xfrm>
            <a:off x="1623219" y="107951"/>
            <a:ext cx="7162800" cy="646113"/>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50000"/>
              </a:spcBef>
              <a:buClrTx/>
              <a:buNone/>
            </a:pPr>
            <a:r>
              <a:rPr lang="zh-CN" altLang="en-US" sz="3600">
                <a:solidFill>
                  <a:srgbClr val="FFFF00"/>
                </a:solidFill>
                <a:latin typeface="微软雅黑" panose="020B0503020204020204" pitchFamily="34" charset="-122"/>
                <a:ea typeface="微软雅黑" panose="020B0503020204020204" pitchFamily="34" charset="-122"/>
                <a:cs typeface="+mn-cs"/>
              </a:rPr>
              <a:t>开散列表与闭散列表的比较</a:t>
            </a:r>
            <a:endParaRPr lang="zh-CN" altLang="en-US">
              <a:solidFill>
                <a:srgbClr val="FFFF00"/>
              </a:solidFill>
              <a:latin typeface="微软雅黑" panose="020B0503020204020204" pitchFamily="34" charset="-122"/>
              <a:ea typeface="微软雅黑" panose="020B0503020204020204" pitchFamily="34" charset="-122"/>
              <a:cs typeface="+mn-cs"/>
            </a:endParaRPr>
          </a:p>
        </p:txBody>
      </p:sp>
      <p:graphicFrame>
        <p:nvGraphicFramePr>
          <p:cNvPr id="2" name="表格 1">
            <a:extLst>
              <a:ext uri="{FF2B5EF4-FFF2-40B4-BE49-F238E27FC236}">
                <a16:creationId xmlns:a16="http://schemas.microsoft.com/office/drawing/2014/main" id="{21237BFF-D878-4EDF-8819-88C87431C422}"/>
              </a:ext>
            </a:extLst>
          </p:cNvPr>
          <p:cNvGraphicFramePr>
            <a:graphicFrameLocks noGrp="1"/>
          </p:cNvGraphicFramePr>
          <p:nvPr>
            <p:extLst>
              <p:ext uri="{D42A27DB-BD31-4B8C-83A1-F6EECF244321}">
                <p14:modId xmlns:p14="http://schemas.microsoft.com/office/powerpoint/2010/main" val="1564214322"/>
              </p:ext>
            </p:extLst>
          </p:nvPr>
        </p:nvGraphicFramePr>
        <p:xfrm>
          <a:off x="395445" y="1150219"/>
          <a:ext cx="11299249" cy="5135077"/>
        </p:xfrm>
        <a:graphic>
          <a:graphicData uri="http://schemas.openxmlformats.org/drawingml/2006/table">
            <a:tbl>
              <a:tblPr firstRow="1" bandRow="1">
                <a:tableStyleId>{8A107856-5554-42FB-B03E-39F5DBC370BA}</a:tableStyleId>
              </a:tblPr>
              <a:tblGrid>
                <a:gridCol w="1753332">
                  <a:extLst>
                    <a:ext uri="{9D8B030D-6E8A-4147-A177-3AD203B41FA5}">
                      <a16:colId xmlns:a16="http://schemas.microsoft.com/office/drawing/2014/main" val="20000"/>
                    </a:ext>
                  </a:extLst>
                </a:gridCol>
                <a:gridCol w="2013085">
                  <a:extLst>
                    <a:ext uri="{9D8B030D-6E8A-4147-A177-3AD203B41FA5}">
                      <a16:colId xmlns:a16="http://schemas.microsoft.com/office/drawing/2014/main" val="20001"/>
                    </a:ext>
                  </a:extLst>
                </a:gridCol>
                <a:gridCol w="1883208">
                  <a:extLst>
                    <a:ext uri="{9D8B030D-6E8A-4147-A177-3AD203B41FA5}">
                      <a16:colId xmlns:a16="http://schemas.microsoft.com/office/drawing/2014/main" val="20002"/>
                    </a:ext>
                  </a:extLst>
                </a:gridCol>
                <a:gridCol w="1883208">
                  <a:extLst>
                    <a:ext uri="{9D8B030D-6E8A-4147-A177-3AD203B41FA5}">
                      <a16:colId xmlns:a16="http://schemas.microsoft.com/office/drawing/2014/main" val="20003"/>
                    </a:ext>
                  </a:extLst>
                </a:gridCol>
                <a:gridCol w="1883208">
                  <a:extLst>
                    <a:ext uri="{9D8B030D-6E8A-4147-A177-3AD203B41FA5}">
                      <a16:colId xmlns:a16="http://schemas.microsoft.com/office/drawing/2014/main" val="20004"/>
                    </a:ext>
                  </a:extLst>
                </a:gridCol>
                <a:gridCol w="1883208">
                  <a:extLst>
                    <a:ext uri="{9D8B030D-6E8A-4147-A177-3AD203B41FA5}">
                      <a16:colId xmlns:a16="http://schemas.microsoft.com/office/drawing/2014/main" val="20005"/>
                    </a:ext>
                  </a:extLst>
                </a:gridCol>
              </a:tblGrid>
              <a:tr h="1647317">
                <a:tc>
                  <a:txBody>
                    <a:bodyPr/>
                    <a:lstStyle/>
                    <a:p>
                      <a:pPr algn="ctr"/>
                      <a:endParaRPr lang="zh-CN" altLang="en-US" sz="2800" b="1" dirty="0">
                        <a:solidFill>
                          <a:srgbClr val="000066"/>
                        </a:solidFill>
                      </a:endParaRPr>
                    </a:p>
                  </a:txBody>
                  <a:tcPr marT="45715" marB="45715" anchor="ctr"/>
                </a:tc>
                <a:tc>
                  <a:txBody>
                    <a:bodyPr/>
                    <a:lstStyle/>
                    <a:p>
                      <a:pPr algn="ctr"/>
                      <a:r>
                        <a:rPr lang="zh-CN" altLang="en-US" sz="2800" dirty="0">
                          <a:latin typeface="微软雅黑" panose="020B0503020204020204" pitchFamily="34" charset="-122"/>
                          <a:ea typeface="微软雅黑" panose="020B0503020204020204" pitchFamily="34" charset="-122"/>
                        </a:rPr>
                        <a:t>堆积现象</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结构开销</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插入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删除</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algn="ctr"/>
                      <a:r>
                        <a:rPr lang="zh-CN" altLang="en-US" sz="2800" dirty="0">
                          <a:latin typeface="微软雅黑" panose="020B0503020204020204" pitchFamily="34" charset="-122"/>
                          <a:ea typeface="微软雅黑" panose="020B0503020204020204" pitchFamily="34" charset="-122"/>
                        </a:rPr>
                        <a:t>查找效率</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估计容量</a:t>
                      </a:r>
                      <a:endParaRPr lang="zh-CN" altLang="en-US" sz="2800" b="1" dirty="0">
                        <a:solidFill>
                          <a:srgbClr val="000066"/>
                        </a:solidFill>
                        <a:latin typeface="微软雅黑" panose="020B0503020204020204" pitchFamily="34" charset="-122"/>
                        <a:ea typeface="微软雅黑" panose="020B0503020204020204" pitchFamily="34" charset="-122"/>
                      </a:endParaRPr>
                    </a:p>
                  </a:txBody>
                  <a:tcPr marT="45715" marB="45715" anchor="ctr"/>
                </a:tc>
                <a:extLst>
                  <a:ext uri="{0D108BD9-81ED-4DB2-BD59-A6C34878D82A}">
                    <a16:rowId xmlns:a16="http://schemas.microsoft.com/office/drawing/2014/main" val="10000"/>
                  </a:ext>
                </a:extLst>
              </a:tr>
              <a:tr h="174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dk1"/>
                          </a:solidFill>
                          <a:latin typeface="微软雅黑" panose="020B0503020204020204" pitchFamily="34" charset="-122"/>
                          <a:ea typeface="微软雅黑" panose="020B0503020204020204" pitchFamily="34" charset="-122"/>
                          <a:cs typeface="+mn-cs"/>
                        </a:rPr>
                        <a:t>开散列</a:t>
                      </a: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无</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有</a:t>
                      </a:r>
                      <a:endParaRPr lang="zh-CN" altLang="en-US" sz="2800" b="1" dirty="0">
                        <a:latin typeface="Times New Roman" panose="02020603050405020304" pitchFamily="18" charset="0"/>
                      </a:endParaRPr>
                    </a:p>
                  </a:txBody>
                  <a:tcPr marT="45715" marB="45715" anchor="ctr"/>
                </a:tc>
                <a:tc>
                  <a:txBody>
                    <a:bodyPr/>
                    <a:lstStyle/>
                    <a:p>
                      <a:pPr algn="ctr"/>
                      <a:r>
                        <a:rPr lang="zh-CN" altLang="en-US" sz="2800" dirty="0"/>
                        <a:t>效率高</a:t>
                      </a:r>
                      <a:endParaRPr lang="zh-CN" altLang="en-US" sz="2800" b="1" dirty="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效率高</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不需要</a:t>
                      </a:r>
                      <a:endParaRPr lang="zh-CN" altLang="en-US" sz="2800" b="1" dirty="0">
                        <a:latin typeface="Times New Roman" panose="02020603050405020304" pitchFamily="18" charset="0"/>
                      </a:endParaRPr>
                    </a:p>
                  </a:txBody>
                  <a:tcPr marT="45715" marB="45715" anchor="ctr"/>
                </a:tc>
                <a:extLst>
                  <a:ext uri="{0D108BD9-81ED-4DB2-BD59-A6C34878D82A}">
                    <a16:rowId xmlns:a16="http://schemas.microsoft.com/office/drawing/2014/main" val="10001"/>
                  </a:ext>
                </a:extLst>
              </a:tr>
              <a:tr h="17438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kern="1200" dirty="0">
                          <a:solidFill>
                            <a:schemeClr val="dk1"/>
                          </a:solidFill>
                          <a:latin typeface="微软雅黑" panose="020B0503020204020204" pitchFamily="34" charset="-122"/>
                          <a:ea typeface="微软雅黑" panose="020B0503020204020204" pitchFamily="34" charset="-122"/>
                          <a:cs typeface="+mn-cs"/>
                        </a:rPr>
                        <a:t>闭散列</a:t>
                      </a: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有</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没有</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效率低</a:t>
                      </a:r>
                      <a:endParaRPr lang="zh-CN" altLang="en-US" sz="2800" b="1" dirty="0">
                        <a:latin typeface="Times New Roman" panose="02020603050405020304" pitchFamily="18" charset="0"/>
                      </a:endParaRPr>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dirty="0"/>
                        <a:t>效率低</a:t>
                      </a:r>
                      <a:endParaRPr lang="zh-CN" altLang="en-US" sz="2800" b="1" dirty="0">
                        <a:latin typeface="Times New Roman" panose="02020603050405020304" pitchFamily="18" charset="0"/>
                      </a:endParaRPr>
                    </a:p>
                  </a:txBody>
                  <a:tcPr marT="45715" marB="45715" anchor="ctr"/>
                </a:tc>
                <a:tc>
                  <a:txBody>
                    <a:bodyPr/>
                    <a:lstStyle/>
                    <a:p>
                      <a:pPr algn="ctr"/>
                      <a:r>
                        <a:rPr lang="zh-CN" altLang="en-US" sz="2800" dirty="0"/>
                        <a:t>需要</a:t>
                      </a:r>
                      <a:endParaRPr lang="zh-CN" altLang="en-US" sz="2800" b="1" dirty="0"/>
                    </a:p>
                  </a:txBody>
                  <a:tcPr marT="45715" marB="45715" anchor="ct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ACDFDE39-2A87-4AE5-BA5E-D1C9A0F57A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759A202-8FD9-4568-B8E7-4EA30519EA8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8243" name="Rectangle 2">
            <a:extLst>
              <a:ext uri="{FF2B5EF4-FFF2-40B4-BE49-F238E27FC236}">
                <a16:creationId xmlns:a16="http://schemas.microsoft.com/office/drawing/2014/main" id="{A25CC180-D780-4E93-B9CE-9BDE933D2EDD}"/>
              </a:ext>
            </a:extLst>
          </p:cNvPr>
          <p:cNvSpPr>
            <a:spLocks noGrp="1" noChangeArrowheads="1"/>
          </p:cNvSpPr>
          <p:nvPr>
            <p:ph type="title"/>
          </p:nvPr>
        </p:nvSpPr>
        <p:spPr/>
        <p:txBody>
          <a:bodyPr/>
          <a:lstStyle/>
          <a:p>
            <a:r>
              <a:rPr lang="zh-CN" altLang="en-US" b="1">
                <a:ea typeface="黑体" panose="02010609060101010101" pitchFamily="49" charset="-122"/>
              </a:rPr>
              <a:t>结论</a:t>
            </a:r>
            <a:r>
              <a:rPr lang="en-US" altLang="zh-CN" b="1">
                <a:ea typeface="黑体" panose="02010609060101010101" pitchFamily="49" charset="-122"/>
              </a:rPr>
              <a:t>1</a:t>
            </a:r>
          </a:p>
        </p:txBody>
      </p:sp>
      <p:sp>
        <p:nvSpPr>
          <p:cNvPr id="138244" name="Rectangle 3">
            <a:extLst>
              <a:ext uri="{FF2B5EF4-FFF2-40B4-BE49-F238E27FC236}">
                <a16:creationId xmlns:a16="http://schemas.microsoft.com/office/drawing/2014/main" id="{43778430-12BC-4F3D-9848-926119FEECB0}"/>
              </a:ext>
            </a:extLst>
          </p:cNvPr>
          <p:cNvSpPr>
            <a:spLocks noGrp="1" noChangeArrowheads="1"/>
          </p:cNvSpPr>
          <p:nvPr>
            <p:ph type="body" idx="1"/>
          </p:nvPr>
        </p:nvSpPr>
        <p:spPr/>
        <p:txBody>
          <a:bodyPr/>
          <a:lstStyle/>
          <a:p>
            <a:r>
              <a:rPr lang="zh-CN" altLang="en-US">
                <a:latin typeface="微软雅黑" panose="020B0503020204020204" pitchFamily="34" charset="-122"/>
                <a:ea typeface="微软雅黑" panose="020B0503020204020204" pitchFamily="34" charset="-122"/>
              </a:rPr>
              <a:t>散列方法</a:t>
            </a:r>
            <a:endParaRPr lang="en-US" altLang="zh-CN">
              <a:latin typeface="微软雅黑" panose="020B0503020204020204" pitchFamily="34" charset="-122"/>
              <a:ea typeface="微软雅黑" panose="020B0503020204020204" pitchFamily="34" charset="-122"/>
            </a:endParaRPr>
          </a:p>
          <a:p>
            <a:pPr lvl="1"/>
            <a:r>
              <a:rPr lang="zh-CN" altLang="en-US">
                <a:latin typeface="Garamond" panose="02020404030301010803" pitchFamily="18" charset="0"/>
              </a:rPr>
              <a:t>代价接近于访问一个记录的时间，比</a:t>
            </a:r>
            <a:r>
              <a:rPr lang="en-US" altLang="zh-CN">
                <a:latin typeface="Garamond" panose="02020404030301010803" pitchFamily="18" charset="0"/>
              </a:rPr>
              <a:t>log</a:t>
            </a:r>
            <a:r>
              <a:rPr lang="en-US" altLang="zh-CN" i="1">
                <a:latin typeface="Garamond" panose="02020404030301010803" pitchFamily="18" charset="0"/>
              </a:rPr>
              <a:t>n </a:t>
            </a:r>
            <a:r>
              <a:rPr lang="zh-CN" altLang="en-US">
                <a:latin typeface="Garamond" panose="02020404030301010803" pitchFamily="18" charset="0"/>
              </a:rPr>
              <a:t>效率高</a:t>
            </a:r>
          </a:p>
          <a:p>
            <a:pPr lvl="1"/>
            <a:r>
              <a:rPr lang="zh-CN" altLang="en-US">
                <a:latin typeface="Garamond" panose="02020404030301010803" pitchFamily="18" charset="0"/>
              </a:rPr>
              <a:t>不依赖于</a:t>
            </a:r>
            <a:r>
              <a:rPr lang="en-US" altLang="zh-CN">
                <a:latin typeface="Garamond" panose="02020404030301010803" pitchFamily="18" charset="0"/>
              </a:rPr>
              <a:t>n，</a:t>
            </a:r>
            <a:r>
              <a:rPr lang="zh-CN" altLang="en-US">
                <a:latin typeface="Garamond" panose="02020404030301010803" pitchFamily="18" charset="0"/>
              </a:rPr>
              <a:t>只依赖于负载因子</a:t>
            </a:r>
            <a:r>
              <a:rPr lang="en-US" altLang="zh-CN" i="1">
                <a:latin typeface="Garamond" panose="02020404030301010803" pitchFamily="18" charset="0"/>
              </a:rPr>
              <a:t>α=n/M</a:t>
            </a:r>
            <a:r>
              <a:rPr lang="en-US" altLang="zh-CN">
                <a:latin typeface="Garamond" panose="02020404030301010803" pitchFamily="18" charset="0"/>
              </a:rPr>
              <a:t>    </a:t>
            </a:r>
            <a:endParaRPr lang="zh-CN" altLang="en-US">
              <a:latin typeface="Garamond" panose="02020404030301010803" pitchFamily="18" charset="0"/>
            </a:endParaRPr>
          </a:p>
          <a:p>
            <a:pPr lvl="1"/>
            <a:r>
              <a:rPr lang="zh-CN" altLang="en-US">
                <a:latin typeface="Garamond" panose="02020404030301010803" pitchFamily="18" charset="0"/>
              </a:rPr>
              <a:t>随着</a:t>
            </a:r>
            <a:r>
              <a:rPr lang="en-US" altLang="zh-CN">
                <a:latin typeface="Garamond" panose="02020404030301010803" pitchFamily="18" charset="0"/>
              </a:rPr>
              <a:t>α</a:t>
            </a:r>
            <a:r>
              <a:rPr lang="zh-CN" altLang="en-US">
                <a:latin typeface="Garamond" panose="02020404030301010803" pitchFamily="18" charset="0"/>
              </a:rPr>
              <a:t>增加，预期的代价也会增加</a:t>
            </a:r>
          </a:p>
          <a:p>
            <a:pPr lvl="1"/>
            <a:r>
              <a:rPr lang="en-US" altLang="zh-CN">
                <a:latin typeface="Garamond" panose="02020404030301010803" pitchFamily="18" charset="0"/>
              </a:rPr>
              <a:t>α</a:t>
            </a:r>
            <a:r>
              <a:rPr lang="en-US" altLang="zh-CN">
                <a:latin typeface="Garamond" panose="02020404030301010803" pitchFamily="18" charset="0"/>
                <a:sym typeface="Symbol" panose="05050102010706020507" pitchFamily="18" charset="2"/>
              </a:rPr>
              <a:t></a:t>
            </a:r>
            <a:r>
              <a:rPr lang="en-US" altLang="zh-CN">
                <a:latin typeface="Garamond" panose="02020404030301010803" pitchFamily="18" charset="0"/>
              </a:rPr>
              <a:t>0.5</a:t>
            </a:r>
            <a:r>
              <a:rPr lang="zh-CN" altLang="en-US">
                <a:latin typeface="Garamond" panose="02020404030301010803" pitchFamily="18" charset="0"/>
              </a:rPr>
              <a:t>时，大部分操作的分析预期代价都小于</a:t>
            </a:r>
            <a:r>
              <a:rPr lang="en-US" altLang="zh-CN">
                <a:latin typeface="Garamond" panose="02020404030301010803" pitchFamily="18" charset="0"/>
              </a:rPr>
              <a:t>2</a:t>
            </a:r>
            <a:endParaRPr lang="zh-CN" altLang="en-US">
              <a:latin typeface="Garamond" panose="02020404030301010803" pitchFamily="18" charset="0"/>
            </a:endParaRPr>
          </a:p>
          <a:p>
            <a:r>
              <a:rPr lang="zh-CN" altLang="en-US">
                <a:latin typeface="Garamond" panose="02020404030301010803" pitchFamily="18" charset="0"/>
              </a:rPr>
              <a:t>经验表明，负载因子的临界值是</a:t>
            </a:r>
            <a:r>
              <a:rPr lang="en-US" altLang="zh-CN">
                <a:latin typeface="Garamond" panose="02020404030301010803" pitchFamily="18" charset="0"/>
              </a:rPr>
              <a:t>0.5</a:t>
            </a:r>
            <a:r>
              <a:rPr lang="zh-CN" altLang="en-US">
                <a:latin typeface="Garamond" panose="02020404030301010803" pitchFamily="18" charset="0"/>
              </a:rPr>
              <a:t>（将近半满）</a:t>
            </a:r>
          </a:p>
          <a:p>
            <a:pPr lvl="1"/>
            <a:r>
              <a:rPr lang="zh-CN" altLang="en-US">
                <a:latin typeface="Garamond" panose="02020404030301010803" pitchFamily="18" charset="0"/>
              </a:rPr>
              <a:t>大于这个临界值，性能就会急剧下降</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a:extLst>
              <a:ext uri="{FF2B5EF4-FFF2-40B4-BE49-F238E27FC236}">
                <a16:creationId xmlns:a16="http://schemas.microsoft.com/office/drawing/2014/main" id="{459E8592-E3CC-4421-AF40-626A47EA2B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C489412-FAE8-4BB6-9F4D-FCB2281CF19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9267" name="Rectangle 2">
            <a:extLst>
              <a:ext uri="{FF2B5EF4-FFF2-40B4-BE49-F238E27FC236}">
                <a16:creationId xmlns:a16="http://schemas.microsoft.com/office/drawing/2014/main" id="{07F3C5EF-4193-4A0D-B74E-21554D6DDB84}"/>
              </a:ext>
            </a:extLst>
          </p:cNvPr>
          <p:cNvSpPr>
            <a:spLocks noGrp="1" noChangeArrowheads="1"/>
          </p:cNvSpPr>
          <p:nvPr>
            <p:ph type="title"/>
          </p:nvPr>
        </p:nvSpPr>
        <p:spPr/>
        <p:txBody>
          <a:bodyPr/>
          <a:lstStyle/>
          <a:p>
            <a:r>
              <a:rPr lang="zh-CN" altLang="en-US" b="1">
                <a:ea typeface="黑体" panose="02010609060101010101" pitchFamily="49" charset="-122"/>
              </a:rPr>
              <a:t>结论</a:t>
            </a:r>
            <a:r>
              <a:rPr lang="en-US" altLang="zh-CN" b="1">
                <a:ea typeface="黑体" panose="02010609060101010101" pitchFamily="49" charset="-122"/>
              </a:rPr>
              <a:t>2</a:t>
            </a:r>
          </a:p>
        </p:txBody>
      </p:sp>
      <p:sp>
        <p:nvSpPr>
          <p:cNvPr id="139268" name="Rectangle 3">
            <a:extLst>
              <a:ext uri="{FF2B5EF4-FFF2-40B4-BE49-F238E27FC236}">
                <a16:creationId xmlns:a16="http://schemas.microsoft.com/office/drawing/2014/main" id="{C81D34E9-48CD-482A-9149-0C30D9F1B2E3}"/>
              </a:ext>
            </a:extLst>
          </p:cNvPr>
          <p:cNvSpPr>
            <a:spLocks noGrp="1" noChangeArrowheads="1"/>
          </p:cNvSpPr>
          <p:nvPr>
            <p:ph type="body" idx="1"/>
          </p:nvPr>
        </p:nvSpPr>
        <p:spPr/>
        <p:txBody>
          <a:bodyPr/>
          <a:lstStyle/>
          <a:p>
            <a:r>
              <a:rPr lang="zh-CN" altLang="en-US"/>
              <a:t>散列表的插入和删除操作如果很频繁，将降低散列表的检索效率</a:t>
            </a:r>
          </a:p>
          <a:p>
            <a:pPr lvl="1"/>
            <a:r>
              <a:rPr lang="zh-CN" altLang="en-US"/>
              <a:t>大量的插入操作，将使得负载因子增加</a:t>
            </a:r>
          </a:p>
          <a:p>
            <a:pPr lvl="2"/>
            <a:r>
              <a:rPr lang="zh-CN" altLang="en-US" b="1"/>
              <a:t>从而增加了同义词子表的长度</a:t>
            </a:r>
          </a:p>
          <a:p>
            <a:pPr lvl="2"/>
            <a:r>
              <a:rPr lang="zh-CN" altLang="en-US" b="1"/>
              <a:t>也就是增加了平均检索长度</a:t>
            </a:r>
          </a:p>
          <a:p>
            <a:pPr lvl="1"/>
            <a:r>
              <a:rPr lang="zh-CN" altLang="en-US"/>
              <a:t>大量的删除操作，也将增加墓碑的数量</a:t>
            </a:r>
          </a:p>
          <a:p>
            <a:pPr lvl="2"/>
            <a:r>
              <a:rPr lang="zh-CN" altLang="en-US" b="1"/>
              <a:t>这将增加记录本身到其基地址的平均长度</a:t>
            </a:r>
          </a:p>
          <a:p>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5A185D43-DE49-48FD-8B15-4414A3ED37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6071AAE-015A-4193-B88F-DC4174142D7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0291" name="Rectangle 2">
            <a:extLst>
              <a:ext uri="{FF2B5EF4-FFF2-40B4-BE49-F238E27FC236}">
                <a16:creationId xmlns:a16="http://schemas.microsoft.com/office/drawing/2014/main" id="{1125DD4B-FC52-43F6-ACB8-6895A0D104A0}"/>
              </a:ext>
            </a:extLst>
          </p:cNvPr>
          <p:cNvSpPr>
            <a:spLocks noGrp="1" noChangeArrowheads="1"/>
          </p:cNvSpPr>
          <p:nvPr>
            <p:ph type="title"/>
          </p:nvPr>
        </p:nvSpPr>
        <p:spPr/>
        <p:txBody>
          <a:bodyPr/>
          <a:lstStyle/>
          <a:p>
            <a:r>
              <a:rPr lang="zh-CN" altLang="en-US" b="1">
                <a:latin typeface="Garamond" panose="02020404030301010803" pitchFamily="18" charset="0"/>
                <a:ea typeface="黑体" panose="02010609060101010101" pitchFamily="49" charset="-122"/>
              </a:rPr>
              <a:t>结论</a:t>
            </a:r>
            <a:r>
              <a:rPr lang="en-US" altLang="zh-CN" b="1">
                <a:latin typeface="Garamond" panose="02020404030301010803" pitchFamily="18" charset="0"/>
                <a:ea typeface="黑体" panose="02010609060101010101" pitchFamily="49" charset="-122"/>
              </a:rPr>
              <a:t>3</a:t>
            </a:r>
          </a:p>
        </p:txBody>
      </p:sp>
      <p:sp>
        <p:nvSpPr>
          <p:cNvPr id="140292" name="Rectangle 3">
            <a:extLst>
              <a:ext uri="{FF2B5EF4-FFF2-40B4-BE49-F238E27FC236}">
                <a16:creationId xmlns:a16="http://schemas.microsoft.com/office/drawing/2014/main" id="{7EBB8CB2-F016-47B2-AA4C-1277C6AC2AE7}"/>
              </a:ext>
            </a:extLst>
          </p:cNvPr>
          <p:cNvSpPr>
            <a:spLocks noGrp="1" noChangeArrowheads="1"/>
          </p:cNvSpPr>
          <p:nvPr>
            <p:ph type="body" idx="1"/>
          </p:nvPr>
        </p:nvSpPr>
        <p:spPr/>
        <p:txBody>
          <a:bodyPr/>
          <a:lstStyle/>
          <a:p>
            <a:r>
              <a:rPr lang="zh-CN" altLang="en-US" sz="3200"/>
              <a:t>实际应用中，对于插入和删除操作比较频繁的散列表，可以定期对表进行重新散列</a:t>
            </a:r>
          </a:p>
          <a:p>
            <a:pPr lvl="1"/>
            <a:r>
              <a:rPr lang="zh-CN" altLang="en-US" sz="2800"/>
              <a:t>把所有记录重新插入到一个新的表中</a:t>
            </a:r>
          </a:p>
          <a:p>
            <a:pPr lvl="2"/>
            <a:r>
              <a:rPr lang="zh-CN" altLang="en-US" sz="2800" b="1"/>
              <a:t>清除墓碑</a:t>
            </a:r>
          </a:p>
          <a:p>
            <a:pPr lvl="2"/>
            <a:r>
              <a:rPr lang="zh-CN" altLang="en-US" sz="2800" b="1"/>
              <a:t>把最频繁访问的记录放到其基地址</a:t>
            </a:r>
          </a:p>
          <a:p>
            <a:endParaRPr lang="zh-CN" altLang="en-US" sz="3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1028">
            <a:extLst>
              <a:ext uri="{FF2B5EF4-FFF2-40B4-BE49-F238E27FC236}">
                <a16:creationId xmlns:a16="http://schemas.microsoft.com/office/drawing/2014/main" id="{1BAA6BC0-567B-4DFB-B9C7-2D401B9F0245}"/>
              </a:ext>
            </a:extLst>
          </p:cNvPr>
          <p:cNvSpPr>
            <a:spLocks noChangeArrowheads="1"/>
          </p:cNvSpPr>
          <p:nvPr/>
        </p:nvSpPr>
        <p:spPr bwMode="auto">
          <a:xfrm>
            <a:off x="2782095" y="2205045"/>
            <a:ext cx="5113337" cy="936625"/>
          </a:xfrm>
          <a:prstGeom prst="rect">
            <a:avLst/>
          </a:prstGeom>
          <a:noFill/>
          <a:ln w="9525">
            <a:noFill/>
            <a:miter lim="800000"/>
            <a:headEnd/>
            <a:tailEnd/>
          </a:ln>
          <a:effectLst/>
        </p:spPr>
        <p:txBody>
          <a:bodyPr lIns="182880" rIns="274320" anchor="b"/>
          <a:lstStyle/>
          <a:p>
            <a:pPr eaLnBrk="1" hangingPunct="1">
              <a:defRPr/>
            </a:pPr>
            <a:r>
              <a:rPr lang="zh-CN" altLang="en-GB" sz="4800" b="1">
                <a:solidFill>
                  <a:srgbClr val="333399"/>
                </a:solidFill>
                <a:effectLst>
                  <a:outerShdw blurRad="38100" dist="38100" dir="2700000" algn="tl">
                    <a:srgbClr val="C0C0C0"/>
                  </a:outerShdw>
                </a:effectLst>
                <a:latin typeface="Times New Roman" pitchFamily="18" charset="0"/>
                <a:ea typeface="华文中宋" pitchFamily="2" charset="-122"/>
                <a:cs typeface="Arial"/>
              </a:rPr>
              <a:t>再见</a:t>
            </a:r>
            <a:r>
              <a:rPr lang="en-GB" altLang="zh-CN" sz="4800" b="1">
                <a:solidFill>
                  <a:srgbClr val="333399"/>
                </a:solidFill>
                <a:effectLst>
                  <a:outerShdw blurRad="38100" dist="38100" dir="2700000" algn="tl">
                    <a:srgbClr val="C0C0C0"/>
                  </a:outerShdw>
                </a:effectLst>
                <a:latin typeface="华文中宋"/>
                <a:ea typeface="华文中宋" pitchFamily="2" charset="-122"/>
                <a:cs typeface="Arial"/>
              </a:rPr>
              <a:t>…</a:t>
            </a:r>
            <a:endParaRPr lang="en-US" altLang="zh-CN" sz="4800" b="1">
              <a:solidFill>
                <a:srgbClr val="333399"/>
              </a:solidFill>
              <a:effectLst>
                <a:outerShdw blurRad="38100" dist="38100" dir="2700000" algn="tl">
                  <a:srgbClr val="C0C0C0"/>
                </a:outerShdw>
              </a:effectLst>
              <a:latin typeface="Times New Roman" pitchFamily="18" charset="0"/>
              <a:ea typeface="华文中宋" pitchFamily="2" charset="-122"/>
              <a:cs typeface="Arial"/>
            </a:endParaRPr>
          </a:p>
        </p:txBody>
      </p:sp>
      <p:grpSp>
        <p:nvGrpSpPr>
          <p:cNvPr id="101379" name="Group 1029">
            <a:extLst>
              <a:ext uri="{FF2B5EF4-FFF2-40B4-BE49-F238E27FC236}">
                <a16:creationId xmlns:a16="http://schemas.microsoft.com/office/drawing/2014/main" id="{9D913C5D-9CB3-415B-B4F6-7ADAE1E6ADE7}"/>
              </a:ext>
            </a:extLst>
          </p:cNvPr>
          <p:cNvGrpSpPr>
            <a:grpSpLocks/>
          </p:cNvGrpSpPr>
          <p:nvPr/>
        </p:nvGrpSpPr>
        <p:grpSpPr bwMode="auto">
          <a:xfrm>
            <a:off x="1523210" y="2438407"/>
            <a:ext cx="9009063" cy="1052513"/>
            <a:chOff x="0" y="1536"/>
            <a:chExt cx="5675" cy="663"/>
          </a:xfrm>
        </p:grpSpPr>
        <p:grpSp>
          <p:nvGrpSpPr>
            <p:cNvPr id="101381" name="Group 1030">
              <a:extLst>
                <a:ext uri="{FF2B5EF4-FFF2-40B4-BE49-F238E27FC236}">
                  <a16:creationId xmlns:a16="http://schemas.microsoft.com/office/drawing/2014/main" id="{13513057-4ACE-49EA-AE6D-3552BBD344DE}"/>
                </a:ext>
              </a:extLst>
            </p:cNvPr>
            <p:cNvGrpSpPr>
              <a:grpSpLocks/>
            </p:cNvGrpSpPr>
            <p:nvPr/>
          </p:nvGrpSpPr>
          <p:grpSpPr bwMode="auto">
            <a:xfrm>
              <a:off x="183" y="1604"/>
              <a:ext cx="448" cy="299"/>
              <a:chOff x="720" y="336"/>
              <a:chExt cx="624" cy="432"/>
            </a:xfrm>
          </p:grpSpPr>
          <p:sp>
            <p:nvSpPr>
              <p:cNvPr id="101388" name="Rectangle 1031">
                <a:extLst>
                  <a:ext uri="{FF2B5EF4-FFF2-40B4-BE49-F238E27FC236}">
                    <a16:creationId xmlns:a16="http://schemas.microsoft.com/office/drawing/2014/main" id="{D1384132-161F-4AC4-9D58-86219E4BC3B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9" name="Rectangle 1032">
                <a:extLst>
                  <a:ext uri="{FF2B5EF4-FFF2-40B4-BE49-F238E27FC236}">
                    <a16:creationId xmlns:a16="http://schemas.microsoft.com/office/drawing/2014/main" id="{D8A5160E-AA95-4093-8562-950E88B5520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grpSp>
          <p:nvGrpSpPr>
            <p:cNvPr id="101382" name="Group 1033">
              <a:extLst>
                <a:ext uri="{FF2B5EF4-FFF2-40B4-BE49-F238E27FC236}">
                  <a16:creationId xmlns:a16="http://schemas.microsoft.com/office/drawing/2014/main" id="{C3CEB83A-7661-4299-A7CA-A1E8161F0204}"/>
                </a:ext>
              </a:extLst>
            </p:cNvPr>
            <p:cNvGrpSpPr>
              <a:grpSpLocks/>
            </p:cNvGrpSpPr>
            <p:nvPr/>
          </p:nvGrpSpPr>
          <p:grpSpPr bwMode="auto">
            <a:xfrm>
              <a:off x="261" y="1870"/>
              <a:ext cx="465" cy="299"/>
              <a:chOff x="912" y="2640"/>
              <a:chExt cx="672" cy="432"/>
            </a:xfrm>
          </p:grpSpPr>
          <p:sp>
            <p:nvSpPr>
              <p:cNvPr id="101386" name="Rectangle 1034">
                <a:extLst>
                  <a:ext uri="{FF2B5EF4-FFF2-40B4-BE49-F238E27FC236}">
                    <a16:creationId xmlns:a16="http://schemas.microsoft.com/office/drawing/2014/main" id="{C0D8D5D9-78C3-4E7F-8356-29CB166012D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7" name="Rectangle 1035">
                <a:extLst>
                  <a:ext uri="{FF2B5EF4-FFF2-40B4-BE49-F238E27FC236}">
                    <a16:creationId xmlns:a16="http://schemas.microsoft.com/office/drawing/2014/main" id="{1B954B60-3C17-406D-99D2-6146B1A7514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3" name="Rectangle 1036">
              <a:extLst>
                <a:ext uri="{FF2B5EF4-FFF2-40B4-BE49-F238E27FC236}">
                  <a16:creationId xmlns:a16="http://schemas.microsoft.com/office/drawing/2014/main" id="{4AB88124-AC47-4005-9675-797FCC3D008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4" name="Rectangle 1037">
              <a:extLst>
                <a:ext uri="{FF2B5EF4-FFF2-40B4-BE49-F238E27FC236}">
                  <a16:creationId xmlns:a16="http://schemas.microsoft.com/office/drawing/2014/main" id="{56E14765-30C6-493A-8AF9-2E108E62C50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5" name="Rectangle 1038">
              <a:extLst>
                <a:ext uri="{FF2B5EF4-FFF2-40B4-BE49-F238E27FC236}">
                  <a16:creationId xmlns:a16="http://schemas.microsoft.com/office/drawing/2014/main" id="{F7C4B330-6309-4790-A703-01482BFDE52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0" name="Text Box 1039">
            <a:extLst>
              <a:ext uri="{FF2B5EF4-FFF2-40B4-BE49-F238E27FC236}">
                <a16:creationId xmlns:a16="http://schemas.microsoft.com/office/drawing/2014/main" id="{85C21FE9-3DC4-4B27-B4F9-F53D2BBA18D9}"/>
              </a:ext>
            </a:extLst>
          </p:cNvPr>
          <p:cNvSpPr txBox="1">
            <a:spLocks noChangeArrowheads="1"/>
          </p:cNvSpPr>
          <p:nvPr/>
        </p:nvSpPr>
        <p:spPr bwMode="auto">
          <a:xfrm>
            <a:off x="3358359" y="3573463"/>
            <a:ext cx="62642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b="1">
                <a:solidFill>
                  <a:srgbClr val="FF0000"/>
                </a:solidFill>
                <a:latin typeface="Times New Roman" panose="02020603050405020304" pitchFamily="18" charset="0"/>
                <a:cs typeface="Arial"/>
              </a:rPr>
              <a:t>联系信息：</a:t>
            </a:r>
          </a:p>
          <a:p>
            <a:pPr eaLnBrk="1" hangingPunct="1">
              <a:spcBef>
                <a:spcPct val="50000"/>
              </a:spcBef>
            </a:pPr>
            <a:r>
              <a:rPr lang="zh-CN" altLang="en-US" b="1">
                <a:solidFill>
                  <a:srgbClr val="000000"/>
                </a:solidFill>
                <a:latin typeface="Times New Roman" panose="02020603050405020304" pitchFamily="18" charset="0"/>
                <a:cs typeface="Arial"/>
              </a:rPr>
              <a:t>        电子邮件：</a:t>
            </a:r>
            <a:r>
              <a:rPr lang="en-US" altLang="zh-CN" b="1">
                <a:solidFill>
                  <a:srgbClr val="000000"/>
                </a:solidFill>
                <a:latin typeface="Times New Roman" panose="02020603050405020304" pitchFamily="18" charset="0"/>
                <a:cs typeface="Arial"/>
              </a:rPr>
              <a:t>gjsong@pku.edu.cn</a:t>
            </a:r>
          </a:p>
          <a:p>
            <a:pPr eaLnBrk="1" hangingPunct="1">
              <a:spcBef>
                <a:spcPct val="50000"/>
              </a:spcBef>
            </a:pPr>
            <a:r>
              <a:rPr lang="zh-CN" altLang="en-US" b="1">
                <a:solidFill>
                  <a:srgbClr val="000000"/>
                </a:solidFill>
                <a:latin typeface="Times New Roman" panose="02020603050405020304" pitchFamily="18" charset="0"/>
                <a:cs typeface="Arial"/>
              </a:rPr>
              <a:t>        电        话： </a:t>
            </a:r>
            <a:r>
              <a:rPr lang="en-US" altLang="zh-CN" b="1">
                <a:solidFill>
                  <a:srgbClr val="000000"/>
                </a:solidFill>
                <a:latin typeface="Times New Roman" panose="02020603050405020304" pitchFamily="18" charset="0"/>
                <a:cs typeface="Arial"/>
              </a:rPr>
              <a:t>62754785</a:t>
            </a:r>
          </a:p>
          <a:p>
            <a:pPr eaLnBrk="1" hangingPunct="1">
              <a:spcBef>
                <a:spcPct val="50000"/>
              </a:spcBef>
            </a:pPr>
            <a:r>
              <a:rPr lang="zh-CN" altLang="en-US" b="1">
                <a:solidFill>
                  <a:srgbClr val="000000"/>
                </a:solidFill>
                <a:latin typeface="Times New Roman" panose="02020603050405020304" pitchFamily="18" charset="0"/>
                <a:cs typeface="Arial"/>
              </a:rPr>
              <a:t>        办公地点：理科</a:t>
            </a:r>
            <a:r>
              <a:rPr lang="en-US" altLang="zh-CN" b="1">
                <a:solidFill>
                  <a:srgbClr val="000000"/>
                </a:solidFill>
                <a:latin typeface="Times New Roman" panose="02020603050405020304" pitchFamily="18" charset="0"/>
                <a:cs typeface="Arial"/>
              </a:rPr>
              <a:t>2</a:t>
            </a:r>
            <a:r>
              <a:rPr lang="zh-CN" altLang="en-US" b="1">
                <a:solidFill>
                  <a:srgbClr val="000000"/>
                </a:solidFill>
                <a:latin typeface="Times New Roman" panose="02020603050405020304" pitchFamily="18" charset="0"/>
                <a:cs typeface="Arial"/>
              </a:rPr>
              <a:t>号楼</a:t>
            </a:r>
            <a:r>
              <a:rPr lang="en-US" altLang="zh-CN" b="1">
                <a:solidFill>
                  <a:srgbClr val="000000"/>
                </a:solidFill>
                <a:latin typeface="Times New Roman" panose="02020603050405020304" pitchFamily="18" charset="0"/>
                <a:cs typeface="Arial"/>
              </a:rPr>
              <a:t>2307</a:t>
            </a:r>
            <a:r>
              <a:rPr lang="zh-CN" altLang="en-US" b="1">
                <a:solidFill>
                  <a:srgbClr val="000000"/>
                </a:solidFill>
                <a:latin typeface="Times New Roman" panose="02020603050405020304" pitchFamily="18" charset="0"/>
                <a:cs typeface="Arial"/>
              </a:rPr>
              <a:t>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11E273CF-CA73-4730-9782-A8AA537CF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217BB5A-2FAF-488F-A800-880888A8B10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6387" name="标题 1">
            <a:extLst>
              <a:ext uri="{FF2B5EF4-FFF2-40B4-BE49-F238E27FC236}">
                <a16:creationId xmlns:a16="http://schemas.microsoft.com/office/drawing/2014/main" id="{352642BC-4E7B-455E-B501-56A71CB0EB5E}"/>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顺序检索平均检索长度</a:t>
            </a:r>
            <a:endParaRPr lang="zh-CN" altLang="en-US" b="1">
              <a:ea typeface="黑体" panose="02010609060101010101" pitchFamily="49" charset="-122"/>
            </a:endParaRPr>
          </a:p>
        </p:txBody>
      </p:sp>
      <p:sp>
        <p:nvSpPr>
          <p:cNvPr id="16388" name="内容占位符 2">
            <a:extLst>
              <a:ext uri="{FF2B5EF4-FFF2-40B4-BE49-F238E27FC236}">
                <a16:creationId xmlns:a16="http://schemas.microsoft.com/office/drawing/2014/main" id="{B6C2D8F0-35A6-4055-82B9-E56A4F4B496B}"/>
              </a:ext>
            </a:extLst>
          </p:cNvPr>
          <p:cNvSpPr>
            <a:spLocks noGrp="1" noChangeArrowheads="1"/>
          </p:cNvSpPr>
          <p:nvPr>
            <p:ph idx="4294967295"/>
          </p:nvPr>
        </p:nvSpPr>
        <p:spPr/>
        <p:txBody>
          <a:bodyPr/>
          <a:lstStyle/>
          <a:p>
            <a:pPr marL="360363" indent="-360363">
              <a:lnSpc>
                <a:spcPct val="130000"/>
              </a:lnSpc>
            </a:pPr>
            <a:r>
              <a:rPr lang="zh-CN" altLang="en-US">
                <a:latin typeface="Garamond" panose="02020404030301010803" pitchFamily="18" charset="0"/>
              </a:rPr>
              <a:t>假设检索成功的概率为</a:t>
            </a:r>
            <a:r>
              <a:rPr lang="en-US" altLang="zh-CN" i="1">
                <a:latin typeface="Garamond" panose="02020404030301010803" pitchFamily="18" charset="0"/>
                <a:cs typeface="Times New Roman" panose="02020603050405020304" pitchFamily="18" charset="0"/>
              </a:rPr>
              <a:t>p</a:t>
            </a:r>
            <a:r>
              <a:rPr lang="zh-CN" altLang="en-US">
                <a:latin typeface="Garamond" panose="02020404030301010803" pitchFamily="18" charset="0"/>
              </a:rPr>
              <a:t>，检索失败的概率为</a:t>
            </a:r>
            <a:r>
              <a:rPr lang="en-US" altLang="zh-CN" i="1">
                <a:latin typeface="Garamond" panose="02020404030301010803" pitchFamily="18" charset="0"/>
                <a:cs typeface="Times New Roman" panose="02020603050405020304" pitchFamily="18" charset="0"/>
              </a:rPr>
              <a:t>q</a:t>
            </a:r>
            <a:r>
              <a:rPr lang="en-US" altLang="zh-CN">
                <a:latin typeface="Garamond" panose="02020404030301010803" pitchFamily="18" charset="0"/>
                <a:cs typeface="Times New Roman" panose="02020603050405020304" pitchFamily="18" charset="0"/>
              </a:rPr>
              <a:t>=(1-</a:t>
            </a:r>
            <a:r>
              <a:rPr lang="en-US" altLang="zh-CN" i="1">
                <a:latin typeface="Garamond" panose="02020404030301010803" pitchFamily="18" charset="0"/>
                <a:cs typeface="Times New Roman" panose="02020603050405020304" pitchFamily="18" charset="0"/>
              </a:rPr>
              <a:t>p</a:t>
            </a:r>
            <a:r>
              <a:rPr lang="en-US" altLang="zh-CN">
                <a:latin typeface="Garamond" panose="02020404030301010803" pitchFamily="18" charset="0"/>
                <a:cs typeface="Times New Roman" panose="02020603050405020304" pitchFamily="18" charset="0"/>
              </a:rPr>
              <a:t>)</a:t>
            </a:r>
          </a:p>
          <a:p>
            <a:pPr marL="360363" indent="-360363">
              <a:lnSpc>
                <a:spcPct val="130000"/>
              </a:lnSpc>
            </a:pPr>
            <a:endParaRPr lang="en-US" altLang="zh-CN">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360363"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endParaRPr lang="en-US" altLang="zh-CN" sz="2100">
              <a:latin typeface="Garamond" panose="02020404030301010803" pitchFamily="18" charset="0"/>
            </a:endParaRPr>
          </a:p>
          <a:p>
            <a:pPr marL="900113" lvl="1" indent="-360363">
              <a:lnSpc>
                <a:spcPct val="130000"/>
              </a:lnSpc>
            </a:pPr>
            <a:r>
              <a:rPr lang="zh-CN" altLang="en-US" sz="2800">
                <a:latin typeface="Garamond" panose="02020404030301010803" pitchFamily="18" charset="0"/>
                <a:cs typeface="Times New Roman" panose="02020603050405020304" pitchFamily="18" charset="0"/>
              </a:rPr>
              <a:t>因此，（</a:t>
            </a:r>
            <a:r>
              <a:rPr lang="en-US" altLang="zh-CN" sz="2800" i="1">
                <a:latin typeface="Garamond" panose="02020404030301010803" pitchFamily="18" charset="0"/>
                <a:cs typeface="Times New Roman" panose="02020603050405020304" pitchFamily="18" charset="0"/>
              </a:rPr>
              <a:t>n</a:t>
            </a:r>
            <a:r>
              <a:rPr lang="en-US" altLang="zh-CN" sz="2800">
                <a:latin typeface="Garamond" panose="02020404030301010803" pitchFamily="18" charset="0"/>
                <a:cs typeface="Times New Roman" panose="02020603050405020304" pitchFamily="18" charset="0"/>
              </a:rPr>
              <a:t>+1)/2 &lt; </a:t>
            </a:r>
            <a:r>
              <a:rPr lang="en-US" altLang="zh-CN" sz="2800" i="1">
                <a:latin typeface="Garamond" panose="02020404030301010803" pitchFamily="18" charset="0"/>
                <a:cs typeface="Times New Roman" panose="02020603050405020304" pitchFamily="18" charset="0"/>
              </a:rPr>
              <a:t>ASL</a:t>
            </a:r>
            <a:r>
              <a:rPr lang="en-US" altLang="zh-CN" sz="2800">
                <a:latin typeface="Garamond" panose="02020404030301010803" pitchFamily="18" charset="0"/>
                <a:cs typeface="Times New Roman" panose="02020603050405020304" pitchFamily="18" charset="0"/>
              </a:rPr>
              <a:t> &lt; (</a:t>
            </a:r>
            <a:r>
              <a:rPr lang="en-US" altLang="zh-CN" sz="2800" i="1">
                <a:latin typeface="Garamond" panose="02020404030301010803" pitchFamily="18" charset="0"/>
                <a:cs typeface="Times New Roman" panose="02020603050405020304" pitchFamily="18" charset="0"/>
              </a:rPr>
              <a:t>n</a:t>
            </a:r>
            <a:r>
              <a:rPr lang="en-US" altLang="zh-CN" sz="2800">
                <a:latin typeface="Garamond" panose="02020404030301010803" pitchFamily="18" charset="0"/>
                <a:cs typeface="Times New Roman" panose="02020603050405020304" pitchFamily="18" charset="0"/>
              </a:rPr>
              <a:t>+1)</a:t>
            </a:r>
            <a:endParaRPr lang="zh-CN" altLang="en-US">
              <a:latin typeface="Garamond" panose="02020404030301010803" pitchFamily="18" charset="0"/>
            </a:endParaRPr>
          </a:p>
        </p:txBody>
      </p:sp>
      <p:graphicFrame>
        <p:nvGraphicFramePr>
          <p:cNvPr id="16389" name="Object 2">
            <a:extLst>
              <a:ext uri="{FF2B5EF4-FFF2-40B4-BE49-F238E27FC236}">
                <a16:creationId xmlns:a16="http://schemas.microsoft.com/office/drawing/2014/main" id="{CD470100-B5CA-4B2E-A652-935A0269D3D5}"/>
              </a:ext>
            </a:extLst>
          </p:cNvPr>
          <p:cNvGraphicFramePr>
            <a:graphicFrameLocks noChangeAspect="1"/>
          </p:cNvGraphicFramePr>
          <p:nvPr/>
        </p:nvGraphicFramePr>
        <p:xfrm>
          <a:off x="3504406" y="1905000"/>
          <a:ext cx="5410200" cy="3346450"/>
        </p:xfrm>
        <a:graphic>
          <a:graphicData uri="http://schemas.openxmlformats.org/presentationml/2006/ole">
            <mc:AlternateContent xmlns:mc="http://schemas.openxmlformats.org/markup-compatibility/2006">
              <mc:Choice xmlns:v="urn:schemas-microsoft-com:vml" Requires="v">
                <p:oleObj spid="_x0000_s40012" name="Equation" r:id="rId4" imgW="1841500" imgH="1270000" progId="Equation.DSMT4">
                  <p:embed/>
                </p:oleObj>
              </mc:Choice>
              <mc:Fallback>
                <p:oleObj name="Equation" r:id="rId4" imgW="1841500" imgH="1270000" progId="Equation.DSMT4">
                  <p:embed/>
                  <p:pic>
                    <p:nvPicPr>
                      <p:cNvPr id="16389" name="Object 2">
                        <a:extLst>
                          <a:ext uri="{FF2B5EF4-FFF2-40B4-BE49-F238E27FC236}">
                            <a16:creationId xmlns:a16="http://schemas.microsoft.com/office/drawing/2014/main" id="{CD470100-B5CA-4B2E-A652-935A0269D3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406" y="1905000"/>
                        <a:ext cx="54102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6C92EA3-5C20-4841-B6D3-CB21A733CD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30638BA-FA3B-48A8-83E9-1E0FB006E5F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7411" name="标题 1">
            <a:extLst>
              <a:ext uri="{FF2B5EF4-FFF2-40B4-BE49-F238E27FC236}">
                <a16:creationId xmlns:a16="http://schemas.microsoft.com/office/drawing/2014/main" id="{67BBF310-FDF8-42BA-94D7-5BA2501084E1}"/>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顺序检索优缺点</a:t>
            </a:r>
            <a:endParaRPr lang="zh-CN" altLang="en-US" b="1">
              <a:ea typeface="黑体" panose="02010609060101010101" pitchFamily="49" charset="-122"/>
            </a:endParaRPr>
          </a:p>
        </p:txBody>
      </p:sp>
      <p:sp>
        <p:nvSpPr>
          <p:cNvPr id="17412" name="内容占位符 2">
            <a:extLst>
              <a:ext uri="{FF2B5EF4-FFF2-40B4-BE49-F238E27FC236}">
                <a16:creationId xmlns:a16="http://schemas.microsoft.com/office/drawing/2014/main" id="{BC7BA92E-2139-4353-9769-1B182E53F549}"/>
              </a:ext>
            </a:extLst>
          </p:cNvPr>
          <p:cNvSpPr>
            <a:spLocks noGrp="1" noChangeArrowheads="1"/>
          </p:cNvSpPr>
          <p:nvPr>
            <p:ph idx="4294967295"/>
          </p:nvPr>
        </p:nvSpPr>
        <p:spPr/>
        <p:txBody>
          <a:bodyPr/>
          <a:lstStyle/>
          <a:p>
            <a:pPr marL="360363" indent="-360363"/>
            <a:r>
              <a:rPr lang="zh-CN" altLang="en-US" sz="3600">
                <a:latin typeface="Garamond" panose="02020404030301010803" pitchFamily="18" charset="0"/>
              </a:rPr>
              <a:t>优点：插入元素可以直接加在表尾</a:t>
            </a:r>
            <a:r>
              <a:rPr lang="en-US" altLang="zh-CN" sz="3600">
                <a:latin typeface="Garamond" panose="02020404030301010803" pitchFamily="18" charset="0"/>
                <a:cs typeface="Times New Roman" panose="02020603050405020304" pitchFamily="18" charset="0"/>
              </a:rPr>
              <a:t>Θ(1)</a:t>
            </a:r>
          </a:p>
          <a:p>
            <a:pPr marL="360363" indent="-360363"/>
            <a:r>
              <a:rPr lang="zh-CN" altLang="en-US" sz="3600">
                <a:latin typeface="Garamond" panose="02020404030301010803" pitchFamily="18" charset="0"/>
              </a:rPr>
              <a:t>缺点：检索时间太长</a:t>
            </a:r>
            <a:r>
              <a:rPr lang="en-US" altLang="zh-CN" sz="3600">
                <a:latin typeface="Garamond" panose="02020404030301010803" pitchFamily="18" charset="0"/>
                <a:cs typeface="Times New Roman" panose="02020603050405020304" pitchFamily="18" charset="0"/>
              </a:rPr>
              <a:t>Θ(</a:t>
            </a:r>
            <a:r>
              <a:rPr lang="en-US" altLang="zh-CN" sz="3600" i="1">
                <a:latin typeface="Garamond" panose="02020404030301010803" pitchFamily="18" charset="0"/>
                <a:cs typeface="Times New Roman" panose="02020603050405020304" pitchFamily="18" charset="0"/>
              </a:rPr>
              <a:t>n</a:t>
            </a:r>
            <a:r>
              <a:rPr lang="en-US" altLang="zh-CN" sz="3600">
                <a:latin typeface="Garamond" panose="02020404030301010803" pitchFamily="18" charset="0"/>
                <a:cs typeface="Times New Roman" panose="02020603050405020304"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9B1E9001-2F0C-4BA2-AB59-7D72E769C6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18B0D55-6B44-421C-AA85-D5E0AD063E3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8435" name="标题 1">
            <a:extLst>
              <a:ext uri="{FF2B5EF4-FFF2-40B4-BE49-F238E27FC236}">
                <a16:creationId xmlns:a16="http://schemas.microsoft.com/office/drawing/2014/main" id="{A7E3DAEC-7E28-4EDA-A0F7-E7C76AB29E26}"/>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10.1.2 </a:t>
            </a:r>
            <a:r>
              <a:rPr lang="zh-CN" altLang="en-US" b="1">
                <a:latin typeface="Times New Roman" panose="02020603050405020304" pitchFamily="18" charset="0"/>
                <a:ea typeface="黑体" panose="02010609060101010101" pitchFamily="49" charset="-122"/>
                <a:cs typeface="Times New Roman" panose="02020603050405020304" pitchFamily="18" charset="0"/>
              </a:rPr>
              <a:t>二分检索法</a:t>
            </a:r>
          </a:p>
        </p:txBody>
      </p:sp>
      <p:sp>
        <p:nvSpPr>
          <p:cNvPr id="18436" name="内容占位符 2">
            <a:extLst>
              <a:ext uri="{FF2B5EF4-FFF2-40B4-BE49-F238E27FC236}">
                <a16:creationId xmlns:a16="http://schemas.microsoft.com/office/drawing/2014/main" id="{82C0E8AA-24E4-4DDE-B8ED-7E4926E2BC79}"/>
              </a:ext>
            </a:extLst>
          </p:cNvPr>
          <p:cNvSpPr>
            <a:spLocks noGrp="1" noChangeArrowheads="1"/>
          </p:cNvSpPr>
          <p:nvPr>
            <p:ph idx="4294967295"/>
          </p:nvPr>
        </p:nvSpPr>
        <p:spPr/>
        <p:txBody>
          <a:bodyPr/>
          <a:lstStyle/>
          <a:p>
            <a:pPr marL="360363" indent="-360363">
              <a:lnSpc>
                <a:spcPct val="140000"/>
              </a:lnSpc>
              <a:spcBef>
                <a:spcPct val="40000"/>
              </a:spcBef>
            </a:pPr>
            <a:r>
              <a:rPr lang="zh-CN" altLang="en-US" dirty="0">
                <a:latin typeface="Garamond" panose="02020404030301010803" pitchFamily="18" charset="0"/>
                <a:cs typeface="Times New Roman" panose="02020603050405020304" pitchFamily="18" charset="0"/>
              </a:rPr>
              <a:t>前提条件：</a:t>
            </a:r>
            <a:r>
              <a:rPr lang="zh-CN" altLang="en-US" dirty="0">
                <a:solidFill>
                  <a:srgbClr val="800000"/>
                </a:solidFill>
                <a:latin typeface="微软雅黑" panose="020B0503020204020204" pitchFamily="34" charset="-122"/>
                <a:ea typeface="微软雅黑" panose="020B0503020204020204" pitchFamily="34" charset="-122"/>
                <a:cs typeface="Times New Roman" panose="02020603050405020304" pitchFamily="18" charset="0"/>
              </a:rPr>
              <a:t>序列有序</a:t>
            </a:r>
          </a:p>
          <a:p>
            <a:pPr marL="360363" indent="-360363">
              <a:lnSpc>
                <a:spcPct val="140000"/>
              </a:lnSpc>
              <a:spcBef>
                <a:spcPct val="40000"/>
              </a:spcBef>
            </a:pPr>
            <a:r>
              <a:rPr lang="zh-CN" altLang="en-US" dirty="0">
                <a:latin typeface="Garamond" panose="02020404030301010803" pitchFamily="18" charset="0"/>
                <a:cs typeface="Times New Roman" panose="02020603050405020304" pitchFamily="18" charset="0"/>
              </a:rPr>
              <a:t>将</a:t>
            </a:r>
            <a:r>
              <a:rPr lang="en-US" altLang="zh-CN" dirty="0" err="1">
                <a:latin typeface="Garamond" panose="02020404030301010803" pitchFamily="18" charset="0"/>
                <a:cs typeface="Times New Roman" panose="02020603050405020304" pitchFamily="18" charset="0"/>
              </a:rPr>
              <a:t>dataList</a:t>
            </a:r>
            <a:r>
              <a:rPr lang="en-US" altLang="zh-CN" dirty="0">
                <a:latin typeface="Garamond" panose="02020404030301010803" pitchFamily="18" charset="0"/>
                <a:cs typeface="Times New Roman" panose="02020603050405020304" pitchFamily="18" charset="0"/>
              </a:rPr>
              <a:t>[</a:t>
            </a:r>
            <a:r>
              <a:rPr lang="en-US" altLang="zh-CN" dirty="0" err="1">
                <a:latin typeface="Garamond" panose="02020404030301010803" pitchFamily="18" charset="0"/>
                <a:cs typeface="Times New Roman" panose="02020603050405020304" pitchFamily="18" charset="0"/>
              </a:rPr>
              <a:t>i</a:t>
            </a:r>
            <a:r>
              <a:rPr lang="en-US" altLang="zh-CN" dirty="0">
                <a:latin typeface="Garamond" panose="02020404030301010803" pitchFamily="18" charset="0"/>
                <a:cs typeface="Times New Roman" panose="02020603050405020304" pitchFamily="18" charset="0"/>
              </a:rPr>
              <a:t>] .Key</a:t>
            </a:r>
            <a:r>
              <a:rPr lang="zh-CN" altLang="en-US" dirty="0">
                <a:latin typeface="Garamond" panose="02020404030301010803" pitchFamily="18" charset="0"/>
                <a:cs typeface="Times New Roman" panose="02020603050405020304" pitchFamily="18" charset="0"/>
              </a:rPr>
              <a:t>与给定值</a:t>
            </a:r>
            <a:r>
              <a:rPr lang="en-US" altLang="zh-CN" dirty="0">
                <a:latin typeface="Garamond" panose="02020404030301010803" pitchFamily="18" charset="0"/>
                <a:cs typeface="Times New Roman" panose="02020603050405020304" pitchFamily="18" charset="0"/>
              </a:rPr>
              <a:t>K</a:t>
            </a:r>
            <a:r>
              <a:rPr lang="zh-CN" altLang="en-US" dirty="0">
                <a:latin typeface="Garamond" panose="02020404030301010803" pitchFamily="18" charset="0"/>
                <a:cs typeface="Times New Roman" panose="02020603050405020304" pitchFamily="18" charset="0"/>
              </a:rPr>
              <a:t>比较</a:t>
            </a:r>
          </a:p>
          <a:p>
            <a:pPr marL="539750" lvl="1" indent="0">
              <a:lnSpc>
                <a:spcPct val="140000"/>
              </a:lnSpc>
              <a:spcBef>
                <a:spcPct val="40000"/>
              </a:spcBef>
              <a:buNone/>
            </a:pP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1</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K = Key</a:t>
            </a:r>
            <a:r>
              <a:rPr lang="zh-CN" altLang="en-US" dirty="0">
                <a:latin typeface="Garamond" panose="02020404030301010803" pitchFamily="18" charset="0"/>
                <a:cs typeface="Times New Roman" panose="02020603050405020304" pitchFamily="18" charset="0"/>
              </a:rPr>
              <a:t>，检索成功，返回</a:t>
            </a:r>
            <a:r>
              <a:rPr lang="en-US" altLang="zh-CN" dirty="0" err="1">
                <a:latin typeface="Garamond" panose="02020404030301010803" pitchFamily="18" charset="0"/>
                <a:cs typeface="Times New Roman" panose="02020603050405020304" pitchFamily="18" charset="0"/>
              </a:rPr>
              <a:t>dataList</a:t>
            </a:r>
            <a:r>
              <a:rPr lang="en-US" altLang="zh-CN" dirty="0">
                <a:latin typeface="Garamond" panose="02020404030301010803" pitchFamily="18" charset="0"/>
                <a:cs typeface="Times New Roman" panose="02020603050405020304" pitchFamily="18" charset="0"/>
              </a:rPr>
              <a:t>[</a:t>
            </a:r>
            <a:r>
              <a:rPr lang="en-US" altLang="zh-CN" dirty="0" err="1">
                <a:latin typeface="Garamond" panose="02020404030301010803" pitchFamily="18" charset="0"/>
                <a:cs typeface="Times New Roman" panose="02020603050405020304" pitchFamily="18" charset="0"/>
              </a:rPr>
              <a:t>i</a:t>
            </a:r>
            <a:r>
              <a:rPr lang="en-US" altLang="zh-CN" dirty="0">
                <a:latin typeface="Garamond" panose="02020404030301010803" pitchFamily="18" charset="0"/>
                <a:cs typeface="Times New Roman" panose="02020603050405020304" pitchFamily="18" charset="0"/>
              </a:rPr>
              <a:t>]</a:t>
            </a:r>
          </a:p>
          <a:p>
            <a:pPr marL="539750" lvl="1" indent="0">
              <a:lnSpc>
                <a:spcPct val="140000"/>
              </a:lnSpc>
              <a:spcBef>
                <a:spcPct val="40000"/>
              </a:spcBef>
              <a:buNone/>
            </a:pP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2</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K &lt; Key</a:t>
            </a:r>
            <a:r>
              <a:rPr lang="zh-CN" altLang="en-US" dirty="0">
                <a:latin typeface="Garamond" panose="02020404030301010803" pitchFamily="18" charset="0"/>
                <a:cs typeface="Times New Roman" panose="02020603050405020304" pitchFamily="18" charset="0"/>
              </a:rPr>
              <a:t>，若存在，则一定排在</a:t>
            </a:r>
            <a:r>
              <a:rPr lang="en-US" altLang="zh-CN" dirty="0" err="1">
                <a:latin typeface="Garamond" panose="02020404030301010803" pitchFamily="18" charset="0"/>
                <a:cs typeface="Times New Roman" panose="02020603050405020304" pitchFamily="18" charset="0"/>
              </a:rPr>
              <a:t>dataList</a:t>
            </a:r>
            <a:r>
              <a:rPr lang="en-US" altLang="zh-CN" dirty="0">
                <a:latin typeface="Garamond" panose="02020404030301010803" pitchFamily="18" charset="0"/>
                <a:cs typeface="Times New Roman" panose="02020603050405020304" pitchFamily="18" charset="0"/>
              </a:rPr>
              <a:t>[</a:t>
            </a:r>
            <a:r>
              <a:rPr lang="en-US" altLang="zh-CN" dirty="0" err="1">
                <a:latin typeface="Garamond" panose="02020404030301010803" pitchFamily="18" charset="0"/>
                <a:cs typeface="Times New Roman" panose="02020603050405020304" pitchFamily="18" charset="0"/>
              </a:rPr>
              <a:t>i</a:t>
            </a:r>
            <a:r>
              <a:rPr lang="en-US" altLang="zh-CN" dirty="0">
                <a:latin typeface="Garamond" panose="02020404030301010803" pitchFamily="18" charset="0"/>
                <a:cs typeface="Times New Roman" panose="02020603050405020304" pitchFamily="18" charset="0"/>
              </a:rPr>
              <a:t>]]</a:t>
            </a:r>
            <a:r>
              <a:rPr lang="zh-CN" altLang="en-US" dirty="0">
                <a:latin typeface="Garamond" panose="02020404030301010803" pitchFamily="18" charset="0"/>
                <a:cs typeface="Times New Roman" panose="02020603050405020304" pitchFamily="18" charset="0"/>
              </a:rPr>
              <a:t>前</a:t>
            </a:r>
            <a:endParaRPr lang="en-US" altLang="zh-CN" dirty="0">
              <a:latin typeface="Garamond" panose="02020404030301010803" pitchFamily="18" charset="0"/>
              <a:cs typeface="Times New Roman" panose="02020603050405020304" pitchFamily="18" charset="0"/>
            </a:endParaRPr>
          </a:p>
          <a:p>
            <a:pPr marL="539750" lvl="1" indent="0">
              <a:lnSpc>
                <a:spcPct val="140000"/>
              </a:lnSpc>
              <a:spcBef>
                <a:spcPct val="40000"/>
              </a:spcBef>
              <a:buNone/>
            </a:pP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3</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K &gt; Key</a:t>
            </a:r>
            <a:r>
              <a:rPr lang="zh-CN" altLang="en-US" dirty="0">
                <a:latin typeface="Garamond" panose="02020404030301010803" pitchFamily="18" charset="0"/>
                <a:cs typeface="Times New Roman" panose="02020603050405020304" pitchFamily="18" charset="0"/>
              </a:rPr>
              <a:t>，若存在，则一定排在</a:t>
            </a:r>
            <a:r>
              <a:rPr lang="en-US" altLang="zh-CN" dirty="0" err="1">
                <a:latin typeface="Garamond" panose="02020404030301010803" pitchFamily="18" charset="0"/>
                <a:cs typeface="Times New Roman" panose="02020603050405020304" pitchFamily="18" charset="0"/>
              </a:rPr>
              <a:t>dataList</a:t>
            </a:r>
            <a:r>
              <a:rPr lang="en-US" altLang="zh-CN" dirty="0">
                <a:latin typeface="Garamond" panose="02020404030301010803" pitchFamily="18" charset="0"/>
                <a:cs typeface="Times New Roman" panose="02020603050405020304" pitchFamily="18" charset="0"/>
              </a:rPr>
              <a:t>[</a:t>
            </a:r>
            <a:r>
              <a:rPr lang="en-US" altLang="zh-CN" dirty="0" err="1">
                <a:latin typeface="Garamond" panose="02020404030301010803" pitchFamily="18" charset="0"/>
                <a:cs typeface="Times New Roman" panose="02020603050405020304" pitchFamily="18" charset="0"/>
              </a:rPr>
              <a:t>i</a:t>
            </a:r>
            <a:r>
              <a:rPr lang="en-US" altLang="zh-CN" dirty="0">
                <a:latin typeface="Garamond" panose="02020404030301010803" pitchFamily="18" charset="0"/>
                <a:cs typeface="Times New Roman" panose="02020603050405020304" pitchFamily="18" charset="0"/>
              </a:rPr>
              <a:t>]</a:t>
            </a:r>
            <a:r>
              <a:rPr lang="zh-CN" altLang="en-US" dirty="0">
                <a:latin typeface="Garamond" panose="02020404030301010803" pitchFamily="18" charset="0"/>
                <a:cs typeface="Times New Roman" panose="02020603050405020304" pitchFamily="18" charset="0"/>
              </a:rPr>
              <a:t>后</a:t>
            </a:r>
            <a:endParaRPr lang="zh-CN" altLang="en-US" sz="3200" dirty="0">
              <a:latin typeface="Garamond" panose="02020404030301010803" pitchFamily="18" charset="0"/>
              <a:cs typeface="Times New Roman" panose="02020603050405020304" pitchFamily="18" charset="0"/>
            </a:endParaRPr>
          </a:p>
          <a:p>
            <a:pPr marL="360363" indent="-360363">
              <a:lnSpc>
                <a:spcPct val="140000"/>
              </a:lnSpc>
              <a:spcBef>
                <a:spcPct val="40000"/>
              </a:spcBef>
            </a:pPr>
            <a:r>
              <a:rPr lang="zh-CN" altLang="en-US" dirty="0">
                <a:latin typeface="Garamond" panose="02020404030301010803" pitchFamily="18" charset="0"/>
                <a:cs typeface="Times New Roman" panose="02020603050405020304" pitchFamily="18" charset="0"/>
              </a:rPr>
              <a:t>加快缩小进一步检索的区间</a:t>
            </a:r>
            <a:endParaRPr lang="zh-CN" altLang="en-US" sz="2400" dirty="0">
              <a:latin typeface="Garamond" panose="02020404030301010803"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24FE990A-75EA-434D-82C4-10CCE5B9BB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59278C9-3BD0-4F29-9E7C-7C0BF9C6C1D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9459" name="标题 8">
            <a:extLst>
              <a:ext uri="{FF2B5EF4-FFF2-40B4-BE49-F238E27FC236}">
                <a16:creationId xmlns:a16="http://schemas.microsoft.com/office/drawing/2014/main" id="{347F78B1-A3C8-44D6-80E5-3BB1572EB8DC}"/>
              </a:ext>
            </a:extLst>
          </p:cNvPr>
          <p:cNvSpPr>
            <a:spLocks noGrp="1" noChangeArrowheads="1"/>
          </p:cNvSpPr>
          <p:nvPr>
            <p:ph type="title" idx="4294967295"/>
          </p:nvPr>
        </p:nvSpPr>
        <p:spPr/>
        <p:txBody>
          <a:bodyPr/>
          <a:lstStyle/>
          <a:p>
            <a:r>
              <a:rPr lang="zh-CN" altLang="en-US" b="1">
                <a:latin typeface="Times New Roman" panose="02020603050405020304" pitchFamily="18" charset="0"/>
                <a:ea typeface="黑体" panose="02010609060101010101" pitchFamily="49" charset="-122"/>
                <a:cs typeface="Times New Roman" panose="02020603050405020304" pitchFamily="18" charset="0"/>
              </a:rPr>
              <a:t>举例：关键码</a:t>
            </a:r>
            <a:r>
              <a:rPr lang="en-US" altLang="zh-CN" b="1">
                <a:latin typeface="Times New Roman" panose="02020603050405020304" pitchFamily="18" charset="0"/>
                <a:ea typeface="黑体" panose="02010609060101010101" pitchFamily="49" charset="-122"/>
                <a:cs typeface="Times New Roman" panose="02020603050405020304" pitchFamily="18" charset="0"/>
              </a:rPr>
              <a:t>18  low=1  high=9 </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5">
            <a:extLst>
              <a:ext uri="{FF2B5EF4-FFF2-40B4-BE49-F238E27FC236}">
                <a16:creationId xmlns:a16="http://schemas.microsoft.com/office/drawing/2014/main" id="{8CA52724-719D-446E-BD40-5BE80C09C3A4}"/>
              </a:ext>
            </a:extLst>
          </p:cNvPr>
          <p:cNvSpPr>
            <a:spLocks noChangeArrowheads="1"/>
          </p:cNvSpPr>
          <p:nvPr/>
        </p:nvSpPr>
        <p:spPr bwMode="auto">
          <a:xfrm>
            <a:off x="5466556" y="2192339"/>
            <a:ext cx="393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35</a:t>
            </a:r>
            <a:endParaRPr lang="en-US" altLang="zh-CN" sz="1800">
              <a:solidFill>
                <a:srgbClr val="000000"/>
              </a:solidFill>
              <a:latin typeface="Garamond" panose="02020404030301010803" pitchFamily="18" charset="0"/>
              <a:cs typeface="+mn-cs"/>
            </a:endParaRPr>
          </a:p>
        </p:txBody>
      </p:sp>
      <p:grpSp>
        <p:nvGrpSpPr>
          <p:cNvPr id="19461" name="Group 6">
            <a:extLst>
              <a:ext uri="{FF2B5EF4-FFF2-40B4-BE49-F238E27FC236}">
                <a16:creationId xmlns:a16="http://schemas.microsoft.com/office/drawing/2014/main" id="{26ACF4AA-939D-4649-9DE5-AEC9C8068942}"/>
              </a:ext>
            </a:extLst>
          </p:cNvPr>
          <p:cNvGrpSpPr>
            <a:grpSpLocks/>
          </p:cNvGrpSpPr>
          <p:nvPr/>
        </p:nvGrpSpPr>
        <p:grpSpPr bwMode="auto">
          <a:xfrm>
            <a:off x="2694781" y="1473201"/>
            <a:ext cx="6083300" cy="1281113"/>
            <a:chOff x="1185" y="737"/>
            <a:chExt cx="3832" cy="807"/>
          </a:xfrm>
        </p:grpSpPr>
        <p:sp>
          <p:nvSpPr>
            <p:cNvPr id="19477" name="Rectangle 7">
              <a:extLst>
                <a:ext uri="{FF2B5EF4-FFF2-40B4-BE49-F238E27FC236}">
                  <a16:creationId xmlns:a16="http://schemas.microsoft.com/office/drawing/2014/main" id="{DE9473C1-62A2-47B0-B972-083E1868618D}"/>
                </a:ext>
              </a:extLst>
            </p:cNvPr>
            <p:cNvSpPr>
              <a:spLocks noChangeArrowheads="1"/>
            </p:cNvSpPr>
            <p:nvPr/>
          </p:nvSpPr>
          <p:spPr bwMode="auto">
            <a:xfrm>
              <a:off x="1403" y="803"/>
              <a:ext cx="1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1</a:t>
              </a:r>
              <a:endParaRPr lang="en-US" altLang="zh-CN" sz="1800">
                <a:solidFill>
                  <a:srgbClr val="000000"/>
                </a:solidFill>
                <a:latin typeface="Garamond" panose="02020404030301010803" pitchFamily="18" charset="0"/>
                <a:cs typeface="+mn-cs"/>
              </a:endParaRPr>
            </a:p>
          </p:txBody>
        </p:sp>
        <p:sp>
          <p:nvSpPr>
            <p:cNvPr id="19478" name="Rectangle 8">
              <a:extLst>
                <a:ext uri="{FF2B5EF4-FFF2-40B4-BE49-F238E27FC236}">
                  <a16:creationId xmlns:a16="http://schemas.microsoft.com/office/drawing/2014/main" id="{1F18A8A5-B545-4232-AB56-F350AE2974A6}"/>
                </a:ext>
              </a:extLst>
            </p:cNvPr>
            <p:cNvSpPr>
              <a:spLocks noChangeArrowheads="1"/>
            </p:cNvSpPr>
            <p:nvPr/>
          </p:nvSpPr>
          <p:spPr bwMode="auto">
            <a:xfrm>
              <a:off x="1508"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79" name="Rectangle 9">
              <a:extLst>
                <a:ext uri="{FF2B5EF4-FFF2-40B4-BE49-F238E27FC236}">
                  <a16:creationId xmlns:a16="http://schemas.microsoft.com/office/drawing/2014/main" id="{264F04AA-5028-450D-A888-EA584B0F02AC}"/>
                </a:ext>
              </a:extLst>
            </p:cNvPr>
            <p:cNvSpPr>
              <a:spLocks noChangeArrowheads="1"/>
            </p:cNvSpPr>
            <p:nvPr/>
          </p:nvSpPr>
          <p:spPr bwMode="auto">
            <a:xfrm>
              <a:off x="1829"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2</a:t>
              </a:r>
              <a:endParaRPr lang="en-US" altLang="zh-CN" sz="1800">
                <a:solidFill>
                  <a:srgbClr val="000000"/>
                </a:solidFill>
                <a:latin typeface="Garamond" panose="02020404030301010803" pitchFamily="18" charset="0"/>
                <a:cs typeface="+mn-cs"/>
              </a:endParaRPr>
            </a:p>
          </p:txBody>
        </p:sp>
        <p:sp>
          <p:nvSpPr>
            <p:cNvPr id="19480" name="Rectangle 10">
              <a:extLst>
                <a:ext uri="{FF2B5EF4-FFF2-40B4-BE49-F238E27FC236}">
                  <a16:creationId xmlns:a16="http://schemas.microsoft.com/office/drawing/2014/main" id="{7DA0E102-354D-49D8-A192-56953AAB1970}"/>
                </a:ext>
              </a:extLst>
            </p:cNvPr>
            <p:cNvSpPr>
              <a:spLocks noChangeArrowheads="1"/>
            </p:cNvSpPr>
            <p:nvPr/>
          </p:nvSpPr>
          <p:spPr bwMode="auto">
            <a:xfrm>
              <a:off x="1934"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81" name="Rectangle 11">
              <a:extLst>
                <a:ext uri="{FF2B5EF4-FFF2-40B4-BE49-F238E27FC236}">
                  <a16:creationId xmlns:a16="http://schemas.microsoft.com/office/drawing/2014/main" id="{6C342F27-C826-4B11-B7B1-20543375CF75}"/>
                </a:ext>
              </a:extLst>
            </p:cNvPr>
            <p:cNvSpPr>
              <a:spLocks noChangeArrowheads="1"/>
            </p:cNvSpPr>
            <p:nvPr/>
          </p:nvSpPr>
          <p:spPr bwMode="auto">
            <a:xfrm>
              <a:off x="2252"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3</a:t>
              </a:r>
              <a:endParaRPr lang="en-US" altLang="zh-CN" sz="1800">
                <a:solidFill>
                  <a:srgbClr val="000000"/>
                </a:solidFill>
                <a:latin typeface="Garamond" panose="02020404030301010803" pitchFamily="18" charset="0"/>
                <a:cs typeface="+mn-cs"/>
              </a:endParaRPr>
            </a:p>
          </p:txBody>
        </p:sp>
        <p:sp>
          <p:nvSpPr>
            <p:cNvPr id="19482" name="Rectangle 12">
              <a:extLst>
                <a:ext uri="{FF2B5EF4-FFF2-40B4-BE49-F238E27FC236}">
                  <a16:creationId xmlns:a16="http://schemas.microsoft.com/office/drawing/2014/main" id="{711CB17D-EF7C-473E-B828-206427EF4060}"/>
                </a:ext>
              </a:extLst>
            </p:cNvPr>
            <p:cNvSpPr>
              <a:spLocks noChangeArrowheads="1"/>
            </p:cNvSpPr>
            <p:nvPr/>
          </p:nvSpPr>
          <p:spPr bwMode="auto">
            <a:xfrm>
              <a:off x="2357"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83" name="Rectangle 13">
              <a:extLst>
                <a:ext uri="{FF2B5EF4-FFF2-40B4-BE49-F238E27FC236}">
                  <a16:creationId xmlns:a16="http://schemas.microsoft.com/office/drawing/2014/main" id="{DFEFF105-C712-41BF-B068-AA281440F56C}"/>
                </a:ext>
              </a:extLst>
            </p:cNvPr>
            <p:cNvSpPr>
              <a:spLocks noChangeArrowheads="1"/>
            </p:cNvSpPr>
            <p:nvPr/>
          </p:nvSpPr>
          <p:spPr bwMode="auto">
            <a:xfrm>
              <a:off x="2678"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4</a:t>
              </a:r>
              <a:endParaRPr lang="en-US" altLang="zh-CN" sz="1800">
                <a:solidFill>
                  <a:srgbClr val="000000"/>
                </a:solidFill>
                <a:latin typeface="Garamond" panose="02020404030301010803" pitchFamily="18" charset="0"/>
                <a:cs typeface="+mn-cs"/>
              </a:endParaRPr>
            </a:p>
          </p:txBody>
        </p:sp>
        <p:sp>
          <p:nvSpPr>
            <p:cNvPr id="19484" name="Rectangle 14">
              <a:extLst>
                <a:ext uri="{FF2B5EF4-FFF2-40B4-BE49-F238E27FC236}">
                  <a16:creationId xmlns:a16="http://schemas.microsoft.com/office/drawing/2014/main" id="{B1E8CE50-9923-473D-A3F6-0E4FCD92567A}"/>
                </a:ext>
              </a:extLst>
            </p:cNvPr>
            <p:cNvSpPr>
              <a:spLocks noChangeArrowheads="1"/>
            </p:cNvSpPr>
            <p:nvPr/>
          </p:nvSpPr>
          <p:spPr bwMode="auto">
            <a:xfrm>
              <a:off x="2783"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85" name="Rectangle 15">
              <a:extLst>
                <a:ext uri="{FF2B5EF4-FFF2-40B4-BE49-F238E27FC236}">
                  <a16:creationId xmlns:a16="http://schemas.microsoft.com/office/drawing/2014/main" id="{1DFC1282-0BE5-406B-A8EB-5B13F7AEB802}"/>
                </a:ext>
              </a:extLst>
            </p:cNvPr>
            <p:cNvSpPr>
              <a:spLocks noChangeArrowheads="1"/>
            </p:cNvSpPr>
            <p:nvPr/>
          </p:nvSpPr>
          <p:spPr bwMode="auto">
            <a:xfrm>
              <a:off x="2996"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5</a:t>
              </a:r>
              <a:endParaRPr lang="en-US" altLang="zh-CN" sz="1800">
                <a:solidFill>
                  <a:srgbClr val="000000"/>
                </a:solidFill>
                <a:latin typeface="Garamond" panose="02020404030301010803" pitchFamily="18" charset="0"/>
                <a:cs typeface="+mn-cs"/>
              </a:endParaRPr>
            </a:p>
          </p:txBody>
        </p:sp>
        <p:sp>
          <p:nvSpPr>
            <p:cNvPr id="19486" name="Rectangle 16">
              <a:extLst>
                <a:ext uri="{FF2B5EF4-FFF2-40B4-BE49-F238E27FC236}">
                  <a16:creationId xmlns:a16="http://schemas.microsoft.com/office/drawing/2014/main" id="{EFD078B4-3C88-4534-A2AC-E01F55C6129C}"/>
                </a:ext>
              </a:extLst>
            </p:cNvPr>
            <p:cNvSpPr>
              <a:spLocks noChangeArrowheads="1"/>
            </p:cNvSpPr>
            <p:nvPr/>
          </p:nvSpPr>
          <p:spPr bwMode="auto">
            <a:xfrm>
              <a:off x="3101"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87" name="Rectangle 17">
              <a:extLst>
                <a:ext uri="{FF2B5EF4-FFF2-40B4-BE49-F238E27FC236}">
                  <a16:creationId xmlns:a16="http://schemas.microsoft.com/office/drawing/2014/main" id="{64305675-F240-4B27-9BD2-16D7B813D0DB}"/>
                </a:ext>
              </a:extLst>
            </p:cNvPr>
            <p:cNvSpPr>
              <a:spLocks noChangeArrowheads="1"/>
            </p:cNvSpPr>
            <p:nvPr/>
          </p:nvSpPr>
          <p:spPr bwMode="auto">
            <a:xfrm>
              <a:off x="3403"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6</a:t>
              </a:r>
              <a:endParaRPr lang="en-US" altLang="zh-CN" sz="1800">
                <a:solidFill>
                  <a:srgbClr val="000000"/>
                </a:solidFill>
                <a:latin typeface="Garamond" panose="02020404030301010803" pitchFamily="18" charset="0"/>
                <a:cs typeface="+mn-cs"/>
              </a:endParaRPr>
            </a:p>
          </p:txBody>
        </p:sp>
        <p:sp>
          <p:nvSpPr>
            <p:cNvPr id="19488" name="Rectangle 18">
              <a:extLst>
                <a:ext uri="{FF2B5EF4-FFF2-40B4-BE49-F238E27FC236}">
                  <a16:creationId xmlns:a16="http://schemas.microsoft.com/office/drawing/2014/main" id="{DA14CBB9-698B-46C0-A63C-842569FBF1B4}"/>
                </a:ext>
              </a:extLst>
            </p:cNvPr>
            <p:cNvSpPr>
              <a:spLocks noChangeArrowheads="1"/>
            </p:cNvSpPr>
            <p:nvPr/>
          </p:nvSpPr>
          <p:spPr bwMode="auto">
            <a:xfrm>
              <a:off x="3508"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89" name="Rectangle 19">
              <a:extLst>
                <a:ext uri="{FF2B5EF4-FFF2-40B4-BE49-F238E27FC236}">
                  <a16:creationId xmlns:a16="http://schemas.microsoft.com/office/drawing/2014/main" id="{42FEF746-ED61-41BC-86D2-9D4AD6F1C9BA}"/>
                </a:ext>
              </a:extLst>
            </p:cNvPr>
            <p:cNvSpPr>
              <a:spLocks noChangeArrowheads="1"/>
            </p:cNvSpPr>
            <p:nvPr/>
          </p:nvSpPr>
          <p:spPr bwMode="auto">
            <a:xfrm>
              <a:off x="3809"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7</a:t>
              </a:r>
              <a:endParaRPr lang="en-US" altLang="zh-CN" sz="1800">
                <a:solidFill>
                  <a:srgbClr val="000000"/>
                </a:solidFill>
                <a:latin typeface="Garamond" panose="02020404030301010803" pitchFamily="18" charset="0"/>
                <a:cs typeface="+mn-cs"/>
              </a:endParaRPr>
            </a:p>
          </p:txBody>
        </p:sp>
        <p:sp>
          <p:nvSpPr>
            <p:cNvPr id="19490" name="Rectangle 20">
              <a:extLst>
                <a:ext uri="{FF2B5EF4-FFF2-40B4-BE49-F238E27FC236}">
                  <a16:creationId xmlns:a16="http://schemas.microsoft.com/office/drawing/2014/main" id="{2CBE37E4-68E4-4640-B030-AA2872859AF5}"/>
                </a:ext>
              </a:extLst>
            </p:cNvPr>
            <p:cNvSpPr>
              <a:spLocks noChangeArrowheads="1"/>
            </p:cNvSpPr>
            <p:nvPr/>
          </p:nvSpPr>
          <p:spPr bwMode="auto">
            <a:xfrm>
              <a:off x="3915"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91" name="Rectangle 21">
              <a:extLst>
                <a:ext uri="{FF2B5EF4-FFF2-40B4-BE49-F238E27FC236}">
                  <a16:creationId xmlns:a16="http://schemas.microsoft.com/office/drawing/2014/main" id="{196C06CA-D740-4BB7-95B8-EF0434EAEB82}"/>
                </a:ext>
              </a:extLst>
            </p:cNvPr>
            <p:cNvSpPr>
              <a:spLocks noChangeArrowheads="1"/>
            </p:cNvSpPr>
            <p:nvPr/>
          </p:nvSpPr>
          <p:spPr bwMode="auto">
            <a:xfrm>
              <a:off x="4216"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8</a:t>
              </a:r>
              <a:endParaRPr lang="en-US" altLang="zh-CN" sz="1800">
                <a:solidFill>
                  <a:srgbClr val="000000"/>
                </a:solidFill>
                <a:latin typeface="Garamond" panose="02020404030301010803" pitchFamily="18" charset="0"/>
                <a:cs typeface="+mn-cs"/>
              </a:endParaRPr>
            </a:p>
          </p:txBody>
        </p:sp>
        <p:sp>
          <p:nvSpPr>
            <p:cNvPr id="19492" name="Rectangle 22">
              <a:extLst>
                <a:ext uri="{FF2B5EF4-FFF2-40B4-BE49-F238E27FC236}">
                  <a16:creationId xmlns:a16="http://schemas.microsoft.com/office/drawing/2014/main" id="{D6F40F07-6FB1-492B-8F99-8D5B207ABED8}"/>
                </a:ext>
              </a:extLst>
            </p:cNvPr>
            <p:cNvSpPr>
              <a:spLocks noChangeArrowheads="1"/>
            </p:cNvSpPr>
            <p:nvPr/>
          </p:nvSpPr>
          <p:spPr bwMode="auto">
            <a:xfrm>
              <a:off x="4321"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93" name="Rectangle 23">
              <a:extLst>
                <a:ext uri="{FF2B5EF4-FFF2-40B4-BE49-F238E27FC236}">
                  <a16:creationId xmlns:a16="http://schemas.microsoft.com/office/drawing/2014/main" id="{4F2DF4E2-745E-4B08-B4C9-B6BBBC45C797}"/>
                </a:ext>
              </a:extLst>
            </p:cNvPr>
            <p:cNvSpPr>
              <a:spLocks noChangeArrowheads="1"/>
            </p:cNvSpPr>
            <p:nvPr/>
          </p:nvSpPr>
          <p:spPr bwMode="auto">
            <a:xfrm>
              <a:off x="4623" y="803"/>
              <a:ext cx="12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9</a:t>
              </a:r>
              <a:endParaRPr lang="en-US" altLang="zh-CN" sz="1800">
                <a:solidFill>
                  <a:srgbClr val="000000"/>
                </a:solidFill>
                <a:latin typeface="Garamond" panose="02020404030301010803" pitchFamily="18" charset="0"/>
                <a:cs typeface="+mn-cs"/>
              </a:endParaRPr>
            </a:p>
          </p:txBody>
        </p:sp>
        <p:sp>
          <p:nvSpPr>
            <p:cNvPr id="19494" name="Rectangle 24">
              <a:extLst>
                <a:ext uri="{FF2B5EF4-FFF2-40B4-BE49-F238E27FC236}">
                  <a16:creationId xmlns:a16="http://schemas.microsoft.com/office/drawing/2014/main" id="{3B5FA712-9A1F-4306-BD0D-AEC8740E731F}"/>
                </a:ext>
              </a:extLst>
            </p:cNvPr>
            <p:cNvSpPr>
              <a:spLocks noChangeArrowheads="1"/>
            </p:cNvSpPr>
            <p:nvPr/>
          </p:nvSpPr>
          <p:spPr bwMode="auto">
            <a:xfrm>
              <a:off x="4728" y="803"/>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495" name="Rectangle 25">
              <a:extLst>
                <a:ext uri="{FF2B5EF4-FFF2-40B4-BE49-F238E27FC236}">
                  <a16:creationId xmlns:a16="http://schemas.microsoft.com/office/drawing/2014/main" id="{E05135E2-D30E-422F-9B9E-F9A57EDB0FFE}"/>
                </a:ext>
              </a:extLst>
            </p:cNvPr>
            <p:cNvSpPr>
              <a:spLocks noChangeArrowheads="1"/>
            </p:cNvSpPr>
            <p:nvPr/>
          </p:nvSpPr>
          <p:spPr bwMode="auto">
            <a:xfrm>
              <a:off x="1185"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496" name="Line 26">
              <a:extLst>
                <a:ext uri="{FF2B5EF4-FFF2-40B4-BE49-F238E27FC236}">
                  <a16:creationId xmlns:a16="http://schemas.microsoft.com/office/drawing/2014/main" id="{59E1D8CB-311A-4719-AB74-C7846C040A02}"/>
                </a:ext>
              </a:extLst>
            </p:cNvPr>
            <p:cNvSpPr>
              <a:spLocks noChangeShapeType="1"/>
            </p:cNvSpPr>
            <p:nvPr/>
          </p:nvSpPr>
          <p:spPr bwMode="auto">
            <a:xfrm>
              <a:off x="1185"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497" name="Line 27">
              <a:extLst>
                <a:ext uri="{FF2B5EF4-FFF2-40B4-BE49-F238E27FC236}">
                  <a16:creationId xmlns:a16="http://schemas.microsoft.com/office/drawing/2014/main" id="{E605618E-A599-4A77-A9F8-36972AAA27FF}"/>
                </a:ext>
              </a:extLst>
            </p:cNvPr>
            <p:cNvSpPr>
              <a:spLocks noChangeShapeType="1"/>
            </p:cNvSpPr>
            <p:nvPr/>
          </p:nvSpPr>
          <p:spPr bwMode="auto">
            <a:xfrm>
              <a:off x="118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498" name="Rectangle 28">
              <a:extLst>
                <a:ext uri="{FF2B5EF4-FFF2-40B4-BE49-F238E27FC236}">
                  <a16:creationId xmlns:a16="http://schemas.microsoft.com/office/drawing/2014/main" id="{497F4A52-B56A-41DE-BAFB-03DADC854895}"/>
                </a:ext>
              </a:extLst>
            </p:cNvPr>
            <p:cNvSpPr>
              <a:spLocks noChangeArrowheads="1"/>
            </p:cNvSpPr>
            <p:nvPr/>
          </p:nvSpPr>
          <p:spPr bwMode="auto">
            <a:xfrm>
              <a:off x="1185"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499" name="Line 29">
              <a:extLst>
                <a:ext uri="{FF2B5EF4-FFF2-40B4-BE49-F238E27FC236}">
                  <a16:creationId xmlns:a16="http://schemas.microsoft.com/office/drawing/2014/main" id="{73816AE8-A431-426F-8EDF-D239C87379AD}"/>
                </a:ext>
              </a:extLst>
            </p:cNvPr>
            <p:cNvSpPr>
              <a:spLocks noChangeShapeType="1"/>
            </p:cNvSpPr>
            <p:nvPr/>
          </p:nvSpPr>
          <p:spPr bwMode="auto">
            <a:xfrm>
              <a:off x="1185"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0" name="Line 30">
              <a:extLst>
                <a:ext uri="{FF2B5EF4-FFF2-40B4-BE49-F238E27FC236}">
                  <a16:creationId xmlns:a16="http://schemas.microsoft.com/office/drawing/2014/main" id="{17273AAC-B070-4058-AB09-D4D3764C4164}"/>
                </a:ext>
              </a:extLst>
            </p:cNvPr>
            <p:cNvSpPr>
              <a:spLocks noChangeShapeType="1"/>
            </p:cNvSpPr>
            <p:nvPr/>
          </p:nvSpPr>
          <p:spPr bwMode="auto">
            <a:xfrm>
              <a:off x="118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1" name="Rectangle 31">
              <a:extLst>
                <a:ext uri="{FF2B5EF4-FFF2-40B4-BE49-F238E27FC236}">
                  <a16:creationId xmlns:a16="http://schemas.microsoft.com/office/drawing/2014/main" id="{C7E57F30-A647-43A1-9052-392DFF8E1FCA}"/>
                </a:ext>
              </a:extLst>
            </p:cNvPr>
            <p:cNvSpPr>
              <a:spLocks noChangeArrowheads="1"/>
            </p:cNvSpPr>
            <p:nvPr/>
          </p:nvSpPr>
          <p:spPr bwMode="auto">
            <a:xfrm>
              <a:off x="1195" y="737"/>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02" name="Line 32">
              <a:extLst>
                <a:ext uri="{FF2B5EF4-FFF2-40B4-BE49-F238E27FC236}">
                  <a16:creationId xmlns:a16="http://schemas.microsoft.com/office/drawing/2014/main" id="{D31D5459-14B9-4C63-9626-EB8159C20E44}"/>
                </a:ext>
              </a:extLst>
            </p:cNvPr>
            <p:cNvSpPr>
              <a:spLocks noChangeShapeType="1"/>
            </p:cNvSpPr>
            <p:nvPr/>
          </p:nvSpPr>
          <p:spPr bwMode="auto">
            <a:xfrm>
              <a:off x="1195" y="737"/>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3" name="Rectangle 33">
              <a:extLst>
                <a:ext uri="{FF2B5EF4-FFF2-40B4-BE49-F238E27FC236}">
                  <a16:creationId xmlns:a16="http://schemas.microsoft.com/office/drawing/2014/main" id="{F7D662D1-365F-43BE-9467-60959669DE69}"/>
                </a:ext>
              </a:extLst>
            </p:cNvPr>
            <p:cNvSpPr>
              <a:spLocks noChangeArrowheads="1"/>
            </p:cNvSpPr>
            <p:nvPr/>
          </p:nvSpPr>
          <p:spPr bwMode="auto">
            <a:xfrm>
              <a:off x="1611"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04" name="Line 34">
              <a:extLst>
                <a:ext uri="{FF2B5EF4-FFF2-40B4-BE49-F238E27FC236}">
                  <a16:creationId xmlns:a16="http://schemas.microsoft.com/office/drawing/2014/main" id="{91378BD9-8DAD-4E08-972F-CBA0BE14E9F2}"/>
                </a:ext>
              </a:extLst>
            </p:cNvPr>
            <p:cNvSpPr>
              <a:spLocks noChangeShapeType="1"/>
            </p:cNvSpPr>
            <p:nvPr/>
          </p:nvSpPr>
          <p:spPr bwMode="auto">
            <a:xfrm>
              <a:off x="1611"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5" name="Line 35">
              <a:extLst>
                <a:ext uri="{FF2B5EF4-FFF2-40B4-BE49-F238E27FC236}">
                  <a16:creationId xmlns:a16="http://schemas.microsoft.com/office/drawing/2014/main" id="{69FFB780-AE20-45DB-B5F1-FC3488912EDB}"/>
                </a:ext>
              </a:extLst>
            </p:cNvPr>
            <p:cNvSpPr>
              <a:spLocks noChangeShapeType="1"/>
            </p:cNvSpPr>
            <p:nvPr/>
          </p:nvSpPr>
          <p:spPr bwMode="auto">
            <a:xfrm>
              <a:off x="1611"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6" name="Rectangle 36">
              <a:extLst>
                <a:ext uri="{FF2B5EF4-FFF2-40B4-BE49-F238E27FC236}">
                  <a16:creationId xmlns:a16="http://schemas.microsoft.com/office/drawing/2014/main" id="{3046A5FC-D3B5-4ABD-B053-572B81D19B02}"/>
                </a:ext>
              </a:extLst>
            </p:cNvPr>
            <p:cNvSpPr>
              <a:spLocks noChangeArrowheads="1"/>
            </p:cNvSpPr>
            <p:nvPr/>
          </p:nvSpPr>
          <p:spPr bwMode="auto">
            <a:xfrm>
              <a:off x="1621" y="737"/>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07" name="Line 37">
              <a:extLst>
                <a:ext uri="{FF2B5EF4-FFF2-40B4-BE49-F238E27FC236}">
                  <a16:creationId xmlns:a16="http://schemas.microsoft.com/office/drawing/2014/main" id="{4B880DBB-6DB7-4CC0-B9B8-01E088A7DBD0}"/>
                </a:ext>
              </a:extLst>
            </p:cNvPr>
            <p:cNvSpPr>
              <a:spLocks noChangeShapeType="1"/>
            </p:cNvSpPr>
            <p:nvPr/>
          </p:nvSpPr>
          <p:spPr bwMode="auto">
            <a:xfrm>
              <a:off x="1621" y="737"/>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08" name="Rectangle 38">
              <a:extLst>
                <a:ext uri="{FF2B5EF4-FFF2-40B4-BE49-F238E27FC236}">
                  <a16:creationId xmlns:a16="http://schemas.microsoft.com/office/drawing/2014/main" id="{6662D397-17CE-481C-A804-6975AA4D16E4}"/>
                </a:ext>
              </a:extLst>
            </p:cNvPr>
            <p:cNvSpPr>
              <a:spLocks noChangeArrowheads="1"/>
            </p:cNvSpPr>
            <p:nvPr/>
          </p:nvSpPr>
          <p:spPr bwMode="auto">
            <a:xfrm>
              <a:off x="2035"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09" name="Line 39">
              <a:extLst>
                <a:ext uri="{FF2B5EF4-FFF2-40B4-BE49-F238E27FC236}">
                  <a16:creationId xmlns:a16="http://schemas.microsoft.com/office/drawing/2014/main" id="{3458575D-E35E-4413-AEAD-C5710B018E40}"/>
                </a:ext>
              </a:extLst>
            </p:cNvPr>
            <p:cNvSpPr>
              <a:spLocks noChangeShapeType="1"/>
            </p:cNvSpPr>
            <p:nvPr/>
          </p:nvSpPr>
          <p:spPr bwMode="auto">
            <a:xfrm>
              <a:off x="2035"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0" name="Line 40">
              <a:extLst>
                <a:ext uri="{FF2B5EF4-FFF2-40B4-BE49-F238E27FC236}">
                  <a16:creationId xmlns:a16="http://schemas.microsoft.com/office/drawing/2014/main" id="{6346BF4E-E07C-459E-8D6A-943A30F37B52}"/>
                </a:ext>
              </a:extLst>
            </p:cNvPr>
            <p:cNvSpPr>
              <a:spLocks noChangeShapeType="1"/>
            </p:cNvSpPr>
            <p:nvPr/>
          </p:nvSpPr>
          <p:spPr bwMode="auto">
            <a:xfrm>
              <a:off x="2035"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1" name="Rectangle 41">
              <a:extLst>
                <a:ext uri="{FF2B5EF4-FFF2-40B4-BE49-F238E27FC236}">
                  <a16:creationId xmlns:a16="http://schemas.microsoft.com/office/drawing/2014/main" id="{A8DD212F-0181-48F6-BA26-999ECE7A04F2}"/>
                </a:ext>
              </a:extLst>
            </p:cNvPr>
            <p:cNvSpPr>
              <a:spLocks noChangeArrowheads="1"/>
            </p:cNvSpPr>
            <p:nvPr/>
          </p:nvSpPr>
          <p:spPr bwMode="auto">
            <a:xfrm>
              <a:off x="2044" y="737"/>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12" name="Line 42">
              <a:extLst>
                <a:ext uri="{FF2B5EF4-FFF2-40B4-BE49-F238E27FC236}">
                  <a16:creationId xmlns:a16="http://schemas.microsoft.com/office/drawing/2014/main" id="{82AEE368-E335-4B4E-9C4D-E20DF54BD0E9}"/>
                </a:ext>
              </a:extLst>
            </p:cNvPr>
            <p:cNvSpPr>
              <a:spLocks noChangeShapeType="1"/>
            </p:cNvSpPr>
            <p:nvPr/>
          </p:nvSpPr>
          <p:spPr bwMode="auto">
            <a:xfrm>
              <a:off x="2044" y="737"/>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3" name="Rectangle 43">
              <a:extLst>
                <a:ext uri="{FF2B5EF4-FFF2-40B4-BE49-F238E27FC236}">
                  <a16:creationId xmlns:a16="http://schemas.microsoft.com/office/drawing/2014/main" id="{62BBC090-67B1-4D1D-AA1F-E9F3F2D9CDA6}"/>
                </a:ext>
              </a:extLst>
            </p:cNvPr>
            <p:cNvSpPr>
              <a:spLocks noChangeArrowheads="1"/>
            </p:cNvSpPr>
            <p:nvPr/>
          </p:nvSpPr>
          <p:spPr bwMode="auto">
            <a:xfrm>
              <a:off x="246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14" name="Line 44">
              <a:extLst>
                <a:ext uri="{FF2B5EF4-FFF2-40B4-BE49-F238E27FC236}">
                  <a16:creationId xmlns:a16="http://schemas.microsoft.com/office/drawing/2014/main" id="{476D1E3F-E141-454B-82E7-C1DB1F1E1E87}"/>
                </a:ext>
              </a:extLst>
            </p:cNvPr>
            <p:cNvSpPr>
              <a:spLocks noChangeShapeType="1"/>
            </p:cNvSpPr>
            <p:nvPr/>
          </p:nvSpPr>
          <p:spPr bwMode="auto">
            <a:xfrm>
              <a:off x="246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5" name="Line 45">
              <a:extLst>
                <a:ext uri="{FF2B5EF4-FFF2-40B4-BE49-F238E27FC236}">
                  <a16:creationId xmlns:a16="http://schemas.microsoft.com/office/drawing/2014/main" id="{65091630-947B-482D-A48C-C31B9E33AF01}"/>
                </a:ext>
              </a:extLst>
            </p:cNvPr>
            <p:cNvSpPr>
              <a:spLocks noChangeShapeType="1"/>
            </p:cNvSpPr>
            <p:nvPr/>
          </p:nvSpPr>
          <p:spPr bwMode="auto">
            <a:xfrm>
              <a:off x="246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6" name="Rectangle 46">
              <a:extLst>
                <a:ext uri="{FF2B5EF4-FFF2-40B4-BE49-F238E27FC236}">
                  <a16:creationId xmlns:a16="http://schemas.microsoft.com/office/drawing/2014/main" id="{0E52C83E-96B5-4960-B414-FD657A64B6AF}"/>
                </a:ext>
              </a:extLst>
            </p:cNvPr>
            <p:cNvSpPr>
              <a:spLocks noChangeArrowheads="1"/>
            </p:cNvSpPr>
            <p:nvPr/>
          </p:nvSpPr>
          <p:spPr bwMode="auto">
            <a:xfrm>
              <a:off x="2470" y="737"/>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17" name="Line 47">
              <a:extLst>
                <a:ext uri="{FF2B5EF4-FFF2-40B4-BE49-F238E27FC236}">
                  <a16:creationId xmlns:a16="http://schemas.microsoft.com/office/drawing/2014/main" id="{C8E9321F-6C72-491D-80B6-3A2E897DD216}"/>
                </a:ext>
              </a:extLst>
            </p:cNvPr>
            <p:cNvSpPr>
              <a:spLocks noChangeShapeType="1"/>
            </p:cNvSpPr>
            <p:nvPr/>
          </p:nvSpPr>
          <p:spPr bwMode="auto">
            <a:xfrm>
              <a:off x="2470" y="737"/>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18" name="Rectangle 48">
              <a:extLst>
                <a:ext uri="{FF2B5EF4-FFF2-40B4-BE49-F238E27FC236}">
                  <a16:creationId xmlns:a16="http://schemas.microsoft.com/office/drawing/2014/main" id="{5C1BB4BA-071F-474D-9D04-60429EDC5158}"/>
                </a:ext>
              </a:extLst>
            </p:cNvPr>
            <p:cNvSpPr>
              <a:spLocks noChangeArrowheads="1"/>
            </p:cNvSpPr>
            <p:nvPr/>
          </p:nvSpPr>
          <p:spPr bwMode="auto">
            <a:xfrm>
              <a:off x="2884"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19" name="Line 49">
              <a:extLst>
                <a:ext uri="{FF2B5EF4-FFF2-40B4-BE49-F238E27FC236}">
                  <a16:creationId xmlns:a16="http://schemas.microsoft.com/office/drawing/2014/main" id="{094C6ED5-7C46-47ED-9416-2B7AC1D70307}"/>
                </a:ext>
              </a:extLst>
            </p:cNvPr>
            <p:cNvSpPr>
              <a:spLocks noChangeShapeType="1"/>
            </p:cNvSpPr>
            <p:nvPr/>
          </p:nvSpPr>
          <p:spPr bwMode="auto">
            <a:xfrm>
              <a:off x="2884"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0" name="Line 50">
              <a:extLst>
                <a:ext uri="{FF2B5EF4-FFF2-40B4-BE49-F238E27FC236}">
                  <a16:creationId xmlns:a16="http://schemas.microsoft.com/office/drawing/2014/main" id="{9F37D7F0-D0D9-4F3F-B636-36693AA2B429}"/>
                </a:ext>
              </a:extLst>
            </p:cNvPr>
            <p:cNvSpPr>
              <a:spLocks noChangeShapeType="1"/>
            </p:cNvSpPr>
            <p:nvPr/>
          </p:nvSpPr>
          <p:spPr bwMode="auto">
            <a:xfrm>
              <a:off x="2884"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1" name="Rectangle 51">
              <a:extLst>
                <a:ext uri="{FF2B5EF4-FFF2-40B4-BE49-F238E27FC236}">
                  <a16:creationId xmlns:a16="http://schemas.microsoft.com/office/drawing/2014/main" id="{52541B92-3036-489A-B3CB-852E1C6B790A}"/>
                </a:ext>
              </a:extLst>
            </p:cNvPr>
            <p:cNvSpPr>
              <a:spLocks noChangeArrowheads="1"/>
            </p:cNvSpPr>
            <p:nvPr/>
          </p:nvSpPr>
          <p:spPr bwMode="auto">
            <a:xfrm>
              <a:off x="2893"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22" name="Line 52">
              <a:extLst>
                <a:ext uri="{FF2B5EF4-FFF2-40B4-BE49-F238E27FC236}">
                  <a16:creationId xmlns:a16="http://schemas.microsoft.com/office/drawing/2014/main" id="{FC07623F-C16D-4ACF-AF2C-3EFEA6910950}"/>
                </a:ext>
              </a:extLst>
            </p:cNvPr>
            <p:cNvSpPr>
              <a:spLocks noChangeShapeType="1"/>
            </p:cNvSpPr>
            <p:nvPr/>
          </p:nvSpPr>
          <p:spPr bwMode="auto">
            <a:xfrm>
              <a:off x="2893"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3" name="Rectangle 53">
              <a:extLst>
                <a:ext uri="{FF2B5EF4-FFF2-40B4-BE49-F238E27FC236}">
                  <a16:creationId xmlns:a16="http://schemas.microsoft.com/office/drawing/2014/main" id="{AEBB52DE-9706-4B09-B8D4-AF9E10607013}"/>
                </a:ext>
              </a:extLst>
            </p:cNvPr>
            <p:cNvSpPr>
              <a:spLocks noChangeArrowheads="1"/>
            </p:cNvSpPr>
            <p:nvPr/>
          </p:nvSpPr>
          <p:spPr bwMode="auto">
            <a:xfrm>
              <a:off x="329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24" name="Line 54">
              <a:extLst>
                <a:ext uri="{FF2B5EF4-FFF2-40B4-BE49-F238E27FC236}">
                  <a16:creationId xmlns:a16="http://schemas.microsoft.com/office/drawing/2014/main" id="{DECD67DF-C5E3-410E-80DA-84B5F96D62DB}"/>
                </a:ext>
              </a:extLst>
            </p:cNvPr>
            <p:cNvSpPr>
              <a:spLocks noChangeShapeType="1"/>
            </p:cNvSpPr>
            <p:nvPr/>
          </p:nvSpPr>
          <p:spPr bwMode="auto">
            <a:xfrm>
              <a:off x="329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5" name="Line 55">
              <a:extLst>
                <a:ext uri="{FF2B5EF4-FFF2-40B4-BE49-F238E27FC236}">
                  <a16:creationId xmlns:a16="http://schemas.microsoft.com/office/drawing/2014/main" id="{C7BFA50B-AFBD-41D9-8CD1-6036D4E8E154}"/>
                </a:ext>
              </a:extLst>
            </p:cNvPr>
            <p:cNvSpPr>
              <a:spLocks noChangeShapeType="1"/>
            </p:cNvSpPr>
            <p:nvPr/>
          </p:nvSpPr>
          <p:spPr bwMode="auto">
            <a:xfrm>
              <a:off x="329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6" name="Rectangle 56">
              <a:extLst>
                <a:ext uri="{FF2B5EF4-FFF2-40B4-BE49-F238E27FC236}">
                  <a16:creationId xmlns:a16="http://schemas.microsoft.com/office/drawing/2014/main" id="{44A07746-EBFC-4765-8E4A-A520214710AF}"/>
                </a:ext>
              </a:extLst>
            </p:cNvPr>
            <p:cNvSpPr>
              <a:spLocks noChangeArrowheads="1"/>
            </p:cNvSpPr>
            <p:nvPr/>
          </p:nvSpPr>
          <p:spPr bwMode="auto">
            <a:xfrm>
              <a:off x="3300"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27" name="Line 57">
              <a:extLst>
                <a:ext uri="{FF2B5EF4-FFF2-40B4-BE49-F238E27FC236}">
                  <a16:creationId xmlns:a16="http://schemas.microsoft.com/office/drawing/2014/main" id="{AAB758F5-8B97-4B62-9515-609163D14F61}"/>
                </a:ext>
              </a:extLst>
            </p:cNvPr>
            <p:cNvSpPr>
              <a:spLocks noChangeShapeType="1"/>
            </p:cNvSpPr>
            <p:nvPr/>
          </p:nvSpPr>
          <p:spPr bwMode="auto">
            <a:xfrm>
              <a:off x="3300"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28" name="Rectangle 58">
              <a:extLst>
                <a:ext uri="{FF2B5EF4-FFF2-40B4-BE49-F238E27FC236}">
                  <a16:creationId xmlns:a16="http://schemas.microsoft.com/office/drawing/2014/main" id="{65D5F7E2-0603-4DFF-B370-9418049DA20D}"/>
                </a:ext>
              </a:extLst>
            </p:cNvPr>
            <p:cNvSpPr>
              <a:spLocks noChangeArrowheads="1"/>
            </p:cNvSpPr>
            <p:nvPr/>
          </p:nvSpPr>
          <p:spPr bwMode="auto">
            <a:xfrm>
              <a:off x="369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29" name="Line 59">
              <a:extLst>
                <a:ext uri="{FF2B5EF4-FFF2-40B4-BE49-F238E27FC236}">
                  <a16:creationId xmlns:a16="http://schemas.microsoft.com/office/drawing/2014/main" id="{2EABD302-125F-4ACB-BE98-C60A59BFF231}"/>
                </a:ext>
              </a:extLst>
            </p:cNvPr>
            <p:cNvSpPr>
              <a:spLocks noChangeShapeType="1"/>
            </p:cNvSpPr>
            <p:nvPr/>
          </p:nvSpPr>
          <p:spPr bwMode="auto">
            <a:xfrm>
              <a:off x="369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0" name="Line 60">
              <a:extLst>
                <a:ext uri="{FF2B5EF4-FFF2-40B4-BE49-F238E27FC236}">
                  <a16:creationId xmlns:a16="http://schemas.microsoft.com/office/drawing/2014/main" id="{085209E6-960C-4E64-A914-CAACC44F3B0D}"/>
                </a:ext>
              </a:extLst>
            </p:cNvPr>
            <p:cNvSpPr>
              <a:spLocks noChangeShapeType="1"/>
            </p:cNvSpPr>
            <p:nvPr/>
          </p:nvSpPr>
          <p:spPr bwMode="auto">
            <a:xfrm>
              <a:off x="369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1" name="Rectangle 61">
              <a:extLst>
                <a:ext uri="{FF2B5EF4-FFF2-40B4-BE49-F238E27FC236}">
                  <a16:creationId xmlns:a16="http://schemas.microsoft.com/office/drawing/2014/main" id="{4F1493A7-6F6A-4646-8FD9-5EC35163D379}"/>
                </a:ext>
              </a:extLst>
            </p:cNvPr>
            <p:cNvSpPr>
              <a:spLocks noChangeArrowheads="1"/>
            </p:cNvSpPr>
            <p:nvPr/>
          </p:nvSpPr>
          <p:spPr bwMode="auto">
            <a:xfrm>
              <a:off x="3706" y="737"/>
              <a:ext cx="39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32" name="Line 62">
              <a:extLst>
                <a:ext uri="{FF2B5EF4-FFF2-40B4-BE49-F238E27FC236}">
                  <a16:creationId xmlns:a16="http://schemas.microsoft.com/office/drawing/2014/main" id="{CC6D5679-6C98-4D24-81E0-75255433F160}"/>
                </a:ext>
              </a:extLst>
            </p:cNvPr>
            <p:cNvSpPr>
              <a:spLocks noChangeShapeType="1"/>
            </p:cNvSpPr>
            <p:nvPr/>
          </p:nvSpPr>
          <p:spPr bwMode="auto">
            <a:xfrm>
              <a:off x="3706" y="737"/>
              <a:ext cx="398"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3" name="Rectangle 63">
              <a:extLst>
                <a:ext uri="{FF2B5EF4-FFF2-40B4-BE49-F238E27FC236}">
                  <a16:creationId xmlns:a16="http://schemas.microsoft.com/office/drawing/2014/main" id="{B627BE69-6DD9-48C6-A901-C6651F5C5D9B}"/>
                </a:ext>
              </a:extLst>
            </p:cNvPr>
            <p:cNvSpPr>
              <a:spLocks noChangeArrowheads="1"/>
            </p:cNvSpPr>
            <p:nvPr/>
          </p:nvSpPr>
          <p:spPr bwMode="auto">
            <a:xfrm>
              <a:off x="4104"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34" name="Line 64">
              <a:extLst>
                <a:ext uri="{FF2B5EF4-FFF2-40B4-BE49-F238E27FC236}">
                  <a16:creationId xmlns:a16="http://schemas.microsoft.com/office/drawing/2014/main" id="{44115E0C-8088-48FF-8EF3-225CE670EAAD}"/>
                </a:ext>
              </a:extLst>
            </p:cNvPr>
            <p:cNvSpPr>
              <a:spLocks noChangeShapeType="1"/>
            </p:cNvSpPr>
            <p:nvPr/>
          </p:nvSpPr>
          <p:spPr bwMode="auto">
            <a:xfrm>
              <a:off x="4104"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5" name="Line 65">
              <a:extLst>
                <a:ext uri="{FF2B5EF4-FFF2-40B4-BE49-F238E27FC236}">
                  <a16:creationId xmlns:a16="http://schemas.microsoft.com/office/drawing/2014/main" id="{C4E450FB-FAD5-452A-A30E-1309B4758A4C}"/>
                </a:ext>
              </a:extLst>
            </p:cNvPr>
            <p:cNvSpPr>
              <a:spLocks noChangeShapeType="1"/>
            </p:cNvSpPr>
            <p:nvPr/>
          </p:nvSpPr>
          <p:spPr bwMode="auto">
            <a:xfrm>
              <a:off x="4104"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6" name="Rectangle 66">
              <a:extLst>
                <a:ext uri="{FF2B5EF4-FFF2-40B4-BE49-F238E27FC236}">
                  <a16:creationId xmlns:a16="http://schemas.microsoft.com/office/drawing/2014/main" id="{58D98AA3-25FB-4250-AE7A-1B0E8EB66184}"/>
                </a:ext>
              </a:extLst>
            </p:cNvPr>
            <p:cNvSpPr>
              <a:spLocks noChangeArrowheads="1"/>
            </p:cNvSpPr>
            <p:nvPr/>
          </p:nvSpPr>
          <p:spPr bwMode="auto">
            <a:xfrm>
              <a:off x="4113"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37" name="Line 67">
              <a:extLst>
                <a:ext uri="{FF2B5EF4-FFF2-40B4-BE49-F238E27FC236}">
                  <a16:creationId xmlns:a16="http://schemas.microsoft.com/office/drawing/2014/main" id="{6331DEBC-231A-4825-AC50-8CC6547F4EE2}"/>
                </a:ext>
              </a:extLst>
            </p:cNvPr>
            <p:cNvSpPr>
              <a:spLocks noChangeShapeType="1"/>
            </p:cNvSpPr>
            <p:nvPr/>
          </p:nvSpPr>
          <p:spPr bwMode="auto">
            <a:xfrm>
              <a:off x="4113"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38" name="Rectangle 68">
              <a:extLst>
                <a:ext uri="{FF2B5EF4-FFF2-40B4-BE49-F238E27FC236}">
                  <a16:creationId xmlns:a16="http://schemas.microsoft.com/office/drawing/2014/main" id="{59780E42-5098-4869-82B8-5B40A21A2F51}"/>
                </a:ext>
              </a:extLst>
            </p:cNvPr>
            <p:cNvSpPr>
              <a:spLocks noChangeArrowheads="1"/>
            </p:cNvSpPr>
            <p:nvPr/>
          </p:nvSpPr>
          <p:spPr bwMode="auto">
            <a:xfrm>
              <a:off x="4510" y="737"/>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39" name="Line 69">
              <a:extLst>
                <a:ext uri="{FF2B5EF4-FFF2-40B4-BE49-F238E27FC236}">
                  <a16:creationId xmlns:a16="http://schemas.microsoft.com/office/drawing/2014/main" id="{BB3CE019-0E18-435C-9DE9-307DAC5267EA}"/>
                </a:ext>
              </a:extLst>
            </p:cNvPr>
            <p:cNvSpPr>
              <a:spLocks noChangeShapeType="1"/>
            </p:cNvSpPr>
            <p:nvPr/>
          </p:nvSpPr>
          <p:spPr bwMode="auto">
            <a:xfrm>
              <a:off x="4510" y="737"/>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0" name="Line 70">
              <a:extLst>
                <a:ext uri="{FF2B5EF4-FFF2-40B4-BE49-F238E27FC236}">
                  <a16:creationId xmlns:a16="http://schemas.microsoft.com/office/drawing/2014/main" id="{15415E25-E168-4A13-B451-D3DCE3A0C617}"/>
                </a:ext>
              </a:extLst>
            </p:cNvPr>
            <p:cNvSpPr>
              <a:spLocks noChangeShapeType="1"/>
            </p:cNvSpPr>
            <p:nvPr/>
          </p:nvSpPr>
          <p:spPr bwMode="auto">
            <a:xfrm>
              <a:off x="4510"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1" name="Rectangle 71">
              <a:extLst>
                <a:ext uri="{FF2B5EF4-FFF2-40B4-BE49-F238E27FC236}">
                  <a16:creationId xmlns:a16="http://schemas.microsoft.com/office/drawing/2014/main" id="{4EE3EEB5-7E5A-4A6B-9EC9-06E798C97541}"/>
                </a:ext>
              </a:extLst>
            </p:cNvPr>
            <p:cNvSpPr>
              <a:spLocks noChangeArrowheads="1"/>
            </p:cNvSpPr>
            <p:nvPr/>
          </p:nvSpPr>
          <p:spPr bwMode="auto">
            <a:xfrm>
              <a:off x="4520" y="737"/>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42" name="Line 72">
              <a:extLst>
                <a:ext uri="{FF2B5EF4-FFF2-40B4-BE49-F238E27FC236}">
                  <a16:creationId xmlns:a16="http://schemas.microsoft.com/office/drawing/2014/main" id="{59E988F9-B8F1-4134-A6A9-C082947EACD8}"/>
                </a:ext>
              </a:extLst>
            </p:cNvPr>
            <p:cNvSpPr>
              <a:spLocks noChangeShapeType="1"/>
            </p:cNvSpPr>
            <p:nvPr/>
          </p:nvSpPr>
          <p:spPr bwMode="auto">
            <a:xfrm>
              <a:off x="4520" y="737"/>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3" name="Rectangle 73">
              <a:extLst>
                <a:ext uri="{FF2B5EF4-FFF2-40B4-BE49-F238E27FC236}">
                  <a16:creationId xmlns:a16="http://schemas.microsoft.com/office/drawing/2014/main" id="{79EA74B0-8513-4E5F-8383-B81AC36F51CC}"/>
                </a:ext>
              </a:extLst>
            </p:cNvPr>
            <p:cNvSpPr>
              <a:spLocks noChangeArrowheads="1"/>
            </p:cNvSpPr>
            <p:nvPr/>
          </p:nvSpPr>
          <p:spPr bwMode="auto">
            <a:xfrm>
              <a:off x="491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44" name="Line 74">
              <a:extLst>
                <a:ext uri="{FF2B5EF4-FFF2-40B4-BE49-F238E27FC236}">
                  <a16:creationId xmlns:a16="http://schemas.microsoft.com/office/drawing/2014/main" id="{2A3BB0C7-30AA-4D17-AEC9-AAEF7BF1FC01}"/>
                </a:ext>
              </a:extLst>
            </p:cNvPr>
            <p:cNvSpPr>
              <a:spLocks noChangeShapeType="1"/>
            </p:cNvSpPr>
            <p:nvPr/>
          </p:nvSpPr>
          <p:spPr bwMode="auto">
            <a:xfrm>
              <a:off x="491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5" name="Line 75">
              <a:extLst>
                <a:ext uri="{FF2B5EF4-FFF2-40B4-BE49-F238E27FC236}">
                  <a16:creationId xmlns:a16="http://schemas.microsoft.com/office/drawing/2014/main" id="{FA1421A2-F2C4-43C9-A6A0-A622834979C7}"/>
                </a:ext>
              </a:extLst>
            </p:cNvPr>
            <p:cNvSpPr>
              <a:spLocks noChangeShapeType="1"/>
            </p:cNvSpPr>
            <p:nvPr/>
          </p:nvSpPr>
          <p:spPr bwMode="auto">
            <a:xfrm>
              <a:off x="491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6" name="Rectangle 76">
              <a:extLst>
                <a:ext uri="{FF2B5EF4-FFF2-40B4-BE49-F238E27FC236}">
                  <a16:creationId xmlns:a16="http://schemas.microsoft.com/office/drawing/2014/main" id="{300B5C00-DBD3-47F5-A6CE-E990B514A3EE}"/>
                </a:ext>
              </a:extLst>
            </p:cNvPr>
            <p:cNvSpPr>
              <a:spLocks noChangeArrowheads="1"/>
            </p:cNvSpPr>
            <p:nvPr/>
          </p:nvSpPr>
          <p:spPr bwMode="auto">
            <a:xfrm>
              <a:off x="4917" y="737"/>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47" name="Line 77">
              <a:extLst>
                <a:ext uri="{FF2B5EF4-FFF2-40B4-BE49-F238E27FC236}">
                  <a16:creationId xmlns:a16="http://schemas.microsoft.com/office/drawing/2014/main" id="{7E777385-498B-4EF7-B855-FEC6DF20780F}"/>
                </a:ext>
              </a:extLst>
            </p:cNvPr>
            <p:cNvSpPr>
              <a:spLocks noChangeShapeType="1"/>
            </p:cNvSpPr>
            <p:nvPr/>
          </p:nvSpPr>
          <p:spPr bwMode="auto">
            <a:xfrm>
              <a:off x="4917" y="737"/>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8" name="Line 78">
              <a:extLst>
                <a:ext uri="{FF2B5EF4-FFF2-40B4-BE49-F238E27FC236}">
                  <a16:creationId xmlns:a16="http://schemas.microsoft.com/office/drawing/2014/main" id="{C2F26EBF-7C65-42D4-A12C-72FEA1F175B2}"/>
                </a:ext>
              </a:extLst>
            </p:cNvPr>
            <p:cNvSpPr>
              <a:spLocks noChangeShapeType="1"/>
            </p:cNvSpPr>
            <p:nvPr/>
          </p:nvSpPr>
          <p:spPr bwMode="auto">
            <a:xfrm>
              <a:off x="4917" y="737"/>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49" name="Rectangle 79">
              <a:extLst>
                <a:ext uri="{FF2B5EF4-FFF2-40B4-BE49-F238E27FC236}">
                  <a16:creationId xmlns:a16="http://schemas.microsoft.com/office/drawing/2014/main" id="{55F7ED5F-0C21-4235-A5A7-D7D7BF9A6D7B}"/>
                </a:ext>
              </a:extLst>
            </p:cNvPr>
            <p:cNvSpPr>
              <a:spLocks noChangeArrowheads="1"/>
            </p:cNvSpPr>
            <p:nvPr/>
          </p:nvSpPr>
          <p:spPr bwMode="auto">
            <a:xfrm>
              <a:off x="1185"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50" name="Line 80">
              <a:extLst>
                <a:ext uri="{FF2B5EF4-FFF2-40B4-BE49-F238E27FC236}">
                  <a16:creationId xmlns:a16="http://schemas.microsoft.com/office/drawing/2014/main" id="{AB5B708E-0D51-4C79-BDF4-7D1A3025603C}"/>
                </a:ext>
              </a:extLst>
            </p:cNvPr>
            <p:cNvSpPr>
              <a:spLocks noChangeShapeType="1"/>
            </p:cNvSpPr>
            <p:nvPr/>
          </p:nvSpPr>
          <p:spPr bwMode="auto">
            <a:xfrm>
              <a:off x="1185"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1" name="Rectangle 81">
              <a:extLst>
                <a:ext uri="{FF2B5EF4-FFF2-40B4-BE49-F238E27FC236}">
                  <a16:creationId xmlns:a16="http://schemas.microsoft.com/office/drawing/2014/main" id="{88D0E47E-A98F-4339-B1C7-2BCB1D229EF8}"/>
                </a:ext>
              </a:extLst>
            </p:cNvPr>
            <p:cNvSpPr>
              <a:spLocks noChangeArrowheads="1"/>
            </p:cNvSpPr>
            <p:nvPr/>
          </p:nvSpPr>
          <p:spPr bwMode="auto">
            <a:xfrm>
              <a:off x="1185"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52" name="Line 82">
              <a:extLst>
                <a:ext uri="{FF2B5EF4-FFF2-40B4-BE49-F238E27FC236}">
                  <a16:creationId xmlns:a16="http://schemas.microsoft.com/office/drawing/2014/main" id="{691466D8-6388-4FA3-B2AD-080BB9948621}"/>
                </a:ext>
              </a:extLst>
            </p:cNvPr>
            <p:cNvSpPr>
              <a:spLocks noChangeShapeType="1"/>
            </p:cNvSpPr>
            <p:nvPr/>
          </p:nvSpPr>
          <p:spPr bwMode="auto">
            <a:xfrm>
              <a:off x="1185"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3" name="Line 83">
              <a:extLst>
                <a:ext uri="{FF2B5EF4-FFF2-40B4-BE49-F238E27FC236}">
                  <a16:creationId xmlns:a16="http://schemas.microsoft.com/office/drawing/2014/main" id="{3505E52B-5EE0-47A8-A5F1-FD8A2CBBE2F3}"/>
                </a:ext>
              </a:extLst>
            </p:cNvPr>
            <p:cNvSpPr>
              <a:spLocks noChangeShapeType="1"/>
            </p:cNvSpPr>
            <p:nvPr/>
          </p:nvSpPr>
          <p:spPr bwMode="auto">
            <a:xfrm>
              <a:off x="118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4" name="Rectangle 84">
              <a:extLst>
                <a:ext uri="{FF2B5EF4-FFF2-40B4-BE49-F238E27FC236}">
                  <a16:creationId xmlns:a16="http://schemas.microsoft.com/office/drawing/2014/main" id="{69BF8A44-FB9D-42F9-9418-8953EF6BFE43}"/>
                </a:ext>
              </a:extLst>
            </p:cNvPr>
            <p:cNvSpPr>
              <a:spLocks noChangeArrowheads="1"/>
            </p:cNvSpPr>
            <p:nvPr/>
          </p:nvSpPr>
          <p:spPr bwMode="auto">
            <a:xfrm>
              <a:off x="1185"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55" name="Line 85">
              <a:extLst>
                <a:ext uri="{FF2B5EF4-FFF2-40B4-BE49-F238E27FC236}">
                  <a16:creationId xmlns:a16="http://schemas.microsoft.com/office/drawing/2014/main" id="{B2B40162-E9C1-4516-81C9-AA1246699B56}"/>
                </a:ext>
              </a:extLst>
            </p:cNvPr>
            <p:cNvSpPr>
              <a:spLocks noChangeShapeType="1"/>
            </p:cNvSpPr>
            <p:nvPr/>
          </p:nvSpPr>
          <p:spPr bwMode="auto">
            <a:xfrm>
              <a:off x="1185"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6" name="Line 86">
              <a:extLst>
                <a:ext uri="{FF2B5EF4-FFF2-40B4-BE49-F238E27FC236}">
                  <a16:creationId xmlns:a16="http://schemas.microsoft.com/office/drawing/2014/main" id="{2093A1AD-EB51-41B6-A5AB-3CCFF41C9E52}"/>
                </a:ext>
              </a:extLst>
            </p:cNvPr>
            <p:cNvSpPr>
              <a:spLocks noChangeShapeType="1"/>
            </p:cNvSpPr>
            <p:nvPr/>
          </p:nvSpPr>
          <p:spPr bwMode="auto">
            <a:xfrm>
              <a:off x="118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7" name="Rectangle 87">
              <a:extLst>
                <a:ext uri="{FF2B5EF4-FFF2-40B4-BE49-F238E27FC236}">
                  <a16:creationId xmlns:a16="http://schemas.microsoft.com/office/drawing/2014/main" id="{CE5CF0F3-1B6A-4248-8C6D-93F5D629AFAB}"/>
                </a:ext>
              </a:extLst>
            </p:cNvPr>
            <p:cNvSpPr>
              <a:spLocks noChangeArrowheads="1"/>
            </p:cNvSpPr>
            <p:nvPr/>
          </p:nvSpPr>
          <p:spPr bwMode="auto">
            <a:xfrm>
              <a:off x="1195" y="1141"/>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58" name="Line 88">
              <a:extLst>
                <a:ext uri="{FF2B5EF4-FFF2-40B4-BE49-F238E27FC236}">
                  <a16:creationId xmlns:a16="http://schemas.microsoft.com/office/drawing/2014/main" id="{0486B2BA-FB65-4314-83FF-1870BFB72BFE}"/>
                </a:ext>
              </a:extLst>
            </p:cNvPr>
            <p:cNvSpPr>
              <a:spLocks noChangeShapeType="1"/>
            </p:cNvSpPr>
            <p:nvPr/>
          </p:nvSpPr>
          <p:spPr bwMode="auto">
            <a:xfrm>
              <a:off x="1195" y="1141"/>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59" name="Rectangle 89">
              <a:extLst>
                <a:ext uri="{FF2B5EF4-FFF2-40B4-BE49-F238E27FC236}">
                  <a16:creationId xmlns:a16="http://schemas.microsoft.com/office/drawing/2014/main" id="{84E277AA-C923-472F-B4FE-ADC29E781ABA}"/>
                </a:ext>
              </a:extLst>
            </p:cNvPr>
            <p:cNvSpPr>
              <a:spLocks noChangeArrowheads="1"/>
            </p:cNvSpPr>
            <p:nvPr/>
          </p:nvSpPr>
          <p:spPr bwMode="auto">
            <a:xfrm>
              <a:off x="1611"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60" name="Line 90">
              <a:extLst>
                <a:ext uri="{FF2B5EF4-FFF2-40B4-BE49-F238E27FC236}">
                  <a16:creationId xmlns:a16="http://schemas.microsoft.com/office/drawing/2014/main" id="{4C380460-053E-4EBD-ABA1-F73F8AD6ED50}"/>
                </a:ext>
              </a:extLst>
            </p:cNvPr>
            <p:cNvSpPr>
              <a:spLocks noChangeShapeType="1"/>
            </p:cNvSpPr>
            <p:nvPr/>
          </p:nvSpPr>
          <p:spPr bwMode="auto">
            <a:xfrm>
              <a:off x="1611"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61" name="Rectangle 91">
              <a:extLst>
                <a:ext uri="{FF2B5EF4-FFF2-40B4-BE49-F238E27FC236}">
                  <a16:creationId xmlns:a16="http://schemas.microsoft.com/office/drawing/2014/main" id="{4A539726-2E0A-417F-9265-DFBAB29253D4}"/>
                </a:ext>
              </a:extLst>
            </p:cNvPr>
            <p:cNvSpPr>
              <a:spLocks noChangeArrowheads="1"/>
            </p:cNvSpPr>
            <p:nvPr/>
          </p:nvSpPr>
          <p:spPr bwMode="auto">
            <a:xfrm>
              <a:off x="1611"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62" name="Line 92">
              <a:extLst>
                <a:ext uri="{FF2B5EF4-FFF2-40B4-BE49-F238E27FC236}">
                  <a16:creationId xmlns:a16="http://schemas.microsoft.com/office/drawing/2014/main" id="{1116E8C7-B655-403F-A3E8-DA236E946505}"/>
                </a:ext>
              </a:extLst>
            </p:cNvPr>
            <p:cNvSpPr>
              <a:spLocks noChangeShapeType="1"/>
            </p:cNvSpPr>
            <p:nvPr/>
          </p:nvSpPr>
          <p:spPr bwMode="auto">
            <a:xfrm>
              <a:off x="1611"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63" name="Line 93">
              <a:extLst>
                <a:ext uri="{FF2B5EF4-FFF2-40B4-BE49-F238E27FC236}">
                  <a16:creationId xmlns:a16="http://schemas.microsoft.com/office/drawing/2014/main" id="{115542CD-2880-47D3-B3A6-34539D2709E0}"/>
                </a:ext>
              </a:extLst>
            </p:cNvPr>
            <p:cNvSpPr>
              <a:spLocks noChangeShapeType="1"/>
            </p:cNvSpPr>
            <p:nvPr/>
          </p:nvSpPr>
          <p:spPr bwMode="auto">
            <a:xfrm>
              <a:off x="1611"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64" name="Rectangle 94">
              <a:extLst>
                <a:ext uri="{FF2B5EF4-FFF2-40B4-BE49-F238E27FC236}">
                  <a16:creationId xmlns:a16="http://schemas.microsoft.com/office/drawing/2014/main" id="{2BD702B0-C5AD-454A-9F7A-FE0FF81E6EF6}"/>
                </a:ext>
              </a:extLst>
            </p:cNvPr>
            <p:cNvSpPr>
              <a:spLocks noChangeArrowheads="1"/>
            </p:cNvSpPr>
            <p:nvPr/>
          </p:nvSpPr>
          <p:spPr bwMode="auto">
            <a:xfrm>
              <a:off x="1621" y="1141"/>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65" name="Line 95">
              <a:extLst>
                <a:ext uri="{FF2B5EF4-FFF2-40B4-BE49-F238E27FC236}">
                  <a16:creationId xmlns:a16="http://schemas.microsoft.com/office/drawing/2014/main" id="{900FC4BF-9C75-40B4-9828-D1D057B72726}"/>
                </a:ext>
              </a:extLst>
            </p:cNvPr>
            <p:cNvSpPr>
              <a:spLocks noChangeShapeType="1"/>
            </p:cNvSpPr>
            <p:nvPr/>
          </p:nvSpPr>
          <p:spPr bwMode="auto">
            <a:xfrm>
              <a:off x="1621" y="1141"/>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66" name="Rectangle 96">
              <a:extLst>
                <a:ext uri="{FF2B5EF4-FFF2-40B4-BE49-F238E27FC236}">
                  <a16:creationId xmlns:a16="http://schemas.microsoft.com/office/drawing/2014/main" id="{D4DCA0EC-F27C-42EF-B357-BF5E7D57CB2D}"/>
                </a:ext>
              </a:extLst>
            </p:cNvPr>
            <p:cNvSpPr>
              <a:spLocks noChangeArrowheads="1"/>
            </p:cNvSpPr>
            <p:nvPr/>
          </p:nvSpPr>
          <p:spPr bwMode="auto">
            <a:xfrm>
              <a:off x="2035"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67" name="Line 97">
              <a:extLst>
                <a:ext uri="{FF2B5EF4-FFF2-40B4-BE49-F238E27FC236}">
                  <a16:creationId xmlns:a16="http://schemas.microsoft.com/office/drawing/2014/main" id="{60F40B52-E2CF-44A8-A067-A9BDEAC5FD32}"/>
                </a:ext>
              </a:extLst>
            </p:cNvPr>
            <p:cNvSpPr>
              <a:spLocks noChangeShapeType="1"/>
            </p:cNvSpPr>
            <p:nvPr/>
          </p:nvSpPr>
          <p:spPr bwMode="auto">
            <a:xfrm>
              <a:off x="2035"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68" name="Rectangle 98">
              <a:extLst>
                <a:ext uri="{FF2B5EF4-FFF2-40B4-BE49-F238E27FC236}">
                  <a16:creationId xmlns:a16="http://schemas.microsoft.com/office/drawing/2014/main" id="{D05988F6-F909-4FF0-BDBE-9539A96E78EF}"/>
                </a:ext>
              </a:extLst>
            </p:cNvPr>
            <p:cNvSpPr>
              <a:spLocks noChangeArrowheads="1"/>
            </p:cNvSpPr>
            <p:nvPr/>
          </p:nvSpPr>
          <p:spPr bwMode="auto">
            <a:xfrm>
              <a:off x="2035"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69" name="Line 99">
              <a:extLst>
                <a:ext uri="{FF2B5EF4-FFF2-40B4-BE49-F238E27FC236}">
                  <a16:creationId xmlns:a16="http://schemas.microsoft.com/office/drawing/2014/main" id="{6CB27C8B-C8FE-4185-8677-ADCF7AF2F7C5}"/>
                </a:ext>
              </a:extLst>
            </p:cNvPr>
            <p:cNvSpPr>
              <a:spLocks noChangeShapeType="1"/>
            </p:cNvSpPr>
            <p:nvPr/>
          </p:nvSpPr>
          <p:spPr bwMode="auto">
            <a:xfrm>
              <a:off x="2035"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0" name="Line 100">
              <a:extLst>
                <a:ext uri="{FF2B5EF4-FFF2-40B4-BE49-F238E27FC236}">
                  <a16:creationId xmlns:a16="http://schemas.microsoft.com/office/drawing/2014/main" id="{A167C9EB-9AA0-4D41-B2C8-02AA73E736D2}"/>
                </a:ext>
              </a:extLst>
            </p:cNvPr>
            <p:cNvSpPr>
              <a:spLocks noChangeShapeType="1"/>
            </p:cNvSpPr>
            <p:nvPr/>
          </p:nvSpPr>
          <p:spPr bwMode="auto">
            <a:xfrm>
              <a:off x="2035"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1" name="Rectangle 101">
              <a:extLst>
                <a:ext uri="{FF2B5EF4-FFF2-40B4-BE49-F238E27FC236}">
                  <a16:creationId xmlns:a16="http://schemas.microsoft.com/office/drawing/2014/main" id="{BEF9DA78-A854-4447-80AE-9092918D53F5}"/>
                </a:ext>
              </a:extLst>
            </p:cNvPr>
            <p:cNvSpPr>
              <a:spLocks noChangeArrowheads="1"/>
            </p:cNvSpPr>
            <p:nvPr/>
          </p:nvSpPr>
          <p:spPr bwMode="auto">
            <a:xfrm>
              <a:off x="2044" y="1141"/>
              <a:ext cx="416"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72" name="Line 102">
              <a:extLst>
                <a:ext uri="{FF2B5EF4-FFF2-40B4-BE49-F238E27FC236}">
                  <a16:creationId xmlns:a16="http://schemas.microsoft.com/office/drawing/2014/main" id="{A5FB0194-BBDE-48D6-A755-F34583A3EB2B}"/>
                </a:ext>
              </a:extLst>
            </p:cNvPr>
            <p:cNvSpPr>
              <a:spLocks noChangeShapeType="1"/>
            </p:cNvSpPr>
            <p:nvPr/>
          </p:nvSpPr>
          <p:spPr bwMode="auto">
            <a:xfrm>
              <a:off x="2044" y="1141"/>
              <a:ext cx="416"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3" name="Rectangle 103">
              <a:extLst>
                <a:ext uri="{FF2B5EF4-FFF2-40B4-BE49-F238E27FC236}">
                  <a16:creationId xmlns:a16="http://schemas.microsoft.com/office/drawing/2014/main" id="{BF777596-D579-4108-B945-824321A40CD3}"/>
                </a:ext>
              </a:extLst>
            </p:cNvPr>
            <p:cNvSpPr>
              <a:spLocks noChangeArrowheads="1"/>
            </p:cNvSpPr>
            <p:nvPr/>
          </p:nvSpPr>
          <p:spPr bwMode="auto">
            <a:xfrm>
              <a:off x="246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74" name="Line 104">
              <a:extLst>
                <a:ext uri="{FF2B5EF4-FFF2-40B4-BE49-F238E27FC236}">
                  <a16:creationId xmlns:a16="http://schemas.microsoft.com/office/drawing/2014/main" id="{12D544C3-59D1-4A66-B44D-218BEF0F34BD}"/>
                </a:ext>
              </a:extLst>
            </p:cNvPr>
            <p:cNvSpPr>
              <a:spLocks noChangeShapeType="1"/>
            </p:cNvSpPr>
            <p:nvPr/>
          </p:nvSpPr>
          <p:spPr bwMode="auto">
            <a:xfrm>
              <a:off x="246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5" name="Rectangle 105">
              <a:extLst>
                <a:ext uri="{FF2B5EF4-FFF2-40B4-BE49-F238E27FC236}">
                  <a16:creationId xmlns:a16="http://schemas.microsoft.com/office/drawing/2014/main" id="{5F503DA3-2E51-4C69-82DC-3D407E84AFE6}"/>
                </a:ext>
              </a:extLst>
            </p:cNvPr>
            <p:cNvSpPr>
              <a:spLocks noChangeArrowheads="1"/>
            </p:cNvSpPr>
            <p:nvPr/>
          </p:nvSpPr>
          <p:spPr bwMode="auto">
            <a:xfrm>
              <a:off x="246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76" name="Line 106">
              <a:extLst>
                <a:ext uri="{FF2B5EF4-FFF2-40B4-BE49-F238E27FC236}">
                  <a16:creationId xmlns:a16="http://schemas.microsoft.com/office/drawing/2014/main" id="{A58DCBE5-7F15-4F10-B22A-474CAF2BF2CD}"/>
                </a:ext>
              </a:extLst>
            </p:cNvPr>
            <p:cNvSpPr>
              <a:spLocks noChangeShapeType="1"/>
            </p:cNvSpPr>
            <p:nvPr/>
          </p:nvSpPr>
          <p:spPr bwMode="auto">
            <a:xfrm>
              <a:off x="246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7" name="Line 107">
              <a:extLst>
                <a:ext uri="{FF2B5EF4-FFF2-40B4-BE49-F238E27FC236}">
                  <a16:creationId xmlns:a16="http://schemas.microsoft.com/office/drawing/2014/main" id="{888DA1CE-570E-40B1-9FCE-568DE917589E}"/>
                </a:ext>
              </a:extLst>
            </p:cNvPr>
            <p:cNvSpPr>
              <a:spLocks noChangeShapeType="1"/>
            </p:cNvSpPr>
            <p:nvPr/>
          </p:nvSpPr>
          <p:spPr bwMode="auto">
            <a:xfrm>
              <a:off x="246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78" name="Rectangle 108">
              <a:extLst>
                <a:ext uri="{FF2B5EF4-FFF2-40B4-BE49-F238E27FC236}">
                  <a16:creationId xmlns:a16="http://schemas.microsoft.com/office/drawing/2014/main" id="{3CBB3BC2-C7CB-415B-AC1C-ED274ACD191C}"/>
                </a:ext>
              </a:extLst>
            </p:cNvPr>
            <p:cNvSpPr>
              <a:spLocks noChangeArrowheads="1"/>
            </p:cNvSpPr>
            <p:nvPr/>
          </p:nvSpPr>
          <p:spPr bwMode="auto">
            <a:xfrm>
              <a:off x="2470" y="1141"/>
              <a:ext cx="414"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79" name="Line 109">
              <a:extLst>
                <a:ext uri="{FF2B5EF4-FFF2-40B4-BE49-F238E27FC236}">
                  <a16:creationId xmlns:a16="http://schemas.microsoft.com/office/drawing/2014/main" id="{2C149F17-F179-4BD9-8C4A-B7A6D591D12A}"/>
                </a:ext>
              </a:extLst>
            </p:cNvPr>
            <p:cNvSpPr>
              <a:spLocks noChangeShapeType="1"/>
            </p:cNvSpPr>
            <p:nvPr/>
          </p:nvSpPr>
          <p:spPr bwMode="auto">
            <a:xfrm>
              <a:off x="2470" y="1141"/>
              <a:ext cx="414"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0" name="Rectangle 110">
              <a:extLst>
                <a:ext uri="{FF2B5EF4-FFF2-40B4-BE49-F238E27FC236}">
                  <a16:creationId xmlns:a16="http://schemas.microsoft.com/office/drawing/2014/main" id="{43A8AFD1-8FC7-4EC4-B072-8B502238B7C4}"/>
                </a:ext>
              </a:extLst>
            </p:cNvPr>
            <p:cNvSpPr>
              <a:spLocks noChangeArrowheads="1"/>
            </p:cNvSpPr>
            <p:nvPr/>
          </p:nvSpPr>
          <p:spPr bwMode="auto">
            <a:xfrm>
              <a:off x="2884"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81" name="Line 111">
              <a:extLst>
                <a:ext uri="{FF2B5EF4-FFF2-40B4-BE49-F238E27FC236}">
                  <a16:creationId xmlns:a16="http://schemas.microsoft.com/office/drawing/2014/main" id="{BE551A1F-0448-4221-BE1F-EB74B0C76D02}"/>
                </a:ext>
              </a:extLst>
            </p:cNvPr>
            <p:cNvSpPr>
              <a:spLocks noChangeShapeType="1"/>
            </p:cNvSpPr>
            <p:nvPr/>
          </p:nvSpPr>
          <p:spPr bwMode="auto">
            <a:xfrm>
              <a:off x="2884"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2" name="Rectangle 112">
              <a:extLst>
                <a:ext uri="{FF2B5EF4-FFF2-40B4-BE49-F238E27FC236}">
                  <a16:creationId xmlns:a16="http://schemas.microsoft.com/office/drawing/2014/main" id="{1A35B215-D83A-4E8E-88E3-B189B18D5C88}"/>
                </a:ext>
              </a:extLst>
            </p:cNvPr>
            <p:cNvSpPr>
              <a:spLocks noChangeArrowheads="1"/>
            </p:cNvSpPr>
            <p:nvPr/>
          </p:nvSpPr>
          <p:spPr bwMode="auto">
            <a:xfrm>
              <a:off x="2884"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83" name="Line 113">
              <a:extLst>
                <a:ext uri="{FF2B5EF4-FFF2-40B4-BE49-F238E27FC236}">
                  <a16:creationId xmlns:a16="http://schemas.microsoft.com/office/drawing/2014/main" id="{AFD3DB52-7C98-4C7F-9DD3-D83F8A3E49BF}"/>
                </a:ext>
              </a:extLst>
            </p:cNvPr>
            <p:cNvSpPr>
              <a:spLocks noChangeShapeType="1"/>
            </p:cNvSpPr>
            <p:nvPr/>
          </p:nvSpPr>
          <p:spPr bwMode="auto">
            <a:xfrm>
              <a:off x="2884"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4" name="Line 114">
              <a:extLst>
                <a:ext uri="{FF2B5EF4-FFF2-40B4-BE49-F238E27FC236}">
                  <a16:creationId xmlns:a16="http://schemas.microsoft.com/office/drawing/2014/main" id="{7BBAF717-CB83-437A-BA16-EF8D134DD795}"/>
                </a:ext>
              </a:extLst>
            </p:cNvPr>
            <p:cNvSpPr>
              <a:spLocks noChangeShapeType="1"/>
            </p:cNvSpPr>
            <p:nvPr/>
          </p:nvSpPr>
          <p:spPr bwMode="auto">
            <a:xfrm>
              <a:off x="2884"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5" name="Rectangle 115">
              <a:extLst>
                <a:ext uri="{FF2B5EF4-FFF2-40B4-BE49-F238E27FC236}">
                  <a16:creationId xmlns:a16="http://schemas.microsoft.com/office/drawing/2014/main" id="{FB6EAE08-A13E-4869-8E65-EF1B1C6D8AD9}"/>
                </a:ext>
              </a:extLst>
            </p:cNvPr>
            <p:cNvSpPr>
              <a:spLocks noChangeArrowheads="1"/>
            </p:cNvSpPr>
            <p:nvPr/>
          </p:nvSpPr>
          <p:spPr bwMode="auto">
            <a:xfrm>
              <a:off x="2893"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86" name="Line 116">
              <a:extLst>
                <a:ext uri="{FF2B5EF4-FFF2-40B4-BE49-F238E27FC236}">
                  <a16:creationId xmlns:a16="http://schemas.microsoft.com/office/drawing/2014/main" id="{776C69BB-063E-4DE7-874E-6FA14B792C8D}"/>
                </a:ext>
              </a:extLst>
            </p:cNvPr>
            <p:cNvSpPr>
              <a:spLocks noChangeShapeType="1"/>
            </p:cNvSpPr>
            <p:nvPr/>
          </p:nvSpPr>
          <p:spPr bwMode="auto">
            <a:xfrm>
              <a:off x="2893"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7" name="Rectangle 117">
              <a:extLst>
                <a:ext uri="{FF2B5EF4-FFF2-40B4-BE49-F238E27FC236}">
                  <a16:creationId xmlns:a16="http://schemas.microsoft.com/office/drawing/2014/main" id="{08CB3963-D65B-42DA-8176-4B6B4F38E319}"/>
                </a:ext>
              </a:extLst>
            </p:cNvPr>
            <p:cNvSpPr>
              <a:spLocks noChangeArrowheads="1"/>
            </p:cNvSpPr>
            <p:nvPr/>
          </p:nvSpPr>
          <p:spPr bwMode="auto">
            <a:xfrm>
              <a:off x="329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88" name="Line 118">
              <a:extLst>
                <a:ext uri="{FF2B5EF4-FFF2-40B4-BE49-F238E27FC236}">
                  <a16:creationId xmlns:a16="http://schemas.microsoft.com/office/drawing/2014/main" id="{C685D0AA-9256-41D8-988A-7E202F4F6309}"/>
                </a:ext>
              </a:extLst>
            </p:cNvPr>
            <p:cNvSpPr>
              <a:spLocks noChangeShapeType="1"/>
            </p:cNvSpPr>
            <p:nvPr/>
          </p:nvSpPr>
          <p:spPr bwMode="auto">
            <a:xfrm>
              <a:off x="329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89" name="Rectangle 119">
              <a:extLst>
                <a:ext uri="{FF2B5EF4-FFF2-40B4-BE49-F238E27FC236}">
                  <a16:creationId xmlns:a16="http://schemas.microsoft.com/office/drawing/2014/main" id="{F266FA90-9764-43D3-82C7-284A32C14A91}"/>
                </a:ext>
              </a:extLst>
            </p:cNvPr>
            <p:cNvSpPr>
              <a:spLocks noChangeArrowheads="1"/>
            </p:cNvSpPr>
            <p:nvPr/>
          </p:nvSpPr>
          <p:spPr bwMode="auto">
            <a:xfrm>
              <a:off x="329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90" name="Line 120">
              <a:extLst>
                <a:ext uri="{FF2B5EF4-FFF2-40B4-BE49-F238E27FC236}">
                  <a16:creationId xmlns:a16="http://schemas.microsoft.com/office/drawing/2014/main" id="{97884241-6819-4278-9683-D86B8786EECA}"/>
                </a:ext>
              </a:extLst>
            </p:cNvPr>
            <p:cNvSpPr>
              <a:spLocks noChangeShapeType="1"/>
            </p:cNvSpPr>
            <p:nvPr/>
          </p:nvSpPr>
          <p:spPr bwMode="auto">
            <a:xfrm>
              <a:off x="329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1" name="Line 121">
              <a:extLst>
                <a:ext uri="{FF2B5EF4-FFF2-40B4-BE49-F238E27FC236}">
                  <a16:creationId xmlns:a16="http://schemas.microsoft.com/office/drawing/2014/main" id="{4C618824-FEAC-4DA2-8EC1-3DE87934F7B5}"/>
                </a:ext>
              </a:extLst>
            </p:cNvPr>
            <p:cNvSpPr>
              <a:spLocks noChangeShapeType="1"/>
            </p:cNvSpPr>
            <p:nvPr/>
          </p:nvSpPr>
          <p:spPr bwMode="auto">
            <a:xfrm>
              <a:off x="329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2" name="Rectangle 122">
              <a:extLst>
                <a:ext uri="{FF2B5EF4-FFF2-40B4-BE49-F238E27FC236}">
                  <a16:creationId xmlns:a16="http://schemas.microsoft.com/office/drawing/2014/main" id="{899B9299-A8B1-4B5D-8DA2-D8194F9FF8EF}"/>
                </a:ext>
              </a:extLst>
            </p:cNvPr>
            <p:cNvSpPr>
              <a:spLocks noChangeArrowheads="1"/>
            </p:cNvSpPr>
            <p:nvPr/>
          </p:nvSpPr>
          <p:spPr bwMode="auto">
            <a:xfrm>
              <a:off x="3300"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93" name="Line 123">
              <a:extLst>
                <a:ext uri="{FF2B5EF4-FFF2-40B4-BE49-F238E27FC236}">
                  <a16:creationId xmlns:a16="http://schemas.microsoft.com/office/drawing/2014/main" id="{E7309257-607E-4AEB-A724-BF27272E9E1C}"/>
                </a:ext>
              </a:extLst>
            </p:cNvPr>
            <p:cNvSpPr>
              <a:spLocks noChangeShapeType="1"/>
            </p:cNvSpPr>
            <p:nvPr/>
          </p:nvSpPr>
          <p:spPr bwMode="auto">
            <a:xfrm>
              <a:off x="3300"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4" name="Rectangle 124">
              <a:extLst>
                <a:ext uri="{FF2B5EF4-FFF2-40B4-BE49-F238E27FC236}">
                  <a16:creationId xmlns:a16="http://schemas.microsoft.com/office/drawing/2014/main" id="{00504D19-AADC-4A18-A5EA-A49622D187ED}"/>
                </a:ext>
              </a:extLst>
            </p:cNvPr>
            <p:cNvSpPr>
              <a:spLocks noChangeArrowheads="1"/>
            </p:cNvSpPr>
            <p:nvPr/>
          </p:nvSpPr>
          <p:spPr bwMode="auto">
            <a:xfrm>
              <a:off x="3697"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95" name="Line 125">
              <a:extLst>
                <a:ext uri="{FF2B5EF4-FFF2-40B4-BE49-F238E27FC236}">
                  <a16:creationId xmlns:a16="http://schemas.microsoft.com/office/drawing/2014/main" id="{3993A2D3-0303-484D-9591-1F8C2634F423}"/>
                </a:ext>
              </a:extLst>
            </p:cNvPr>
            <p:cNvSpPr>
              <a:spLocks noChangeShapeType="1"/>
            </p:cNvSpPr>
            <p:nvPr/>
          </p:nvSpPr>
          <p:spPr bwMode="auto">
            <a:xfrm>
              <a:off x="3697"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6" name="Rectangle 126">
              <a:extLst>
                <a:ext uri="{FF2B5EF4-FFF2-40B4-BE49-F238E27FC236}">
                  <a16:creationId xmlns:a16="http://schemas.microsoft.com/office/drawing/2014/main" id="{3DE323D2-C13F-4366-8FC5-0FDFE3B0F2CF}"/>
                </a:ext>
              </a:extLst>
            </p:cNvPr>
            <p:cNvSpPr>
              <a:spLocks noChangeArrowheads="1"/>
            </p:cNvSpPr>
            <p:nvPr/>
          </p:nvSpPr>
          <p:spPr bwMode="auto">
            <a:xfrm>
              <a:off x="369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597" name="Line 127">
              <a:extLst>
                <a:ext uri="{FF2B5EF4-FFF2-40B4-BE49-F238E27FC236}">
                  <a16:creationId xmlns:a16="http://schemas.microsoft.com/office/drawing/2014/main" id="{538F502A-3DB9-40AC-80CF-ED3FC6D0F7DD}"/>
                </a:ext>
              </a:extLst>
            </p:cNvPr>
            <p:cNvSpPr>
              <a:spLocks noChangeShapeType="1"/>
            </p:cNvSpPr>
            <p:nvPr/>
          </p:nvSpPr>
          <p:spPr bwMode="auto">
            <a:xfrm>
              <a:off x="369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8" name="Line 128">
              <a:extLst>
                <a:ext uri="{FF2B5EF4-FFF2-40B4-BE49-F238E27FC236}">
                  <a16:creationId xmlns:a16="http://schemas.microsoft.com/office/drawing/2014/main" id="{A24A8CC1-6163-4F98-9F3B-82043C33BB57}"/>
                </a:ext>
              </a:extLst>
            </p:cNvPr>
            <p:cNvSpPr>
              <a:spLocks noChangeShapeType="1"/>
            </p:cNvSpPr>
            <p:nvPr/>
          </p:nvSpPr>
          <p:spPr bwMode="auto">
            <a:xfrm>
              <a:off x="369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599" name="Rectangle 129">
              <a:extLst>
                <a:ext uri="{FF2B5EF4-FFF2-40B4-BE49-F238E27FC236}">
                  <a16:creationId xmlns:a16="http://schemas.microsoft.com/office/drawing/2014/main" id="{90CC0FAA-E28C-4148-8C4A-0DC52CE4CE58}"/>
                </a:ext>
              </a:extLst>
            </p:cNvPr>
            <p:cNvSpPr>
              <a:spLocks noChangeArrowheads="1"/>
            </p:cNvSpPr>
            <p:nvPr/>
          </p:nvSpPr>
          <p:spPr bwMode="auto">
            <a:xfrm>
              <a:off x="3706" y="1141"/>
              <a:ext cx="398"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00" name="Line 130">
              <a:extLst>
                <a:ext uri="{FF2B5EF4-FFF2-40B4-BE49-F238E27FC236}">
                  <a16:creationId xmlns:a16="http://schemas.microsoft.com/office/drawing/2014/main" id="{04C00543-B312-4C83-986C-54AE752AAD68}"/>
                </a:ext>
              </a:extLst>
            </p:cNvPr>
            <p:cNvSpPr>
              <a:spLocks noChangeShapeType="1"/>
            </p:cNvSpPr>
            <p:nvPr/>
          </p:nvSpPr>
          <p:spPr bwMode="auto">
            <a:xfrm>
              <a:off x="3706" y="1141"/>
              <a:ext cx="398"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01" name="Rectangle 131">
              <a:extLst>
                <a:ext uri="{FF2B5EF4-FFF2-40B4-BE49-F238E27FC236}">
                  <a16:creationId xmlns:a16="http://schemas.microsoft.com/office/drawing/2014/main" id="{CF6FEC1D-6BD1-4039-9005-A0DEAA7C5E84}"/>
                </a:ext>
              </a:extLst>
            </p:cNvPr>
            <p:cNvSpPr>
              <a:spLocks noChangeArrowheads="1"/>
            </p:cNvSpPr>
            <p:nvPr/>
          </p:nvSpPr>
          <p:spPr bwMode="auto">
            <a:xfrm>
              <a:off x="4104"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02" name="Line 132">
              <a:extLst>
                <a:ext uri="{FF2B5EF4-FFF2-40B4-BE49-F238E27FC236}">
                  <a16:creationId xmlns:a16="http://schemas.microsoft.com/office/drawing/2014/main" id="{5A7BC581-3901-4B19-8629-12A58775FDA1}"/>
                </a:ext>
              </a:extLst>
            </p:cNvPr>
            <p:cNvSpPr>
              <a:spLocks noChangeShapeType="1"/>
            </p:cNvSpPr>
            <p:nvPr/>
          </p:nvSpPr>
          <p:spPr bwMode="auto">
            <a:xfrm>
              <a:off x="4104"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03" name="Rectangle 133">
              <a:extLst>
                <a:ext uri="{FF2B5EF4-FFF2-40B4-BE49-F238E27FC236}">
                  <a16:creationId xmlns:a16="http://schemas.microsoft.com/office/drawing/2014/main" id="{44BEA8D0-EA09-47F9-9F62-70C0AEEFA955}"/>
                </a:ext>
              </a:extLst>
            </p:cNvPr>
            <p:cNvSpPr>
              <a:spLocks noChangeArrowheads="1"/>
            </p:cNvSpPr>
            <p:nvPr/>
          </p:nvSpPr>
          <p:spPr bwMode="auto">
            <a:xfrm>
              <a:off x="4104"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04" name="Line 134">
              <a:extLst>
                <a:ext uri="{FF2B5EF4-FFF2-40B4-BE49-F238E27FC236}">
                  <a16:creationId xmlns:a16="http://schemas.microsoft.com/office/drawing/2014/main" id="{9F712577-1987-4E8F-82CE-EE9B7995ECE4}"/>
                </a:ext>
              </a:extLst>
            </p:cNvPr>
            <p:cNvSpPr>
              <a:spLocks noChangeShapeType="1"/>
            </p:cNvSpPr>
            <p:nvPr/>
          </p:nvSpPr>
          <p:spPr bwMode="auto">
            <a:xfrm>
              <a:off x="4104"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05" name="Line 135">
              <a:extLst>
                <a:ext uri="{FF2B5EF4-FFF2-40B4-BE49-F238E27FC236}">
                  <a16:creationId xmlns:a16="http://schemas.microsoft.com/office/drawing/2014/main" id="{828E986F-9FE7-4F00-BD4A-E47F5FCB3DBA}"/>
                </a:ext>
              </a:extLst>
            </p:cNvPr>
            <p:cNvSpPr>
              <a:spLocks noChangeShapeType="1"/>
            </p:cNvSpPr>
            <p:nvPr/>
          </p:nvSpPr>
          <p:spPr bwMode="auto">
            <a:xfrm>
              <a:off x="4104"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06" name="Rectangle 136">
              <a:extLst>
                <a:ext uri="{FF2B5EF4-FFF2-40B4-BE49-F238E27FC236}">
                  <a16:creationId xmlns:a16="http://schemas.microsoft.com/office/drawing/2014/main" id="{A4A45CC8-FB38-4FE7-99F1-4C3B1FE2F806}"/>
                </a:ext>
              </a:extLst>
            </p:cNvPr>
            <p:cNvSpPr>
              <a:spLocks noChangeArrowheads="1"/>
            </p:cNvSpPr>
            <p:nvPr/>
          </p:nvSpPr>
          <p:spPr bwMode="auto">
            <a:xfrm>
              <a:off x="4113"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07" name="Line 137">
              <a:extLst>
                <a:ext uri="{FF2B5EF4-FFF2-40B4-BE49-F238E27FC236}">
                  <a16:creationId xmlns:a16="http://schemas.microsoft.com/office/drawing/2014/main" id="{93008D87-C8CD-45F7-BCF1-1F68EFBBEF02}"/>
                </a:ext>
              </a:extLst>
            </p:cNvPr>
            <p:cNvSpPr>
              <a:spLocks noChangeShapeType="1"/>
            </p:cNvSpPr>
            <p:nvPr/>
          </p:nvSpPr>
          <p:spPr bwMode="auto">
            <a:xfrm>
              <a:off x="4113"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08" name="Rectangle 138">
              <a:extLst>
                <a:ext uri="{FF2B5EF4-FFF2-40B4-BE49-F238E27FC236}">
                  <a16:creationId xmlns:a16="http://schemas.microsoft.com/office/drawing/2014/main" id="{B6267B78-5F00-4871-807A-C264293447F6}"/>
                </a:ext>
              </a:extLst>
            </p:cNvPr>
            <p:cNvSpPr>
              <a:spLocks noChangeArrowheads="1"/>
            </p:cNvSpPr>
            <p:nvPr/>
          </p:nvSpPr>
          <p:spPr bwMode="auto">
            <a:xfrm>
              <a:off x="4510" y="749"/>
              <a:ext cx="10"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09" name="Line 139">
              <a:extLst>
                <a:ext uri="{FF2B5EF4-FFF2-40B4-BE49-F238E27FC236}">
                  <a16:creationId xmlns:a16="http://schemas.microsoft.com/office/drawing/2014/main" id="{33ABADD7-8305-4D7B-9F4C-FD3884E11207}"/>
                </a:ext>
              </a:extLst>
            </p:cNvPr>
            <p:cNvSpPr>
              <a:spLocks noChangeShapeType="1"/>
            </p:cNvSpPr>
            <p:nvPr/>
          </p:nvSpPr>
          <p:spPr bwMode="auto">
            <a:xfrm>
              <a:off x="4510"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0" name="Rectangle 140">
              <a:extLst>
                <a:ext uri="{FF2B5EF4-FFF2-40B4-BE49-F238E27FC236}">
                  <a16:creationId xmlns:a16="http://schemas.microsoft.com/office/drawing/2014/main" id="{E6FFD6D7-BA51-438B-A38E-5D796DC71FC3}"/>
                </a:ext>
              </a:extLst>
            </p:cNvPr>
            <p:cNvSpPr>
              <a:spLocks noChangeArrowheads="1"/>
            </p:cNvSpPr>
            <p:nvPr/>
          </p:nvSpPr>
          <p:spPr bwMode="auto">
            <a:xfrm>
              <a:off x="4510" y="1141"/>
              <a:ext cx="10"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11" name="Line 141">
              <a:extLst>
                <a:ext uri="{FF2B5EF4-FFF2-40B4-BE49-F238E27FC236}">
                  <a16:creationId xmlns:a16="http://schemas.microsoft.com/office/drawing/2014/main" id="{87FE22EB-8B82-4AC7-BA5A-6FDA4CBBED8B}"/>
                </a:ext>
              </a:extLst>
            </p:cNvPr>
            <p:cNvSpPr>
              <a:spLocks noChangeShapeType="1"/>
            </p:cNvSpPr>
            <p:nvPr/>
          </p:nvSpPr>
          <p:spPr bwMode="auto">
            <a:xfrm>
              <a:off x="4510" y="1141"/>
              <a:ext cx="10"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2" name="Line 142">
              <a:extLst>
                <a:ext uri="{FF2B5EF4-FFF2-40B4-BE49-F238E27FC236}">
                  <a16:creationId xmlns:a16="http://schemas.microsoft.com/office/drawing/2014/main" id="{548B2FA4-A51E-485E-ABC5-A6169EEFA1BF}"/>
                </a:ext>
              </a:extLst>
            </p:cNvPr>
            <p:cNvSpPr>
              <a:spLocks noChangeShapeType="1"/>
            </p:cNvSpPr>
            <p:nvPr/>
          </p:nvSpPr>
          <p:spPr bwMode="auto">
            <a:xfrm>
              <a:off x="4510"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3" name="Rectangle 143">
              <a:extLst>
                <a:ext uri="{FF2B5EF4-FFF2-40B4-BE49-F238E27FC236}">
                  <a16:creationId xmlns:a16="http://schemas.microsoft.com/office/drawing/2014/main" id="{3B6309A0-9D0F-4652-96A3-20D731F574A8}"/>
                </a:ext>
              </a:extLst>
            </p:cNvPr>
            <p:cNvSpPr>
              <a:spLocks noChangeArrowheads="1"/>
            </p:cNvSpPr>
            <p:nvPr/>
          </p:nvSpPr>
          <p:spPr bwMode="auto">
            <a:xfrm>
              <a:off x="4520" y="1141"/>
              <a:ext cx="397"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14" name="Line 144">
              <a:extLst>
                <a:ext uri="{FF2B5EF4-FFF2-40B4-BE49-F238E27FC236}">
                  <a16:creationId xmlns:a16="http://schemas.microsoft.com/office/drawing/2014/main" id="{5304DC2A-6F7A-46CB-B537-FBC293DB9D27}"/>
                </a:ext>
              </a:extLst>
            </p:cNvPr>
            <p:cNvSpPr>
              <a:spLocks noChangeShapeType="1"/>
            </p:cNvSpPr>
            <p:nvPr/>
          </p:nvSpPr>
          <p:spPr bwMode="auto">
            <a:xfrm>
              <a:off x="4520" y="1141"/>
              <a:ext cx="397"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5" name="Rectangle 145">
              <a:extLst>
                <a:ext uri="{FF2B5EF4-FFF2-40B4-BE49-F238E27FC236}">
                  <a16:creationId xmlns:a16="http://schemas.microsoft.com/office/drawing/2014/main" id="{717D4BDD-71EC-48C2-BEE5-65B240869C31}"/>
                </a:ext>
              </a:extLst>
            </p:cNvPr>
            <p:cNvSpPr>
              <a:spLocks noChangeArrowheads="1"/>
            </p:cNvSpPr>
            <p:nvPr/>
          </p:nvSpPr>
          <p:spPr bwMode="auto">
            <a:xfrm>
              <a:off x="4917" y="749"/>
              <a:ext cx="9" cy="3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16" name="Line 146">
              <a:extLst>
                <a:ext uri="{FF2B5EF4-FFF2-40B4-BE49-F238E27FC236}">
                  <a16:creationId xmlns:a16="http://schemas.microsoft.com/office/drawing/2014/main" id="{108985FC-50F8-4183-98F9-62F134A9046B}"/>
                </a:ext>
              </a:extLst>
            </p:cNvPr>
            <p:cNvSpPr>
              <a:spLocks noChangeShapeType="1"/>
            </p:cNvSpPr>
            <p:nvPr/>
          </p:nvSpPr>
          <p:spPr bwMode="auto">
            <a:xfrm>
              <a:off x="4917" y="749"/>
              <a:ext cx="1" cy="39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7" name="Rectangle 147">
              <a:extLst>
                <a:ext uri="{FF2B5EF4-FFF2-40B4-BE49-F238E27FC236}">
                  <a16:creationId xmlns:a16="http://schemas.microsoft.com/office/drawing/2014/main" id="{88D9948C-AFA0-4698-8709-B80B83BCF73E}"/>
                </a:ext>
              </a:extLst>
            </p:cNvPr>
            <p:cNvSpPr>
              <a:spLocks noChangeArrowheads="1"/>
            </p:cNvSpPr>
            <p:nvPr/>
          </p:nvSpPr>
          <p:spPr bwMode="auto">
            <a:xfrm>
              <a:off x="491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18" name="Line 148">
              <a:extLst>
                <a:ext uri="{FF2B5EF4-FFF2-40B4-BE49-F238E27FC236}">
                  <a16:creationId xmlns:a16="http://schemas.microsoft.com/office/drawing/2014/main" id="{0B5795A7-CDD8-454A-83A4-3A2166398742}"/>
                </a:ext>
              </a:extLst>
            </p:cNvPr>
            <p:cNvSpPr>
              <a:spLocks noChangeShapeType="1"/>
            </p:cNvSpPr>
            <p:nvPr/>
          </p:nvSpPr>
          <p:spPr bwMode="auto">
            <a:xfrm>
              <a:off x="491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19" name="Line 149">
              <a:extLst>
                <a:ext uri="{FF2B5EF4-FFF2-40B4-BE49-F238E27FC236}">
                  <a16:creationId xmlns:a16="http://schemas.microsoft.com/office/drawing/2014/main" id="{6F3F5B51-39CC-4C39-B2BD-2572D1C65874}"/>
                </a:ext>
              </a:extLst>
            </p:cNvPr>
            <p:cNvSpPr>
              <a:spLocks noChangeShapeType="1"/>
            </p:cNvSpPr>
            <p:nvPr/>
          </p:nvSpPr>
          <p:spPr bwMode="auto">
            <a:xfrm>
              <a:off x="491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20" name="Rectangle 150">
              <a:extLst>
                <a:ext uri="{FF2B5EF4-FFF2-40B4-BE49-F238E27FC236}">
                  <a16:creationId xmlns:a16="http://schemas.microsoft.com/office/drawing/2014/main" id="{2DCE2263-E6A9-41CD-9E39-DEE55CD7E006}"/>
                </a:ext>
              </a:extLst>
            </p:cNvPr>
            <p:cNvSpPr>
              <a:spLocks noChangeArrowheads="1"/>
            </p:cNvSpPr>
            <p:nvPr/>
          </p:nvSpPr>
          <p:spPr bwMode="auto">
            <a:xfrm>
              <a:off x="4917" y="1141"/>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21" name="Line 151">
              <a:extLst>
                <a:ext uri="{FF2B5EF4-FFF2-40B4-BE49-F238E27FC236}">
                  <a16:creationId xmlns:a16="http://schemas.microsoft.com/office/drawing/2014/main" id="{53972A86-BE83-424C-8AA1-C17E21673B87}"/>
                </a:ext>
              </a:extLst>
            </p:cNvPr>
            <p:cNvSpPr>
              <a:spLocks noChangeShapeType="1"/>
            </p:cNvSpPr>
            <p:nvPr/>
          </p:nvSpPr>
          <p:spPr bwMode="auto">
            <a:xfrm>
              <a:off x="4917" y="1141"/>
              <a:ext cx="9" cy="1"/>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22" name="Line 152">
              <a:extLst>
                <a:ext uri="{FF2B5EF4-FFF2-40B4-BE49-F238E27FC236}">
                  <a16:creationId xmlns:a16="http://schemas.microsoft.com/office/drawing/2014/main" id="{26F0BC4E-3DF6-488B-A345-DF249B4D496C}"/>
                </a:ext>
              </a:extLst>
            </p:cNvPr>
            <p:cNvSpPr>
              <a:spLocks noChangeShapeType="1"/>
            </p:cNvSpPr>
            <p:nvPr/>
          </p:nvSpPr>
          <p:spPr bwMode="auto">
            <a:xfrm>
              <a:off x="4917" y="1141"/>
              <a:ext cx="1" cy="12"/>
            </a:xfrm>
            <a:prstGeom prst="line">
              <a:avLst/>
            </a:prstGeom>
            <a:noFill/>
            <a:ln w="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23" name="Rectangle 153">
              <a:extLst>
                <a:ext uri="{FF2B5EF4-FFF2-40B4-BE49-F238E27FC236}">
                  <a16:creationId xmlns:a16="http://schemas.microsoft.com/office/drawing/2014/main" id="{F4C4FBCB-9059-4259-B5FF-6E949C168F2C}"/>
                </a:ext>
              </a:extLst>
            </p:cNvPr>
            <p:cNvSpPr>
              <a:spLocks noChangeArrowheads="1"/>
            </p:cNvSpPr>
            <p:nvPr/>
          </p:nvSpPr>
          <p:spPr bwMode="auto">
            <a:xfrm>
              <a:off x="1298" y="1207"/>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24" name="Rectangle 154">
              <a:extLst>
                <a:ext uri="{FF2B5EF4-FFF2-40B4-BE49-F238E27FC236}">
                  <a16:creationId xmlns:a16="http://schemas.microsoft.com/office/drawing/2014/main" id="{FDE4B46B-B2E3-4D4F-9D8F-7B0E03C6FE27}"/>
                </a:ext>
              </a:extLst>
            </p:cNvPr>
            <p:cNvSpPr>
              <a:spLocks noChangeArrowheads="1"/>
            </p:cNvSpPr>
            <p:nvPr/>
          </p:nvSpPr>
          <p:spPr bwMode="auto">
            <a:xfrm>
              <a:off x="1298" y="1195"/>
              <a:ext cx="22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15</a:t>
              </a:r>
              <a:endParaRPr lang="en-US" altLang="zh-CN" sz="1800">
                <a:solidFill>
                  <a:srgbClr val="000000"/>
                </a:solidFill>
                <a:latin typeface="Garamond" panose="02020404030301010803" pitchFamily="18" charset="0"/>
                <a:cs typeface="+mn-cs"/>
              </a:endParaRPr>
            </a:p>
          </p:txBody>
        </p:sp>
        <p:sp>
          <p:nvSpPr>
            <p:cNvPr id="19625" name="Rectangle 155">
              <a:extLst>
                <a:ext uri="{FF2B5EF4-FFF2-40B4-BE49-F238E27FC236}">
                  <a16:creationId xmlns:a16="http://schemas.microsoft.com/office/drawing/2014/main" id="{9F20688E-D847-4B7C-B480-484563F2353E}"/>
                </a:ext>
              </a:extLst>
            </p:cNvPr>
            <p:cNvSpPr>
              <a:spLocks noChangeArrowheads="1"/>
            </p:cNvSpPr>
            <p:nvPr/>
          </p:nvSpPr>
          <p:spPr bwMode="auto">
            <a:xfrm>
              <a:off x="1508"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26" name="Rectangle 156">
              <a:extLst>
                <a:ext uri="{FF2B5EF4-FFF2-40B4-BE49-F238E27FC236}">
                  <a16:creationId xmlns:a16="http://schemas.microsoft.com/office/drawing/2014/main" id="{FFC11A07-1DFC-4A2D-9DD7-3E6AED7D37BA}"/>
                </a:ext>
              </a:extLst>
            </p:cNvPr>
            <p:cNvSpPr>
              <a:spLocks noChangeArrowheads="1"/>
            </p:cNvSpPr>
            <p:nvPr/>
          </p:nvSpPr>
          <p:spPr bwMode="auto">
            <a:xfrm>
              <a:off x="1934"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27" name="Rectangle 157">
              <a:extLst>
                <a:ext uri="{FF2B5EF4-FFF2-40B4-BE49-F238E27FC236}">
                  <a16:creationId xmlns:a16="http://schemas.microsoft.com/office/drawing/2014/main" id="{F437E836-091E-4EBD-84C4-CD828528F9D8}"/>
                </a:ext>
              </a:extLst>
            </p:cNvPr>
            <p:cNvSpPr>
              <a:spLocks noChangeArrowheads="1"/>
            </p:cNvSpPr>
            <p:nvPr/>
          </p:nvSpPr>
          <p:spPr bwMode="auto">
            <a:xfrm>
              <a:off x="2357"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28" name="Rectangle 158">
              <a:extLst>
                <a:ext uri="{FF2B5EF4-FFF2-40B4-BE49-F238E27FC236}">
                  <a16:creationId xmlns:a16="http://schemas.microsoft.com/office/drawing/2014/main" id="{1BAC4A5C-160E-449C-A078-AC6827D6E93B}"/>
                </a:ext>
              </a:extLst>
            </p:cNvPr>
            <p:cNvSpPr>
              <a:spLocks noChangeArrowheads="1"/>
            </p:cNvSpPr>
            <p:nvPr/>
          </p:nvSpPr>
          <p:spPr bwMode="auto">
            <a:xfrm>
              <a:off x="2573" y="1195"/>
              <a:ext cx="24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22</a:t>
              </a:r>
              <a:endParaRPr lang="en-US" altLang="zh-CN" sz="1800">
                <a:solidFill>
                  <a:srgbClr val="000000"/>
                </a:solidFill>
                <a:latin typeface="Garamond" panose="02020404030301010803" pitchFamily="18" charset="0"/>
                <a:cs typeface="+mn-cs"/>
              </a:endParaRPr>
            </a:p>
          </p:txBody>
        </p:sp>
        <p:sp>
          <p:nvSpPr>
            <p:cNvPr id="19629" name="Rectangle 159">
              <a:extLst>
                <a:ext uri="{FF2B5EF4-FFF2-40B4-BE49-F238E27FC236}">
                  <a16:creationId xmlns:a16="http://schemas.microsoft.com/office/drawing/2014/main" id="{F054170D-257D-4F75-8B30-DCD4444EB14F}"/>
                </a:ext>
              </a:extLst>
            </p:cNvPr>
            <p:cNvSpPr>
              <a:spLocks noChangeArrowheads="1"/>
            </p:cNvSpPr>
            <p:nvPr/>
          </p:nvSpPr>
          <p:spPr bwMode="auto">
            <a:xfrm>
              <a:off x="2783"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0" name="Rectangle 160">
              <a:extLst>
                <a:ext uri="{FF2B5EF4-FFF2-40B4-BE49-F238E27FC236}">
                  <a16:creationId xmlns:a16="http://schemas.microsoft.com/office/drawing/2014/main" id="{E95505D8-59E3-4BA1-835A-36CDBF1917DA}"/>
                </a:ext>
              </a:extLst>
            </p:cNvPr>
            <p:cNvSpPr>
              <a:spLocks noChangeArrowheads="1"/>
            </p:cNvSpPr>
            <p:nvPr/>
          </p:nvSpPr>
          <p:spPr bwMode="auto">
            <a:xfrm>
              <a:off x="3207"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1" name="Rectangle 161">
              <a:extLst>
                <a:ext uri="{FF2B5EF4-FFF2-40B4-BE49-F238E27FC236}">
                  <a16:creationId xmlns:a16="http://schemas.microsoft.com/office/drawing/2014/main" id="{D066E988-740A-4C14-BA32-E59EF22C4D1E}"/>
                </a:ext>
              </a:extLst>
            </p:cNvPr>
            <p:cNvSpPr>
              <a:spLocks noChangeArrowheads="1"/>
            </p:cNvSpPr>
            <p:nvPr/>
          </p:nvSpPr>
          <p:spPr bwMode="auto">
            <a:xfrm>
              <a:off x="3422" y="1195"/>
              <a:ext cx="22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51</a:t>
              </a:r>
              <a:endParaRPr lang="en-US" altLang="zh-CN" sz="1800">
                <a:solidFill>
                  <a:srgbClr val="000000"/>
                </a:solidFill>
                <a:latin typeface="Garamond" panose="02020404030301010803" pitchFamily="18" charset="0"/>
                <a:cs typeface="+mn-cs"/>
              </a:endParaRPr>
            </a:p>
          </p:txBody>
        </p:sp>
        <p:sp>
          <p:nvSpPr>
            <p:cNvPr id="19632" name="Rectangle 162">
              <a:extLst>
                <a:ext uri="{FF2B5EF4-FFF2-40B4-BE49-F238E27FC236}">
                  <a16:creationId xmlns:a16="http://schemas.microsoft.com/office/drawing/2014/main" id="{3618B4A4-FDE8-4C5A-BDD5-B0D667E09879}"/>
                </a:ext>
              </a:extLst>
            </p:cNvPr>
            <p:cNvSpPr>
              <a:spLocks noChangeArrowheads="1"/>
            </p:cNvSpPr>
            <p:nvPr/>
          </p:nvSpPr>
          <p:spPr bwMode="auto">
            <a:xfrm>
              <a:off x="3632"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3" name="Rectangle 163">
              <a:extLst>
                <a:ext uri="{FF2B5EF4-FFF2-40B4-BE49-F238E27FC236}">
                  <a16:creationId xmlns:a16="http://schemas.microsoft.com/office/drawing/2014/main" id="{242AF909-2B83-4459-997D-33ACFDD51C69}"/>
                </a:ext>
              </a:extLst>
            </p:cNvPr>
            <p:cNvSpPr>
              <a:spLocks noChangeArrowheads="1"/>
            </p:cNvSpPr>
            <p:nvPr/>
          </p:nvSpPr>
          <p:spPr bwMode="auto">
            <a:xfrm>
              <a:off x="3845" y="1195"/>
              <a:ext cx="24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60</a:t>
              </a:r>
              <a:endParaRPr lang="en-US" altLang="zh-CN" sz="1800">
                <a:solidFill>
                  <a:srgbClr val="000000"/>
                </a:solidFill>
                <a:latin typeface="Garamond" panose="02020404030301010803" pitchFamily="18" charset="0"/>
                <a:cs typeface="+mn-cs"/>
              </a:endParaRPr>
            </a:p>
          </p:txBody>
        </p:sp>
        <p:sp>
          <p:nvSpPr>
            <p:cNvPr id="19634" name="Rectangle 164">
              <a:extLst>
                <a:ext uri="{FF2B5EF4-FFF2-40B4-BE49-F238E27FC236}">
                  <a16:creationId xmlns:a16="http://schemas.microsoft.com/office/drawing/2014/main" id="{2E253FCB-AC5D-4D2D-9918-7148B1333F6D}"/>
                </a:ext>
              </a:extLst>
            </p:cNvPr>
            <p:cNvSpPr>
              <a:spLocks noChangeArrowheads="1"/>
            </p:cNvSpPr>
            <p:nvPr/>
          </p:nvSpPr>
          <p:spPr bwMode="auto">
            <a:xfrm>
              <a:off x="4056"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5" name="Rectangle 165">
              <a:extLst>
                <a:ext uri="{FF2B5EF4-FFF2-40B4-BE49-F238E27FC236}">
                  <a16:creationId xmlns:a16="http://schemas.microsoft.com/office/drawing/2014/main" id="{7C19ED5C-14FB-45A6-9679-87696CD5BF19}"/>
                </a:ext>
              </a:extLst>
            </p:cNvPr>
            <p:cNvSpPr>
              <a:spLocks noChangeArrowheads="1"/>
            </p:cNvSpPr>
            <p:nvPr/>
          </p:nvSpPr>
          <p:spPr bwMode="auto">
            <a:xfrm>
              <a:off x="4271" y="1195"/>
              <a:ext cx="24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88</a:t>
              </a:r>
              <a:endParaRPr lang="en-US" altLang="zh-CN" sz="1800">
                <a:solidFill>
                  <a:srgbClr val="000000"/>
                </a:solidFill>
                <a:latin typeface="Garamond" panose="02020404030301010803" pitchFamily="18" charset="0"/>
                <a:cs typeface="+mn-cs"/>
              </a:endParaRPr>
            </a:p>
          </p:txBody>
        </p:sp>
        <p:sp>
          <p:nvSpPr>
            <p:cNvPr id="19636" name="Rectangle 166">
              <a:extLst>
                <a:ext uri="{FF2B5EF4-FFF2-40B4-BE49-F238E27FC236}">
                  <a16:creationId xmlns:a16="http://schemas.microsoft.com/office/drawing/2014/main" id="{A23D55E4-3450-46C4-A516-6E3BB688AFA3}"/>
                </a:ext>
              </a:extLst>
            </p:cNvPr>
            <p:cNvSpPr>
              <a:spLocks noChangeArrowheads="1"/>
            </p:cNvSpPr>
            <p:nvPr/>
          </p:nvSpPr>
          <p:spPr bwMode="auto">
            <a:xfrm>
              <a:off x="4481"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7" name="Rectangle 167">
              <a:extLst>
                <a:ext uri="{FF2B5EF4-FFF2-40B4-BE49-F238E27FC236}">
                  <a16:creationId xmlns:a16="http://schemas.microsoft.com/office/drawing/2014/main" id="{F85EB3D4-503A-44E5-A144-B1A9909C252A}"/>
                </a:ext>
              </a:extLst>
            </p:cNvPr>
            <p:cNvSpPr>
              <a:spLocks noChangeArrowheads="1"/>
            </p:cNvSpPr>
            <p:nvPr/>
          </p:nvSpPr>
          <p:spPr bwMode="auto">
            <a:xfrm>
              <a:off x="4694" y="1195"/>
              <a:ext cx="24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93</a:t>
              </a:r>
              <a:endParaRPr lang="en-US" altLang="zh-CN" sz="1800">
                <a:solidFill>
                  <a:srgbClr val="000000"/>
                </a:solidFill>
                <a:latin typeface="Garamond" panose="02020404030301010803" pitchFamily="18" charset="0"/>
                <a:cs typeface="+mn-cs"/>
              </a:endParaRPr>
            </a:p>
          </p:txBody>
        </p:sp>
        <p:sp>
          <p:nvSpPr>
            <p:cNvPr id="19638" name="Rectangle 168">
              <a:extLst>
                <a:ext uri="{FF2B5EF4-FFF2-40B4-BE49-F238E27FC236}">
                  <a16:creationId xmlns:a16="http://schemas.microsoft.com/office/drawing/2014/main" id="{7B5E2D32-4D4D-4581-9A14-A402C5A797FE}"/>
                </a:ext>
              </a:extLst>
            </p:cNvPr>
            <p:cNvSpPr>
              <a:spLocks noChangeArrowheads="1"/>
            </p:cNvSpPr>
            <p:nvPr/>
          </p:nvSpPr>
          <p:spPr bwMode="auto">
            <a:xfrm>
              <a:off x="4905" y="1195"/>
              <a:ext cx="6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 </a:t>
              </a:r>
              <a:endParaRPr lang="en-US" altLang="zh-CN" sz="1800">
                <a:solidFill>
                  <a:srgbClr val="000000"/>
                </a:solidFill>
                <a:latin typeface="Garamond" panose="02020404030301010803" pitchFamily="18" charset="0"/>
                <a:cs typeface="+mn-cs"/>
              </a:endParaRPr>
            </a:p>
          </p:txBody>
        </p:sp>
        <p:sp>
          <p:nvSpPr>
            <p:cNvPr id="19639" name="Rectangle 169">
              <a:extLst>
                <a:ext uri="{FF2B5EF4-FFF2-40B4-BE49-F238E27FC236}">
                  <a16:creationId xmlns:a16="http://schemas.microsoft.com/office/drawing/2014/main" id="{AE711EED-D5D7-4FCF-B776-9625BB739551}"/>
                </a:ext>
              </a:extLst>
            </p:cNvPr>
            <p:cNvSpPr>
              <a:spLocks noChangeArrowheads="1"/>
            </p:cNvSpPr>
            <p:nvPr/>
          </p:nvSpPr>
          <p:spPr bwMode="auto">
            <a:xfrm>
              <a:off x="1185"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40" name="Line 170">
              <a:extLst>
                <a:ext uri="{FF2B5EF4-FFF2-40B4-BE49-F238E27FC236}">
                  <a16:creationId xmlns:a16="http://schemas.microsoft.com/office/drawing/2014/main" id="{79AC368B-F23C-4E0E-9732-7B2F4809A884}"/>
                </a:ext>
              </a:extLst>
            </p:cNvPr>
            <p:cNvSpPr>
              <a:spLocks noChangeShapeType="1"/>
            </p:cNvSpPr>
            <p:nvPr/>
          </p:nvSpPr>
          <p:spPr bwMode="auto">
            <a:xfrm>
              <a:off x="1185"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1" name="Line 171">
              <a:extLst>
                <a:ext uri="{FF2B5EF4-FFF2-40B4-BE49-F238E27FC236}">
                  <a16:creationId xmlns:a16="http://schemas.microsoft.com/office/drawing/2014/main" id="{C600B18C-F75E-480D-B4BA-67452C1E2DC4}"/>
                </a:ext>
              </a:extLst>
            </p:cNvPr>
            <p:cNvSpPr>
              <a:spLocks noChangeShapeType="1"/>
            </p:cNvSpPr>
            <p:nvPr/>
          </p:nvSpPr>
          <p:spPr bwMode="auto">
            <a:xfrm>
              <a:off x="118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2" name="Rectangle 172">
              <a:extLst>
                <a:ext uri="{FF2B5EF4-FFF2-40B4-BE49-F238E27FC236}">
                  <a16:creationId xmlns:a16="http://schemas.microsoft.com/office/drawing/2014/main" id="{42CA347F-A824-4C6E-9BAE-C85A5C78E19D}"/>
                </a:ext>
              </a:extLst>
            </p:cNvPr>
            <p:cNvSpPr>
              <a:spLocks noChangeArrowheads="1"/>
            </p:cNvSpPr>
            <p:nvPr/>
          </p:nvSpPr>
          <p:spPr bwMode="auto">
            <a:xfrm>
              <a:off x="1185"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43" name="Line 173">
              <a:extLst>
                <a:ext uri="{FF2B5EF4-FFF2-40B4-BE49-F238E27FC236}">
                  <a16:creationId xmlns:a16="http://schemas.microsoft.com/office/drawing/2014/main" id="{3E2CD189-BAC3-42EE-8EB1-B96B26693B62}"/>
                </a:ext>
              </a:extLst>
            </p:cNvPr>
            <p:cNvSpPr>
              <a:spLocks noChangeShapeType="1"/>
            </p:cNvSpPr>
            <p:nvPr/>
          </p:nvSpPr>
          <p:spPr bwMode="auto">
            <a:xfrm>
              <a:off x="1185"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4" name="Line 174">
              <a:extLst>
                <a:ext uri="{FF2B5EF4-FFF2-40B4-BE49-F238E27FC236}">
                  <a16:creationId xmlns:a16="http://schemas.microsoft.com/office/drawing/2014/main" id="{53FC4D8C-154C-4E6D-9DAA-B5641EC61027}"/>
                </a:ext>
              </a:extLst>
            </p:cNvPr>
            <p:cNvSpPr>
              <a:spLocks noChangeShapeType="1"/>
            </p:cNvSpPr>
            <p:nvPr/>
          </p:nvSpPr>
          <p:spPr bwMode="auto">
            <a:xfrm>
              <a:off x="118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5" name="Rectangle 175">
              <a:extLst>
                <a:ext uri="{FF2B5EF4-FFF2-40B4-BE49-F238E27FC236}">
                  <a16:creationId xmlns:a16="http://schemas.microsoft.com/office/drawing/2014/main" id="{2BB5B68B-D77B-4968-B0FF-B6C34094FBC3}"/>
                </a:ext>
              </a:extLst>
            </p:cNvPr>
            <p:cNvSpPr>
              <a:spLocks noChangeArrowheads="1"/>
            </p:cNvSpPr>
            <p:nvPr/>
          </p:nvSpPr>
          <p:spPr bwMode="auto">
            <a:xfrm>
              <a:off x="1195"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46" name="Line 176">
              <a:extLst>
                <a:ext uri="{FF2B5EF4-FFF2-40B4-BE49-F238E27FC236}">
                  <a16:creationId xmlns:a16="http://schemas.microsoft.com/office/drawing/2014/main" id="{93975A1D-3D3D-4151-8F4E-8F21F17C683B}"/>
                </a:ext>
              </a:extLst>
            </p:cNvPr>
            <p:cNvSpPr>
              <a:spLocks noChangeShapeType="1"/>
            </p:cNvSpPr>
            <p:nvPr/>
          </p:nvSpPr>
          <p:spPr bwMode="auto">
            <a:xfrm>
              <a:off x="1195"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7" name="Rectangle 177">
              <a:extLst>
                <a:ext uri="{FF2B5EF4-FFF2-40B4-BE49-F238E27FC236}">
                  <a16:creationId xmlns:a16="http://schemas.microsoft.com/office/drawing/2014/main" id="{1775E79F-EB21-4DDA-A9ED-FEC6C448340D}"/>
                </a:ext>
              </a:extLst>
            </p:cNvPr>
            <p:cNvSpPr>
              <a:spLocks noChangeArrowheads="1"/>
            </p:cNvSpPr>
            <p:nvPr/>
          </p:nvSpPr>
          <p:spPr bwMode="auto">
            <a:xfrm>
              <a:off x="1611"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48" name="Line 178">
              <a:extLst>
                <a:ext uri="{FF2B5EF4-FFF2-40B4-BE49-F238E27FC236}">
                  <a16:creationId xmlns:a16="http://schemas.microsoft.com/office/drawing/2014/main" id="{98D959CC-14BD-4BAE-91C8-9EFEAD1E8BC0}"/>
                </a:ext>
              </a:extLst>
            </p:cNvPr>
            <p:cNvSpPr>
              <a:spLocks noChangeShapeType="1"/>
            </p:cNvSpPr>
            <p:nvPr/>
          </p:nvSpPr>
          <p:spPr bwMode="auto">
            <a:xfrm>
              <a:off x="1611"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49" name="Line 179">
              <a:extLst>
                <a:ext uri="{FF2B5EF4-FFF2-40B4-BE49-F238E27FC236}">
                  <a16:creationId xmlns:a16="http://schemas.microsoft.com/office/drawing/2014/main" id="{848BD745-CFF5-4DA3-BF5A-5C78288188E4}"/>
                </a:ext>
              </a:extLst>
            </p:cNvPr>
            <p:cNvSpPr>
              <a:spLocks noChangeShapeType="1"/>
            </p:cNvSpPr>
            <p:nvPr/>
          </p:nvSpPr>
          <p:spPr bwMode="auto">
            <a:xfrm>
              <a:off x="1611"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0" name="Rectangle 180">
              <a:extLst>
                <a:ext uri="{FF2B5EF4-FFF2-40B4-BE49-F238E27FC236}">
                  <a16:creationId xmlns:a16="http://schemas.microsoft.com/office/drawing/2014/main" id="{81AAC285-A66D-4A1F-BA86-13B1059749A8}"/>
                </a:ext>
              </a:extLst>
            </p:cNvPr>
            <p:cNvSpPr>
              <a:spLocks noChangeArrowheads="1"/>
            </p:cNvSpPr>
            <p:nvPr/>
          </p:nvSpPr>
          <p:spPr bwMode="auto">
            <a:xfrm>
              <a:off x="1621"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51" name="Line 181">
              <a:extLst>
                <a:ext uri="{FF2B5EF4-FFF2-40B4-BE49-F238E27FC236}">
                  <a16:creationId xmlns:a16="http://schemas.microsoft.com/office/drawing/2014/main" id="{D9CA53AA-D2CA-4A48-9733-E02EF54AECEF}"/>
                </a:ext>
              </a:extLst>
            </p:cNvPr>
            <p:cNvSpPr>
              <a:spLocks noChangeShapeType="1"/>
            </p:cNvSpPr>
            <p:nvPr/>
          </p:nvSpPr>
          <p:spPr bwMode="auto">
            <a:xfrm>
              <a:off x="1621"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2" name="Rectangle 182">
              <a:extLst>
                <a:ext uri="{FF2B5EF4-FFF2-40B4-BE49-F238E27FC236}">
                  <a16:creationId xmlns:a16="http://schemas.microsoft.com/office/drawing/2014/main" id="{E3003711-64DC-4901-A704-38F9790826C6}"/>
                </a:ext>
              </a:extLst>
            </p:cNvPr>
            <p:cNvSpPr>
              <a:spLocks noChangeArrowheads="1"/>
            </p:cNvSpPr>
            <p:nvPr/>
          </p:nvSpPr>
          <p:spPr bwMode="auto">
            <a:xfrm>
              <a:off x="2035"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53" name="Line 183">
              <a:extLst>
                <a:ext uri="{FF2B5EF4-FFF2-40B4-BE49-F238E27FC236}">
                  <a16:creationId xmlns:a16="http://schemas.microsoft.com/office/drawing/2014/main" id="{D800B355-7B9D-4785-B1F4-ED97881C1A91}"/>
                </a:ext>
              </a:extLst>
            </p:cNvPr>
            <p:cNvSpPr>
              <a:spLocks noChangeShapeType="1"/>
            </p:cNvSpPr>
            <p:nvPr/>
          </p:nvSpPr>
          <p:spPr bwMode="auto">
            <a:xfrm>
              <a:off x="2035"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4" name="Line 184">
              <a:extLst>
                <a:ext uri="{FF2B5EF4-FFF2-40B4-BE49-F238E27FC236}">
                  <a16:creationId xmlns:a16="http://schemas.microsoft.com/office/drawing/2014/main" id="{805D2B57-9259-42E7-9DCF-0F4F490BD1C7}"/>
                </a:ext>
              </a:extLst>
            </p:cNvPr>
            <p:cNvSpPr>
              <a:spLocks noChangeShapeType="1"/>
            </p:cNvSpPr>
            <p:nvPr/>
          </p:nvSpPr>
          <p:spPr bwMode="auto">
            <a:xfrm>
              <a:off x="2035"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5" name="Rectangle 185">
              <a:extLst>
                <a:ext uri="{FF2B5EF4-FFF2-40B4-BE49-F238E27FC236}">
                  <a16:creationId xmlns:a16="http://schemas.microsoft.com/office/drawing/2014/main" id="{2A0FC1A5-1EC2-4E1C-8325-CEBDEDE65DD9}"/>
                </a:ext>
              </a:extLst>
            </p:cNvPr>
            <p:cNvSpPr>
              <a:spLocks noChangeArrowheads="1"/>
            </p:cNvSpPr>
            <p:nvPr/>
          </p:nvSpPr>
          <p:spPr bwMode="auto">
            <a:xfrm>
              <a:off x="2044"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56" name="Line 186">
              <a:extLst>
                <a:ext uri="{FF2B5EF4-FFF2-40B4-BE49-F238E27FC236}">
                  <a16:creationId xmlns:a16="http://schemas.microsoft.com/office/drawing/2014/main" id="{089216AC-2F10-42E0-A20D-9417F5FD8A96}"/>
                </a:ext>
              </a:extLst>
            </p:cNvPr>
            <p:cNvSpPr>
              <a:spLocks noChangeShapeType="1"/>
            </p:cNvSpPr>
            <p:nvPr/>
          </p:nvSpPr>
          <p:spPr bwMode="auto">
            <a:xfrm>
              <a:off x="2044"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7" name="Rectangle 187">
              <a:extLst>
                <a:ext uri="{FF2B5EF4-FFF2-40B4-BE49-F238E27FC236}">
                  <a16:creationId xmlns:a16="http://schemas.microsoft.com/office/drawing/2014/main" id="{E148E05C-EE4B-4C45-8CA8-E694724AA995}"/>
                </a:ext>
              </a:extLst>
            </p:cNvPr>
            <p:cNvSpPr>
              <a:spLocks noChangeArrowheads="1"/>
            </p:cNvSpPr>
            <p:nvPr/>
          </p:nvSpPr>
          <p:spPr bwMode="auto">
            <a:xfrm>
              <a:off x="2460"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58" name="Line 188">
              <a:extLst>
                <a:ext uri="{FF2B5EF4-FFF2-40B4-BE49-F238E27FC236}">
                  <a16:creationId xmlns:a16="http://schemas.microsoft.com/office/drawing/2014/main" id="{2A06FC9E-F14E-4928-AA8E-C0F1C4E48C41}"/>
                </a:ext>
              </a:extLst>
            </p:cNvPr>
            <p:cNvSpPr>
              <a:spLocks noChangeShapeType="1"/>
            </p:cNvSpPr>
            <p:nvPr/>
          </p:nvSpPr>
          <p:spPr bwMode="auto">
            <a:xfrm>
              <a:off x="2460"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59" name="Line 189">
              <a:extLst>
                <a:ext uri="{FF2B5EF4-FFF2-40B4-BE49-F238E27FC236}">
                  <a16:creationId xmlns:a16="http://schemas.microsoft.com/office/drawing/2014/main" id="{C087603C-256B-424D-B0D3-19001BA3339C}"/>
                </a:ext>
              </a:extLst>
            </p:cNvPr>
            <p:cNvSpPr>
              <a:spLocks noChangeShapeType="1"/>
            </p:cNvSpPr>
            <p:nvPr/>
          </p:nvSpPr>
          <p:spPr bwMode="auto">
            <a:xfrm>
              <a:off x="2460"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0" name="Rectangle 190">
              <a:extLst>
                <a:ext uri="{FF2B5EF4-FFF2-40B4-BE49-F238E27FC236}">
                  <a16:creationId xmlns:a16="http://schemas.microsoft.com/office/drawing/2014/main" id="{20C0B1AF-4FB2-4212-842D-C81C7F986B93}"/>
                </a:ext>
              </a:extLst>
            </p:cNvPr>
            <p:cNvSpPr>
              <a:spLocks noChangeArrowheads="1"/>
            </p:cNvSpPr>
            <p:nvPr/>
          </p:nvSpPr>
          <p:spPr bwMode="auto">
            <a:xfrm>
              <a:off x="2470"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61" name="Line 191">
              <a:extLst>
                <a:ext uri="{FF2B5EF4-FFF2-40B4-BE49-F238E27FC236}">
                  <a16:creationId xmlns:a16="http://schemas.microsoft.com/office/drawing/2014/main" id="{1F7F74C7-2373-43FD-B974-28BCC9C8F2E5}"/>
                </a:ext>
              </a:extLst>
            </p:cNvPr>
            <p:cNvSpPr>
              <a:spLocks noChangeShapeType="1"/>
            </p:cNvSpPr>
            <p:nvPr/>
          </p:nvSpPr>
          <p:spPr bwMode="auto">
            <a:xfrm>
              <a:off x="2470"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2" name="Rectangle 192">
              <a:extLst>
                <a:ext uri="{FF2B5EF4-FFF2-40B4-BE49-F238E27FC236}">
                  <a16:creationId xmlns:a16="http://schemas.microsoft.com/office/drawing/2014/main" id="{70C491E9-3255-445A-AB39-0DAE9A69C693}"/>
                </a:ext>
              </a:extLst>
            </p:cNvPr>
            <p:cNvSpPr>
              <a:spLocks noChangeArrowheads="1"/>
            </p:cNvSpPr>
            <p:nvPr/>
          </p:nvSpPr>
          <p:spPr bwMode="auto">
            <a:xfrm>
              <a:off x="2884"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63" name="Line 193">
              <a:extLst>
                <a:ext uri="{FF2B5EF4-FFF2-40B4-BE49-F238E27FC236}">
                  <a16:creationId xmlns:a16="http://schemas.microsoft.com/office/drawing/2014/main" id="{90EAD72A-104C-4D92-AFAF-4482C680869A}"/>
                </a:ext>
              </a:extLst>
            </p:cNvPr>
            <p:cNvSpPr>
              <a:spLocks noChangeShapeType="1"/>
            </p:cNvSpPr>
            <p:nvPr/>
          </p:nvSpPr>
          <p:spPr bwMode="auto">
            <a:xfrm>
              <a:off x="2884"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4" name="Line 194">
              <a:extLst>
                <a:ext uri="{FF2B5EF4-FFF2-40B4-BE49-F238E27FC236}">
                  <a16:creationId xmlns:a16="http://schemas.microsoft.com/office/drawing/2014/main" id="{2A5B0EDA-131C-44DA-962F-45844E3FFEF7}"/>
                </a:ext>
              </a:extLst>
            </p:cNvPr>
            <p:cNvSpPr>
              <a:spLocks noChangeShapeType="1"/>
            </p:cNvSpPr>
            <p:nvPr/>
          </p:nvSpPr>
          <p:spPr bwMode="auto">
            <a:xfrm>
              <a:off x="2884"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5" name="Rectangle 195">
              <a:extLst>
                <a:ext uri="{FF2B5EF4-FFF2-40B4-BE49-F238E27FC236}">
                  <a16:creationId xmlns:a16="http://schemas.microsoft.com/office/drawing/2014/main" id="{75155430-91BC-42BE-8FD4-958BEDD7BA0F}"/>
                </a:ext>
              </a:extLst>
            </p:cNvPr>
            <p:cNvSpPr>
              <a:spLocks noChangeArrowheads="1"/>
            </p:cNvSpPr>
            <p:nvPr/>
          </p:nvSpPr>
          <p:spPr bwMode="auto">
            <a:xfrm>
              <a:off x="2893" y="1129"/>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66" name="Line 196">
              <a:extLst>
                <a:ext uri="{FF2B5EF4-FFF2-40B4-BE49-F238E27FC236}">
                  <a16:creationId xmlns:a16="http://schemas.microsoft.com/office/drawing/2014/main" id="{A7279BEB-06C2-4F74-834C-D8F7942598D3}"/>
                </a:ext>
              </a:extLst>
            </p:cNvPr>
            <p:cNvSpPr>
              <a:spLocks noChangeShapeType="1"/>
            </p:cNvSpPr>
            <p:nvPr/>
          </p:nvSpPr>
          <p:spPr bwMode="auto">
            <a:xfrm>
              <a:off x="2893" y="1129"/>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7" name="Rectangle 197">
              <a:extLst>
                <a:ext uri="{FF2B5EF4-FFF2-40B4-BE49-F238E27FC236}">
                  <a16:creationId xmlns:a16="http://schemas.microsoft.com/office/drawing/2014/main" id="{95BB6C8A-EB93-42D1-AA80-C42E271CB1EE}"/>
                </a:ext>
              </a:extLst>
            </p:cNvPr>
            <p:cNvSpPr>
              <a:spLocks noChangeArrowheads="1"/>
            </p:cNvSpPr>
            <p:nvPr/>
          </p:nvSpPr>
          <p:spPr bwMode="auto">
            <a:xfrm>
              <a:off x="3309" y="1129"/>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68" name="Line 198">
              <a:extLst>
                <a:ext uri="{FF2B5EF4-FFF2-40B4-BE49-F238E27FC236}">
                  <a16:creationId xmlns:a16="http://schemas.microsoft.com/office/drawing/2014/main" id="{BBAD2B36-E46D-44B6-A0DE-E59C10B5DAC9}"/>
                </a:ext>
              </a:extLst>
            </p:cNvPr>
            <p:cNvSpPr>
              <a:spLocks noChangeShapeType="1"/>
            </p:cNvSpPr>
            <p:nvPr/>
          </p:nvSpPr>
          <p:spPr bwMode="auto">
            <a:xfrm>
              <a:off x="3309" y="112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69" name="Line 199">
              <a:extLst>
                <a:ext uri="{FF2B5EF4-FFF2-40B4-BE49-F238E27FC236}">
                  <a16:creationId xmlns:a16="http://schemas.microsoft.com/office/drawing/2014/main" id="{E10EEF8A-5FA6-482E-8947-655A4F9EE7E6}"/>
                </a:ext>
              </a:extLst>
            </p:cNvPr>
            <p:cNvSpPr>
              <a:spLocks noChangeShapeType="1"/>
            </p:cNvSpPr>
            <p:nvPr/>
          </p:nvSpPr>
          <p:spPr bwMode="auto">
            <a:xfrm>
              <a:off x="3309"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0" name="Rectangle 200">
              <a:extLst>
                <a:ext uri="{FF2B5EF4-FFF2-40B4-BE49-F238E27FC236}">
                  <a16:creationId xmlns:a16="http://schemas.microsoft.com/office/drawing/2014/main" id="{11179E87-F003-4DB9-9592-1E4DF4C2595E}"/>
                </a:ext>
              </a:extLst>
            </p:cNvPr>
            <p:cNvSpPr>
              <a:spLocks noChangeArrowheads="1"/>
            </p:cNvSpPr>
            <p:nvPr/>
          </p:nvSpPr>
          <p:spPr bwMode="auto">
            <a:xfrm>
              <a:off x="3319"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71" name="Line 201">
              <a:extLst>
                <a:ext uri="{FF2B5EF4-FFF2-40B4-BE49-F238E27FC236}">
                  <a16:creationId xmlns:a16="http://schemas.microsoft.com/office/drawing/2014/main" id="{EF74A224-AAB7-4792-BE9A-2CF667779A71}"/>
                </a:ext>
              </a:extLst>
            </p:cNvPr>
            <p:cNvSpPr>
              <a:spLocks noChangeShapeType="1"/>
            </p:cNvSpPr>
            <p:nvPr/>
          </p:nvSpPr>
          <p:spPr bwMode="auto">
            <a:xfrm>
              <a:off x="3319"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2" name="Rectangle 202">
              <a:extLst>
                <a:ext uri="{FF2B5EF4-FFF2-40B4-BE49-F238E27FC236}">
                  <a16:creationId xmlns:a16="http://schemas.microsoft.com/office/drawing/2014/main" id="{5C30B80B-2894-4B0B-B878-C10A64CA736C}"/>
                </a:ext>
              </a:extLst>
            </p:cNvPr>
            <p:cNvSpPr>
              <a:spLocks noChangeArrowheads="1"/>
            </p:cNvSpPr>
            <p:nvPr/>
          </p:nvSpPr>
          <p:spPr bwMode="auto">
            <a:xfrm>
              <a:off x="3733"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73" name="Line 203">
              <a:extLst>
                <a:ext uri="{FF2B5EF4-FFF2-40B4-BE49-F238E27FC236}">
                  <a16:creationId xmlns:a16="http://schemas.microsoft.com/office/drawing/2014/main" id="{24123129-09C5-42BA-9E29-5C791F97E1B7}"/>
                </a:ext>
              </a:extLst>
            </p:cNvPr>
            <p:cNvSpPr>
              <a:spLocks noChangeShapeType="1"/>
            </p:cNvSpPr>
            <p:nvPr/>
          </p:nvSpPr>
          <p:spPr bwMode="auto">
            <a:xfrm>
              <a:off x="3733"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4" name="Line 204">
              <a:extLst>
                <a:ext uri="{FF2B5EF4-FFF2-40B4-BE49-F238E27FC236}">
                  <a16:creationId xmlns:a16="http://schemas.microsoft.com/office/drawing/2014/main" id="{B1F701E9-E762-4C1F-B709-C0BCD5859BE3}"/>
                </a:ext>
              </a:extLst>
            </p:cNvPr>
            <p:cNvSpPr>
              <a:spLocks noChangeShapeType="1"/>
            </p:cNvSpPr>
            <p:nvPr/>
          </p:nvSpPr>
          <p:spPr bwMode="auto">
            <a:xfrm>
              <a:off x="3733"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5" name="Rectangle 205">
              <a:extLst>
                <a:ext uri="{FF2B5EF4-FFF2-40B4-BE49-F238E27FC236}">
                  <a16:creationId xmlns:a16="http://schemas.microsoft.com/office/drawing/2014/main" id="{3B11D404-3AA3-4984-95CA-798DA72A8CD7}"/>
                </a:ext>
              </a:extLst>
            </p:cNvPr>
            <p:cNvSpPr>
              <a:spLocks noChangeArrowheads="1"/>
            </p:cNvSpPr>
            <p:nvPr/>
          </p:nvSpPr>
          <p:spPr bwMode="auto">
            <a:xfrm>
              <a:off x="3742" y="1129"/>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76" name="Line 206">
              <a:extLst>
                <a:ext uri="{FF2B5EF4-FFF2-40B4-BE49-F238E27FC236}">
                  <a16:creationId xmlns:a16="http://schemas.microsoft.com/office/drawing/2014/main" id="{752951AE-9957-4B94-889F-4C24F5B13F67}"/>
                </a:ext>
              </a:extLst>
            </p:cNvPr>
            <p:cNvSpPr>
              <a:spLocks noChangeShapeType="1"/>
            </p:cNvSpPr>
            <p:nvPr/>
          </p:nvSpPr>
          <p:spPr bwMode="auto">
            <a:xfrm>
              <a:off x="3742" y="1129"/>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7" name="Rectangle 207">
              <a:extLst>
                <a:ext uri="{FF2B5EF4-FFF2-40B4-BE49-F238E27FC236}">
                  <a16:creationId xmlns:a16="http://schemas.microsoft.com/office/drawing/2014/main" id="{D0867C86-1A08-4A3E-B8EE-71C7FE05F93F}"/>
                </a:ext>
              </a:extLst>
            </p:cNvPr>
            <p:cNvSpPr>
              <a:spLocks noChangeArrowheads="1"/>
            </p:cNvSpPr>
            <p:nvPr/>
          </p:nvSpPr>
          <p:spPr bwMode="auto">
            <a:xfrm>
              <a:off x="4159"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78" name="Line 208">
              <a:extLst>
                <a:ext uri="{FF2B5EF4-FFF2-40B4-BE49-F238E27FC236}">
                  <a16:creationId xmlns:a16="http://schemas.microsoft.com/office/drawing/2014/main" id="{9874FB86-E090-42CE-A0A9-1C95A1632FBA}"/>
                </a:ext>
              </a:extLst>
            </p:cNvPr>
            <p:cNvSpPr>
              <a:spLocks noChangeShapeType="1"/>
            </p:cNvSpPr>
            <p:nvPr/>
          </p:nvSpPr>
          <p:spPr bwMode="auto">
            <a:xfrm>
              <a:off x="4159"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79" name="Line 209">
              <a:extLst>
                <a:ext uri="{FF2B5EF4-FFF2-40B4-BE49-F238E27FC236}">
                  <a16:creationId xmlns:a16="http://schemas.microsoft.com/office/drawing/2014/main" id="{F5CB744E-23B4-43B9-BEE7-7EC4502947B2}"/>
                </a:ext>
              </a:extLst>
            </p:cNvPr>
            <p:cNvSpPr>
              <a:spLocks noChangeShapeType="1"/>
            </p:cNvSpPr>
            <p:nvPr/>
          </p:nvSpPr>
          <p:spPr bwMode="auto">
            <a:xfrm>
              <a:off x="4159"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0" name="Rectangle 210">
              <a:extLst>
                <a:ext uri="{FF2B5EF4-FFF2-40B4-BE49-F238E27FC236}">
                  <a16:creationId xmlns:a16="http://schemas.microsoft.com/office/drawing/2014/main" id="{EB207CFA-E3AB-4525-AEE4-2F91F30316DA}"/>
                </a:ext>
              </a:extLst>
            </p:cNvPr>
            <p:cNvSpPr>
              <a:spLocks noChangeArrowheads="1"/>
            </p:cNvSpPr>
            <p:nvPr/>
          </p:nvSpPr>
          <p:spPr bwMode="auto">
            <a:xfrm>
              <a:off x="4168" y="1129"/>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81" name="Line 211">
              <a:extLst>
                <a:ext uri="{FF2B5EF4-FFF2-40B4-BE49-F238E27FC236}">
                  <a16:creationId xmlns:a16="http://schemas.microsoft.com/office/drawing/2014/main" id="{4D980FED-2FC0-40B2-AE80-66F8C6BB23C3}"/>
                </a:ext>
              </a:extLst>
            </p:cNvPr>
            <p:cNvSpPr>
              <a:spLocks noChangeShapeType="1"/>
            </p:cNvSpPr>
            <p:nvPr/>
          </p:nvSpPr>
          <p:spPr bwMode="auto">
            <a:xfrm>
              <a:off x="4168" y="1129"/>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2" name="Rectangle 212">
              <a:extLst>
                <a:ext uri="{FF2B5EF4-FFF2-40B4-BE49-F238E27FC236}">
                  <a16:creationId xmlns:a16="http://schemas.microsoft.com/office/drawing/2014/main" id="{9086C8E4-98CE-428B-ABD3-77107FC4EFA9}"/>
                </a:ext>
              </a:extLst>
            </p:cNvPr>
            <p:cNvSpPr>
              <a:spLocks noChangeArrowheads="1"/>
            </p:cNvSpPr>
            <p:nvPr/>
          </p:nvSpPr>
          <p:spPr bwMode="auto">
            <a:xfrm>
              <a:off x="4582"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83" name="Line 213">
              <a:extLst>
                <a:ext uri="{FF2B5EF4-FFF2-40B4-BE49-F238E27FC236}">
                  <a16:creationId xmlns:a16="http://schemas.microsoft.com/office/drawing/2014/main" id="{10062A2D-2256-4AF9-AB66-F12AB0945F1A}"/>
                </a:ext>
              </a:extLst>
            </p:cNvPr>
            <p:cNvSpPr>
              <a:spLocks noChangeShapeType="1"/>
            </p:cNvSpPr>
            <p:nvPr/>
          </p:nvSpPr>
          <p:spPr bwMode="auto">
            <a:xfrm>
              <a:off x="4582"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4" name="Line 214">
              <a:extLst>
                <a:ext uri="{FF2B5EF4-FFF2-40B4-BE49-F238E27FC236}">
                  <a16:creationId xmlns:a16="http://schemas.microsoft.com/office/drawing/2014/main" id="{495B47D1-5439-4BCE-AFC4-9AF0FE9A63D2}"/>
                </a:ext>
              </a:extLst>
            </p:cNvPr>
            <p:cNvSpPr>
              <a:spLocks noChangeShapeType="1"/>
            </p:cNvSpPr>
            <p:nvPr/>
          </p:nvSpPr>
          <p:spPr bwMode="auto">
            <a:xfrm>
              <a:off x="4582"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5" name="Rectangle 215">
              <a:extLst>
                <a:ext uri="{FF2B5EF4-FFF2-40B4-BE49-F238E27FC236}">
                  <a16:creationId xmlns:a16="http://schemas.microsoft.com/office/drawing/2014/main" id="{03B7487D-7BE7-4492-80AB-1B5BDCF47290}"/>
                </a:ext>
              </a:extLst>
            </p:cNvPr>
            <p:cNvSpPr>
              <a:spLocks noChangeArrowheads="1"/>
            </p:cNvSpPr>
            <p:nvPr/>
          </p:nvSpPr>
          <p:spPr bwMode="auto">
            <a:xfrm>
              <a:off x="4591" y="1129"/>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86" name="Line 216">
              <a:extLst>
                <a:ext uri="{FF2B5EF4-FFF2-40B4-BE49-F238E27FC236}">
                  <a16:creationId xmlns:a16="http://schemas.microsoft.com/office/drawing/2014/main" id="{C0E41046-FC52-495F-967D-DE52F659F96B}"/>
                </a:ext>
              </a:extLst>
            </p:cNvPr>
            <p:cNvSpPr>
              <a:spLocks noChangeShapeType="1"/>
            </p:cNvSpPr>
            <p:nvPr/>
          </p:nvSpPr>
          <p:spPr bwMode="auto">
            <a:xfrm>
              <a:off x="4591" y="1129"/>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7" name="Rectangle 217">
              <a:extLst>
                <a:ext uri="{FF2B5EF4-FFF2-40B4-BE49-F238E27FC236}">
                  <a16:creationId xmlns:a16="http://schemas.microsoft.com/office/drawing/2014/main" id="{F8BE011E-EDBC-427C-8DA2-D1E576654AC4}"/>
                </a:ext>
              </a:extLst>
            </p:cNvPr>
            <p:cNvSpPr>
              <a:spLocks noChangeArrowheads="1"/>
            </p:cNvSpPr>
            <p:nvPr/>
          </p:nvSpPr>
          <p:spPr bwMode="auto">
            <a:xfrm>
              <a:off x="5008"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88" name="Line 218">
              <a:extLst>
                <a:ext uri="{FF2B5EF4-FFF2-40B4-BE49-F238E27FC236}">
                  <a16:creationId xmlns:a16="http://schemas.microsoft.com/office/drawing/2014/main" id="{203D0169-5F5E-48F2-878D-93E73A3B3E4F}"/>
                </a:ext>
              </a:extLst>
            </p:cNvPr>
            <p:cNvSpPr>
              <a:spLocks noChangeShapeType="1"/>
            </p:cNvSpPr>
            <p:nvPr/>
          </p:nvSpPr>
          <p:spPr bwMode="auto">
            <a:xfrm>
              <a:off x="5008"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89" name="Line 219">
              <a:extLst>
                <a:ext uri="{FF2B5EF4-FFF2-40B4-BE49-F238E27FC236}">
                  <a16:creationId xmlns:a16="http://schemas.microsoft.com/office/drawing/2014/main" id="{2CFDB26D-1AB6-4B10-948C-5B0D1E2A3A3C}"/>
                </a:ext>
              </a:extLst>
            </p:cNvPr>
            <p:cNvSpPr>
              <a:spLocks noChangeShapeType="1"/>
            </p:cNvSpPr>
            <p:nvPr/>
          </p:nvSpPr>
          <p:spPr bwMode="auto">
            <a:xfrm>
              <a:off x="5008"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0" name="Rectangle 220">
              <a:extLst>
                <a:ext uri="{FF2B5EF4-FFF2-40B4-BE49-F238E27FC236}">
                  <a16:creationId xmlns:a16="http://schemas.microsoft.com/office/drawing/2014/main" id="{865EFD9D-07DE-4376-ABDF-67C9ADA24483}"/>
                </a:ext>
              </a:extLst>
            </p:cNvPr>
            <p:cNvSpPr>
              <a:spLocks noChangeArrowheads="1"/>
            </p:cNvSpPr>
            <p:nvPr/>
          </p:nvSpPr>
          <p:spPr bwMode="auto">
            <a:xfrm>
              <a:off x="5008" y="1129"/>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91" name="Line 221">
              <a:extLst>
                <a:ext uri="{FF2B5EF4-FFF2-40B4-BE49-F238E27FC236}">
                  <a16:creationId xmlns:a16="http://schemas.microsoft.com/office/drawing/2014/main" id="{FEB4224F-87C4-4284-8AF4-40009C782EE9}"/>
                </a:ext>
              </a:extLst>
            </p:cNvPr>
            <p:cNvSpPr>
              <a:spLocks noChangeShapeType="1"/>
            </p:cNvSpPr>
            <p:nvPr/>
          </p:nvSpPr>
          <p:spPr bwMode="auto">
            <a:xfrm>
              <a:off x="5008" y="1129"/>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2" name="Line 222">
              <a:extLst>
                <a:ext uri="{FF2B5EF4-FFF2-40B4-BE49-F238E27FC236}">
                  <a16:creationId xmlns:a16="http://schemas.microsoft.com/office/drawing/2014/main" id="{CB313D5F-15B5-44E7-AD8D-20430736A8E9}"/>
                </a:ext>
              </a:extLst>
            </p:cNvPr>
            <p:cNvSpPr>
              <a:spLocks noChangeShapeType="1"/>
            </p:cNvSpPr>
            <p:nvPr/>
          </p:nvSpPr>
          <p:spPr bwMode="auto">
            <a:xfrm>
              <a:off x="5008" y="1129"/>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3" name="Rectangle 223">
              <a:extLst>
                <a:ext uri="{FF2B5EF4-FFF2-40B4-BE49-F238E27FC236}">
                  <a16:creationId xmlns:a16="http://schemas.microsoft.com/office/drawing/2014/main" id="{304C2905-BA83-4AEB-B914-C815704BA297}"/>
                </a:ext>
              </a:extLst>
            </p:cNvPr>
            <p:cNvSpPr>
              <a:spLocks noChangeArrowheads="1"/>
            </p:cNvSpPr>
            <p:nvPr/>
          </p:nvSpPr>
          <p:spPr bwMode="auto">
            <a:xfrm>
              <a:off x="1185"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94" name="Line 224">
              <a:extLst>
                <a:ext uri="{FF2B5EF4-FFF2-40B4-BE49-F238E27FC236}">
                  <a16:creationId xmlns:a16="http://schemas.microsoft.com/office/drawing/2014/main" id="{957EFF90-43FC-46E5-AF74-59E20F4E9F34}"/>
                </a:ext>
              </a:extLst>
            </p:cNvPr>
            <p:cNvSpPr>
              <a:spLocks noChangeShapeType="1"/>
            </p:cNvSpPr>
            <p:nvPr/>
          </p:nvSpPr>
          <p:spPr bwMode="auto">
            <a:xfrm>
              <a:off x="1185"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5" name="Rectangle 225">
              <a:extLst>
                <a:ext uri="{FF2B5EF4-FFF2-40B4-BE49-F238E27FC236}">
                  <a16:creationId xmlns:a16="http://schemas.microsoft.com/office/drawing/2014/main" id="{9D61E36D-ACB2-44D0-807B-AC24CDA0B532}"/>
                </a:ext>
              </a:extLst>
            </p:cNvPr>
            <p:cNvSpPr>
              <a:spLocks noChangeArrowheads="1"/>
            </p:cNvSpPr>
            <p:nvPr/>
          </p:nvSpPr>
          <p:spPr bwMode="auto">
            <a:xfrm>
              <a:off x="1185"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96" name="Line 226">
              <a:extLst>
                <a:ext uri="{FF2B5EF4-FFF2-40B4-BE49-F238E27FC236}">
                  <a16:creationId xmlns:a16="http://schemas.microsoft.com/office/drawing/2014/main" id="{C5EAB308-BBCA-40AE-8F63-9A32E3AC108E}"/>
                </a:ext>
              </a:extLst>
            </p:cNvPr>
            <p:cNvSpPr>
              <a:spLocks noChangeShapeType="1"/>
            </p:cNvSpPr>
            <p:nvPr/>
          </p:nvSpPr>
          <p:spPr bwMode="auto">
            <a:xfrm>
              <a:off x="1185"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7" name="Line 227">
              <a:extLst>
                <a:ext uri="{FF2B5EF4-FFF2-40B4-BE49-F238E27FC236}">
                  <a16:creationId xmlns:a16="http://schemas.microsoft.com/office/drawing/2014/main" id="{F8001DC1-3EB1-403A-8ECC-CEEF22BAC1E5}"/>
                </a:ext>
              </a:extLst>
            </p:cNvPr>
            <p:cNvSpPr>
              <a:spLocks noChangeShapeType="1"/>
            </p:cNvSpPr>
            <p:nvPr/>
          </p:nvSpPr>
          <p:spPr bwMode="auto">
            <a:xfrm>
              <a:off x="118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698" name="Rectangle 228">
              <a:extLst>
                <a:ext uri="{FF2B5EF4-FFF2-40B4-BE49-F238E27FC236}">
                  <a16:creationId xmlns:a16="http://schemas.microsoft.com/office/drawing/2014/main" id="{479FA8C3-57E4-44FD-90E8-8454069B9563}"/>
                </a:ext>
              </a:extLst>
            </p:cNvPr>
            <p:cNvSpPr>
              <a:spLocks noChangeArrowheads="1"/>
            </p:cNvSpPr>
            <p:nvPr/>
          </p:nvSpPr>
          <p:spPr bwMode="auto">
            <a:xfrm>
              <a:off x="1185"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699" name="Line 229">
              <a:extLst>
                <a:ext uri="{FF2B5EF4-FFF2-40B4-BE49-F238E27FC236}">
                  <a16:creationId xmlns:a16="http://schemas.microsoft.com/office/drawing/2014/main" id="{87F8E40A-BCF2-4D01-A808-A7BF3D2EEC74}"/>
                </a:ext>
              </a:extLst>
            </p:cNvPr>
            <p:cNvSpPr>
              <a:spLocks noChangeShapeType="1"/>
            </p:cNvSpPr>
            <p:nvPr/>
          </p:nvSpPr>
          <p:spPr bwMode="auto">
            <a:xfrm>
              <a:off x="1185"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0" name="Line 230">
              <a:extLst>
                <a:ext uri="{FF2B5EF4-FFF2-40B4-BE49-F238E27FC236}">
                  <a16:creationId xmlns:a16="http://schemas.microsoft.com/office/drawing/2014/main" id="{FFCCAC5D-C5FA-4336-8416-0DC7E80AE2FF}"/>
                </a:ext>
              </a:extLst>
            </p:cNvPr>
            <p:cNvSpPr>
              <a:spLocks noChangeShapeType="1"/>
            </p:cNvSpPr>
            <p:nvPr/>
          </p:nvSpPr>
          <p:spPr bwMode="auto">
            <a:xfrm>
              <a:off x="118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1" name="Rectangle 231">
              <a:extLst>
                <a:ext uri="{FF2B5EF4-FFF2-40B4-BE49-F238E27FC236}">
                  <a16:creationId xmlns:a16="http://schemas.microsoft.com/office/drawing/2014/main" id="{551B8440-C915-414C-A3BA-6FE40CDCD7B7}"/>
                </a:ext>
              </a:extLst>
            </p:cNvPr>
            <p:cNvSpPr>
              <a:spLocks noChangeArrowheads="1"/>
            </p:cNvSpPr>
            <p:nvPr/>
          </p:nvSpPr>
          <p:spPr bwMode="auto">
            <a:xfrm>
              <a:off x="1195" y="1532"/>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02" name="Line 232">
              <a:extLst>
                <a:ext uri="{FF2B5EF4-FFF2-40B4-BE49-F238E27FC236}">
                  <a16:creationId xmlns:a16="http://schemas.microsoft.com/office/drawing/2014/main" id="{17109332-63A1-40AB-9A6E-80FCE3D5F7CA}"/>
                </a:ext>
              </a:extLst>
            </p:cNvPr>
            <p:cNvSpPr>
              <a:spLocks noChangeShapeType="1"/>
            </p:cNvSpPr>
            <p:nvPr/>
          </p:nvSpPr>
          <p:spPr bwMode="auto">
            <a:xfrm>
              <a:off x="1195"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3" name="Rectangle 233">
              <a:extLst>
                <a:ext uri="{FF2B5EF4-FFF2-40B4-BE49-F238E27FC236}">
                  <a16:creationId xmlns:a16="http://schemas.microsoft.com/office/drawing/2014/main" id="{0CAC83CB-9BE8-4D2E-90D1-B2C586F77943}"/>
                </a:ext>
              </a:extLst>
            </p:cNvPr>
            <p:cNvSpPr>
              <a:spLocks noChangeArrowheads="1"/>
            </p:cNvSpPr>
            <p:nvPr/>
          </p:nvSpPr>
          <p:spPr bwMode="auto">
            <a:xfrm>
              <a:off x="1611"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04" name="Line 234">
              <a:extLst>
                <a:ext uri="{FF2B5EF4-FFF2-40B4-BE49-F238E27FC236}">
                  <a16:creationId xmlns:a16="http://schemas.microsoft.com/office/drawing/2014/main" id="{CDB766CD-0FF9-4D5F-9236-6D97DF4A535C}"/>
                </a:ext>
              </a:extLst>
            </p:cNvPr>
            <p:cNvSpPr>
              <a:spLocks noChangeShapeType="1"/>
            </p:cNvSpPr>
            <p:nvPr/>
          </p:nvSpPr>
          <p:spPr bwMode="auto">
            <a:xfrm>
              <a:off x="1611"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5" name="Rectangle 235">
              <a:extLst>
                <a:ext uri="{FF2B5EF4-FFF2-40B4-BE49-F238E27FC236}">
                  <a16:creationId xmlns:a16="http://schemas.microsoft.com/office/drawing/2014/main" id="{8BE7FAE6-D1E0-43F3-9241-596608C2A5CF}"/>
                </a:ext>
              </a:extLst>
            </p:cNvPr>
            <p:cNvSpPr>
              <a:spLocks noChangeArrowheads="1"/>
            </p:cNvSpPr>
            <p:nvPr/>
          </p:nvSpPr>
          <p:spPr bwMode="auto">
            <a:xfrm>
              <a:off x="1611"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06" name="Line 236">
              <a:extLst>
                <a:ext uri="{FF2B5EF4-FFF2-40B4-BE49-F238E27FC236}">
                  <a16:creationId xmlns:a16="http://schemas.microsoft.com/office/drawing/2014/main" id="{AB4B3AF5-6AA6-4638-8C99-115D99E4BB42}"/>
                </a:ext>
              </a:extLst>
            </p:cNvPr>
            <p:cNvSpPr>
              <a:spLocks noChangeShapeType="1"/>
            </p:cNvSpPr>
            <p:nvPr/>
          </p:nvSpPr>
          <p:spPr bwMode="auto">
            <a:xfrm>
              <a:off x="1611"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7" name="Line 237">
              <a:extLst>
                <a:ext uri="{FF2B5EF4-FFF2-40B4-BE49-F238E27FC236}">
                  <a16:creationId xmlns:a16="http://schemas.microsoft.com/office/drawing/2014/main" id="{5907B33F-78C5-49F5-AC99-92DA2B94E012}"/>
                </a:ext>
              </a:extLst>
            </p:cNvPr>
            <p:cNvSpPr>
              <a:spLocks noChangeShapeType="1"/>
            </p:cNvSpPr>
            <p:nvPr/>
          </p:nvSpPr>
          <p:spPr bwMode="auto">
            <a:xfrm>
              <a:off x="1611"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08" name="Rectangle 238">
              <a:extLst>
                <a:ext uri="{FF2B5EF4-FFF2-40B4-BE49-F238E27FC236}">
                  <a16:creationId xmlns:a16="http://schemas.microsoft.com/office/drawing/2014/main" id="{5CD222C9-D181-4F13-9550-5675C01F3E42}"/>
                </a:ext>
              </a:extLst>
            </p:cNvPr>
            <p:cNvSpPr>
              <a:spLocks noChangeArrowheads="1"/>
            </p:cNvSpPr>
            <p:nvPr/>
          </p:nvSpPr>
          <p:spPr bwMode="auto">
            <a:xfrm>
              <a:off x="1621"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09" name="Line 239">
              <a:extLst>
                <a:ext uri="{FF2B5EF4-FFF2-40B4-BE49-F238E27FC236}">
                  <a16:creationId xmlns:a16="http://schemas.microsoft.com/office/drawing/2014/main" id="{87075A79-2090-40DA-B7FD-D008F8640D7B}"/>
                </a:ext>
              </a:extLst>
            </p:cNvPr>
            <p:cNvSpPr>
              <a:spLocks noChangeShapeType="1"/>
            </p:cNvSpPr>
            <p:nvPr/>
          </p:nvSpPr>
          <p:spPr bwMode="auto">
            <a:xfrm>
              <a:off x="1621"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0" name="Rectangle 240">
              <a:extLst>
                <a:ext uri="{FF2B5EF4-FFF2-40B4-BE49-F238E27FC236}">
                  <a16:creationId xmlns:a16="http://schemas.microsoft.com/office/drawing/2014/main" id="{A689BAB1-2C79-43F1-996C-2DD3F11FA9EC}"/>
                </a:ext>
              </a:extLst>
            </p:cNvPr>
            <p:cNvSpPr>
              <a:spLocks noChangeArrowheads="1"/>
            </p:cNvSpPr>
            <p:nvPr/>
          </p:nvSpPr>
          <p:spPr bwMode="auto">
            <a:xfrm>
              <a:off x="2035"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11" name="Line 241">
              <a:extLst>
                <a:ext uri="{FF2B5EF4-FFF2-40B4-BE49-F238E27FC236}">
                  <a16:creationId xmlns:a16="http://schemas.microsoft.com/office/drawing/2014/main" id="{047656C4-E5CF-4789-A877-D6793BE7C422}"/>
                </a:ext>
              </a:extLst>
            </p:cNvPr>
            <p:cNvSpPr>
              <a:spLocks noChangeShapeType="1"/>
            </p:cNvSpPr>
            <p:nvPr/>
          </p:nvSpPr>
          <p:spPr bwMode="auto">
            <a:xfrm>
              <a:off x="2035"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2" name="Rectangle 242">
              <a:extLst>
                <a:ext uri="{FF2B5EF4-FFF2-40B4-BE49-F238E27FC236}">
                  <a16:creationId xmlns:a16="http://schemas.microsoft.com/office/drawing/2014/main" id="{0CC2D9A7-7833-449B-B950-FD5060A2AEF4}"/>
                </a:ext>
              </a:extLst>
            </p:cNvPr>
            <p:cNvSpPr>
              <a:spLocks noChangeArrowheads="1"/>
            </p:cNvSpPr>
            <p:nvPr/>
          </p:nvSpPr>
          <p:spPr bwMode="auto">
            <a:xfrm>
              <a:off x="2035"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13" name="Line 243">
              <a:extLst>
                <a:ext uri="{FF2B5EF4-FFF2-40B4-BE49-F238E27FC236}">
                  <a16:creationId xmlns:a16="http://schemas.microsoft.com/office/drawing/2014/main" id="{DE184EEA-B6E4-4D4A-988F-59BD3DBE5186}"/>
                </a:ext>
              </a:extLst>
            </p:cNvPr>
            <p:cNvSpPr>
              <a:spLocks noChangeShapeType="1"/>
            </p:cNvSpPr>
            <p:nvPr/>
          </p:nvSpPr>
          <p:spPr bwMode="auto">
            <a:xfrm>
              <a:off x="2035"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4" name="Line 244">
              <a:extLst>
                <a:ext uri="{FF2B5EF4-FFF2-40B4-BE49-F238E27FC236}">
                  <a16:creationId xmlns:a16="http://schemas.microsoft.com/office/drawing/2014/main" id="{0AF1C538-CB65-4465-88E3-4134E1C89090}"/>
                </a:ext>
              </a:extLst>
            </p:cNvPr>
            <p:cNvSpPr>
              <a:spLocks noChangeShapeType="1"/>
            </p:cNvSpPr>
            <p:nvPr/>
          </p:nvSpPr>
          <p:spPr bwMode="auto">
            <a:xfrm>
              <a:off x="2035"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5" name="Rectangle 245">
              <a:extLst>
                <a:ext uri="{FF2B5EF4-FFF2-40B4-BE49-F238E27FC236}">
                  <a16:creationId xmlns:a16="http://schemas.microsoft.com/office/drawing/2014/main" id="{DDAC5391-047C-42EF-84B0-5B38599AC5BD}"/>
                </a:ext>
              </a:extLst>
            </p:cNvPr>
            <p:cNvSpPr>
              <a:spLocks noChangeArrowheads="1"/>
            </p:cNvSpPr>
            <p:nvPr/>
          </p:nvSpPr>
          <p:spPr bwMode="auto">
            <a:xfrm>
              <a:off x="2044" y="1532"/>
              <a:ext cx="41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16" name="Line 246">
              <a:extLst>
                <a:ext uri="{FF2B5EF4-FFF2-40B4-BE49-F238E27FC236}">
                  <a16:creationId xmlns:a16="http://schemas.microsoft.com/office/drawing/2014/main" id="{9DB3F87D-3090-49EA-AC18-3E1CE6618109}"/>
                </a:ext>
              </a:extLst>
            </p:cNvPr>
            <p:cNvSpPr>
              <a:spLocks noChangeShapeType="1"/>
            </p:cNvSpPr>
            <p:nvPr/>
          </p:nvSpPr>
          <p:spPr bwMode="auto">
            <a:xfrm>
              <a:off x="2044"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7" name="Rectangle 247">
              <a:extLst>
                <a:ext uri="{FF2B5EF4-FFF2-40B4-BE49-F238E27FC236}">
                  <a16:creationId xmlns:a16="http://schemas.microsoft.com/office/drawing/2014/main" id="{386D57B4-7225-4038-A457-94FCB8799C0A}"/>
                </a:ext>
              </a:extLst>
            </p:cNvPr>
            <p:cNvSpPr>
              <a:spLocks noChangeArrowheads="1"/>
            </p:cNvSpPr>
            <p:nvPr/>
          </p:nvSpPr>
          <p:spPr bwMode="auto">
            <a:xfrm>
              <a:off x="2460"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18" name="Line 248">
              <a:extLst>
                <a:ext uri="{FF2B5EF4-FFF2-40B4-BE49-F238E27FC236}">
                  <a16:creationId xmlns:a16="http://schemas.microsoft.com/office/drawing/2014/main" id="{5D674A87-08C7-4A3F-8A9B-A4A69A64DE23}"/>
                </a:ext>
              </a:extLst>
            </p:cNvPr>
            <p:cNvSpPr>
              <a:spLocks noChangeShapeType="1"/>
            </p:cNvSpPr>
            <p:nvPr/>
          </p:nvSpPr>
          <p:spPr bwMode="auto">
            <a:xfrm>
              <a:off x="2460"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19" name="Rectangle 249">
              <a:extLst>
                <a:ext uri="{FF2B5EF4-FFF2-40B4-BE49-F238E27FC236}">
                  <a16:creationId xmlns:a16="http://schemas.microsoft.com/office/drawing/2014/main" id="{FD8147D6-711C-42FD-9A92-BB1F05C49675}"/>
                </a:ext>
              </a:extLst>
            </p:cNvPr>
            <p:cNvSpPr>
              <a:spLocks noChangeArrowheads="1"/>
            </p:cNvSpPr>
            <p:nvPr/>
          </p:nvSpPr>
          <p:spPr bwMode="auto">
            <a:xfrm>
              <a:off x="2460"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20" name="Line 250">
              <a:extLst>
                <a:ext uri="{FF2B5EF4-FFF2-40B4-BE49-F238E27FC236}">
                  <a16:creationId xmlns:a16="http://schemas.microsoft.com/office/drawing/2014/main" id="{6738DC85-B0B6-4271-B867-B4B514A1A507}"/>
                </a:ext>
              </a:extLst>
            </p:cNvPr>
            <p:cNvSpPr>
              <a:spLocks noChangeShapeType="1"/>
            </p:cNvSpPr>
            <p:nvPr/>
          </p:nvSpPr>
          <p:spPr bwMode="auto">
            <a:xfrm>
              <a:off x="2460"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1" name="Line 251">
              <a:extLst>
                <a:ext uri="{FF2B5EF4-FFF2-40B4-BE49-F238E27FC236}">
                  <a16:creationId xmlns:a16="http://schemas.microsoft.com/office/drawing/2014/main" id="{BD2D3DA1-E432-4DC2-8A6C-71EA3AE511BE}"/>
                </a:ext>
              </a:extLst>
            </p:cNvPr>
            <p:cNvSpPr>
              <a:spLocks noChangeShapeType="1"/>
            </p:cNvSpPr>
            <p:nvPr/>
          </p:nvSpPr>
          <p:spPr bwMode="auto">
            <a:xfrm>
              <a:off x="2460"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2" name="Rectangle 252">
              <a:extLst>
                <a:ext uri="{FF2B5EF4-FFF2-40B4-BE49-F238E27FC236}">
                  <a16:creationId xmlns:a16="http://schemas.microsoft.com/office/drawing/2014/main" id="{CB8FA14F-64E6-4273-B97F-EA4463111814}"/>
                </a:ext>
              </a:extLst>
            </p:cNvPr>
            <p:cNvSpPr>
              <a:spLocks noChangeArrowheads="1"/>
            </p:cNvSpPr>
            <p:nvPr/>
          </p:nvSpPr>
          <p:spPr bwMode="auto">
            <a:xfrm>
              <a:off x="2470"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23" name="Line 253">
              <a:extLst>
                <a:ext uri="{FF2B5EF4-FFF2-40B4-BE49-F238E27FC236}">
                  <a16:creationId xmlns:a16="http://schemas.microsoft.com/office/drawing/2014/main" id="{2D30B665-6DF8-4D43-9EDC-33B1991A980B}"/>
                </a:ext>
              </a:extLst>
            </p:cNvPr>
            <p:cNvSpPr>
              <a:spLocks noChangeShapeType="1"/>
            </p:cNvSpPr>
            <p:nvPr/>
          </p:nvSpPr>
          <p:spPr bwMode="auto">
            <a:xfrm>
              <a:off x="2470"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4" name="Rectangle 254">
              <a:extLst>
                <a:ext uri="{FF2B5EF4-FFF2-40B4-BE49-F238E27FC236}">
                  <a16:creationId xmlns:a16="http://schemas.microsoft.com/office/drawing/2014/main" id="{689390FE-ABF7-41DD-8970-0028CB277471}"/>
                </a:ext>
              </a:extLst>
            </p:cNvPr>
            <p:cNvSpPr>
              <a:spLocks noChangeArrowheads="1"/>
            </p:cNvSpPr>
            <p:nvPr/>
          </p:nvSpPr>
          <p:spPr bwMode="auto">
            <a:xfrm>
              <a:off x="2884"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25" name="Line 255">
              <a:extLst>
                <a:ext uri="{FF2B5EF4-FFF2-40B4-BE49-F238E27FC236}">
                  <a16:creationId xmlns:a16="http://schemas.microsoft.com/office/drawing/2014/main" id="{8FE332AC-7BE8-4E8C-9EC2-697DAA899CF6}"/>
                </a:ext>
              </a:extLst>
            </p:cNvPr>
            <p:cNvSpPr>
              <a:spLocks noChangeShapeType="1"/>
            </p:cNvSpPr>
            <p:nvPr/>
          </p:nvSpPr>
          <p:spPr bwMode="auto">
            <a:xfrm>
              <a:off x="2884"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6" name="Rectangle 256">
              <a:extLst>
                <a:ext uri="{FF2B5EF4-FFF2-40B4-BE49-F238E27FC236}">
                  <a16:creationId xmlns:a16="http://schemas.microsoft.com/office/drawing/2014/main" id="{B5185362-7073-43B1-A619-F261C8132D56}"/>
                </a:ext>
              </a:extLst>
            </p:cNvPr>
            <p:cNvSpPr>
              <a:spLocks noChangeArrowheads="1"/>
            </p:cNvSpPr>
            <p:nvPr/>
          </p:nvSpPr>
          <p:spPr bwMode="auto">
            <a:xfrm>
              <a:off x="2884"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27" name="Line 257">
              <a:extLst>
                <a:ext uri="{FF2B5EF4-FFF2-40B4-BE49-F238E27FC236}">
                  <a16:creationId xmlns:a16="http://schemas.microsoft.com/office/drawing/2014/main" id="{A78E93AF-F238-4F11-A4AE-F9F78FCDCFAB}"/>
                </a:ext>
              </a:extLst>
            </p:cNvPr>
            <p:cNvSpPr>
              <a:spLocks noChangeShapeType="1"/>
            </p:cNvSpPr>
            <p:nvPr/>
          </p:nvSpPr>
          <p:spPr bwMode="auto">
            <a:xfrm>
              <a:off x="2884"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8" name="Line 258">
              <a:extLst>
                <a:ext uri="{FF2B5EF4-FFF2-40B4-BE49-F238E27FC236}">
                  <a16:creationId xmlns:a16="http://schemas.microsoft.com/office/drawing/2014/main" id="{91583AA6-BED4-40E1-9D43-D5E9294E6F30}"/>
                </a:ext>
              </a:extLst>
            </p:cNvPr>
            <p:cNvSpPr>
              <a:spLocks noChangeShapeType="1"/>
            </p:cNvSpPr>
            <p:nvPr/>
          </p:nvSpPr>
          <p:spPr bwMode="auto">
            <a:xfrm>
              <a:off x="2884"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29" name="Line 259">
              <a:extLst>
                <a:ext uri="{FF2B5EF4-FFF2-40B4-BE49-F238E27FC236}">
                  <a16:creationId xmlns:a16="http://schemas.microsoft.com/office/drawing/2014/main" id="{6DB3D38D-0357-41F0-BDFF-22136ABEC9AD}"/>
                </a:ext>
              </a:extLst>
            </p:cNvPr>
            <p:cNvSpPr>
              <a:spLocks noChangeShapeType="1"/>
            </p:cNvSpPr>
            <p:nvPr/>
          </p:nvSpPr>
          <p:spPr bwMode="auto">
            <a:xfrm>
              <a:off x="2893" y="1532"/>
              <a:ext cx="4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0" name="Rectangle 260">
              <a:extLst>
                <a:ext uri="{FF2B5EF4-FFF2-40B4-BE49-F238E27FC236}">
                  <a16:creationId xmlns:a16="http://schemas.microsoft.com/office/drawing/2014/main" id="{09D1658F-39EC-44A3-AE6C-3DCC074510B7}"/>
                </a:ext>
              </a:extLst>
            </p:cNvPr>
            <p:cNvSpPr>
              <a:spLocks noChangeArrowheads="1"/>
            </p:cNvSpPr>
            <p:nvPr/>
          </p:nvSpPr>
          <p:spPr bwMode="auto">
            <a:xfrm>
              <a:off x="3309" y="1141"/>
              <a:ext cx="10"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31" name="Line 261">
              <a:extLst>
                <a:ext uri="{FF2B5EF4-FFF2-40B4-BE49-F238E27FC236}">
                  <a16:creationId xmlns:a16="http://schemas.microsoft.com/office/drawing/2014/main" id="{49974827-5686-4365-A0BF-470C567737CF}"/>
                </a:ext>
              </a:extLst>
            </p:cNvPr>
            <p:cNvSpPr>
              <a:spLocks noChangeShapeType="1"/>
            </p:cNvSpPr>
            <p:nvPr/>
          </p:nvSpPr>
          <p:spPr bwMode="auto">
            <a:xfrm>
              <a:off x="3309"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2" name="Rectangle 262">
              <a:extLst>
                <a:ext uri="{FF2B5EF4-FFF2-40B4-BE49-F238E27FC236}">
                  <a16:creationId xmlns:a16="http://schemas.microsoft.com/office/drawing/2014/main" id="{205AF001-6DC7-481A-8035-5AF9FABB5BC0}"/>
                </a:ext>
              </a:extLst>
            </p:cNvPr>
            <p:cNvSpPr>
              <a:spLocks noChangeArrowheads="1"/>
            </p:cNvSpPr>
            <p:nvPr/>
          </p:nvSpPr>
          <p:spPr bwMode="auto">
            <a:xfrm>
              <a:off x="3309" y="1532"/>
              <a:ext cx="1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33" name="Line 263">
              <a:extLst>
                <a:ext uri="{FF2B5EF4-FFF2-40B4-BE49-F238E27FC236}">
                  <a16:creationId xmlns:a16="http://schemas.microsoft.com/office/drawing/2014/main" id="{5FDAB11C-5556-4E8A-9488-A33860B8ABD1}"/>
                </a:ext>
              </a:extLst>
            </p:cNvPr>
            <p:cNvSpPr>
              <a:spLocks noChangeShapeType="1"/>
            </p:cNvSpPr>
            <p:nvPr/>
          </p:nvSpPr>
          <p:spPr bwMode="auto">
            <a:xfrm>
              <a:off x="3309" y="153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4" name="Line 264">
              <a:extLst>
                <a:ext uri="{FF2B5EF4-FFF2-40B4-BE49-F238E27FC236}">
                  <a16:creationId xmlns:a16="http://schemas.microsoft.com/office/drawing/2014/main" id="{82535B51-BD26-44FA-83E1-F73F0A7406B5}"/>
                </a:ext>
              </a:extLst>
            </p:cNvPr>
            <p:cNvSpPr>
              <a:spLocks noChangeShapeType="1"/>
            </p:cNvSpPr>
            <p:nvPr/>
          </p:nvSpPr>
          <p:spPr bwMode="auto">
            <a:xfrm>
              <a:off x="3309"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5" name="Rectangle 265">
              <a:extLst>
                <a:ext uri="{FF2B5EF4-FFF2-40B4-BE49-F238E27FC236}">
                  <a16:creationId xmlns:a16="http://schemas.microsoft.com/office/drawing/2014/main" id="{DAB62F48-094B-4CCE-A606-D6EF87DD4736}"/>
                </a:ext>
              </a:extLst>
            </p:cNvPr>
            <p:cNvSpPr>
              <a:spLocks noChangeArrowheads="1"/>
            </p:cNvSpPr>
            <p:nvPr/>
          </p:nvSpPr>
          <p:spPr bwMode="auto">
            <a:xfrm>
              <a:off x="3319"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36" name="Line 266">
              <a:extLst>
                <a:ext uri="{FF2B5EF4-FFF2-40B4-BE49-F238E27FC236}">
                  <a16:creationId xmlns:a16="http://schemas.microsoft.com/office/drawing/2014/main" id="{4E150114-0B0A-4AE0-AF15-ACDA63C6D9C1}"/>
                </a:ext>
              </a:extLst>
            </p:cNvPr>
            <p:cNvSpPr>
              <a:spLocks noChangeShapeType="1"/>
            </p:cNvSpPr>
            <p:nvPr/>
          </p:nvSpPr>
          <p:spPr bwMode="auto">
            <a:xfrm>
              <a:off x="3319"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7" name="Rectangle 267">
              <a:extLst>
                <a:ext uri="{FF2B5EF4-FFF2-40B4-BE49-F238E27FC236}">
                  <a16:creationId xmlns:a16="http://schemas.microsoft.com/office/drawing/2014/main" id="{E5623E3F-8CFC-40EB-BFC2-CEBDA8A8F12A}"/>
                </a:ext>
              </a:extLst>
            </p:cNvPr>
            <p:cNvSpPr>
              <a:spLocks noChangeArrowheads="1"/>
            </p:cNvSpPr>
            <p:nvPr/>
          </p:nvSpPr>
          <p:spPr bwMode="auto">
            <a:xfrm>
              <a:off x="3733"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38" name="Line 268">
              <a:extLst>
                <a:ext uri="{FF2B5EF4-FFF2-40B4-BE49-F238E27FC236}">
                  <a16:creationId xmlns:a16="http://schemas.microsoft.com/office/drawing/2014/main" id="{6943FB2D-AF2D-4A9F-9D1A-AA6DAD900896}"/>
                </a:ext>
              </a:extLst>
            </p:cNvPr>
            <p:cNvSpPr>
              <a:spLocks noChangeShapeType="1"/>
            </p:cNvSpPr>
            <p:nvPr/>
          </p:nvSpPr>
          <p:spPr bwMode="auto">
            <a:xfrm>
              <a:off x="3733"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39" name="Rectangle 269">
              <a:extLst>
                <a:ext uri="{FF2B5EF4-FFF2-40B4-BE49-F238E27FC236}">
                  <a16:creationId xmlns:a16="http://schemas.microsoft.com/office/drawing/2014/main" id="{0961D298-8B2D-463C-9063-269741DE0CBF}"/>
                </a:ext>
              </a:extLst>
            </p:cNvPr>
            <p:cNvSpPr>
              <a:spLocks noChangeArrowheads="1"/>
            </p:cNvSpPr>
            <p:nvPr/>
          </p:nvSpPr>
          <p:spPr bwMode="auto">
            <a:xfrm>
              <a:off x="3733"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40" name="Line 270">
              <a:extLst>
                <a:ext uri="{FF2B5EF4-FFF2-40B4-BE49-F238E27FC236}">
                  <a16:creationId xmlns:a16="http://schemas.microsoft.com/office/drawing/2014/main" id="{7304C914-367D-45D6-86C7-588945EE8181}"/>
                </a:ext>
              </a:extLst>
            </p:cNvPr>
            <p:cNvSpPr>
              <a:spLocks noChangeShapeType="1"/>
            </p:cNvSpPr>
            <p:nvPr/>
          </p:nvSpPr>
          <p:spPr bwMode="auto">
            <a:xfrm>
              <a:off x="3733"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1" name="Line 271">
              <a:extLst>
                <a:ext uri="{FF2B5EF4-FFF2-40B4-BE49-F238E27FC236}">
                  <a16:creationId xmlns:a16="http://schemas.microsoft.com/office/drawing/2014/main" id="{7BC18A43-2E6B-4E3B-ADF0-14C2D5BAD306}"/>
                </a:ext>
              </a:extLst>
            </p:cNvPr>
            <p:cNvSpPr>
              <a:spLocks noChangeShapeType="1"/>
            </p:cNvSpPr>
            <p:nvPr/>
          </p:nvSpPr>
          <p:spPr bwMode="auto">
            <a:xfrm>
              <a:off x="3733"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2" name="Rectangle 272">
              <a:extLst>
                <a:ext uri="{FF2B5EF4-FFF2-40B4-BE49-F238E27FC236}">
                  <a16:creationId xmlns:a16="http://schemas.microsoft.com/office/drawing/2014/main" id="{A73CC60A-94B1-433F-A0AF-5658A9AD85C0}"/>
                </a:ext>
              </a:extLst>
            </p:cNvPr>
            <p:cNvSpPr>
              <a:spLocks noChangeArrowheads="1"/>
            </p:cNvSpPr>
            <p:nvPr/>
          </p:nvSpPr>
          <p:spPr bwMode="auto">
            <a:xfrm>
              <a:off x="3742" y="1532"/>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43" name="Line 273">
              <a:extLst>
                <a:ext uri="{FF2B5EF4-FFF2-40B4-BE49-F238E27FC236}">
                  <a16:creationId xmlns:a16="http://schemas.microsoft.com/office/drawing/2014/main" id="{BE8773D6-6CF3-43B8-A625-DCDA379EE3E4}"/>
                </a:ext>
              </a:extLst>
            </p:cNvPr>
            <p:cNvSpPr>
              <a:spLocks noChangeShapeType="1"/>
            </p:cNvSpPr>
            <p:nvPr/>
          </p:nvSpPr>
          <p:spPr bwMode="auto">
            <a:xfrm>
              <a:off x="3742" y="1532"/>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4" name="Rectangle 274">
              <a:extLst>
                <a:ext uri="{FF2B5EF4-FFF2-40B4-BE49-F238E27FC236}">
                  <a16:creationId xmlns:a16="http://schemas.microsoft.com/office/drawing/2014/main" id="{C5A12752-CC2B-4893-A2CE-DAB20B4E3B4E}"/>
                </a:ext>
              </a:extLst>
            </p:cNvPr>
            <p:cNvSpPr>
              <a:spLocks noChangeArrowheads="1"/>
            </p:cNvSpPr>
            <p:nvPr/>
          </p:nvSpPr>
          <p:spPr bwMode="auto">
            <a:xfrm>
              <a:off x="4159"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45" name="Line 275">
              <a:extLst>
                <a:ext uri="{FF2B5EF4-FFF2-40B4-BE49-F238E27FC236}">
                  <a16:creationId xmlns:a16="http://schemas.microsoft.com/office/drawing/2014/main" id="{3F21A425-AFAB-43C9-94CB-00544BF7B40B}"/>
                </a:ext>
              </a:extLst>
            </p:cNvPr>
            <p:cNvSpPr>
              <a:spLocks noChangeShapeType="1"/>
            </p:cNvSpPr>
            <p:nvPr/>
          </p:nvSpPr>
          <p:spPr bwMode="auto">
            <a:xfrm>
              <a:off x="4159"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6" name="Rectangle 276">
              <a:extLst>
                <a:ext uri="{FF2B5EF4-FFF2-40B4-BE49-F238E27FC236}">
                  <a16:creationId xmlns:a16="http://schemas.microsoft.com/office/drawing/2014/main" id="{AD729B99-4BE3-4CFB-9DA8-B3DBDF395957}"/>
                </a:ext>
              </a:extLst>
            </p:cNvPr>
            <p:cNvSpPr>
              <a:spLocks noChangeArrowheads="1"/>
            </p:cNvSpPr>
            <p:nvPr/>
          </p:nvSpPr>
          <p:spPr bwMode="auto">
            <a:xfrm>
              <a:off x="4159"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47" name="Line 277">
              <a:extLst>
                <a:ext uri="{FF2B5EF4-FFF2-40B4-BE49-F238E27FC236}">
                  <a16:creationId xmlns:a16="http://schemas.microsoft.com/office/drawing/2014/main" id="{C04372C0-41C5-4737-B3D0-83BBD5D3698E}"/>
                </a:ext>
              </a:extLst>
            </p:cNvPr>
            <p:cNvSpPr>
              <a:spLocks noChangeShapeType="1"/>
            </p:cNvSpPr>
            <p:nvPr/>
          </p:nvSpPr>
          <p:spPr bwMode="auto">
            <a:xfrm>
              <a:off x="4159"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8" name="Line 278">
              <a:extLst>
                <a:ext uri="{FF2B5EF4-FFF2-40B4-BE49-F238E27FC236}">
                  <a16:creationId xmlns:a16="http://schemas.microsoft.com/office/drawing/2014/main" id="{7045165B-116F-42D1-BCEB-B47029A1EFAD}"/>
                </a:ext>
              </a:extLst>
            </p:cNvPr>
            <p:cNvSpPr>
              <a:spLocks noChangeShapeType="1"/>
            </p:cNvSpPr>
            <p:nvPr/>
          </p:nvSpPr>
          <p:spPr bwMode="auto">
            <a:xfrm>
              <a:off x="4159"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49" name="Rectangle 279">
              <a:extLst>
                <a:ext uri="{FF2B5EF4-FFF2-40B4-BE49-F238E27FC236}">
                  <a16:creationId xmlns:a16="http://schemas.microsoft.com/office/drawing/2014/main" id="{30C4A374-D65C-4A4F-8859-DFCDE63D8AF0}"/>
                </a:ext>
              </a:extLst>
            </p:cNvPr>
            <p:cNvSpPr>
              <a:spLocks noChangeArrowheads="1"/>
            </p:cNvSpPr>
            <p:nvPr/>
          </p:nvSpPr>
          <p:spPr bwMode="auto">
            <a:xfrm>
              <a:off x="4168" y="1532"/>
              <a:ext cx="4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50" name="Line 280">
              <a:extLst>
                <a:ext uri="{FF2B5EF4-FFF2-40B4-BE49-F238E27FC236}">
                  <a16:creationId xmlns:a16="http://schemas.microsoft.com/office/drawing/2014/main" id="{0793992C-9A9C-4FED-B3AA-0399317E149D}"/>
                </a:ext>
              </a:extLst>
            </p:cNvPr>
            <p:cNvSpPr>
              <a:spLocks noChangeShapeType="1"/>
            </p:cNvSpPr>
            <p:nvPr/>
          </p:nvSpPr>
          <p:spPr bwMode="auto">
            <a:xfrm>
              <a:off x="4168" y="1532"/>
              <a:ext cx="4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51" name="Rectangle 281">
              <a:extLst>
                <a:ext uri="{FF2B5EF4-FFF2-40B4-BE49-F238E27FC236}">
                  <a16:creationId xmlns:a16="http://schemas.microsoft.com/office/drawing/2014/main" id="{EA053524-CA5C-4E4E-8669-ED7C1C95BBB8}"/>
                </a:ext>
              </a:extLst>
            </p:cNvPr>
            <p:cNvSpPr>
              <a:spLocks noChangeArrowheads="1"/>
            </p:cNvSpPr>
            <p:nvPr/>
          </p:nvSpPr>
          <p:spPr bwMode="auto">
            <a:xfrm>
              <a:off x="4582"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52" name="Line 282">
              <a:extLst>
                <a:ext uri="{FF2B5EF4-FFF2-40B4-BE49-F238E27FC236}">
                  <a16:creationId xmlns:a16="http://schemas.microsoft.com/office/drawing/2014/main" id="{DC36BC44-58D1-4CC9-92F5-BF453DD17C84}"/>
                </a:ext>
              </a:extLst>
            </p:cNvPr>
            <p:cNvSpPr>
              <a:spLocks noChangeShapeType="1"/>
            </p:cNvSpPr>
            <p:nvPr/>
          </p:nvSpPr>
          <p:spPr bwMode="auto">
            <a:xfrm>
              <a:off x="4582"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53" name="Rectangle 283">
              <a:extLst>
                <a:ext uri="{FF2B5EF4-FFF2-40B4-BE49-F238E27FC236}">
                  <a16:creationId xmlns:a16="http://schemas.microsoft.com/office/drawing/2014/main" id="{7D6694CD-4BC3-4D35-BE35-A1A2CF8FF77E}"/>
                </a:ext>
              </a:extLst>
            </p:cNvPr>
            <p:cNvSpPr>
              <a:spLocks noChangeArrowheads="1"/>
            </p:cNvSpPr>
            <p:nvPr/>
          </p:nvSpPr>
          <p:spPr bwMode="auto">
            <a:xfrm>
              <a:off x="4582"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54" name="Line 284">
              <a:extLst>
                <a:ext uri="{FF2B5EF4-FFF2-40B4-BE49-F238E27FC236}">
                  <a16:creationId xmlns:a16="http://schemas.microsoft.com/office/drawing/2014/main" id="{401BEE76-AB1E-4521-85E9-42017A466BF5}"/>
                </a:ext>
              </a:extLst>
            </p:cNvPr>
            <p:cNvSpPr>
              <a:spLocks noChangeShapeType="1"/>
            </p:cNvSpPr>
            <p:nvPr/>
          </p:nvSpPr>
          <p:spPr bwMode="auto">
            <a:xfrm>
              <a:off x="4582"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55" name="Line 285">
              <a:extLst>
                <a:ext uri="{FF2B5EF4-FFF2-40B4-BE49-F238E27FC236}">
                  <a16:creationId xmlns:a16="http://schemas.microsoft.com/office/drawing/2014/main" id="{9FABB650-5F9E-4FBE-AB51-47F6216A8A63}"/>
                </a:ext>
              </a:extLst>
            </p:cNvPr>
            <p:cNvSpPr>
              <a:spLocks noChangeShapeType="1"/>
            </p:cNvSpPr>
            <p:nvPr/>
          </p:nvSpPr>
          <p:spPr bwMode="auto">
            <a:xfrm>
              <a:off x="4582"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56" name="Rectangle 286">
              <a:extLst>
                <a:ext uri="{FF2B5EF4-FFF2-40B4-BE49-F238E27FC236}">
                  <a16:creationId xmlns:a16="http://schemas.microsoft.com/office/drawing/2014/main" id="{C24BBA24-4BBA-4E79-9B35-3458CA1479E6}"/>
                </a:ext>
              </a:extLst>
            </p:cNvPr>
            <p:cNvSpPr>
              <a:spLocks noChangeArrowheads="1"/>
            </p:cNvSpPr>
            <p:nvPr/>
          </p:nvSpPr>
          <p:spPr bwMode="auto">
            <a:xfrm>
              <a:off x="4591" y="1532"/>
              <a:ext cx="41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57" name="Line 287">
              <a:extLst>
                <a:ext uri="{FF2B5EF4-FFF2-40B4-BE49-F238E27FC236}">
                  <a16:creationId xmlns:a16="http://schemas.microsoft.com/office/drawing/2014/main" id="{9F2E7BE1-D1C6-47BF-A100-18F62438147F}"/>
                </a:ext>
              </a:extLst>
            </p:cNvPr>
            <p:cNvSpPr>
              <a:spLocks noChangeShapeType="1"/>
            </p:cNvSpPr>
            <p:nvPr/>
          </p:nvSpPr>
          <p:spPr bwMode="auto">
            <a:xfrm>
              <a:off x="4591" y="1532"/>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58" name="Rectangle 288">
              <a:extLst>
                <a:ext uri="{FF2B5EF4-FFF2-40B4-BE49-F238E27FC236}">
                  <a16:creationId xmlns:a16="http://schemas.microsoft.com/office/drawing/2014/main" id="{75AF8E33-1B42-49D7-95A6-24CC04E5F823}"/>
                </a:ext>
              </a:extLst>
            </p:cNvPr>
            <p:cNvSpPr>
              <a:spLocks noChangeArrowheads="1"/>
            </p:cNvSpPr>
            <p:nvPr/>
          </p:nvSpPr>
          <p:spPr bwMode="auto">
            <a:xfrm>
              <a:off x="5008" y="1141"/>
              <a:ext cx="9" cy="39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59" name="Line 289">
              <a:extLst>
                <a:ext uri="{FF2B5EF4-FFF2-40B4-BE49-F238E27FC236}">
                  <a16:creationId xmlns:a16="http://schemas.microsoft.com/office/drawing/2014/main" id="{00EADEBA-5736-4759-B4BA-825FE3341936}"/>
                </a:ext>
              </a:extLst>
            </p:cNvPr>
            <p:cNvSpPr>
              <a:spLocks noChangeShapeType="1"/>
            </p:cNvSpPr>
            <p:nvPr/>
          </p:nvSpPr>
          <p:spPr bwMode="auto">
            <a:xfrm>
              <a:off x="5008" y="1141"/>
              <a:ext cx="1" cy="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60" name="Rectangle 290">
              <a:extLst>
                <a:ext uri="{FF2B5EF4-FFF2-40B4-BE49-F238E27FC236}">
                  <a16:creationId xmlns:a16="http://schemas.microsoft.com/office/drawing/2014/main" id="{73A363D2-3E67-4A6D-95D3-3CDB742497D0}"/>
                </a:ext>
              </a:extLst>
            </p:cNvPr>
            <p:cNvSpPr>
              <a:spLocks noChangeArrowheads="1"/>
            </p:cNvSpPr>
            <p:nvPr/>
          </p:nvSpPr>
          <p:spPr bwMode="auto">
            <a:xfrm>
              <a:off x="5008"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61" name="Line 291">
              <a:extLst>
                <a:ext uri="{FF2B5EF4-FFF2-40B4-BE49-F238E27FC236}">
                  <a16:creationId xmlns:a16="http://schemas.microsoft.com/office/drawing/2014/main" id="{61C7B391-4739-43F9-9784-2ACB40A87246}"/>
                </a:ext>
              </a:extLst>
            </p:cNvPr>
            <p:cNvSpPr>
              <a:spLocks noChangeShapeType="1"/>
            </p:cNvSpPr>
            <p:nvPr/>
          </p:nvSpPr>
          <p:spPr bwMode="auto">
            <a:xfrm>
              <a:off x="5008"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62" name="Line 292">
              <a:extLst>
                <a:ext uri="{FF2B5EF4-FFF2-40B4-BE49-F238E27FC236}">
                  <a16:creationId xmlns:a16="http://schemas.microsoft.com/office/drawing/2014/main" id="{395662EB-51FA-4A8D-A1C0-27D9699F9633}"/>
                </a:ext>
              </a:extLst>
            </p:cNvPr>
            <p:cNvSpPr>
              <a:spLocks noChangeShapeType="1"/>
            </p:cNvSpPr>
            <p:nvPr/>
          </p:nvSpPr>
          <p:spPr bwMode="auto">
            <a:xfrm>
              <a:off x="5008"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63" name="Rectangle 293">
              <a:extLst>
                <a:ext uri="{FF2B5EF4-FFF2-40B4-BE49-F238E27FC236}">
                  <a16:creationId xmlns:a16="http://schemas.microsoft.com/office/drawing/2014/main" id="{2CFFCD90-5C98-4295-AAD8-F94E6B7AD720}"/>
                </a:ext>
              </a:extLst>
            </p:cNvPr>
            <p:cNvSpPr>
              <a:spLocks noChangeArrowheads="1"/>
            </p:cNvSpPr>
            <p:nvPr/>
          </p:nvSpPr>
          <p:spPr bwMode="auto">
            <a:xfrm>
              <a:off x="5008" y="1532"/>
              <a:ext cx="9"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cs typeface="+mn-cs"/>
              </a:endParaRPr>
            </a:p>
          </p:txBody>
        </p:sp>
        <p:sp>
          <p:nvSpPr>
            <p:cNvPr id="19764" name="Line 294">
              <a:extLst>
                <a:ext uri="{FF2B5EF4-FFF2-40B4-BE49-F238E27FC236}">
                  <a16:creationId xmlns:a16="http://schemas.microsoft.com/office/drawing/2014/main" id="{BA53ED26-A258-4F3F-B335-574896FE1B54}"/>
                </a:ext>
              </a:extLst>
            </p:cNvPr>
            <p:cNvSpPr>
              <a:spLocks noChangeShapeType="1"/>
            </p:cNvSpPr>
            <p:nvPr/>
          </p:nvSpPr>
          <p:spPr bwMode="auto">
            <a:xfrm>
              <a:off x="5008" y="1532"/>
              <a:ext cx="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9765" name="Line 295">
              <a:extLst>
                <a:ext uri="{FF2B5EF4-FFF2-40B4-BE49-F238E27FC236}">
                  <a16:creationId xmlns:a16="http://schemas.microsoft.com/office/drawing/2014/main" id="{F233DFE5-E757-45EA-B6DF-1675BA3B1809}"/>
                </a:ext>
              </a:extLst>
            </p:cNvPr>
            <p:cNvSpPr>
              <a:spLocks noChangeShapeType="1"/>
            </p:cNvSpPr>
            <p:nvPr/>
          </p:nvSpPr>
          <p:spPr bwMode="auto">
            <a:xfrm>
              <a:off x="5008" y="1532"/>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3" name="Group 296">
            <a:extLst>
              <a:ext uri="{FF2B5EF4-FFF2-40B4-BE49-F238E27FC236}">
                <a16:creationId xmlns:a16="http://schemas.microsoft.com/office/drawing/2014/main" id="{AAFB2CB4-0313-4812-872E-6381F7E225E1}"/>
              </a:ext>
            </a:extLst>
          </p:cNvPr>
          <p:cNvGrpSpPr>
            <a:grpSpLocks/>
          </p:cNvGrpSpPr>
          <p:nvPr/>
        </p:nvGrpSpPr>
        <p:grpSpPr bwMode="auto">
          <a:xfrm>
            <a:off x="2658269" y="2755901"/>
            <a:ext cx="531812" cy="904875"/>
            <a:chOff x="1298" y="1555"/>
            <a:chExt cx="335" cy="570"/>
          </a:xfrm>
        </p:grpSpPr>
        <p:sp>
          <p:nvSpPr>
            <p:cNvPr id="19475" name="Rectangle 297">
              <a:extLst>
                <a:ext uri="{FF2B5EF4-FFF2-40B4-BE49-F238E27FC236}">
                  <a16:creationId xmlns:a16="http://schemas.microsoft.com/office/drawing/2014/main" id="{EF12E061-EC34-4585-88A1-E962FFF8866D}"/>
                </a:ext>
              </a:extLst>
            </p:cNvPr>
            <p:cNvSpPr>
              <a:spLocks noChangeArrowheads="1"/>
            </p:cNvSpPr>
            <p:nvPr/>
          </p:nvSpPr>
          <p:spPr bwMode="auto">
            <a:xfrm>
              <a:off x="1298" y="1854"/>
              <a:ext cx="33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a:solidFill>
                    <a:srgbClr val="000099"/>
                  </a:solidFill>
                  <a:latin typeface="Garamond" panose="02020404030301010803" pitchFamily="18" charset="0"/>
                  <a:cs typeface="+mn-cs"/>
                </a:rPr>
                <a:t>low</a:t>
              </a:r>
              <a:endParaRPr lang="en-US" altLang="zh-CN" sz="1800">
                <a:solidFill>
                  <a:srgbClr val="000099"/>
                </a:solidFill>
                <a:latin typeface="Garamond" panose="02020404030301010803" pitchFamily="18" charset="0"/>
                <a:cs typeface="+mn-cs"/>
              </a:endParaRPr>
            </a:p>
          </p:txBody>
        </p:sp>
        <p:sp>
          <p:nvSpPr>
            <p:cNvPr id="19476" name="Freeform 298">
              <a:extLst>
                <a:ext uri="{FF2B5EF4-FFF2-40B4-BE49-F238E27FC236}">
                  <a16:creationId xmlns:a16="http://schemas.microsoft.com/office/drawing/2014/main" id="{0980ACE7-AB76-48B3-A90B-13D019D01B9B}"/>
                </a:ext>
              </a:extLst>
            </p:cNvPr>
            <p:cNvSpPr>
              <a:spLocks noEditPoints="1"/>
            </p:cNvSpPr>
            <p:nvPr/>
          </p:nvSpPr>
          <p:spPr bwMode="auto">
            <a:xfrm>
              <a:off x="1397" y="1555"/>
              <a:ext cx="120" cy="284"/>
            </a:xfrm>
            <a:custGeom>
              <a:avLst/>
              <a:gdLst>
                <a:gd name="T0" fmla="*/ 0 w 800"/>
                <a:gd name="T1" fmla="*/ 0 h 1510"/>
                <a:gd name="T2" fmla="*/ 0 w 800"/>
                <a:gd name="T3" fmla="*/ 0 h 1510"/>
                <a:gd name="T4" fmla="*/ 0 w 800"/>
                <a:gd name="T5" fmla="*/ 0 h 1510"/>
                <a:gd name="T6" fmla="*/ 0 w 800"/>
                <a:gd name="T7" fmla="*/ 0 h 1510"/>
                <a:gd name="T8" fmla="*/ 0 w 800"/>
                <a:gd name="T9" fmla="*/ 0 h 1510"/>
                <a:gd name="T10" fmla="*/ 0 w 800"/>
                <a:gd name="T11" fmla="*/ 0 h 1510"/>
                <a:gd name="T12" fmla="*/ 0 w 800"/>
                <a:gd name="T13" fmla="*/ 0 h 1510"/>
                <a:gd name="T14" fmla="*/ 0 w 800"/>
                <a:gd name="T15" fmla="*/ 0 h 1510"/>
                <a:gd name="T16" fmla="*/ 0 w 800"/>
                <a:gd name="T17" fmla="*/ 0 h 1510"/>
                <a:gd name="T18" fmla="*/ 0 w 800"/>
                <a:gd name="T19" fmla="*/ 0 h 1510"/>
                <a:gd name="T20" fmla="*/ 0 w 800"/>
                <a:gd name="T21" fmla="*/ 0 h 15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510"/>
                <a:gd name="T35" fmla="*/ 800 w 800"/>
                <a:gd name="T36" fmla="*/ 1510 h 15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510">
                  <a:moveTo>
                    <a:pt x="350" y="1460"/>
                  </a:moveTo>
                  <a:lnTo>
                    <a:pt x="350" y="666"/>
                  </a:lnTo>
                  <a:cubicBezTo>
                    <a:pt x="350" y="639"/>
                    <a:pt x="372" y="616"/>
                    <a:pt x="400" y="616"/>
                  </a:cubicBezTo>
                  <a:cubicBezTo>
                    <a:pt x="427" y="616"/>
                    <a:pt x="450" y="639"/>
                    <a:pt x="450" y="666"/>
                  </a:cubicBezTo>
                  <a:lnTo>
                    <a:pt x="450" y="1460"/>
                  </a:lnTo>
                  <a:cubicBezTo>
                    <a:pt x="450" y="1487"/>
                    <a:pt x="427" y="1510"/>
                    <a:pt x="400" y="1510"/>
                  </a:cubicBezTo>
                  <a:cubicBezTo>
                    <a:pt x="372" y="1510"/>
                    <a:pt x="350" y="1487"/>
                    <a:pt x="350" y="1460"/>
                  </a:cubicBezTo>
                  <a:close/>
                  <a:moveTo>
                    <a:pt x="0" y="800"/>
                  </a:moveTo>
                  <a:lnTo>
                    <a:pt x="400" y="0"/>
                  </a:lnTo>
                  <a:lnTo>
                    <a:pt x="800" y="800"/>
                  </a:lnTo>
                  <a:lnTo>
                    <a:pt x="0" y="800"/>
                  </a:lnTo>
                  <a:close/>
                </a:path>
              </a:pathLst>
            </a:custGeom>
            <a:solidFill>
              <a:schemeClr val="hlink"/>
            </a:solidFill>
            <a:ln w="3175">
              <a:solidFill>
                <a:srgbClr val="000000"/>
              </a:solidFill>
              <a:bevel/>
              <a:headEnd/>
              <a:tailEnd/>
            </a:ln>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4" name="Group 299">
            <a:extLst>
              <a:ext uri="{FF2B5EF4-FFF2-40B4-BE49-F238E27FC236}">
                <a16:creationId xmlns:a16="http://schemas.microsoft.com/office/drawing/2014/main" id="{8CDA30EE-0CB7-43C5-8486-80B9E4CEBF64}"/>
              </a:ext>
            </a:extLst>
          </p:cNvPr>
          <p:cNvGrpSpPr>
            <a:grpSpLocks/>
          </p:cNvGrpSpPr>
          <p:nvPr/>
        </p:nvGrpSpPr>
        <p:grpSpPr bwMode="auto">
          <a:xfrm>
            <a:off x="5417344" y="2743200"/>
            <a:ext cx="609600" cy="882650"/>
            <a:chOff x="2912" y="1555"/>
            <a:chExt cx="384" cy="556"/>
          </a:xfrm>
        </p:grpSpPr>
        <p:sp>
          <p:nvSpPr>
            <p:cNvPr id="19473" name="Rectangle 300">
              <a:extLst>
                <a:ext uri="{FF2B5EF4-FFF2-40B4-BE49-F238E27FC236}">
                  <a16:creationId xmlns:a16="http://schemas.microsoft.com/office/drawing/2014/main" id="{211D95DC-E192-43C3-B50B-0F37B0B39B2D}"/>
                </a:ext>
              </a:extLst>
            </p:cNvPr>
            <p:cNvSpPr>
              <a:spLocks noChangeArrowheads="1"/>
            </p:cNvSpPr>
            <p:nvPr/>
          </p:nvSpPr>
          <p:spPr bwMode="auto">
            <a:xfrm>
              <a:off x="2912" y="1842"/>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a:solidFill>
                    <a:srgbClr val="7030A0"/>
                  </a:solidFill>
                  <a:latin typeface="Garamond" panose="02020404030301010803" pitchFamily="18" charset="0"/>
                  <a:cs typeface="+mn-cs"/>
                </a:rPr>
                <a:t>mid</a:t>
              </a:r>
            </a:p>
          </p:txBody>
        </p:sp>
        <p:sp>
          <p:nvSpPr>
            <p:cNvPr id="19474" name="Freeform 301">
              <a:extLst>
                <a:ext uri="{FF2B5EF4-FFF2-40B4-BE49-F238E27FC236}">
                  <a16:creationId xmlns:a16="http://schemas.microsoft.com/office/drawing/2014/main" id="{9087416A-AD6B-43F4-A6B7-5C815290C115}"/>
                </a:ext>
              </a:extLst>
            </p:cNvPr>
            <p:cNvSpPr>
              <a:spLocks noEditPoints="1"/>
            </p:cNvSpPr>
            <p:nvPr/>
          </p:nvSpPr>
          <p:spPr bwMode="auto">
            <a:xfrm>
              <a:off x="3050" y="1555"/>
              <a:ext cx="119" cy="298"/>
            </a:xfrm>
            <a:custGeom>
              <a:avLst/>
              <a:gdLst>
                <a:gd name="T0" fmla="*/ 0 w 800"/>
                <a:gd name="T1" fmla="*/ 0 h 1583"/>
                <a:gd name="T2" fmla="*/ 0 w 800"/>
                <a:gd name="T3" fmla="*/ 0 h 1583"/>
                <a:gd name="T4" fmla="*/ 0 w 800"/>
                <a:gd name="T5" fmla="*/ 0 h 1583"/>
                <a:gd name="T6" fmla="*/ 0 w 800"/>
                <a:gd name="T7" fmla="*/ 0 h 1583"/>
                <a:gd name="T8" fmla="*/ 0 w 800"/>
                <a:gd name="T9" fmla="*/ 0 h 1583"/>
                <a:gd name="T10" fmla="*/ 0 w 800"/>
                <a:gd name="T11" fmla="*/ 0 h 1583"/>
                <a:gd name="T12" fmla="*/ 0 w 800"/>
                <a:gd name="T13" fmla="*/ 0 h 1583"/>
                <a:gd name="T14" fmla="*/ 0 w 800"/>
                <a:gd name="T15" fmla="*/ 0 h 1583"/>
                <a:gd name="T16" fmla="*/ 0 w 800"/>
                <a:gd name="T17" fmla="*/ 0 h 1583"/>
                <a:gd name="T18" fmla="*/ 0 w 800"/>
                <a:gd name="T19" fmla="*/ 0 h 1583"/>
                <a:gd name="T20" fmla="*/ 0 w 800"/>
                <a:gd name="T21" fmla="*/ 0 h 15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583"/>
                <a:gd name="T35" fmla="*/ 800 w 800"/>
                <a:gd name="T36" fmla="*/ 1583 h 15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583">
                  <a:moveTo>
                    <a:pt x="350" y="1533"/>
                  </a:moveTo>
                  <a:lnTo>
                    <a:pt x="350" y="666"/>
                  </a:lnTo>
                  <a:cubicBezTo>
                    <a:pt x="350" y="639"/>
                    <a:pt x="373" y="616"/>
                    <a:pt x="400" y="616"/>
                  </a:cubicBezTo>
                  <a:cubicBezTo>
                    <a:pt x="428" y="616"/>
                    <a:pt x="450" y="639"/>
                    <a:pt x="450" y="666"/>
                  </a:cubicBezTo>
                  <a:lnTo>
                    <a:pt x="450" y="1533"/>
                  </a:lnTo>
                  <a:cubicBezTo>
                    <a:pt x="450" y="1561"/>
                    <a:pt x="428" y="1583"/>
                    <a:pt x="400" y="1583"/>
                  </a:cubicBezTo>
                  <a:cubicBezTo>
                    <a:pt x="373" y="1583"/>
                    <a:pt x="350" y="1561"/>
                    <a:pt x="350" y="1533"/>
                  </a:cubicBezTo>
                  <a:close/>
                  <a:moveTo>
                    <a:pt x="0" y="800"/>
                  </a:moveTo>
                  <a:lnTo>
                    <a:pt x="400" y="0"/>
                  </a:lnTo>
                  <a:lnTo>
                    <a:pt x="800" y="800"/>
                  </a:lnTo>
                  <a:lnTo>
                    <a:pt x="0" y="800"/>
                  </a:lnTo>
                  <a:close/>
                </a:path>
              </a:pathLst>
            </a:custGeom>
            <a:solidFill>
              <a:srgbClr val="7030A0"/>
            </a:solidFill>
            <a:ln w="3175">
              <a:solidFill>
                <a:srgbClr val="000000"/>
              </a:solidFill>
              <a:bevel/>
              <a:headEnd/>
              <a:tailEnd/>
            </a:ln>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5" name="Group 302">
            <a:extLst>
              <a:ext uri="{FF2B5EF4-FFF2-40B4-BE49-F238E27FC236}">
                <a16:creationId xmlns:a16="http://schemas.microsoft.com/office/drawing/2014/main" id="{6C206CEF-F370-450C-9A62-98D9ADBD0267}"/>
              </a:ext>
            </a:extLst>
          </p:cNvPr>
          <p:cNvGrpSpPr>
            <a:grpSpLocks/>
          </p:cNvGrpSpPr>
          <p:nvPr/>
        </p:nvGrpSpPr>
        <p:grpSpPr bwMode="auto">
          <a:xfrm>
            <a:off x="8003382" y="2762250"/>
            <a:ext cx="714375" cy="947738"/>
            <a:chOff x="4527" y="1526"/>
            <a:chExt cx="450" cy="597"/>
          </a:xfrm>
        </p:grpSpPr>
        <p:sp>
          <p:nvSpPr>
            <p:cNvPr id="19471" name="Rectangle 303">
              <a:extLst>
                <a:ext uri="{FF2B5EF4-FFF2-40B4-BE49-F238E27FC236}">
                  <a16:creationId xmlns:a16="http://schemas.microsoft.com/office/drawing/2014/main" id="{FD9AD2C6-C593-418A-9288-9AD6552E32C1}"/>
                </a:ext>
              </a:extLst>
            </p:cNvPr>
            <p:cNvSpPr>
              <a:spLocks noChangeArrowheads="1"/>
            </p:cNvSpPr>
            <p:nvPr/>
          </p:nvSpPr>
          <p:spPr bwMode="auto">
            <a:xfrm>
              <a:off x="4527" y="1854"/>
              <a:ext cx="4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a:solidFill>
                    <a:srgbClr val="FF0000"/>
                  </a:solidFill>
                  <a:latin typeface="Garamond" panose="02020404030301010803" pitchFamily="18" charset="0"/>
                  <a:cs typeface="+mn-cs"/>
                </a:rPr>
                <a:t>high</a:t>
              </a:r>
              <a:endParaRPr lang="en-US" altLang="zh-CN" sz="1800">
                <a:solidFill>
                  <a:srgbClr val="FF0000"/>
                </a:solidFill>
                <a:latin typeface="Garamond" panose="02020404030301010803" pitchFamily="18" charset="0"/>
                <a:cs typeface="+mn-cs"/>
              </a:endParaRPr>
            </a:p>
          </p:txBody>
        </p:sp>
        <p:sp>
          <p:nvSpPr>
            <p:cNvPr id="19472" name="Freeform 304">
              <a:extLst>
                <a:ext uri="{FF2B5EF4-FFF2-40B4-BE49-F238E27FC236}">
                  <a16:creationId xmlns:a16="http://schemas.microsoft.com/office/drawing/2014/main" id="{4B18CA04-0979-4D45-8291-68B262CB3140}"/>
                </a:ext>
              </a:extLst>
            </p:cNvPr>
            <p:cNvSpPr>
              <a:spLocks noEditPoints="1"/>
            </p:cNvSpPr>
            <p:nvPr/>
          </p:nvSpPr>
          <p:spPr bwMode="auto">
            <a:xfrm>
              <a:off x="4681" y="1526"/>
              <a:ext cx="119" cy="302"/>
            </a:xfrm>
            <a:custGeom>
              <a:avLst/>
              <a:gdLst>
                <a:gd name="T0" fmla="*/ 0 w 800"/>
                <a:gd name="T1" fmla="*/ 0 h 1604"/>
                <a:gd name="T2" fmla="*/ 0 w 800"/>
                <a:gd name="T3" fmla="*/ 0 h 1604"/>
                <a:gd name="T4" fmla="*/ 0 w 800"/>
                <a:gd name="T5" fmla="*/ 0 h 1604"/>
                <a:gd name="T6" fmla="*/ 0 w 800"/>
                <a:gd name="T7" fmla="*/ 0 h 1604"/>
                <a:gd name="T8" fmla="*/ 0 w 800"/>
                <a:gd name="T9" fmla="*/ 0 h 1604"/>
                <a:gd name="T10" fmla="*/ 0 w 800"/>
                <a:gd name="T11" fmla="*/ 0 h 1604"/>
                <a:gd name="T12" fmla="*/ 0 w 800"/>
                <a:gd name="T13" fmla="*/ 0 h 1604"/>
                <a:gd name="T14" fmla="*/ 0 w 800"/>
                <a:gd name="T15" fmla="*/ 0 h 1604"/>
                <a:gd name="T16" fmla="*/ 0 w 800"/>
                <a:gd name="T17" fmla="*/ 0 h 1604"/>
                <a:gd name="T18" fmla="*/ 0 w 800"/>
                <a:gd name="T19" fmla="*/ 0 h 1604"/>
                <a:gd name="T20" fmla="*/ 0 w 800"/>
                <a:gd name="T21" fmla="*/ 0 h 16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1604"/>
                <a:gd name="T35" fmla="*/ 800 w 800"/>
                <a:gd name="T36" fmla="*/ 1604 h 16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1604">
                  <a:moveTo>
                    <a:pt x="353" y="1554"/>
                  </a:moveTo>
                  <a:lnTo>
                    <a:pt x="350" y="667"/>
                  </a:lnTo>
                  <a:cubicBezTo>
                    <a:pt x="350" y="640"/>
                    <a:pt x="372" y="617"/>
                    <a:pt x="399" y="617"/>
                  </a:cubicBezTo>
                  <a:cubicBezTo>
                    <a:pt x="427" y="617"/>
                    <a:pt x="450" y="639"/>
                    <a:pt x="450" y="667"/>
                  </a:cubicBezTo>
                  <a:lnTo>
                    <a:pt x="453" y="1554"/>
                  </a:lnTo>
                  <a:cubicBezTo>
                    <a:pt x="454" y="1581"/>
                    <a:pt x="431" y="1604"/>
                    <a:pt x="404" y="1604"/>
                  </a:cubicBezTo>
                  <a:cubicBezTo>
                    <a:pt x="376" y="1604"/>
                    <a:pt x="354" y="1582"/>
                    <a:pt x="353" y="1554"/>
                  </a:cubicBezTo>
                  <a:close/>
                  <a:moveTo>
                    <a:pt x="0" y="802"/>
                  </a:moveTo>
                  <a:lnTo>
                    <a:pt x="397" y="0"/>
                  </a:lnTo>
                  <a:lnTo>
                    <a:pt x="800" y="799"/>
                  </a:lnTo>
                  <a:lnTo>
                    <a:pt x="0" y="802"/>
                  </a:lnTo>
                  <a:close/>
                </a:path>
              </a:pathLst>
            </a:custGeom>
            <a:solidFill>
              <a:srgbClr val="FF0000"/>
            </a:solidFill>
            <a:ln w="3175">
              <a:solidFill>
                <a:srgbClr val="000000"/>
              </a:solidFill>
              <a:bevel/>
              <a:headEnd/>
              <a:tailEnd/>
            </a:ln>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310" name="Rectangle 305">
            <a:extLst>
              <a:ext uri="{FF2B5EF4-FFF2-40B4-BE49-F238E27FC236}">
                <a16:creationId xmlns:a16="http://schemas.microsoft.com/office/drawing/2014/main" id="{5AEA0AF9-5479-4E5C-95E8-4DA10BC4987B}"/>
              </a:ext>
            </a:extLst>
          </p:cNvPr>
          <p:cNvSpPr>
            <a:spLocks noChangeArrowheads="1"/>
          </p:cNvSpPr>
          <p:nvPr/>
        </p:nvSpPr>
        <p:spPr bwMode="auto">
          <a:xfrm>
            <a:off x="4158456" y="2216150"/>
            <a:ext cx="3635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18</a:t>
            </a:r>
            <a:endParaRPr lang="en-US" altLang="zh-CN" sz="1800">
              <a:solidFill>
                <a:srgbClr val="000000"/>
              </a:solidFill>
              <a:latin typeface="Garamond" panose="02020404030301010803" pitchFamily="18" charset="0"/>
              <a:cs typeface="+mn-cs"/>
            </a:endParaRPr>
          </a:p>
        </p:txBody>
      </p:sp>
      <p:sp>
        <p:nvSpPr>
          <p:cNvPr id="311" name="Rectangle 306">
            <a:extLst>
              <a:ext uri="{FF2B5EF4-FFF2-40B4-BE49-F238E27FC236}">
                <a16:creationId xmlns:a16="http://schemas.microsoft.com/office/drawing/2014/main" id="{2B69407C-2000-45D2-92D9-270BB7D1C925}"/>
              </a:ext>
            </a:extLst>
          </p:cNvPr>
          <p:cNvSpPr>
            <a:spLocks noChangeArrowheads="1"/>
          </p:cNvSpPr>
          <p:nvPr/>
        </p:nvSpPr>
        <p:spPr bwMode="auto">
          <a:xfrm>
            <a:off x="3486944" y="2216151"/>
            <a:ext cx="36708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3300">
                <a:solidFill>
                  <a:srgbClr val="000000"/>
                </a:solidFill>
                <a:latin typeface="Garamond" panose="02020404030301010803" pitchFamily="18" charset="0"/>
                <a:cs typeface="+mn-cs"/>
              </a:rPr>
              <a:t>17</a:t>
            </a:r>
            <a:endParaRPr lang="en-US" altLang="zh-CN" sz="1800">
              <a:solidFill>
                <a:srgbClr val="000000"/>
              </a:solidFill>
              <a:latin typeface="Garamond" panose="02020404030301010803" pitchFamily="18" charset="0"/>
              <a:cs typeface="+mn-cs"/>
            </a:endParaRPr>
          </a:p>
        </p:txBody>
      </p:sp>
      <p:sp>
        <p:nvSpPr>
          <p:cNvPr id="19467" name="Line 307">
            <a:extLst>
              <a:ext uri="{FF2B5EF4-FFF2-40B4-BE49-F238E27FC236}">
                <a16:creationId xmlns:a16="http://schemas.microsoft.com/office/drawing/2014/main" id="{550CD47A-6E36-422C-B3EA-84D228D96C99}"/>
              </a:ext>
            </a:extLst>
          </p:cNvPr>
          <p:cNvSpPr>
            <a:spLocks noChangeShapeType="1"/>
          </p:cNvSpPr>
          <p:nvPr/>
        </p:nvSpPr>
        <p:spPr bwMode="auto">
          <a:xfrm>
            <a:off x="2658269" y="2740025"/>
            <a:ext cx="61198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313" name="Rectangle 2">
            <a:extLst>
              <a:ext uri="{FF2B5EF4-FFF2-40B4-BE49-F238E27FC236}">
                <a16:creationId xmlns:a16="http://schemas.microsoft.com/office/drawing/2014/main" id="{B1FB35DE-2951-42DC-AB9C-6C857E6A4759}"/>
              </a:ext>
            </a:extLst>
          </p:cNvPr>
          <p:cNvSpPr txBox="1">
            <a:spLocks noChangeArrowheads="1"/>
          </p:cNvSpPr>
          <p:nvPr/>
        </p:nvSpPr>
        <p:spPr>
          <a:xfrm>
            <a:off x="1966119" y="3929063"/>
            <a:ext cx="8208962" cy="792162"/>
          </a:xfrm>
          <a:prstGeom prst="rect">
            <a:avLst/>
          </a:prstGeom>
        </p:spPr>
        <p:txBody>
          <a:bodyPr/>
          <a:lstStyle/>
          <a:p>
            <a:pPr marL="360363" indent="-360363">
              <a:spcBef>
                <a:spcPct val="20000"/>
              </a:spcBef>
              <a:buClr>
                <a:srgbClr val="CC0000"/>
              </a:buClr>
              <a:buSzPct val="80000"/>
              <a:defRPr/>
            </a:pPr>
            <a:r>
              <a:rPr lang="zh-CN" altLang="en-US" sz="2800" b="1">
                <a:solidFill>
                  <a:srgbClr val="000000"/>
                </a:solidFill>
                <a:effectLst>
                  <a:outerShdw blurRad="38100" dist="38100" dir="2700000" algn="tl">
                    <a:srgbClr val="C0C0C0"/>
                  </a:outerShdw>
                </a:effectLst>
                <a:latin typeface="Garamond" pitchFamily="18" charset="0"/>
                <a:ea typeface="楷体_GB2312" pitchFamily="49" charset="-122"/>
                <a:cs typeface="Times New Roman" pitchFamily="18" charset="0"/>
              </a:rPr>
              <a:t>第一次：</a:t>
            </a:r>
            <a:r>
              <a:rPr lang="en-US" altLang="zh-CN" sz="2800" b="1">
                <a:solidFill>
                  <a:srgbClr val="000000"/>
                </a:solidFill>
                <a:effectLst>
                  <a:outerShdw blurRad="38100" dist="38100" dir="2700000" algn="tl">
                    <a:srgbClr val="C0C0C0"/>
                  </a:outerShdw>
                </a:effectLst>
                <a:latin typeface="Garamond" pitchFamily="18" charset="0"/>
                <a:ea typeface="楷体_GB2312" pitchFamily="49" charset="-122"/>
                <a:cs typeface="Times New Roman" pitchFamily="18" charset="0"/>
              </a:rPr>
              <a:t>l=1, h=9, </a:t>
            </a:r>
            <a:r>
              <a:rPr lang="en-US" altLang="zh-CN" sz="2800" b="1">
                <a:solidFill>
                  <a:srgbClr val="7030A0"/>
                </a:solidFill>
                <a:effectLst>
                  <a:outerShdw blurRad="38100" dist="38100" dir="2700000" algn="tl">
                    <a:srgbClr val="C0C0C0"/>
                  </a:outerShdw>
                </a:effectLst>
                <a:latin typeface="Garamond" pitchFamily="18" charset="0"/>
                <a:ea typeface="楷体_GB2312" pitchFamily="49" charset="-122"/>
                <a:cs typeface="Times New Roman" pitchFamily="18" charset="0"/>
              </a:rPr>
              <a:t>mid=5</a:t>
            </a:r>
            <a:r>
              <a:rPr lang="en-US" altLang="zh-CN" sz="2800" b="1">
                <a:solidFill>
                  <a:srgbClr val="000000"/>
                </a:solidFill>
                <a:effectLst>
                  <a:outerShdw blurRad="38100" dist="38100" dir="2700000" algn="tl">
                    <a:srgbClr val="C0C0C0"/>
                  </a:outerShdw>
                </a:effectLst>
                <a:latin typeface="Garamond" pitchFamily="18" charset="0"/>
                <a:ea typeface="楷体_GB2312" pitchFamily="49" charset="-122"/>
                <a:cs typeface="Times New Roman" pitchFamily="18" charset="0"/>
              </a:rPr>
              <a:t>; 18&lt;array[5]=35</a:t>
            </a:r>
          </a:p>
        </p:txBody>
      </p:sp>
      <p:sp>
        <p:nvSpPr>
          <p:cNvPr id="314" name="Rectangle 308">
            <a:extLst>
              <a:ext uri="{FF2B5EF4-FFF2-40B4-BE49-F238E27FC236}">
                <a16:creationId xmlns:a16="http://schemas.microsoft.com/office/drawing/2014/main" id="{137BDCF8-5803-45FE-9546-72E7CFE45CC9}"/>
              </a:ext>
            </a:extLst>
          </p:cNvPr>
          <p:cNvSpPr>
            <a:spLocks noChangeArrowheads="1"/>
          </p:cNvSpPr>
          <p:nvPr/>
        </p:nvSpPr>
        <p:spPr bwMode="auto">
          <a:xfrm>
            <a:off x="1966119" y="4800601"/>
            <a:ext cx="82089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000000"/>
                </a:solidFill>
                <a:latin typeface="Garamond" panose="02020404030301010803" pitchFamily="18" charset="0"/>
                <a:cs typeface="Times New Roman" panose="02020603050405020304" pitchFamily="18" charset="0"/>
              </a:rPr>
              <a:t>第二次：</a:t>
            </a:r>
            <a:r>
              <a:rPr lang="en-US" altLang="zh-CN">
                <a:solidFill>
                  <a:srgbClr val="000000"/>
                </a:solidFill>
                <a:latin typeface="Garamond" panose="02020404030301010803" pitchFamily="18" charset="0"/>
                <a:cs typeface="Times New Roman" panose="02020603050405020304" pitchFamily="18" charset="0"/>
              </a:rPr>
              <a:t>l=1, </a:t>
            </a:r>
            <a:r>
              <a:rPr lang="en-US" altLang="zh-CN">
                <a:solidFill>
                  <a:srgbClr val="7030A0"/>
                </a:solidFill>
                <a:latin typeface="Garamond" panose="02020404030301010803" pitchFamily="18" charset="0"/>
                <a:cs typeface="Times New Roman" panose="02020603050405020304" pitchFamily="18" charset="0"/>
              </a:rPr>
              <a:t>h=4</a:t>
            </a:r>
            <a:r>
              <a:rPr lang="en-US" altLang="zh-CN">
                <a:solidFill>
                  <a:srgbClr val="000000"/>
                </a:solidFill>
                <a:latin typeface="Garamond" panose="02020404030301010803" pitchFamily="18" charset="0"/>
                <a:cs typeface="Times New Roman" panose="02020603050405020304" pitchFamily="18" charset="0"/>
              </a:rPr>
              <a:t>, mid=2; 18&gt;array[2]=17</a:t>
            </a:r>
          </a:p>
        </p:txBody>
      </p:sp>
      <p:sp>
        <p:nvSpPr>
          <p:cNvPr id="315" name="Rectangle 309">
            <a:extLst>
              <a:ext uri="{FF2B5EF4-FFF2-40B4-BE49-F238E27FC236}">
                <a16:creationId xmlns:a16="http://schemas.microsoft.com/office/drawing/2014/main" id="{25CE3CC0-192B-4D19-AE6A-B316FC291C1D}"/>
              </a:ext>
            </a:extLst>
          </p:cNvPr>
          <p:cNvSpPr>
            <a:spLocks noChangeArrowheads="1"/>
          </p:cNvSpPr>
          <p:nvPr/>
        </p:nvSpPr>
        <p:spPr bwMode="auto">
          <a:xfrm>
            <a:off x="1974056" y="5616576"/>
            <a:ext cx="83883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000000"/>
                </a:solidFill>
                <a:latin typeface="Garamond" panose="02020404030301010803" pitchFamily="18" charset="0"/>
                <a:cs typeface="Times New Roman" panose="02020603050405020304" pitchFamily="18" charset="0"/>
              </a:rPr>
              <a:t>第三次：</a:t>
            </a:r>
            <a:r>
              <a:rPr lang="en-US" altLang="zh-CN">
                <a:solidFill>
                  <a:srgbClr val="7030A0"/>
                </a:solidFill>
                <a:latin typeface="Garamond" panose="02020404030301010803" pitchFamily="18" charset="0"/>
                <a:cs typeface="Times New Roman" panose="02020603050405020304" pitchFamily="18" charset="0"/>
              </a:rPr>
              <a:t>l=3</a:t>
            </a:r>
            <a:r>
              <a:rPr lang="en-US" altLang="zh-CN">
                <a:solidFill>
                  <a:srgbClr val="000000"/>
                </a:solidFill>
                <a:latin typeface="Garamond" panose="02020404030301010803" pitchFamily="18" charset="0"/>
                <a:cs typeface="Times New Roman" panose="02020603050405020304" pitchFamily="18" charset="0"/>
              </a:rPr>
              <a:t>, h=4, mid=3; </a:t>
            </a:r>
            <a:r>
              <a:rPr lang="en-US" altLang="zh-CN">
                <a:solidFill>
                  <a:srgbClr val="7030A0"/>
                </a:solidFill>
                <a:latin typeface="Garamond" panose="02020404030301010803" pitchFamily="18" charset="0"/>
                <a:cs typeface="Times New Roman" panose="02020603050405020304" pitchFamily="18" charset="0"/>
              </a:rPr>
              <a:t>18</a:t>
            </a:r>
            <a:r>
              <a:rPr lang="zh-CN" altLang="en-US">
                <a:solidFill>
                  <a:srgbClr val="7030A0"/>
                </a:solidFill>
                <a:latin typeface="Garamond" panose="02020404030301010803" pitchFamily="18" charset="0"/>
                <a:cs typeface="Times New Roman" panose="02020603050405020304" pitchFamily="18" charset="0"/>
              </a:rPr>
              <a:t>＝</a:t>
            </a:r>
            <a:r>
              <a:rPr lang="en-US" altLang="zh-CN">
                <a:solidFill>
                  <a:srgbClr val="7030A0"/>
                </a:solidFill>
                <a:latin typeface="Garamond" panose="02020404030301010803" pitchFamily="18" charset="0"/>
                <a:cs typeface="Times New Roman" panose="02020603050405020304" pitchFamily="18" charset="0"/>
              </a:rPr>
              <a:t>array[3]=18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fade">
                                      <p:cBhvr>
                                        <p:cTn id="7" dur="1000"/>
                                        <p:tgtEl>
                                          <p:spTgt spid="313"/>
                                        </p:tgtEl>
                                      </p:cBhvr>
                                    </p:animEffect>
                                    <p:anim calcmode="lin" valueType="num">
                                      <p:cBhvr>
                                        <p:cTn id="8" dur="1000" fill="hold"/>
                                        <p:tgtEl>
                                          <p:spTgt spid="313"/>
                                        </p:tgtEl>
                                        <p:attrNameLst>
                                          <p:attrName>ppt_x</p:attrName>
                                        </p:attrNameLst>
                                      </p:cBhvr>
                                      <p:tavLst>
                                        <p:tav tm="0">
                                          <p:val>
                                            <p:strVal val="#ppt_x"/>
                                          </p:val>
                                        </p:tav>
                                        <p:tav tm="100000">
                                          <p:val>
                                            <p:strVal val="#ppt_x"/>
                                          </p:val>
                                        </p:tav>
                                      </p:tavLst>
                                    </p:anim>
                                    <p:anim calcmode="lin" valueType="num">
                                      <p:cBhvr>
                                        <p:cTn id="9" dur="1000" fill="hold"/>
                                        <p:tgtEl>
                                          <p:spTgt spid="313"/>
                                        </p:tgtEl>
                                        <p:attrNameLst>
                                          <p:attrName>ppt_y</p:attrName>
                                        </p:attrNameLst>
                                      </p:cBhvr>
                                      <p:tavLst>
                                        <p:tav tm="0">
                                          <p:val>
                                            <p:strVal val="#ppt_y+.1"/>
                                          </p:val>
                                        </p:tav>
                                        <p:tav tm="100000">
                                          <p:val>
                                            <p:strVal val="#ppt_y"/>
                                          </p:val>
                                        </p:tav>
                                      </p:tavLst>
                                    </p:anim>
                                  </p:childTnLst>
                                </p:cTn>
                              </p:par>
                              <p:par>
                                <p:cTn id="10" presetID="5" presetClass="emph" presetSubtype="1" grpId="1" nodeType="withEffect">
                                  <p:stCondLst>
                                    <p:cond delay="0"/>
                                  </p:stCondLst>
                                  <p:childTnLst>
                                    <p:set>
                                      <p:cBhvr override="childStyle">
                                        <p:cTn id="11" dur="indefinite"/>
                                        <p:tgtEl>
                                          <p:spTgt spid="313"/>
                                        </p:tgtEl>
                                        <p:attrNameLst>
                                          <p:attrName>style.fontStyle</p:attrName>
                                        </p:attrNameLst>
                                      </p:cBhvr>
                                      <p:to>
                                        <p:strVal val="normal"/>
                                      </p:to>
                                    </p:set>
                                    <p:set>
                                      <p:cBhvr override="childStyle">
                                        <p:cTn id="12" dur="indefinite"/>
                                        <p:tgtEl>
                                          <p:spTgt spid="313"/>
                                        </p:tgtEl>
                                        <p:attrNameLst>
                                          <p:attrName>style.fontWeight</p:attrName>
                                        </p:attrNameLst>
                                      </p:cBhvr>
                                      <p:to>
                                        <p:strVal val="bold"/>
                                      </p:to>
                                    </p:set>
                                    <p:set>
                                      <p:cBhvr override="childStyle">
                                        <p:cTn id="13" dur="indefinite"/>
                                        <p:tgtEl>
                                          <p:spTgt spid="313"/>
                                        </p:tgtEl>
                                        <p:attrNameLst>
                                          <p:attrName>style.textDecorationUnderline</p:attrName>
                                        </p:attrNameLst>
                                      </p:cBhvr>
                                      <p:to>
                                        <p:strVal val="false"/>
                                      </p:to>
                                    </p:set>
                                  </p:childTnLst>
                                </p:cTn>
                              </p:par>
                              <p:par>
                                <p:cTn id="14" presetID="42"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nodeType="afterGroup">
                            <p:stCondLst>
                              <p:cond delay="1000"/>
                            </p:stCondLst>
                            <p:childTnLst>
                              <p:par>
                                <p:cTn id="20" presetID="3" presetClass="emph" presetSubtype="2" fill="hold" grpId="0" nodeType="afterEffect">
                                  <p:stCondLst>
                                    <p:cond delay="0"/>
                                  </p:stCondLst>
                                  <p:childTnLst>
                                    <p:animClr clrSpc="rgb" dir="cw">
                                      <p:cBhvr override="childStyle">
                                        <p:cTn id="21" dur="2000" fill="hold"/>
                                        <p:tgtEl>
                                          <p:spTgt spid="10"/>
                                        </p:tgtEl>
                                        <p:attrNameLst>
                                          <p:attrName>style.color</p:attrName>
                                        </p:attrNameLst>
                                      </p:cBhvr>
                                      <p:to>
                                        <a:srgbClr val="6600CC"/>
                                      </p:to>
                                    </p:animClr>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mph" presetSubtype="0" grpId="2" nodeType="clickEffect">
                                  <p:stCondLst>
                                    <p:cond delay="0"/>
                                  </p:stCondLst>
                                  <p:childTnLst>
                                    <p:set>
                                      <p:cBhvr override="childStyle">
                                        <p:cTn id="25" dur="indefinite"/>
                                        <p:tgtEl>
                                          <p:spTgt spid="313"/>
                                        </p:tgtEl>
                                        <p:attrNameLst>
                                          <p:attrName>style.fontStyle</p:attrName>
                                        </p:attrNameLst>
                                      </p:cBhvr>
                                      <p:to>
                                        <p:strVal val="normal"/>
                                      </p:to>
                                    </p:set>
                                    <p:set>
                                      <p:cBhvr override="childStyle">
                                        <p:cTn id="26" dur="indefinite"/>
                                        <p:tgtEl>
                                          <p:spTgt spid="313"/>
                                        </p:tgtEl>
                                        <p:attrNameLst>
                                          <p:attrName>style.fontWeight</p:attrName>
                                        </p:attrNameLst>
                                      </p:cBhvr>
                                      <p:to>
                                        <p:strVal val="normal"/>
                                      </p:to>
                                    </p:set>
                                    <p:set>
                                      <p:cBhvr override="childStyle">
                                        <p:cTn id="27" dur="indefinite"/>
                                        <p:tgtEl>
                                          <p:spTgt spid="313"/>
                                        </p:tgtEl>
                                        <p:attrNameLst>
                                          <p:attrName>style.textDecorationUnderline</p:attrName>
                                        </p:attrNameLst>
                                      </p:cBhvr>
                                      <p:to>
                                        <p:strVal val="false"/>
                                      </p:to>
                                    </p:set>
                                  </p:childTnLst>
                                </p:cTn>
                              </p:par>
                              <p:par>
                                <p:cTn id="28" presetID="42" presetClass="entr" presetSubtype="0" fill="hold" grpId="0" nodeType="withEffect">
                                  <p:stCondLst>
                                    <p:cond delay="0"/>
                                  </p:stCondLst>
                                  <p:childTnLst>
                                    <p:set>
                                      <p:cBhvr>
                                        <p:cTn id="29" dur="1" fill="hold">
                                          <p:stCondLst>
                                            <p:cond delay="0"/>
                                          </p:stCondLst>
                                        </p:cTn>
                                        <p:tgtEl>
                                          <p:spTgt spid="314"/>
                                        </p:tgtEl>
                                        <p:attrNameLst>
                                          <p:attrName>style.visibility</p:attrName>
                                        </p:attrNameLst>
                                      </p:cBhvr>
                                      <p:to>
                                        <p:strVal val="visible"/>
                                      </p:to>
                                    </p:set>
                                    <p:animEffect transition="in" filter="fade">
                                      <p:cBhvr>
                                        <p:cTn id="30" dur="1000"/>
                                        <p:tgtEl>
                                          <p:spTgt spid="314"/>
                                        </p:tgtEl>
                                      </p:cBhvr>
                                    </p:animEffect>
                                    <p:anim calcmode="lin" valueType="num">
                                      <p:cBhvr>
                                        <p:cTn id="31" dur="1000" fill="hold"/>
                                        <p:tgtEl>
                                          <p:spTgt spid="314"/>
                                        </p:tgtEl>
                                        <p:attrNameLst>
                                          <p:attrName>ppt_x</p:attrName>
                                        </p:attrNameLst>
                                      </p:cBhvr>
                                      <p:tavLst>
                                        <p:tav tm="0">
                                          <p:val>
                                            <p:strVal val="#ppt_x"/>
                                          </p:val>
                                        </p:tav>
                                        <p:tav tm="100000">
                                          <p:val>
                                            <p:strVal val="#ppt_x"/>
                                          </p:val>
                                        </p:tav>
                                      </p:tavLst>
                                    </p:anim>
                                    <p:anim calcmode="lin" valueType="num">
                                      <p:cBhvr>
                                        <p:cTn id="32" dur="1000" fill="hold"/>
                                        <p:tgtEl>
                                          <p:spTgt spid="314"/>
                                        </p:tgtEl>
                                        <p:attrNameLst>
                                          <p:attrName>ppt_y</p:attrName>
                                        </p:attrNameLst>
                                      </p:cBhvr>
                                      <p:tavLst>
                                        <p:tav tm="0">
                                          <p:val>
                                            <p:strVal val="#ppt_y+.1"/>
                                          </p:val>
                                        </p:tav>
                                        <p:tav tm="100000">
                                          <p:val>
                                            <p:strVal val="#ppt_y"/>
                                          </p:val>
                                        </p:tav>
                                      </p:tavLst>
                                    </p:anim>
                                  </p:childTnLst>
                                </p:cTn>
                              </p:par>
                              <p:par>
                                <p:cTn id="33" presetID="5" presetClass="emph" presetSubtype="1" grpId="1" nodeType="withEffect">
                                  <p:stCondLst>
                                    <p:cond delay="0"/>
                                  </p:stCondLst>
                                  <p:childTnLst>
                                    <p:set>
                                      <p:cBhvr override="childStyle">
                                        <p:cTn id="34" dur="indefinite"/>
                                        <p:tgtEl>
                                          <p:spTgt spid="314"/>
                                        </p:tgtEl>
                                        <p:attrNameLst>
                                          <p:attrName>style.fontStyle</p:attrName>
                                        </p:attrNameLst>
                                      </p:cBhvr>
                                      <p:to>
                                        <p:strVal val="normal"/>
                                      </p:to>
                                    </p:set>
                                    <p:set>
                                      <p:cBhvr override="childStyle">
                                        <p:cTn id="35" dur="indefinite"/>
                                        <p:tgtEl>
                                          <p:spTgt spid="314"/>
                                        </p:tgtEl>
                                        <p:attrNameLst>
                                          <p:attrName>style.fontWeight</p:attrName>
                                        </p:attrNameLst>
                                      </p:cBhvr>
                                      <p:to>
                                        <p:strVal val="bold"/>
                                      </p:to>
                                    </p:set>
                                    <p:set>
                                      <p:cBhvr override="childStyle">
                                        <p:cTn id="36" dur="indefinite"/>
                                        <p:tgtEl>
                                          <p:spTgt spid="314"/>
                                        </p:tgtEl>
                                        <p:attrNameLst>
                                          <p:attrName>style.textDecorationUnderline</p:attrName>
                                        </p:attrNameLst>
                                      </p:cBhvr>
                                      <p:to>
                                        <p:strVal val="false"/>
                                      </p:to>
                                    </p:set>
                                  </p:childTnLst>
                                </p:cTn>
                              </p:par>
                              <p:par>
                                <p:cTn id="37" presetID="35" presetClass="path" presetSubtype="0" accel="50000" decel="50000" fill="hold" nodeType="withEffect">
                                  <p:stCondLst>
                                    <p:cond delay="0"/>
                                  </p:stCondLst>
                                  <p:childTnLst>
                                    <p:animMotion origin="layout" path="M 2.5E-6 4.81481E-6 L -0.21459 4.81481E-6 " pathEditMode="relative" rAng="0" ptsTypes="AA">
                                      <p:cBhvr>
                                        <p:cTn id="38" dur="2000" fill="hold"/>
                                        <p:tgtEl>
                                          <p:spTgt spid="4"/>
                                        </p:tgtEl>
                                        <p:attrNameLst>
                                          <p:attrName>ppt_x</p:attrName>
                                          <p:attrName>ppt_y</p:attrName>
                                        </p:attrNameLst>
                                      </p:cBhvr>
                                      <p:rCtr x="-10700" y="0"/>
                                    </p:animMotion>
                                  </p:childTnLst>
                                </p:cTn>
                              </p:par>
                              <p:par>
                                <p:cTn id="39" presetID="35" presetClass="path" presetSubtype="0" accel="50000" decel="50000" fill="hold" nodeType="withEffect">
                                  <p:stCondLst>
                                    <p:cond delay="0"/>
                                  </p:stCondLst>
                                  <p:childTnLst>
                                    <p:animMotion origin="layout" path="M -3.61111E-6 0 L -0.36198 0 " pathEditMode="relative" rAng="0" ptsTypes="AA">
                                      <p:cBhvr>
                                        <p:cTn id="40" dur="2000" fill="hold"/>
                                        <p:tgtEl>
                                          <p:spTgt spid="5"/>
                                        </p:tgtEl>
                                        <p:attrNameLst>
                                          <p:attrName>ppt_x</p:attrName>
                                          <p:attrName>ppt_y</p:attrName>
                                        </p:attrNameLst>
                                      </p:cBhvr>
                                      <p:rCtr x="-18100" y="0"/>
                                    </p:animMotion>
                                  </p:childTnLst>
                                </p:cTn>
                              </p:par>
                            </p:childTnLst>
                          </p:cTn>
                        </p:par>
                        <p:par>
                          <p:cTn id="41" fill="hold" nodeType="afterGroup">
                            <p:stCondLst>
                              <p:cond delay="2000"/>
                            </p:stCondLst>
                            <p:childTnLst>
                              <p:par>
                                <p:cTn id="42" presetID="3" presetClass="emph" presetSubtype="2" fill="hold" grpId="0" nodeType="afterEffect">
                                  <p:stCondLst>
                                    <p:cond delay="0"/>
                                  </p:stCondLst>
                                  <p:childTnLst>
                                    <p:animClr clrSpc="rgb" dir="cw">
                                      <p:cBhvr override="childStyle">
                                        <p:cTn id="43" dur="2000" fill="hold"/>
                                        <p:tgtEl>
                                          <p:spTgt spid="311"/>
                                        </p:tgtEl>
                                        <p:attrNameLst>
                                          <p:attrName>style.color</p:attrName>
                                        </p:attrNameLst>
                                      </p:cBhvr>
                                      <p:to>
                                        <a:srgbClr val="6600CC"/>
                                      </p:to>
                                    </p:animClr>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mph" presetSubtype="0" grpId="2" nodeType="clickEffect">
                                  <p:stCondLst>
                                    <p:cond delay="0"/>
                                  </p:stCondLst>
                                  <p:childTnLst>
                                    <p:set>
                                      <p:cBhvr override="childStyle">
                                        <p:cTn id="47" dur="indefinite"/>
                                        <p:tgtEl>
                                          <p:spTgt spid="314"/>
                                        </p:tgtEl>
                                        <p:attrNameLst>
                                          <p:attrName>style.fontStyle</p:attrName>
                                        </p:attrNameLst>
                                      </p:cBhvr>
                                      <p:to>
                                        <p:strVal val="normal"/>
                                      </p:to>
                                    </p:set>
                                    <p:set>
                                      <p:cBhvr override="childStyle">
                                        <p:cTn id="48" dur="indefinite"/>
                                        <p:tgtEl>
                                          <p:spTgt spid="314"/>
                                        </p:tgtEl>
                                        <p:attrNameLst>
                                          <p:attrName>style.fontWeight</p:attrName>
                                        </p:attrNameLst>
                                      </p:cBhvr>
                                      <p:to>
                                        <p:strVal val="normal"/>
                                      </p:to>
                                    </p:set>
                                    <p:set>
                                      <p:cBhvr override="childStyle">
                                        <p:cTn id="49" dur="indefinite"/>
                                        <p:tgtEl>
                                          <p:spTgt spid="314"/>
                                        </p:tgtEl>
                                        <p:attrNameLst>
                                          <p:attrName>style.textDecorationUnderline</p:attrName>
                                        </p:attrNameLst>
                                      </p:cBhvr>
                                      <p:to>
                                        <p:strVal val="false"/>
                                      </p:to>
                                    </p:set>
                                  </p:childTnLst>
                                </p:cTn>
                              </p:par>
                              <p:par>
                                <p:cTn id="50" presetID="42" presetClass="entr" presetSubtype="0" fill="hold" grpId="0" nodeType="withEffect">
                                  <p:stCondLst>
                                    <p:cond delay="0"/>
                                  </p:stCondLst>
                                  <p:childTnLst>
                                    <p:set>
                                      <p:cBhvr>
                                        <p:cTn id="51" dur="1" fill="hold">
                                          <p:stCondLst>
                                            <p:cond delay="0"/>
                                          </p:stCondLst>
                                        </p:cTn>
                                        <p:tgtEl>
                                          <p:spTgt spid="315"/>
                                        </p:tgtEl>
                                        <p:attrNameLst>
                                          <p:attrName>style.visibility</p:attrName>
                                        </p:attrNameLst>
                                      </p:cBhvr>
                                      <p:to>
                                        <p:strVal val="visible"/>
                                      </p:to>
                                    </p:set>
                                    <p:animEffect transition="in" filter="fade">
                                      <p:cBhvr>
                                        <p:cTn id="52" dur="1000"/>
                                        <p:tgtEl>
                                          <p:spTgt spid="315"/>
                                        </p:tgtEl>
                                      </p:cBhvr>
                                    </p:animEffect>
                                    <p:anim calcmode="lin" valueType="num">
                                      <p:cBhvr>
                                        <p:cTn id="53" dur="1000" fill="hold"/>
                                        <p:tgtEl>
                                          <p:spTgt spid="315"/>
                                        </p:tgtEl>
                                        <p:attrNameLst>
                                          <p:attrName>ppt_x</p:attrName>
                                        </p:attrNameLst>
                                      </p:cBhvr>
                                      <p:tavLst>
                                        <p:tav tm="0">
                                          <p:val>
                                            <p:strVal val="#ppt_x"/>
                                          </p:val>
                                        </p:tav>
                                        <p:tav tm="100000">
                                          <p:val>
                                            <p:strVal val="#ppt_x"/>
                                          </p:val>
                                        </p:tav>
                                      </p:tavLst>
                                    </p:anim>
                                    <p:anim calcmode="lin" valueType="num">
                                      <p:cBhvr>
                                        <p:cTn id="54" dur="1000" fill="hold"/>
                                        <p:tgtEl>
                                          <p:spTgt spid="315"/>
                                        </p:tgtEl>
                                        <p:attrNameLst>
                                          <p:attrName>ppt_y</p:attrName>
                                        </p:attrNameLst>
                                      </p:cBhvr>
                                      <p:tavLst>
                                        <p:tav tm="0">
                                          <p:val>
                                            <p:strVal val="#ppt_y+.1"/>
                                          </p:val>
                                        </p:tav>
                                        <p:tav tm="100000">
                                          <p:val>
                                            <p:strVal val="#ppt_y"/>
                                          </p:val>
                                        </p:tav>
                                      </p:tavLst>
                                    </p:anim>
                                  </p:childTnLst>
                                </p:cTn>
                              </p:par>
                              <p:par>
                                <p:cTn id="55" presetID="5" presetClass="emph" presetSubtype="1" grpId="1" nodeType="withEffect">
                                  <p:stCondLst>
                                    <p:cond delay="0"/>
                                  </p:stCondLst>
                                  <p:childTnLst>
                                    <p:set>
                                      <p:cBhvr override="childStyle">
                                        <p:cTn id="56" dur="indefinite"/>
                                        <p:tgtEl>
                                          <p:spTgt spid="315"/>
                                        </p:tgtEl>
                                        <p:attrNameLst>
                                          <p:attrName>style.fontStyle</p:attrName>
                                        </p:attrNameLst>
                                      </p:cBhvr>
                                      <p:to>
                                        <p:strVal val="normal"/>
                                      </p:to>
                                    </p:set>
                                    <p:set>
                                      <p:cBhvr override="childStyle">
                                        <p:cTn id="57" dur="indefinite"/>
                                        <p:tgtEl>
                                          <p:spTgt spid="315"/>
                                        </p:tgtEl>
                                        <p:attrNameLst>
                                          <p:attrName>style.fontWeight</p:attrName>
                                        </p:attrNameLst>
                                      </p:cBhvr>
                                      <p:to>
                                        <p:strVal val="bold"/>
                                      </p:to>
                                    </p:set>
                                    <p:set>
                                      <p:cBhvr override="childStyle">
                                        <p:cTn id="58" dur="indefinite"/>
                                        <p:tgtEl>
                                          <p:spTgt spid="315"/>
                                        </p:tgtEl>
                                        <p:attrNameLst>
                                          <p:attrName>style.textDecorationUnderline</p:attrName>
                                        </p:attrNameLst>
                                      </p:cBhvr>
                                      <p:to>
                                        <p:strVal val="false"/>
                                      </p:to>
                                    </p:set>
                                  </p:childTnLst>
                                </p:cTn>
                              </p:par>
                              <p:par>
                                <p:cTn id="59" presetID="63" presetClass="path" presetSubtype="0" accel="50000" decel="50000" fill="hold" nodeType="withEffect">
                                  <p:stCondLst>
                                    <p:cond delay="0"/>
                                  </p:stCondLst>
                                  <p:childTnLst>
                                    <p:animMotion origin="layout" path="M 3.88889E-6 0.00254 L 0.14357 0.00254 " pathEditMode="relative" rAng="0" ptsTypes="AA">
                                      <p:cBhvr>
                                        <p:cTn id="60" dur="2000" fill="hold"/>
                                        <p:tgtEl>
                                          <p:spTgt spid="3"/>
                                        </p:tgtEl>
                                        <p:attrNameLst>
                                          <p:attrName>ppt_x</p:attrName>
                                          <p:attrName>ppt_y</p:attrName>
                                        </p:attrNameLst>
                                      </p:cBhvr>
                                      <p:rCtr x="7200" y="0"/>
                                    </p:animMotion>
                                  </p:childTnLst>
                                </p:cTn>
                              </p:par>
                              <p:par>
                                <p:cTn id="61" presetID="63" presetClass="path" presetSubtype="0" accel="50000" decel="50000" fill="hold" nodeType="withEffect">
                                  <p:stCondLst>
                                    <p:cond delay="0"/>
                                  </p:stCondLst>
                                  <p:childTnLst>
                                    <p:animMotion origin="layout" path="M -0.21459 4.81481E-6 L -0.13577 4.81481E-6 " pathEditMode="relative" rAng="0" ptsTypes="AA">
                                      <p:cBhvr>
                                        <p:cTn id="62" dur="2000" fill="hold"/>
                                        <p:tgtEl>
                                          <p:spTgt spid="4"/>
                                        </p:tgtEl>
                                        <p:attrNameLst>
                                          <p:attrName>ppt_x</p:attrName>
                                          <p:attrName>ppt_y</p:attrName>
                                        </p:attrNameLst>
                                      </p:cBhvr>
                                      <p:rCtr x="3900" y="0"/>
                                    </p:animMotion>
                                  </p:childTnLst>
                                </p:cTn>
                              </p:par>
                            </p:childTnLst>
                          </p:cTn>
                        </p:par>
                        <p:par>
                          <p:cTn id="63" fill="hold" nodeType="afterGroup">
                            <p:stCondLst>
                              <p:cond delay="2000"/>
                            </p:stCondLst>
                            <p:childTnLst>
                              <p:par>
                                <p:cTn id="64" presetID="3" presetClass="emph" presetSubtype="2" fill="hold" grpId="0" nodeType="afterEffect">
                                  <p:stCondLst>
                                    <p:cond delay="0"/>
                                  </p:stCondLst>
                                  <p:childTnLst>
                                    <p:animClr clrSpc="rgb" dir="cw">
                                      <p:cBhvr override="childStyle">
                                        <p:cTn id="65" dur="2000" fill="hold"/>
                                        <p:tgtEl>
                                          <p:spTgt spid="310"/>
                                        </p:tgtEl>
                                        <p:attrNameLst>
                                          <p:attrName>style.color</p:attrName>
                                        </p:attrNameLst>
                                      </p:cBhvr>
                                      <p:to>
                                        <a:srgbClr val="6600CC"/>
                                      </p:to>
                                    </p:animClr>
                                  </p:childTnLst>
                                </p:cTn>
                              </p:par>
                            </p:childTnLst>
                          </p:cTn>
                        </p:par>
                        <p:par>
                          <p:cTn id="66" fill="hold" nodeType="afterGroup">
                            <p:stCondLst>
                              <p:cond delay="4000"/>
                            </p:stCondLst>
                            <p:childTnLst>
                              <p:par>
                                <p:cTn id="67" presetID="3" presetClass="emph" presetSubtype="2" fill="hold" grpId="1" nodeType="afterEffect">
                                  <p:stCondLst>
                                    <p:cond delay="0"/>
                                  </p:stCondLst>
                                  <p:childTnLst>
                                    <p:animClr clrSpc="rgb" dir="cw">
                                      <p:cBhvr override="childStyle">
                                        <p:cTn id="68" dur="2000" fill="hold"/>
                                        <p:tgtEl>
                                          <p:spTgt spid="310"/>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10" grpId="0"/>
      <p:bldP spid="310" grpId="1"/>
      <p:bldP spid="311" grpId="0"/>
      <p:bldP spid="313" grpId="0"/>
      <p:bldP spid="313" grpId="1"/>
      <p:bldP spid="313" grpId="2"/>
      <p:bldP spid="314" grpId="0"/>
      <p:bldP spid="314" grpId="1"/>
      <p:bldP spid="314" grpId="2"/>
      <p:bldP spid="315" grpId="0"/>
      <p:bldP spid="31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B310C79F-992E-464F-AA4C-3AAEA1D2FF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8A8FD7B-9DC2-4A30-8047-F1F9EEFEE9E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0483" name="标题 1">
            <a:extLst>
              <a:ext uri="{FF2B5EF4-FFF2-40B4-BE49-F238E27FC236}">
                <a16:creationId xmlns:a16="http://schemas.microsoft.com/office/drawing/2014/main" id="{1EEE95DA-9BB1-4318-8D1D-2CC8A150577B}"/>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二分法检索算法</a:t>
            </a:r>
            <a:endParaRPr lang="zh-CN" altLang="en-US" b="1">
              <a:ea typeface="黑体" panose="02010609060101010101" pitchFamily="49" charset="-122"/>
            </a:endParaRPr>
          </a:p>
        </p:txBody>
      </p:sp>
      <p:sp>
        <p:nvSpPr>
          <p:cNvPr id="3" name="内容占位符 2">
            <a:extLst>
              <a:ext uri="{FF2B5EF4-FFF2-40B4-BE49-F238E27FC236}">
                <a16:creationId xmlns:a16="http://schemas.microsoft.com/office/drawing/2014/main" id="{C8466E4E-8AAB-4ED7-AFE0-4295FCD3674A}"/>
              </a:ext>
            </a:extLst>
          </p:cNvPr>
          <p:cNvSpPr>
            <a:spLocks noGrp="1"/>
          </p:cNvSpPr>
          <p:nvPr>
            <p:ph idx="4294967295"/>
          </p:nvPr>
        </p:nvSpPr>
        <p:spPr/>
        <p:txBody>
          <a:bodyPr/>
          <a:lstStyle/>
          <a:p>
            <a:pPr marL="360363" indent="-360363">
              <a:lnSpc>
                <a:spcPct val="110000"/>
              </a:lnSpc>
              <a:buNone/>
              <a:defRPr/>
            </a:pPr>
            <a:r>
              <a:rPr lang="en-US" altLang="zh-CN" sz="2000" dirty="0">
                <a:latin typeface="Garamond" pitchFamily="18" charset="0"/>
                <a:cs typeface="Times New Roman" pitchFamily="18" charset="0"/>
              </a:rPr>
              <a:t>template  &lt;class Type&gt; </a:t>
            </a:r>
            <a:r>
              <a:rPr lang="en-US" altLang="zh-CN" sz="2000" dirty="0" err="1">
                <a:latin typeface="Garamond" pitchFamily="18" charset="0"/>
                <a:cs typeface="Times New Roman" pitchFamily="18" charset="0"/>
              </a:rPr>
              <a:t>int</a:t>
            </a:r>
            <a:r>
              <a:rPr lang="en-US" altLang="zh-CN" sz="2000" dirty="0">
                <a:latin typeface="Garamond" pitchFamily="18" charset="0"/>
                <a:cs typeface="Times New Roman" pitchFamily="18" charset="0"/>
              </a:rPr>
              <a:t> </a:t>
            </a:r>
            <a:r>
              <a:rPr lang="en-US" altLang="zh-CN" sz="2000" u="sng" dirty="0" err="1">
                <a:solidFill>
                  <a:srgbClr val="333399"/>
                </a:solidFill>
                <a:latin typeface="Garamond" pitchFamily="18" charset="0"/>
                <a:cs typeface="Times New Roman" pitchFamily="18" charset="0"/>
              </a:rPr>
              <a:t>BinSearch</a:t>
            </a:r>
            <a:r>
              <a:rPr lang="en-US" altLang="zh-CN" sz="2000" dirty="0">
                <a:latin typeface="Garamond" pitchFamily="18" charset="0"/>
                <a:cs typeface="Times New Roman" pitchFamily="18" charset="0"/>
              </a:rPr>
              <a:t> (vector&lt;Item&lt;Type&gt;*&gt;&amp; </a:t>
            </a:r>
            <a:r>
              <a:rPr lang="en-US" altLang="zh-CN" sz="2000" dirty="0" err="1">
                <a:latin typeface="Garamond" pitchFamily="18" charset="0"/>
                <a:cs typeface="Times New Roman" pitchFamily="18" charset="0"/>
              </a:rPr>
              <a:t>dataList</a:t>
            </a:r>
            <a:r>
              <a:rPr lang="en-US" altLang="zh-CN" sz="2000" dirty="0">
                <a:latin typeface="Garamond" pitchFamily="18" charset="0"/>
                <a:cs typeface="Times New Roman" pitchFamily="18" charset="0"/>
              </a:rPr>
              <a:t>, </a:t>
            </a:r>
            <a:r>
              <a:rPr lang="en-US" altLang="zh-CN" sz="2000" dirty="0" err="1">
                <a:latin typeface="Garamond" pitchFamily="18" charset="0"/>
                <a:cs typeface="Times New Roman" pitchFamily="18" charset="0"/>
              </a:rPr>
              <a:t>int</a:t>
            </a:r>
            <a:r>
              <a:rPr lang="en-US" altLang="zh-CN" sz="2000" dirty="0">
                <a:latin typeface="Garamond" pitchFamily="18" charset="0"/>
                <a:cs typeface="Times New Roman" pitchFamily="18" charset="0"/>
              </a:rPr>
              <a:t> length, Type k){</a:t>
            </a:r>
          </a:p>
          <a:p>
            <a:pPr marL="360363" indent="-360363">
              <a:lnSpc>
                <a:spcPct val="110000"/>
              </a:lnSpc>
              <a:buNone/>
              <a:defRPr/>
            </a:pPr>
            <a:r>
              <a:rPr lang="en-US" altLang="zh-CN" sz="2000" dirty="0">
                <a:latin typeface="Garamond" pitchFamily="18" charset="0"/>
                <a:cs typeface="Times New Roman" pitchFamily="18" charset="0"/>
              </a:rPr>
              <a:t>     </a:t>
            </a:r>
            <a:r>
              <a:rPr lang="en-US" altLang="zh-CN" sz="2000" dirty="0" err="1">
                <a:latin typeface="Garamond" pitchFamily="18" charset="0"/>
                <a:cs typeface="Times New Roman" pitchFamily="18" charset="0"/>
              </a:rPr>
              <a:t>int</a:t>
            </a:r>
            <a:r>
              <a:rPr lang="en-US" altLang="zh-CN" sz="2000" dirty="0">
                <a:latin typeface="Garamond" pitchFamily="18" charset="0"/>
                <a:cs typeface="Times New Roman" pitchFamily="18" charset="0"/>
              </a:rPr>
              <a:t> low=1, high=length, mid; </a:t>
            </a:r>
          </a:p>
          <a:p>
            <a:pPr marL="360363" indent="-360363">
              <a:lnSpc>
                <a:spcPct val="110000"/>
              </a:lnSpc>
              <a:buNone/>
              <a:defRPr/>
            </a:pPr>
            <a:r>
              <a:rPr lang="en-US" altLang="zh-CN" sz="2000" dirty="0">
                <a:latin typeface="Garamond" pitchFamily="18" charset="0"/>
                <a:cs typeface="Times New Roman" pitchFamily="18" charset="0"/>
              </a:rPr>
              <a:t>     while (</a:t>
            </a:r>
            <a:r>
              <a:rPr lang="en-US" altLang="zh-CN" sz="2000" u="sng" dirty="0">
                <a:solidFill>
                  <a:srgbClr val="800000"/>
                </a:solidFill>
                <a:effectLst>
                  <a:outerShdw blurRad="38100" dist="38100" dir="2700000" algn="tl">
                    <a:srgbClr val="C0C0C0"/>
                  </a:outerShdw>
                </a:effectLst>
                <a:latin typeface="Garamond" pitchFamily="18" charset="0"/>
                <a:cs typeface="Times New Roman" pitchFamily="18" charset="0"/>
              </a:rPr>
              <a:t>low&lt;=high</a:t>
            </a:r>
            <a:r>
              <a:rPr lang="en-US" altLang="zh-CN" sz="2000" u="sng" dirty="0">
                <a:effectLst>
                  <a:outerShdw blurRad="38100" dist="38100" dir="2700000" algn="tl">
                    <a:srgbClr val="C0C0C0"/>
                  </a:outerShdw>
                </a:effectLst>
                <a:latin typeface="Garamond" pitchFamily="18" charset="0"/>
                <a:cs typeface="Times New Roman" pitchFamily="18" charset="0"/>
              </a:rPr>
              <a:t>)</a:t>
            </a:r>
            <a:r>
              <a:rPr lang="en-US" altLang="zh-CN" sz="2000" dirty="0">
                <a:latin typeface="Garamond" pitchFamily="18" charset="0"/>
                <a:cs typeface="Times New Roman" pitchFamily="18" charset="0"/>
              </a:rPr>
              <a:t>  {  			</a:t>
            </a:r>
            <a:r>
              <a:rPr lang="en-US" altLang="zh-CN" sz="2000" u="sng" dirty="0">
                <a:solidFill>
                  <a:srgbClr val="800000"/>
                </a:solidFill>
                <a:effectLst>
                  <a:outerShdw blurRad="38100" dist="38100" dir="2700000" algn="tl">
                    <a:srgbClr val="C0C0C0"/>
                  </a:outerShdw>
                </a:effectLst>
                <a:latin typeface="Garamond" pitchFamily="18" charset="0"/>
                <a:cs typeface="Times New Roman" pitchFamily="18" charset="0"/>
              </a:rPr>
              <a:t>//</a:t>
            </a:r>
            <a:r>
              <a:rPr lang="zh-CN" altLang="en-US" sz="2000" u="sng" dirty="0">
                <a:solidFill>
                  <a:srgbClr val="800000"/>
                </a:solidFill>
                <a:effectLst>
                  <a:outerShdw blurRad="38100" dist="38100" dir="2700000" algn="tl">
                    <a:srgbClr val="C0C0C0"/>
                  </a:outerShdw>
                </a:effectLst>
                <a:latin typeface="Garamond" pitchFamily="18" charset="0"/>
                <a:cs typeface="Times New Roman" pitchFamily="18" charset="0"/>
              </a:rPr>
              <a:t>结束条件！！</a:t>
            </a:r>
          </a:p>
          <a:p>
            <a:pPr marL="360363" indent="-360363">
              <a:lnSpc>
                <a:spcPct val="110000"/>
              </a:lnSpc>
              <a:buNone/>
              <a:defRPr/>
            </a:pPr>
            <a:r>
              <a:rPr lang="en-US" altLang="zh-CN" sz="2000" dirty="0">
                <a:latin typeface="Garamond" pitchFamily="18" charset="0"/>
                <a:cs typeface="Times New Roman" pitchFamily="18" charset="0"/>
              </a:rPr>
              <a:t>          mid = (</a:t>
            </a:r>
            <a:r>
              <a:rPr lang="en-US" altLang="zh-CN" sz="2000" dirty="0" err="1">
                <a:latin typeface="Garamond" pitchFamily="18" charset="0"/>
                <a:cs typeface="Times New Roman" pitchFamily="18" charset="0"/>
              </a:rPr>
              <a:t>low+high</a:t>
            </a:r>
            <a:r>
              <a:rPr lang="en-US" altLang="zh-CN" sz="2000" dirty="0">
                <a:latin typeface="Garamond" pitchFamily="18" charset="0"/>
                <a:cs typeface="Times New Roman" pitchFamily="18" charset="0"/>
              </a:rPr>
              <a:t>)/2;</a:t>
            </a:r>
          </a:p>
          <a:p>
            <a:pPr marL="360363" indent="-360363">
              <a:lnSpc>
                <a:spcPct val="110000"/>
              </a:lnSpc>
              <a:buNone/>
              <a:defRPr/>
            </a:pPr>
            <a:r>
              <a:rPr lang="en-US" altLang="zh-CN" sz="2000" dirty="0">
                <a:latin typeface="Garamond" pitchFamily="18" charset="0"/>
                <a:cs typeface="Times New Roman" pitchFamily="18" charset="0"/>
              </a:rPr>
              <a:t>          if (k&lt;</a:t>
            </a:r>
            <a:r>
              <a:rPr lang="en-US" altLang="zh-CN" sz="2000" dirty="0" err="1">
                <a:latin typeface="Garamond" pitchFamily="18" charset="0"/>
                <a:cs typeface="Times New Roman" pitchFamily="18" charset="0"/>
              </a:rPr>
              <a:t>dataList</a:t>
            </a:r>
            <a:r>
              <a:rPr lang="en-US" altLang="zh-CN" sz="2000" dirty="0">
                <a:latin typeface="Garamond" pitchFamily="18" charset="0"/>
                <a:cs typeface="Times New Roman" pitchFamily="18" charset="0"/>
              </a:rPr>
              <a:t>[mid]-&gt;</a:t>
            </a:r>
            <a:r>
              <a:rPr lang="en-US" altLang="zh-CN" sz="2000" dirty="0" err="1">
                <a:latin typeface="Garamond" pitchFamily="18" charset="0"/>
                <a:cs typeface="Times New Roman" pitchFamily="18" charset="0"/>
              </a:rPr>
              <a:t>getKey</a:t>
            </a:r>
            <a:r>
              <a:rPr lang="en-US" altLang="zh-CN" sz="2000" dirty="0">
                <a:latin typeface="Garamond" pitchFamily="18" charset="0"/>
                <a:cs typeface="Times New Roman" pitchFamily="18" charset="0"/>
              </a:rPr>
              <a:t>()) </a:t>
            </a:r>
          </a:p>
          <a:p>
            <a:pPr marL="360363" indent="-360363">
              <a:lnSpc>
                <a:spcPct val="110000"/>
              </a:lnSpc>
              <a:buNone/>
              <a:defRPr/>
            </a:pPr>
            <a:r>
              <a:rPr lang="en-US" altLang="zh-CN" sz="2000" dirty="0">
                <a:latin typeface="Garamond" pitchFamily="18" charset="0"/>
                <a:cs typeface="Times New Roman" pitchFamily="18" charset="0"/>
              </a:rPr>
              <a:t>                   high = mid-1;         			//</a:t>
            </a:r>
            <a:r>
              <a:rPr lang="zh-CN" altLang="en-US" sz="2000" dirty="0">
                <a:latin typeface="Garamond" pitchFamily="18" charset="0"/>
                <a:cs typeface="Times New Roman" pitchFamily="18" charset="0"/>
              </a:rPr>
              <a:t>右缩检索区间</a:t>
            </a:r>
          </a:p>
          <a:p>
            <a:pPr marL="360363" indent="-360363">
              <a:lnSpc>
                <a:spcPct val="110000"/>
              </a:lnSpc>
              <a:buNone/>
              <a:defRPr/>
            </a:pPr>
            <a:r>
              <a:rPr lang="zh-CN" altLang="en-US" sz="2000" dirty="0">
                <a:latin typeface="Garamond" pitchFamily="18" charset="0"/>
                <a:cs typeface="Times New Roman" pitchFamily="18" charset="0"/>
              </a:rPr>
              <a:t>          </a:t>
            </a:r>
            <a:r>
              <a:rPr lang="en-US" altLang="zh-CN" sz="2000" dirty="0">
                <a:latin typeface="Garamond" pitchFamily="18" charset="0"/>
                <a:cs typeface="Times New Roman" pitchFamily="18" charset="0"/>
              </a:rPr>
              <a:t>else if (k&gt;</a:t>
            </a:r>
            <a:r>
              <a:rPr lang="en-US" altLang="zh-CN" sz="2000" dirty="0" err="1">
                <a:latin typeface="Garamond" pitchFamily="18" charset="0"/>
                <a:cs typeface="Times New Roman" pitchFamily="18" charset="0"/>
              </a:rPr>
              <a:t>dataList</a:t>
            </a:r>
            <a:r>
              <a:rPr lang="en-US" altLang="zh-CN" sz="2000" dirty="0">
                <a:latin typeface="Garamond" pitchFamily="18" charset="0"/>
                <a:cs typeface="Times New Roman" pitchFamily="18" charset="0"/>
              </a:rPr>
              <a:t>[mid]-&gt;</a:t>
            </a:r>
            <a:r>
              <a:rPr lang="en-US" altLang="zh-CN" sz="2000" dirty="0" err="1">
                <a:latin typeface="Garamond" pitchFamily="18" charset="0"/>
                <a:cs typeface="Times New Roman" pitchFamily="18" charset="0"/>
              </a:rPr>
              <a:t>getKey</a:t>
            </a:r>
            <a:r>
              <a:rPr lang="en-US" altLang="zh-CN" sz="2000" dirty="0">
                <a:latin typeface="Garamond" pitchFamily="18" charset="0"/>
                <a:cs typeface="Times New Roman" pitchFamily="18" charset="0"/>
              </a:rPr>
              <a:t>()) </a:t>
            </a:r>
          </a:p>
          <a:p>
            <a:pPr marL="360363" indent="-360363">
              <a:lnSpc>
                <a:spcPct val="110000"/>
              </a:lnSpc>
              <a:buNone/>
              <a:defRPr/>
            </a:pPr>
            <a:r>
              <a:rPr lang="en-US" altLang="zh-CN" sz="2000" dirty="0">
                <a:latin typeface="Garamond" pitchFamily="18" charset="0"/>
                <a:cs typeface="Times New Roman" pitchFamily="18" charset="0"/>
              </a:rPr>
              <a:t>                   low = mid+1;          			//</a:t>
            </a:r>
            <a:r>
              <a:rPr lang="zh-CN" altLang="en-US" sz="2000" dirty="0">
                <a:latin typeface="Garamond" pitchFamily="18" charset="0"/>
                <a:cs typeface="Times New Roman" pitchFamily="18" charset="0"/>
              </a:rPr>
              <a:t>左缩检索区间</a:t>
            </a:r>
          </a:p>
          <a:p>
            <a:pPr marL="360363" indent="-360363">
              <a:lnSpc>
                <a:spcPct val="110000"/>
              </a:lnSpc>
              <a:buNone/>
              <a:defRPr/>
            </a:pPr>
            <a:r>
              <a:rPr lang="zh-CN" altLang="en-US" sz="2000" dirty="0">
                <a:latin typeface="Garamond" pitchFamily="18" charset="0"/>
                <a:cs typeface="Times New Roman" pitchFamily="18" charset="0"/>
              </a:rPr>
              <a:t>          </a:t>
            </a:r>
            <a:r>
              <a:rPr lang="en-US" altLang="zh-CN" sz="2000" dirty="0">
                <a:latin typeface="Garamond" pitchFamily="18" charset="0"/>
                <a:cs typeface="Times New Roman" pitchFamily="18" charset="0"/>
              </a:rPr>
              <a:t>else return mid;               			//</a:t>
            </a:r>
            <a:r>
              <a:rPr lang="zh-CN" altLang="en-US" sz="2000" dirty="0">
                <a:latin typeface="Garamond" pitchFamily="18" charset="0"/>
                <a:cs typeface="Times New Roman" pitchFamily="18" charset="0"/>
              </a:rPr>
              <a:t>成功返回位置</a:t>
            </a:r>
          </a:p>
          <a:p>
            <a:pPr marL="360363" indent="-360363">
              <a:lnSpc>
                <a:spcPct val="110000"/>
              </a:lnSpc>
              <a:buNone/>
              <a:defRPr/>
            </a:pPr>
            <a:r>
              <a:rPr lang="zh-CN" altLang="en-US" sz="2000" dirty="0">
                <a:latin typeface="Garamond" pitchFamily="18" charset="0"/>
                <a:cs typeface="Times New Roman" pitchFamily="18" charset="0"/>
              </a:rPr>
              <a:t>	  </a:t>
            </a:r>
            <a:r>
              <a:rPr lang="en-US" altLang="zh-CN" sz="2000" dirty="0">
                <a:latin typeface="Garamond" pitchFamily="18" charset="0"/>
                <a:cs typeface="Times New Roman" pitchFamily="18" charset="0"/>
              </a:rPr>
              <a:t>} </a:t>
            </a:r>
          </a:p>
          <a:p>
            <a:pPr marL="360363" indent="-360363">
              <a:lnSpc>
                <a:spcPct val="110000"/>
              </a:lnSpc>
              <a:buNone/>
              <a:defRPr/>
            </a:pPr>
            <a:r>
              <a:rPr lang="en-US" altLang="zh-CN" sz="2000" dirty="0">
                <a:latin typeface="Garamond" pitchFamily="18" charset="0"/>
                <a:cs typeface="Times New Roman" pitchFamily="18" charset="0"/>
              </a:rPr>
              <a:t>     return 0; //</a:t>
            </a:r>
            <a:r>
              <a:rPr lang="zh-CN" altLang="en-US" sz="2000" dirty="0">
                <a:latin typeface="Garamond" pitchFamily="18" charset="0"/>
                <a:cs typeface="Times New Roman" pitchFamily="18" charset="0"/>
              </a:rPr>
              <a:t>检索失败，返回</a:t>
            </a:r>
            <a:r>
              <a:rPr lang="en-US" altLang="zh-CN" sz="2000" dirty="0">
                <a:latin typeface="Garamond" pitchFamily="18" charset="0"/>
                <a:cs typeface="Times New Roman" pitchFamily="18" charset="0"/>
              </a:rPr>
              <a:t>0</a:t>
            </a:r>
          </a:p>
          <a:p>
            <a:pPr marL="360363" indent="-360363">
              <a:lnSpc>
                <a:spcPct val="110000"/>
              </a:lnSpc>
              <a:buNone/>
              <a:defRPr/>
            </a:pPr>
            <a:r>
              <a:rPr lang="en-US" altLang="zh-CN" sz="2000" dirty="0">
                <a:latin typeface="Garamond" pitchFamily="18" charset="0"/>
                <a:cs typeface="Times New Roman" pitchFamily="18" charset="0"/>
              </a:rPr>
              <a:t>}  </a:t>
            </a:r>
            <a:r>
              <a:rPr lang="en-US" altLang="zh-CN" sz="2000" dirty="0">
                <a:solidFill>
                  <a:srgbClr val="333399"/>
                </a:solidFill>
                <a:latin typeface="Garamond" pitchFamily="18" charset="0"/>
                <a:cs typeface="Times New Roman" pitchFamily="18" charset="0"/>
              </a:rPr>
              <a:t>	</a:t>
            </a:r>
            <a:r>
              <a:rPr lang="en-US" altLang="zh-CN" sz="2000" u="sng" dirty="0">
                <a:solidFill>
                  <a:srgbClr val="333399"/>
                </a:solidFill>
                <a:latin typeface="Garamond" pitchFamily="18" charset="0"/>
                <a:cs typeface="Times New Roman" pitchFamily="18" charset="0"/>
              </a:rPr>
              <a:t>//</a:t>
            </a:r>
            <a:r>
              <a:rPr lang="zh-CN" altLang="en-US" sz="2000" u="sng" dirty="0">
                <a:solidFill>
                  <a:srgbClr val="333399"/>
                </a:solidFill>
                <a:latin typeface="Garamond" pitchFamily="18" charset="0"/>
                <a:cs typeface="Times New Roman" pitchFamily="18" charset="0"/>
              </a:rPr>
              <a:t>为与顺序检索保持一致，位置</a:t>
            </a:r>
            <a:r>
              <a:rPr lang="en-US" altLang="zh-CN" sz="2000" u="sng" dirty="0">
                <a:solidFill>
                  <a:srgbClr val="333399"/>
                </a:solidFill>
                <a:latin typeface="Garamond" pitchFamily="18" charset="0"/>
                <a:cs typeface="Times New Roman" pitchFamily="18" charset="0"/>
              </a:rPr>
              <a:t>0</a:t>
            </a:r>
            <a:r>
              <a:rPr lang="zh-CN" altLang="en-US" sz="2000" u="sng" dirty="0">
                <a:solidFill>
                  <a:srgbClr val="333399"/>
                </a:solidFill>
                <a:latin typeface="Garamond" pitchFamily="18" charset="0"/>
                <a:cs typeface="Times New Roman" pitchFamily="18" charset="0"/>
              </a:rPr>
              <a:t>不存放实际元素；</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5FB055AE-7954-434F-BBFC-0984195F47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3F93BDB-97F3-463A-9024-E71EF74B191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1507" name="标题 1">
            <a:extLst>
              <a:ext uri="{FF2B5EF4-FFF2-40B4-BE49-F238E27FC236}">
                <a16:creationId xmlns:a16="http://schemas.microsoft.com/office/drawing/2014/main" id="{CCFFC17B-D84F-4A43-9E0D-8F090E850870}"/>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二分法检索性能分析</a:t>
            </a:r>
            <a:endParaRPr lang="zh-CN" altLang="en-US" b="1">
              <a:ea typeface="黑体" panose="02010609060101010101" pitchFamily="49" charset="-122"/>
            </a:endParaRPr>
          </a:p>
        </p:txBody>
      </p:sp>
      <p:sp>
        <p:nvSpPr>
          <p:cNvPr id="21508" name="内容占位符 2">
            <a:extLst>
              <a:ext uri="{FF2B5EF4-FFF2-40B4-BE49-F238E27FC236}">
                <a16:creationId xmlns:a16="http://schemas.microsoft.com/office/drawing/2014/main" id="{C9A5D4F6-923A-459B-8BCD-29095D2BF866}"/>
              </a:ext>
            </a:extLst>
          </p:cNvPr>
          <p:cNvSpPr>
            <a:spLocks noGrp="1" noChangeArrowheads="1"/>
          </p:cNvSpPr>
          <p:nvPr>
            <p:ph idx="4294967295"/>
          </p:nvPr>
        </p:nvSpPr>
        <p:spPr/>
        <p:txBody>
          <a:bodyPr/>
          <a:lstStyle/>
          <a:p>
            <a:pPr marL="360363" indent="-360363">
              <a:lnSpc>
                <a:spcPct val="130000"/>
              </a:lnSpc>
            </a:pPr>
            <a:r>
              <a:rPr lang="zh-CN" altLang="en-US" sz="2400" dirty="0">
                <a:latin typeface="Garamond" panose="02020404030301010803" pitchFamily="18" charset="0"/>
              </a:rPr>
              <a:t>最大检索长度（</a:t>
            </a:r>
            <a:r>
              <a:rPr lang="zh-CN" altLang="en-US" sz="2400" u="sng" dirty="0">
                <a:solidFill>
                  <a:srgbClr val="800000"/>
                </a:solidFill>
                <a:latin typeface="Garamond" panose="02020404030301010803" pitchFamily="18" charset="0"/>
              </a:rPr>
              <a:t>完全二叉树的高度！</a:t>
            </a:r>
            <a:r>
              <a:rPr lang="zh-CN" altLang="en-US" sz="2400" dirty="0">
                <a:latin typeface="Garamond" panose="02020404030301010803" pitchFamily="18" charset="0"/>
              </a:rPr>
              <a:t>）</a:t>
            </a:r>
          </a:p>
          <a:p>
            <a:pPr marL="360363" indent="-360363">
              <a:lnSpc>
                <a:spcPct val="130000"/>
              </a:lnSpc>
            </a:pPr>
            <a:endParaRPr lang="zh-CN" altLang="en-US" sz="2400" dirty="0">
              <a:latin typeface="Garamond" panose="02020404030301010803" pitchFamily="18" charset="0"/>
            </a:endParaRPr>
          </a:p>
          <a:p>
            <a:pPr marL="360363" indent="-360363">
              <a:lnSpc>
                <a:spcPct val="130000"/>
              </a:lnSpc>
            </a:pPr>
            <a:r>
              <a:rPr lang="zh-CN" altLang="en-US" sz="2400" dirty="0">
                <a:latin typeface="Garamond" panose="02020404030301010803" pitchFamily="18" charset="0"/>
              </a:rPr>
              <a:t>失败的检索长度是</a:t>
            </a:r>
          </a:p>
          <a:p>
            <a:pPr marL="360363" indent="-360363">
              <a:lnSpc>
                <a:spcPct val="130000"/>
              </a:lnSpc>
              <a:buNone/>
            </a:pPr>
            <a:r>
              <a:rPr lang="zh-CN" altLang="en-US" sz="2400" dirty="0">
                <a:latin typeface="Garamond" panose="02020404030301010803" pitchFamily="18" charset="0"/>
              </a:rPr>
              <a:t>                       </a:t>
            </a:r>
          </a:p>
          <a:p>
            <a:pPr marL="360363" indent="-360363">
              <a:lnSpc>
                <a:spcPct val="130000"/>
              </a:lnSpc>
              <a:buNone/>
            </a:pPr>
            <a:r>
              <a:rPr lang="zh-CN" altLang="en-US" sz="2400" dirty="0">
                <a:latin typeface="Garamond" panose="02020404030301010803" pitchFamily="18" charset="0"/>
              </a:rPr>
              <a:t>或</a:t>
            </a:r>
            <a:br>
              <a:rPr lang="zh-CN" altLang="en-US" sz="1800" dirty="0">
                <a:latin typeface="Garamond" panose="02020404030301010803" pitchFamily="18" charset="0"/>
              </a:rPr>
            </a:br>
            <a:endParaRPr lang="zh-CN" altLang="en-US" sz="2400" dirty="0">
              <a:latin typeface="Garamond" panose="02020404030301010803" pitchFamily="18" charset="0"/>
            </a:endParaRPr>
          </a:p>
          <a:p>
            <a:pPr marL="360363" indent="-360363">
              <a:lnSpc>
                <a:spcPct val="130000"/>
              </a:lnSpc>
            </a:pPr>
            <a:endParaRPr lang="zh-CN" altLang="en-US" dirty="0">
              <a:latin typeface="Garamond" panose="02020404030301010803" pitchFamily="18" charset="0"/>
            </a:endParaRPr>
          </a:p>
        </p:txBody>
      </p:sp>
      <p:graphicFrame>
        <p:nvGraphicFramePr>
          <p:cNvPr id="21509" name="Object 4">
            <a:extLst>
              <a:ext uri="{FF2B5EF4-FFF2-40B4-BE49-F238E27FC236}">
                <a16:creationId xmlns:a16="http://schemas.microsoft.com/office/drawing/2014/main" id="{966029DA-B9D3-4159-908B-840A5DC101AF}"/>
              </a:ext>
            </a:extLst>
          </p:cNvPr>
          <p:cNvGraphicFramePr>
            <a:graphicFrameLocks noChangeAspect="1"/>
          </p:cNvGraphicFramePr>
          <p:nvPr/>
        </p:nvGraphicFramePr>
        <p:xfrm>
          <a:off x="4495007" y="1752601"/>
          <a:ext cx="1857375" cy="530225"/>
        </p:xfrm>
        <a:graphic>
          <a:graphicData uri="http://schemas.openxmlformats.org/presentationml/2006/ole">
            <mc:AlternateContent xmlns:mc="http://schemas.openxmlformats.org/markup-compatibility/2006">
              <mc:Choice xmlns:v="urn:schemas-microsoft-com:vml" Requires="v">
                <p:oleObj spid="_x0000_s41184" name="Equation" r:id="rId4" imgW="825500" imgH="228600" progId="Equation.3">
                  <p:embed/>
                </p:oleObj>
              </mc:Choice>
              <mc:Fallback>
                <p:oleObj name="Equation" r:id="rId4" imgW="825500" imgH="228600" progId="Equation.3">
                  <p:embed/>
                  <p:pic>
                    <p:nvPicPr>
                      <p:cNvPr id="21509" name="Object 4">
                        <a:extLst>
                          <a:ext uri="{FF2B5EF4-FFF2-40B4-BE49-F238E27FC236}">
                            <a16:creationId xmlns:a16="http://schemas.microsoft.com/office/drawing/2014/main" id="{966029DA-B9D3-4159-908B-840A5DC101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007" y="1752601"/>
                        <a:ext cx="1857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2">
            <a:extLst>
              <a:ext uri="{FF2B5EF4-FFF2-40B4-BE49-F238E27FC236}">
                <a16:creationId xmlns:a16="http://schemas.microsoft.com/office/drawing/2014/main" id="{4D10D727-4D89-439B-BE3A-2982339CB859}"/>
              </a:ext>
            </a:extLst>
          </p:cNvPr>
          <p:cNvGraphicFramePr>
            <a:graphicFrameLocks noChangeAspect="1"/>
          </p:cNvGraphicFramePr>
          <p:nvPr/>
        </p:nvGraphicFramePr>
        <p:xfrm>
          <a:off x="2818607" y="3886201"/>
          <a:ext cx="2136775" cy="538163"/>
        </p:xfrm>
        <a:graphic>
          <a:graphicData uri="http://schemas.openxmlformats.org/presentationml/2006/ole">
            <mc:AlternateContent xmlns:mc="http://schemas.openxmlformats.org/markup-compatibility/2006">
              <mc:Choice xmlns:v="urn:schemas-microsoft-com:vml" Requires="v">
                <p:oleObj spid="_x0000_s41185" name="Equation" r:id="rId6" imgW="825500" imgH="228600" progId="Equation.3">
                  <p:embed/>
                </p:oleObj>
              </mc:Choice>
              <mc:Fallback>
                <p:oleObj name="Equation" r:id="rId6" imgW="825500" imgH="228600" progId="Equation.3">
                  <p:embed/>
                  <p:pic>
                    <p:nvPicPr>
                      <p:cNvPr id="21510" name="Object 2">
                        <a:extLst>
                          <a:ext uri="{FF2B5EF4-FFF2-40B4-BE49-F238E27FC236}">
                            <a16:creationId xmlns:a16="http://schemas.microsoft.com/office/drawing/2014/main" id="{4D10D727-4D89-439B-BE3A-2982339CB8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8607" y="3886201"/>
                        <a:ext cx="21367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3">
            <a:extLst>
              <a:ext uri="{FF2B5EF4-FFF2-40B4-BE49-F238E27FC236}">
                <a16:creationId xmlns:a16="http://schemas.microsoft.com/office/drawing/2014/main" id="{C4D3DE9A-9EC7-4416-82E5-5894EFD00664}"/>
              </a:ext>
            </a:extLst>
          </p:cNvPr>
          <p:cNvGraphicFramePr>
            <a:graphicFrameLocks noChangeAspect="1"/>
          </p:cNvGraphicFramePr>
          <p:nvPr/>
        </p:nvGraphicFramePr>
        <p:xfrm>
          <a:off x="2818607" y="3048000"/>
          <a:ext cx="2143125" cy="539750"/>
        </p:xfrm>
        <a:graphic>
          <a:graphicData uri="http://schemas.openxmlformats.org/presentationml/2006/ole">
            <mc:AlternateContent xmlns:mc="http://schemas.openxmlformats.org/markup-compatibility/2006">
              <mc:Choice xmlns:v="urn:schemas-microsoft-com:vml" Requires="v">
                <p:oleObj spid="_x0000_s41186" name="Equation" r:id="rId8" imgW="825500" imgH="228600" progId="Equation.3">
                  <p:embed/>
                </p:oleObj>
              </mc:Choice>
              <mc:Fallback>
                <p:oleObj name="Equation" r:id="rId8" imgW="825500" imgH="228600" progId="Equation.3">
                  <p:embed/>
                  <p:pic>
                    <p:nvPicPr>
                      <p:cNvPr id="21511" name="Object 3">
                        <a:extLst>
                          <a:ext uri="{FF2B5EF4-FFF2-40B4-BE49-F238E27FC236}">
                            <a16:creationId xmlns:a16="http://schemas.microsoft.com/office/drawing/2014/main" id="{C4D3DE9A-9EC7-4416-82E5-5894EFD006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607" y="3048000"/>
                        <a:ext cx="21431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Oval 14">
            <a:extLst>
              <a:ext uri="{FF2B5EF4-FFF2-40B4-BE49-F238E27FC236}">
                <a16:creationId xmlns:a16="http://schemas.microsoft.com/office/drawing/2014/main" id="{B6ADF756-6F8E-4940-88C2-7A3B7E6AC66C}"/>
              </a:ext>
            </a:extLst>
          </p:cNvPr>
          <p:cNvSpPr>
            <a:spLocks noChangeArrowheads="1"/>
          </p:cNvSpPr>
          <p:nvPr/>
        </p:nvSpPr>
        <p:spPr bwMode="auto">
          <a:xfrm>
            <a:off x="6299994" y="4110039"/>
            <a:ext cx="609600" cy="592137"/>
          </a:xfrm>
          <a:prstGeom prst="ellipse">
            <a:avLst/>
          </a:prstGeom>
          <a:noFill/>
          <a:ln w="317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15</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8" name="Oval 15">
            <a:extLst>
              <a:ext uri="{FF2B5EF4-FFF2-40B4-BE49-F238E27FC236}">
                <a16:creationId xmlns:a16="http://schemas.microsoft.com/office/drawing/2014/main" id="{B4777CDE-87F5-49BE-BE9F-257CEF774332}"/>
              </a:ext>
            </a:extLst>
          </p:cNvPr>
          <p:cNvSpPr>
            <a:spLocks noChangeArrowheads="1"/>
          </p:cNvSpPr>
          <p:nvPr/>
        </p:nvSpPr>
        <p:spPr bwMode="auto">
          <a:xfrm>
            <a:off x="7211219" y="4110039"/>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18</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14" name="Oval 16">
            <a:extLst>
              <a:ext uri="{FF2B5EF4-FFF2-40B4-BE49-F238E27FC236}">
                <a16:creationId xmlns:a16="http://schemas.microsoft.com/office/drawing/2014/main" id="{87369167-763B-4980-A2B2-8EA84A8F3C30}"/>
              </a:ext>
            </a:extLst>
          </p:cNvPr>
          <p:cNvSpPr>
            <a:spLocks noChangeArrowheads="1"/>
          </p:cNvSpPr>
          <p:nvPr/>
        </p:nvSpPr>
        <p:spPr bwMode="auto">
          <a:xfrm>
            <a:off x="7666832" y="5097464"/>
            <a:ext cx="684213"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22</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15" name="Oval 17">
            <a:extLst>
              <a:ext uri="{FF2B5EF4-FFF2-40B4-BE49-F238E27FC236}">
                <a16:creationId xmlns:a16="http://schemas.microsoft.com/office/drawing/2014/main" id="{84D15AEC-250D-4A07-8342-FED107315741}"/>
              </a:ext>
            </a:extLst>
          </p:cNvPr>
          <p:cNvSpPr>
            <a:spLocks noChangeArrowheads="1"/>
          </p:cNvSpPr>
          <p:nvPr/>
        </p:nvSpPr>
        <p:spPr bwMode="auto">
          <a:xfrm>
            <a:off x="8124031" y="4110039"/>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51</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16" name="Freeform 18">
            <a:extLst>
              <a:ext uri="{FF2B5EF4-FFF2-40B4-BE49-F238E27FC236}">
                <a16:creationId xmlns:a16="http://schemas.microsoft.com/office/drawing/2014/main" id="{E35FCDBB-3C04-4630-A86E-DA137333DFA0}"/>
              </a:ext>
            </a:extLst>
          </p:cNvPr>
          <p:cNvSpPr>
            <a:spLocks/>
          </p:cNvSpPr>
          <p:nvPr/>
        </p:nvSpPr>
        <p:spPr bwMode="auto">
          <a:xfrm>
            <a:off x="8479631" y="2889250"/>
            <a:ext cx="407988" cy="338138"/>
          </a:xfrm>
          <a:custGeom>
            <a:avLst/>
            <a:gdLst>
              <a:gd name="T0" fmla="*/ 0 w 336"/>
              <a:gd name="T1" fmla="*/ 0 h 247"/>
              <a:gd name="T2" fmla="*/ 2147483646 w 336"/>
              <a:gd name="T3" fmla="*/ 2147483646 h 247"/>
              <a:gd name="T4" fmla="*/ 0 60000 65536"/>
              <a:gd name="T5" fmla="*/ 0 60000 65536"/>
              <a:gd name="T6" fmla="*/ 0 w 336"/>
              <a:gd name="T7" fmla="*/ 0 h 247"/>
              <a:gd name="T8" fmla="*/ 336 w 336"/>
              <a:gd name="T9" fmla="*/ 247 h 247"/>
            </a:gdLst>
            <a:ahLst/>
            <a:cxnLst>
              <a:cxn ang="T4">
                <a:pos x="T0" y="T1"/>
              </a:cxn>
              <a:cxn ang="T5">
                <a:pos x="T2" y="T3"/>
              </a:cxn>
            </a:cxnLst>
            <a:rect l="T6" t="T7" r="T8" b="T9"/>
            <a:pathLst>
              <a:path w="336" h="247">
                <a:moveTo>
                  <a:pt x="0" y="0"/>
                </a:moveTo>
                <a:lnTo>
                  <a:pt x="336" y="24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17" name="Freeform 19">
            <a:extLst>
              <a:ext uri="{FF2B5EF4-FFF2-40B4-BE49-F238E27FC236}">
                <a16:creationId xmlns:a16="http://schemas.microsoft.com/office/drawing/2014/main" id="{6B8A60F6-C0D0-4280-9E08-90C9383A77B4}"/>
              </a:ext>
            </a:extLst>
          </p:cNvPr>
          <p:cNvSpPr>
            <a:spLocks/>
          </p:cNvSpPr>
          <p:nvPr/>
        </p:nvSpPr>
        <p:spPr bwMode="auto">
          <a:xfrm>
            <a:off x="9035257" y="3716338"/>
            <a:ext cx="455613" cy="393700"/>
          </a:xfrm>
          <a:custGeom>
            <a:avLst/>
            <a:gdLst>
              <a:gd name="T0" fmla="*/ 0 w 228"/>
              <a:gd name="T1" fmla="*/ 0 h 441"/>
              <a:gd name="T2" fmla="*/ 2147483646 w 228"/>
              <a:gd name="T3" fmla="*/ 2147483646 h 441"/>
              <a:gd name="T4" fmla="*/ 0 60000 65536"/>
              <a:gd name="T5" fmla="*/ 0 60000 65536"/>
              <a:gd name="T6" fmla="*/ 0 w 228"/>
              <a:gd name="T7" fmla="*/ 0 h 441"/>
              <a:gd name="T8" fmla="*/ 228 w 228"/>
              <a:gd name="T9" fmla="*/ 441 h 441"/>
            </a:gdLst>
            <a:ahLst/>
            <a:cxnLst>
              <a:cxn ang="T4">
                <a:pos x="T0" y="T1"/>
              </a:cxn>
              <a:cxn ang="T5">
                <a:pos x="T2" y="T3"/>
              </a:cxn>
            </a:cxnLst>
            <a:rect l="T6" t="T7" r="T8" b="T9"/>
            <a:pathLst>
              <a:path w="228" h="441">
                <a:moveTo>
                  <a:pt x="0" y="0"/>
                </a:moveTo>
                <a:lnTo>
                  <a:pt x="228" y="441"/>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18" name="Freeform 20">
            <a:extLst>
              <a:ext uri="{FF2B5EF4-FFF2-40B4-BE49-F238E27FC236}">
                <a16:creationId xmlns:a16="http://schemas.microsoft.com/office/drawing/2014/main" id="{635D5203-3B64-49A4-BA73-773037B253DE}"/>
              </a:ext>
            </a:extLst>
          </p:cNvPr>
          <p:cNvSpPr>
            <a:spLocks/>
          </p:cNvSpPr>
          <p:nvPr/>
        </p:nvSpPr>
        <p:spPr bwMode="auto">
          <a:xfrm>
            <a:off x="9719469" y="4702175"/>
            <a:ext cx="228600" cy="395288"/>
          </a:xfrm>
          <a:custGeom>
            <a:avLst/>
            <a:gdLst>
              <a:gd name="T0" fmla="*/ 0 w 208"/>
              <a:gd name="T1" fmla="*/ 0 h 443"/>
              <a:gd name="T2" fmla="*/ 2147483646 w 208"/>
              <a:gd name="T3" fmla="*/ 2147483646 h 443"/>
              <a:gd name="T4" fmla="*/ 0 60000 65536"/>
              <a:gd name="T5" fmla="*/ 0 60000 65536"/>
              <a:gd name="T6" fmla="*/ 0 w 208"/>
              <a:gd name="T7" fmla="*/ 0 h 443"/>
              <a:gd name="T8" fmla="*/ 208 w 208"/>
              <a:gd name="T9" fmla="*/ 443 h 443"/>
            </a:gdLst>
            <a:ahLst/>
            <a:cxnLst>
              <a:cxn ang="T4">
                <a:pos x="T0" y="T1"/>
              </a:cxn>
              <a:cxn ang="T5">
                <a:pos x="T2" y="T3"/>
              </a:cxn>
            </a:cxnLst>
            <a:rect l="T6" t="T7" r="T8" b="T9"/>
            <a:pathLst>
              <a:path w="208" h="443">
                <a:moveTo>
                  <a:pt x="0" y="0"/>
                </a:moveTo>
                <a:lnTo>
                  <a:pt x="208" y="44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19" name="Freeform 21">
            <a:extLst>
              <a:ext uri="{FF2B5EF4-FFF2-40B4-BE49-F238E27FC236}">
                <a16:creationId xmlns:a16="http://schemas.microsoft.com/office/drawing/2014/main" id="{84489577-0F78-4015-A97F-BF81E07CCD76}"/>
              </a:ext>
            </a:extLst>
          </p:cNvPr>
          <p:cNvSpPr>
            <a:spLocks/>
          </p:cNvSpPr>
          <p:nvPr/>
        </p:nvSpPr>
        <p:spPr bwMode="auto">
          <a:xfrm>
            <a:off x="8579644" y="3716338"/>
            <a:ext cx="455612" cy="393700"/>
          </a:xfrm>
          <a:custGeom>
            <a:avLst/>
            <a:gdLst>
              <a:gd name="T0" fmla="*/ 2147483646 w 324"/>
              <a:gd name="T1" fmla="*/ 0 h 450"/>
              <a:gd name="T2" fmla="*/ 0 w 324"/>
              <a:gd name="T3" fmla="*/ 2147483646 h 450"/>
              <a:gd name="T4" fmla="*/ 0 60000 65536"/>
              <a:gd name="T5" fmla="*/ 0 60000 65536"/>
              <a:gd name="T6" fmla="*/ 0 w 324"/>
              <a:gd name="T7" fmla="*/ 0 h 450"/>
              <a:gd name="T8" fmla="*/ 324 w 324"/>
              <a:gd name="T9" fmla="*/ 450 h 450"/>
            </a:gdLst>
            <a:ahLst/>
            <a:cxnLst>
              <a:cxn ang="T4">
                <a:pos x="T0" y="T1"/>
              </a:cxn>
              <a:cxn ang="T5">
                <a:pos x="T2" y="T3"/>
              </a:cxn>
            </a:cxnLst>
            <a:rect l="T6" t="T7" r="T8" b="T9"/>
            <a:pathLst>
              <a:path w="324" h="450">
                <a:moveTo>
                  <a:pt x="324" y="0"/>
                </a:moveTo>
                <a:lnTo>
                  <a:pt x="0" y="45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0" name="Freeform 22">
            <a:extLst>
              <a:ext uri="{FF2B5EF4-FFF2-40B4-BE49-F238E27FC236}">
                <a16:creationId xmlns:a16="http://schemas.microsoft.com/office/drawing/2014/main" id="{A69DC17C-1458-4CC9-B2F1-C5A9F0C1A9C7}"/>
              </a:ext>
            </a:extLst>
          </p:cNvPr>
          <p:cNvSpPr>
            <a:spLocks/>
          </p:cNvSpPr>
          <p:nvPr/>
        </p:nvSpPr>
        <p:spPr bwMode="auto">
          <a:xfrm>
            <a:off x="7535069" y="2925763"/>
            <a:ext cx="360362" cy="279400"/>
          </a:xfrm>
          <a:custGeom>
            <a:avLst/>
            <a:gdLst>
              <a:gd name="T0" fmla="*/ 2147483646 w 353"/>
              <a:gd name="T1" fmla="*/ 0 h 247"/>
              <a:gd name="T2" fmla="*/ 0 w 353"/>
              <a:gd name="T3" fmla="*/ 2147483646 h 247"/>
              <a:gd name="T4" fmla="*/ 0 60000 65536"/>
              <a:gd name="T5" fmla="*/ 0 60000 65536"/>
              <a:gd name="T6" fmla="*/ 0 w 353"/>
              <a:gd name="T7" fmla="*/ 0 h 247"/>
              <a:gd name="T8" fmla="*/ 353 w 353"/>
              <a:gd name="T9" fmla="*/ 247 h 247"/>
            </a:gdLst>
            <a:ahLst/>
            <a:cxnLst>
              <a:cxn ang="T4">
                <a:pos x="T0" y="T1"/>
              </a:cxn>
              <a:cxn ang="T5">
                <a:pos x="T2" y="T3"/>
              </a:cxn>
            </a:cxnLst>
            <a:rect l="T6" t="T7" r="T8" b="T9"/>
            <a:pathLst>
              <a:path w="353" h="247">
                <a:moveTo>
                  <a:pt x="353" y="0"/>
                </a:moveTo>
                <a:lnTo>
                  <a:pt x="0" y="247"/>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1" name="Freeform 23">
            <a:extLst>
              <a:ext uri="{FF2B5EF4-FFF2-40B4-BE49-F238E27FC236}">
                <a16:creationId xmlns:a16="http://schemas.microsoft.com/office/drawing/2014/main" id="{9FCED957-3C96-4D62-94EB-EA9A3D9B2D93}"/>
              </a:ext>
            </a:extLst>
          </p:cNvPr>
          <p:cNvSpPr>
            <a:spLocks/>
          </p:cNvSpPr>
          <p:nvPr/>
        </p:nvSpPr>
        <p:spPr bwMode="auto">
          <a:xfrm>
            <a:off x="7211219" y="3716339"/>
            <a:ext cx="279400" cy="395287"/>
          </a:xfrm>
          <a:custGeom>
            <a:avLst/>
            <a:gdLst>
              <a:gd name="T0" fmla="*/ 0 w 123"/>
              <a:gd name="T1" fmla="*/ 0 h 433"/>
              <a:gd name="T2" fmla="*/ 2147483646 w 123"/>
              <a:gd name="T3" fmla="*/ 2147483646 h 433"/>
              <a:gd name="T4" fmla="*/ 0 60000 65536"/>
              <a:gd name="T5" fmla="*/ 0 60000 65536"/>
              <a:gd name="T6" fmla="*/ 0 w 123"/>
              <a:gd name="T7" fmla="*/ 0 h 433"/>
              <a:gd name="T8" fmla="*/ 123 w 123"/>
              <a:gd name="T9" fmla="*/ 433 h 433"/>
            </a:gdLst>
            <a:ahLst/>
            <a:cxnLst>
              <a:cxn ang="T4">
                <a:pos x="T0" y="T1"/>
              </a:cxn>
              <a:cxn ang="T5">
                <a:pos x="T2" y="T3"/>
              </a:cxn>
            </a:cxnLst>
            <a:rect l="T6" t="T7" r="T8" b="T9"/>
            <a:pathLst>
              <a:path w="123" h="433">
                <a:moveTo>
                  <a:pt x="0" y="0"/>
                </a:moveTo>
                <a:lnTo>
                  <a:pt x="123" y="433"/>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2" name="Line 24">
            <a:extLst>
              <a:ext uri="{FF2B5EF4-FFF2-40B4-BE49-F238E27FC236}">
                <a16:creationId xmlns:a16="http://schemas.microsoft.com/office/drawing/2014/main" id="{EF0645B8-2BC9-40BB-AE80-D8E7B14BCDAF}"/>
              </a:ext>
            </a:extLst>
          </p:cNvPr>
          <p:cNvSpPr>
            <a:spLocks noChangeShapeType="1"/>
          </p:cNvSpPr>
          <p:nvPr/>
        </p:nvSpPr>
        <p:spPr bwMode="auto">
          <a:xfrm>
            <a:off x="7666831" y="45053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3" name="Freeform 25">
            <a:extLst>
              <a:ext uri="{FF2B5EF4-FFF2-40B4-BE49-F238E27FC236}">
                <a16:creationId xmlns:a16="http://schemas.microsoft.com/office/drawing/2014/main" id="{1F20572C-85CB-4D94-8CE2-225D1E21D362}"/>
              </a:ext>
            </a:extLst>
          </p:cNvPr>
          <p:cNvSpPr>
            <a:spLocks/>
          </p:cNvSpPr>
          <p:nvPr/>
        </p:nvSpPr>
        <p:spPr bwMode="auto">
          <a:xfrm>
            <a:off x="7577932" y="4702175"/>
            <a:ext cx="225425" cy="427038"/>
          </a:xfrm>
          <a:custGeom>
            <a:avLst/>
            <a:gdLst>
              <a:gd name="T0" fmla="*/ 0 w 142"/>
              <a:gd name="T1" fmla="*/ 0 h 459"/>
              <a:gd name="T2" fmla="*/ 2147483646 w 142"/>
              <a:gd name="T3" fmla="*/ 2147483646 h 459"/>
              <a:gd name="T4" fmla="*/ 0 60000 65536"/>
              <a:gd name="T5" fmla="*/ 0 60000 65536"/>
              <a:gd name="T6" fmla="*/ 0 w 142"/>
              <a:gd name="T7" fmla="*/ 0 h 459"/>
              <a:gd name="T8" fmla="*/ 142 w 142"/>
              <a:gd name="T9" fmla="*/ 459 h 459"/>
            </a:gdLst>
            <a:ahLst/>
            <a:cxnLst>
              <a:cxn ang="T4">
                <a:pos x="T0" y="T1"/>
              </a:cxn>
              <a:cxn ang="T5">
                <a:pos x="T2" y="T3"/>
              </a:cxn>
            </a:cxnLst>
            <a:rect l="T6" t="T7" r="T8" b="T9"/>
            <a:pathLst>
              <a:path w="142" h="459">
                <a:moveTo>
                  <a:pt x="0" y="0"/>
                </a:moveTo>
                <a:lnTo>
                  <a:pt x="142" y="459"/>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4" name="Freeform 26">
            <a:extLst>
              <a:ext uri="{FF2B5EF4-FFF2-40B4-BE49-F238E27FC236}">
                <a16:creationId xmlns:a16="http://schemas.microsoft.com/office/drawing/2014/main" id="{25CFF2A7-124C-4555-BEB4-EF2820E7DA5E}"/>
              </a:ext>
            </a:extLst>
          </p:cNvPr>
          <p:cNvSpPr>
            <a:spLocks/>
          </p:cNvSpPr>
          <p:nvPr/>
        </p:nvSpPr>
        <p:spPr bwMode="auto">
          <a:xfrm>
            <a:off x="6750845" y="3517901"/>
            <a:ext cx="231775" cy="627063"/>
          </a:xfrm>
          <a:custGeom>
            <a:avLst/>
            <a:gdLst>
              <a:gd name="T0" fmla="*/ 2147483646 w 318"/>
              <a:gd name="T1" fmla="*/ 0 h 485"/>
              <a:gd name="T2" fmla="*/ 0 w 318"/>
              <a:gd name="T3" fmla="*/ 2147483646 h 485"/>
              <a:gd name="T4" fmla="*/ 0 60000 65536"/>
              <a:gd name="T5" fmla="*/ 0 60000 65536"/>
              <a:gd name="T6" fmla="*/ 0 w 318"/>
              <a:gd name="T7" fmla="*/ 0 h 485"/>
              <a:gd name="T8" fmla="*/ 318 w 318"/>
              <a:gd name="T9" fmla="*/ 485 h 485"/>
            </a:gdLst>
            <a:ahLst/>
            <a:cxnLst>
              <a:cxn ang="T4">
                <a:pos x="T0" y="T1"/>
              </a:cxn>
              <a:cxn ang="T5">
                <a:pos x="T2" y="T3"/>
              </a:cxn>
            </a:cxnLst>
            <a:rect l="T6" t="T7" r="T8" b="T9"/>
            <a:pathLst>
              <a:path w="318" h="485">
                <a:moveTo>
                  <a:pt x="318" y="0"/>
                </a:moveTo>
                <a:lnTo>
                  <a:pt x="0" y="485"/>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 name="Freeform 27">
            <a:extLst>
              <a:ext uri="{FF2B5EF4-FFF2-40B4-BE49-F238E27FC236}">
                <a16:creationId xmlns:a16="http://schemas.microsoft.com/office/drawing/2014/main" id="{FA6F8BDC-3BF7-40AB-AB33-76AD3CB8D7BC}"/>
              </a:ext>
            </a:extLst>
          </p:cNvPr>
          <p:cNvSpPr>
            <a:spLocks/>
          </p:cNvSpPr>
          <p:nvPr/>
        </p:nvSpPr>
        <p:spPr bwMode="auto">
          <a:xfrm>
            <a:off x="7366795" y="2708276"/>
            <a:ext cx="515937" cy="360363"/>
          </a:xfrm>
          <a:custGeom>
            <a:avLst/>
            <a:gdLst>
              <a:gd name="T0" fmla="*/ 2147483646 w 265"/>
              <a:gd name="T1" fmla="*/ 0 h 230"/>
              <a:gd name="T2" fmla="*/ 0 w 265"/>
              <a:gd name="T3" fmla="*/ 2147483646 h 230"/>
              <a:gd name="T4" fmla="*/ 0 60000 65536"/>
              <a:gd name="T5" fmla="*/ 0 60000 65536"/>
              <a:gd name="T6" fmla="*/ 0 w 265"/>
              <a:gd name="T7" fmla="*/ 0 h 230"/>
              <a:gd name="T8" fmla="*/ 265 w 265"/>
              <a:gd name="T9" fmla="*/ 230 h 230"/>
            </a:gdLst>
            <a:ahLst/>
            <a:cxnLst>
              <a:cxn ang="T4">
                <a:pos x="T0" y="T1"/>
              </a:cxn>
              <a:cxn ang="T5">
                <a:pos x="T2" y="T3"/>
              </a:cxn>
            </a:cxnLst>
            <a:rect l="T6" t="T7" r="T8" b="T9"/>
            <a:pathLst>
              <a:path w="265" h="230">
                <a:moveTo>
                  <a:pt x="265" y="0"/>
                </a:moveTo>
                <a:lnTo>
                  <a:pt x="0" y="230"/>
                </a:lnTo>
              </a:path>
            </a:pathLst>
          </a:custGeom>
          <a:noFill/>
          <a:ln w="4445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 name="Freeform 28">
            <a:extLst>
              <a:ext uri="{FF2B5EF4-FFF2-40B4-BE49-F238E27FC236}">
                <a16:creationId xmlns:a16="http://schemas.microsoft.com/office/drawing/2014/main" id="{5AA787B2-F928-4362-821D-2EA583A13ED6}"/>
              </a:ext>
            </a:extLst>
          </p:cNvPr>
          <p:cNvSpPr>
            <a:spLocks/>
          </p:cNvSpPr>
          <p:nvPr/>
        </p:nvSpPr>
        <p:spPr bwMode="auto">
          <a:xfrm>
            <a:off x="7366794" y="3608389"/>
            <a:ext cx="360362" cy="541337"/>
          </a:xfrm>
          <a:custGeom>
            <a:avLst/>
            <a:gdLst>
              <a:gd name="T0" fmla="*/ 0 w 88"/>
              <a:gd name="T1" fmla="*/ 0 h 318"/>
              <a:gd name="T2" fmla="*/ 2147483646 w 88"/>
              <a:gd name="T3" fmla="*/ 2147483646 h 318"/>
              <a:gd name="T4" fmla="*/ 0 60000 65536"/>
              <a:gd name="T5" fmla="*/ 0 60000 65536"/>
              <a:gd name="T6" fmla="*/ 0 w 88"/>
              <a:gd name="T7" fmla="*/ 0 h 318"/>
              <a:gd name="T8" fmla="*/ 88 w 88"/>
              <a:gd name="T9" fmla="*/ 318 h 318"/>
            </a:gdLst>
            <a:ahLst/>
            <a:cxnLst>
              <a:cxn ang="T4">
                <a:pos x="T0" y="T1"/>
              </a:cxn>
              <a:cxn ang="T5">
                <a:pos x="T2" y="T3"/>
              </a:cxn>
            </a:cxnLst>
            <a:rect l="T6" t="T7" r="T8" b="T9"/>
            <a:pathLst>
              <a:path w="88" h="318">
                <a:moveTo>
                  <a:pt x="0" y="0"/>
                </a:moveTo>
                <a:lnTo>
                  <a:pt x="88" y="318"/>
                </a:lnTo>
              </a:path>
            </a:pathLst>
          </a:custGeom>
          <a:noFill/>
          <a:ln w="4445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1527" name="Text Box 29">
            <a:extLst>
              <a:ext uri="{FF2B5EF4-FFF2-40B4-BE49-F238E27FC236}">
                <a16:creationId xmlns:a16="http://schemas.microsoft.com/office/drawing/2014/main" id="{1FE0AF7F-D56C-4D7D-897B-3CBCF38D2563}"/>
              </a:ext>
            </a:extLst>
          </p:cNvPr>
          <p:cNvSpPr txBox="1">
            <a:spLocks noChangeArrowheads="1"/>
          </p:cNvSpPr>
          <p:nvPr/>
        </p:nvSpPr>
        <p:spPr bwMode="auto">
          <a:xfrm>
            <a:off x="9263857" y="2925764"/>
            <a:ext cx="45561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7</a:t>
            </a:r>
          </a:p>
        </p:txBody>
      </p:sp>
      <p:sp>
        <p:nvSpPr>
          <p:cNvPr id="21528" name="Text Box 30">
            <a:extLst>
              <a:ext uri="{FF2B5EF4-FFF2-40B4-BE49-F238E27FC236}">
                <a16:creationId xmlns:a16="http://schemas.microsoft.com/office/drawing/2014/main" id="{AFE284CB-9277-4634-83F9-26F521EA4D35}"/>
              </a:ext>
            </a:extLst>
          </p:cNvPr>
          <p:cNvSpPr txBox="1">
            <a:spLocks noChangeArrowheads="1"/>
          </p:cNvSpPr>
          <p:nvPr/>
        </p:nvSpPr>
        <p:spPr bwMode="auto">
          <a:xfrm>
            <a:off x="9719469" y="3913189"/>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8</a:t>
            </a:r>
          </a:p>
        </p:txBody>
      </p:sp>
      <p:sp>
        <p:nvSpPr>
          <p:cNvPr id="21529" name="Text Box 31">
            <a:extLst>
              <a:ext uri="{FF2B5EF4-FFF2-40B4-BE49-F238E27FC236}">
                <a16:creationId xmlns:a16="http://schemas.microsoft.com/office/drawing/2014/main" id="{D5394699-9C97-4D71-8ABA-EEE1D171483A}"/>
              </a:ext>
            </a:extLst>
          </p:cNvPr>
          <p:cNvSpPr txBox="1">
            <a:spLocks noChangeArrowheads="1"/>
          </p:cNvSpPr>
          <p:nvPr/>
        </p:nvSpPr>
        <p:spPr bwMode="auto">
          <a:xfrm>
            <a:off x="9887744" y="4689475"/>
            <a:ext cx="455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9</a:t>
            </a:r>
          </a:p>
        </p:txBody>
      </p:sp>
      <p:sp>
        <p:nvSpPr>
          <p:cNvPr id="21530" name="Text Box 32">
            <a:extLst>
              <a:ext uri="{FF2B5EF4-FFF2-40B4-BE49-F238E27FC236}">
                <a16:creationId xmlns:a16="http://schemas.microsoft.com/office/drawing/2014/main" id="{A8A3161F-5F37-4440-87F4-EE587BD4449D}"/>
              </a:ext>
            </a:extLst>
          </p:cNvPr>
          <p:cNvSpPr txBox="1">
            <a:spLocks noChangeArrowheads="1"/>
          </p:cNvSpPr>
          <p:nvPr/>
        </p:nvSpPr>
        <p:spPr bwMode="auto">
          <a:xfrm>
            <a:off x="6827044" y="2889250"/>
            <a:ext cx="45561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2</a:t>
            </a:r>
          </a:p>
        </p:txBody>
      </p:sp>
      <p:sp>
        <p:nvSpPr>
          <p:cNvPr id="21531" name="Text Box 33">
            <a:extLst>
              <a:ext uri="{FF2B5EF4-FFF2-40B4-BE49-F238E27FC236}">
                <a16:creationId xmlns:a16="http://schemas.microsoft.com/office/drawing/2014/main" id="{C845A290-C098-4EC5-A2EA-AD14E9E9327C}"/>
              </a:ext>
            </a:extLst>
          </p:cNvPr>
          <p:cNvSpPr txBox="1">
            <a:spLocks noChangeArrowheads="1"/>
          </p:cNvSpPr>
          <p:nvPr/>
        </p:nvSpPr>
        <p:spPr bwMode="auto">
          <a:xfrm>
            <a:off x="6107906" y="3968750"/>
            <a:ext cx="457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1</a:t>
            </a:r>
          </a:p>
        </p:txBody>
      </p:sp>
      <p:sp>
        <p:nvSpPr>
          <p:cNvPr id="21532" name="Text Box 34">
            <a:extLst>
              <a:ext uri="{FF2B5EF4-FFF2-40B4-BE49-F238E27FC236}">
                <a16:creationId xmlns:a16="http://schemas.microsoft.com/office/drawing/2014/main" id="{33C894C9-0BCE-45EE-B77F-D447D79C471E}"/>
              </a:ext>
            </a:extLst>
          </p:cNvPr>
          <p:cNvSpPr txBox="1">
            <a:spLocks noChangeArrowheads="1"/>
          </p:cNvSpPr>
          <p:nvPr/>
        </p:nvSpPr>
        <p:spPr bwMode="auto">
          <a:xfrm>
            <a:off x="7008019" y="4508500"/>
            <a:ext cx="45720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3</a:t>
            </a:r>
          </a:p>
        </p:txBody>
      </p:sp>
      <p:sp>
        <p:nvSpPr>
          <p:cNvPr id="21533" name="Text Box 35">
            <a:extLst>
              <a:ext uri="{FF2B5EF4-FFF2-40B4-BE49-F238E27FC236}">
                <a16:creationId xmlns:a16="http://schemas.microsoft.com/office/drawing/2014/main" id="{A2409E89-21A9-4CF0-A393-1444A561C54D}"/>
              </a:ext>
            </a:extLst>
          </p:cNvPr>
          <p:cNvSpPr txBox="1">
            <a:spLocks noChangeArrowheads="1"/>
          </p:cNvSpPr>
          <p:nvPr/>
        </p:nvSpPr>
        <p:spPr bwMode="auto">
          <a:xfrm>
            <a:off x="7366794" y="5049839"/>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4</a:t>
            </a:r>
          </a:p>
        </p:txBody>
      </p:sp>
      <p:sp>
        <p:nvSpPr>
          <p:cNvPr id="21534" name="Oval 36">
            <a:extLst>
              <a:ext uri="{FF2B5EF4-FFF2-40B4-BE49-F238E27FC236}">
                <a16:creationId xmlns:a16="http://schemas.microsoft.com/office/drawing/2014/main" id="{17FAC89B-84BC-460B-BCA3-B70AF12ADF80}"/>
              </a:ext>
            </a:extLst>
          </p:cNvPr>
          <p:cNvSpPr>
            <a:spLocks noChangeArrowheads="1"/>
          </p:cNvSpPr>
          <p:nvPr/>
        </p:nvSpPr>
        <p:spPr bwMode="auto">
          <a:xfrm>
            <a:off x="9263856" y="4110039"/>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88</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35" name="Oval 37">
            <a:extLst>
              <a:ext uri="{FF2B5EF4-FFF2-40B4-BE49-F238E27FC236}">
                <a16:creationId xmlns:a16="http://schemas.microsoft.com/office/drawing/2014/main" id="{9DE37871-00B1-4DD9-9EF7-27EE8161A9BE}"/>
              </a:ext>
            </a:extLst>
          </p:cNvPr>
          <p:cNvSpPr>
            <a:spLocks noChangeArrowheads="1"/>
          </p:cNvSpPr>
          <p:nvPr/>
        </p:nvSpPr>
        <p:spPr bwMode="auto">
          <a:xfrm>
            <a:off x="8806656" y="3122614"/>
            <a:ext cx="611188" cy="593725"/>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60</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36" name="Oval 38">
            <a:extLst>
              <a:ext uri="{FF2B5EF4-FFF2-40B4-BE49-F238E27FC236}">
                <a16:creationId xmlns:a16="http://schemas.microsoft.com/office/drawing/2014/main" id="{38F91579-2BB8-4581-885A-7A8DA2917994}"/>
              </a:ext>
            </a:extLst>
          </p:cNvPr>
          <p:cNvSpPr>
            <a:spLocks noChangeArrowheads="1"/>
          </p:cNvSpPr>
          <p:nvPr/>
        </p:nvSpPr>
        <p:spPr bwMode="auto">
          <a:xfrm>
            <a:off x="9719469" y="5097464"/>
            <a:ext cx="609600" cy="592137"/>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93</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32" name="Oval 39">
            <a:extLst>
              <a:ext uri="{FF2B5EF4-FFF2-40B4-BE49-F238E27FC236}">
                <a16:creationId xmlns:a16="http://schemas.microsoft.com/office/drawing/2014/main" id="{78420680-147D-43F7-B7D0-2A390E26DE20}"/>
              </a:ext>
            </a:extLst>
          </p:cNvPr>
          <p:cNvSpPr>
            <a:spLocks noChangeArrowheads="1"/>
          </p:cNvSpPr>
          <p:nvPr/>
        </p:nvSpPr>
        <p:spPr bwMode="auto">
          <a:xfrm>
            <a:off x="7895431" y="2530475"/>
            <a:ext cx="609600" cy="592138"/>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35</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33" name="Oval 40">
            <a:extLst>
              <a:ext uri="{FF2B5EF4-FFF2-40B4-BE49-F238E27FC236}">
                <a16:creationId xmlns:a16="http://schemas.microsoft.com/office/drawing/2014/main" id="{58F2165B-5F31-4FAC-B9A3-CCC6CA5C7BCA}"/>
              </a:ext>
            </a:extLst>
          </p:cNvPr>
          <p:cNvSpPr>
            <a:spLocks noChangeArrowheads="1"/>
          </p:cNvSpPr>
          <p:nvPr/>
        </p:nvSpPr>
        <p:spPr bwMode="auto">
          <a:xfrm>
            <a:off x="6982620" y="3122614"/>
            <a:ext cx="611187" cy="593725"/>
          </a:xfrm>
          <a:prstGeom prst="ellipse">
            <a:avLst/>
          </a:prstGeom>
          <a:noFill/>
          <a:ln w="3175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0" rIns="0" bIns="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0000"/>
                </a:solidFill>
                <a:ea typeface="宋体" panose="02010600030101010101" pitchFamily="2" charset="-122"/>
                <a:cs typeface="+mn-cs"/>
              </a:rPr>
              <a:t>17</a:t>
            </a:r>
            <a:endParaRPr lang="en-US" altLang="zh-CN" sz="2400">
              <a:solidFill>
                <a:srgbClr val="000000"/>
              </a:solidFill>
              <a:latin typeface="Arial" panose="020B0604020202020204" pitchFamily="34" charset="0"/>
              <a:ea typeface="宋体" panose="02010600030101010101" pitchFamily="2" charset="-122"/>
              <a:cs typeface="+mn-cs"/>
            </a:endParaRPr>
          </a:p>
        </p:txBody>
      </p:sp>
      <p:sp>
        <p:nvSpPr>
          <p:cNvPr id="21539" name="Text Box 41">
            <a:extLst>
              <a:ext uri="{FF2B5EF4-FFF2-40B4-BE49-F238E27FC236}">
                <a16:creationId xmlns:a16="http://schemas.microsoft.com/office/drawing/2014/main" id="{450F8DA5-128B-4C9A-81AA-8BF6C6A17CE7}"/>
              </a:ext>
            </a:extLst>
          </p:cNvPr>
          <p:cNvSpPr txBox="1">
            <a:spLocks noChangeArrowheads="1"/>
          </p:cNvSpPr>
          <p:nvPr/>
        </p:nvSpPr>
        <p:spPr bwMode="auto">
          <a:xfrm>
            <a:off x="7908132" y="2168525"/>
            <a:ext cx="45561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5</a:t>
            </a:r>
            <a:endParaRPr lang="en-US" altLang="zh-CN" sz="2400">
              <a:solidFill>
                <a:srgbClr val="00CC66"/>
              </a:solidFill>
              <a:latin typeface="Arial" panose="020B0604020202020204" pitchFamily="34" charset="0"/>
              <a:ea typeface="宋体" panose="02010600030101010101" pitchFamily="2" charset="-122"/>
              <a:cs typeface="+mn-cs"/>
            </a:endParaRPr>
          </a:p>
        </p:txBody>
      </p:sp>
      <p:sp>
        <p:nvSpPr>
          <p:cNvPr id="21540" name="Text Box 42">
            <a:extLst>
              <a:ext uri="{FF2B5EF4-FFF2-40B4-BE49-F238E27FC236}">
                <a16:creationId xmlns:a16="http://schemas.microsoft.com/office/drawing/2014/main" id="{BBC3AC3F-C2CD-4857-A63B-70BDCB92695F}"/>
              </a:ext>
            </a:extLst>
          </p:cNvPr>
          <p:cNvSpPr txBox="1">
            <a:spLocks noChangeArrowheads="1"/>
          </p:cNvSpPr>
          <p:nvPr/>
        </p:nvSpPr>
        <p:spPr bwMode="auto">
          <a:xfrm>
            <a:off x="8087519" y="3789364"/>
            <a:ext cx="455612"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a:solidFill>
                  <a:srgbClr val="00CC66"/>
                </a:solidFill>
                <a:ea typeface="宋体" panose="02010600030101010101" pitchFamily="2" charset="-122"/>
                <a:cs typeface="+mn-cs"/>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mph" presetSubtype="2" fill="hold" nodeType="clickEffect">
                                  <p:stCondLst>
                                    <p:cond delay="0"/>
                                  </p:stCondLst>
                                  <p:childTnLst>
                                    <p:animClr clrSpc="rgb" dir="cw">
                                      <p:cBhvr>
                                        <p:cTn id="6" dur="1000" fill="hold"/>
                                        <p:tgtEl>
                                          <p:spTgt spid="32"/>
                                        </p:tgtEl>
                                        <p:attrNameLst>
                                          <p:attrName>stroke.color</p:attrName>
                                        </p:attrNameLst>
                                      </p:cBhvr>
                                      <p:to>
                                        <a:schemeClr val="accent2"/>
                                      </p:to>
                                    </p:animClr>
                                    <p:set>
                                      <p:cBhvr>
                                        <p:cTn id="7" dur="1000" fill="hold"/>
                                        <p:tgtEl>
                                          <p:spTgt spid="32"/>
                                        </p:tgtEl>
                                        <p:attrNameLst>
                                          <p:attrName>stroke.on</p:attrName>
                                        </p:attrNameLst>
                                      </p:cBhvr>
                                      <p:to>
                                        <p:strVal val="true"/>
                                      </p:to>
                                    </p:set>
                                  </p:childTnLst>
                                </p:cTn>
                              </p:par>
                              <p:par>
                                <p:cTn id="8" presetID="3" presetClass="emph" presetSubtype="2" fill="hold" grpId="0" nodeType="withEffect">
                                  <p:stCondLst>
                                    <p:cond delay="0"/>
                                  </p:stCondLst>
                                  <p:childTnLst>
                                    <p:animClr clrSpc="rgb" dir="cw">
                                      <p:cBhvr override="childStyle">
                                        <p:cTn id="9" dur="500" fill="hold"/>
                                        <p:tgtEl>
                                          <p:spTgt spid="32">
                                            <p:txEl>
                                              <p:charRg st="4294967295" end="4294967295"/>
                                            </p:txEl>
                                          </p:spTgt>
                                        </p:tgtEl>
                                        <p:attrNameLst>
                                          <p:attrName>style.color</p:attrName>
                                        </p:attrNameLst>
                                      </p:cBhvr>
                                      <p:to>
                                        <a:srgbClr val="6600CC"/>
                                      </p:to>
                                    </p:animClr>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7" presetClass="emph" presetSubtype="2" fill="hold" nodeType="clickEffect">
                                  <p:stCondLst>
                                    <p:cond delay="0"/>
                                  </p:stCondLst>
                                  <p:childTnLst>
                                    <p:animClr clrSpc="rgb" dir="cw">
                                      <p:cBhvr>
                                        <p:cTn id="17" dur="1000" fill="hold"/>
                                        <p:tgtEl>
                                          <p:spTgt spid="33"/>
                                        </p:tgtEl>
                                        <p:attrNameLst>
                                          <p:attrName>stroke.color</p:attrName>
                                        </p:attrNameLst>
                                      </p:cBhvr>
                                      <p:to>
                                        <a:schemeClr val="accent2"/>
                                      </p:to>
                                    </p:animClr>
                                    <p:set>
                                      <p:cBhvr>
                                        <p:cTn id="18" dur="1000" fill="hold"/>
                                        <p:tgtEl>
                                          <p:spTgt spid="33"/>
                                        </p:tgtEl>
                                        <p:attrNameLst>
                                          <p:attrName>stroke.on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1000" fill="hold"/>
                                        <p:tgtEl>
                                          <p:spTgt spid="33">
                                            <p:txEl>
                                              <p:charRg st="4294967295" end="4294967295"/>
                                            </p:txEl>
                                          </p:spTgt>
                                        </p:tgtEl>
                                        <p:attrNameLst>
                                          <p:attrName>style.color</p:attrName>
                                        </p:attrNameLst>
                                      </p:cBhvr>
                                      <p:to>
                                        <a:srgbClr val="6600CC"/>
                                      </p:to>
                                    </p:animClr>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7" presetClass="emph" presetSubtype="2" fill="hold" nodeType="clickEffect">
                                  <p:stCondLst>
                                    <p:cond delay="0"/>
                                  </p:stCondLst>
                                  <p:childTnLst>
                                    <p:animClr clrSpc="rgb" dir="cw">
                                      <p:cBhvr>
                                        <p:cTn id="28" dur="1000" fill="hold"/>
                                        <p:tgtEl>
                                          <p:spTgt spid="8"/>
                                        </p:tgtEl>
                                        <p:attrNameLst>
                                          <p:attrName>stroke.color</p:attrName>
                                        </p:attrNameLst>
                                      </p:cBhvr>
                                      <p:to>
                                        <a:schemeClr val="accent2"/>
                                      </p:to>
                                    </p:animClr>
                                    <p:set>
                                      <p:cBhvr>
                                        <p:cTn id="29" dur="1000" fill="hold"/>
                                        <p:tgtEl>
                                          <p:spTgt spid="8"/>
                                        </p:tgtEl>
                                        <p:attrNameLst>
                                          <p:attrName>stroke.on</p:attrName>
                                        </p:attrNameLst>
                                      </p:cBhvr>
                                      <p:to>
                                        <p:strVal val="true"/>
                                      </p:to>
                                    </p:set>
                                  </p:childTnLst>
                                </p:cTn>
                              </p:par>
                              <p:par>
                                <p:cTn id="30" presetID="3" presetClass="emph" presetSubtype="2" fill="hold" grpId="0" nodeType="withEffect">
                                  <p:stCondLst>
                                    <p:cond delay="0"/>
                                  </p:stCondLst>
                                  <p:childTnLst>
                                    <p:animClr clrSpc="rgb" dir="cw">
                                      <p:cBhvr override="childStyle">
                                        <p:cTn id="31" dur="1000" fill="hold"/>
                                        <p:tgtEl>
                                          <p:spTgt spid="8">
                                            <p:txEl>
                                              <p:charRg st="4294967295" end="4294967295"/>
                                            </p:txEl>
                                          </p:spTgt>
                                        </p:tgtEl>
                                        <p:attrNameLst>
                                          <p:attrName>style.color</p:attrName>
                                        </p:attrNameLst>
                                      </p:cBhvr>
                                      <p:to>
                                        <a:srgbClr val="6600CC"/>
                                      </p:to>
                                    </p:animClr>
                                  </p:childTnLst>
                                </p:cTn>
                              </p:par>
                            </p:childTnLst>
                          </p:cTn>
                        </p:par>
                        <p:par>
                          <p:cTn id="32" fill="hold" nodeType="afterGroup">
                            <p:stCondLst>
                              <p:cond delay="1000"/>
                            </p:stCondLst>
                            <p:childTnLst>
                              <p:par>
                                <p:cTn id="33" presetID="3" presetClass="emph" presetSubtype="2" fill="hold" grpId="1" nodeType="afterEffect">
                                  <p:stCondLst>
                                    <p:cond delay="0"/>
                                  </p:stCondLst>
                                  <p:childTnLst>
                                    <p:animClr clrSpc="rgb" dir="cw">
                                      <p:cBhvr override="childStyle">
                                        <p:cTn id="34" dur="1000" fill="hold"/>
                                        <p:tgtEl>
                                          <p:spTgt spid="8"/>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animBg="1"/>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A2AE7657-041A-4FFA-8A42-9081A15428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9E8494B-BAF9-44E1-BD6C-573E9AC36F3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2531" name="标题 1">
            <a:extLst>
              <a:ext uri="{FF2B5EF4-FFF2-40B4-BE49-F238E27FC236}">
                <a16:creationId xmlns:a16="http://schemas.microsoft.com/office/drawing/2014/main" id="{5017A731-9772-4666-A61F-DF9499E3A579}"/>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二分法检索性能分析（续）</a:t>
            </a:r>
            <a:endParaRPr lang="zh-CN" altLang="en-US" b="1">
              <a:ea typeface="黑体" panose="02010609060101010101" pitchFamily="49" charset="-122"/>
            </a:endParaRPr>
          </a:p>
        </p:txBody>
      </p:sp>
      <p:sp>
        <p:nvSpPr>
          <p:cNvPr id="22532" name="内容占位符 2">
            <a:extLst>
              <a:ext uri="{FF2B5EF4-FFF2-40B4-BE49-F238E27FC236}">
                <a16:creationId xmlns:a16="http://schemas.microsoft.com/office/drawing/2014/main" id="{4883D8F1-D9A1-4D4B-B000-5E8F1A916741}"/>
              </a:ext>
            </a:extLst>
          </p:cNvPr>
          <p:cNvSpPr>
            <a:spLocks noGrp="1" noChangeArrowheads="1"/>
          </p:cNvSpPr>
          <p:nvPr>
            <p:ph idx="4294967295"/>
          </p:nvPr>
        </p:nvSpPr>
        <p:spPr/>
        <p:txBody>
          <a:bodyPr/>
          <a:lstStyle/>
          <a:p>
            <a:pPr marL="360363" indent="-360363">
              <a:lnSpc>
                <a:spcPct val="130000"/>
              </a:lnSpc>
            </a:pPr>
            <a:r>
              <a:rPr lang="zh-CN" altLang="en-US" sz="2400">
                <a:latin typeface="宋体" panose="02010600030101010101" pitchFamily="2" charset="-122"/>
              </a:rPr>
              <a:t>成功的平均检索长度为：</a:t>
            </a:r>
            <a:br>
              <a:rPr lang="zh-CN" altLang="en-US" sz="2400">
                <a:latin typeface="宋体" panose="02010600030101010101" pitchFamily="2" charset="-122"/>
              </a:rPr>
            </a:br>
            <a:endParaRPr lang="zh-CN" altLang="en-US" sz="2400">
              <a:latin typeface="宋体" panose="02010600030101010101" pitchFamily="2" charset="-122"/>
            </a:endParaRPr>
          </a:p>
          <a:p>
            <a:pPr marL="360363" indent="-360363">
              <a:lnSpc>
                <a:spcPct val="130000"/>
              </a:lnSpc>
            </a:pPr>
            <a:endParaRPr lang="zh-CN" altLang="en-US" sz="2000">
              <a:latin typeface="宋体" panose="02010600030101010101" pitchFamily="2" charset="-122"/>
            </a:endParaRPr>
          </a:p>
          <a:p>
            <a:pPr marL="360363" indent="-360363">
              <a:lnSpc>
                <a:spcPct val="130000"/>
              </a:lnSpc>
            </a:pPr>
            <a:endParaRPr lang="zh-CN" altLang="en-US" sz="2000">
              <a:latin typeface="宋体" panose="02010600030101010101" pitchFamily="2" charset="-122"/>
            </a:endParaRPr>
          </a:p>
          <a:p>
            <a:pPr marL="360363" indent="-360363">
              <a:lnSpc>
                <a:spcPct val="130000"/>
              </a:lnSpc>
              <a:buNone/>
            </a:pPr>
            <a:r>
              <a:rPr lang="zh-CN" altLang="en-US" sz="2000">
                <a:latin typeface="宋体" panose="02010600030101010101" pitchFamily="2" charset="-122"/>
              </a:rPr>
              <a:t>                   </a:t>
            </a:r>
          </a:p>
          <a:p>
            <a:pPr marL="360363" indent="-360363">
              <a:lnSpc>
                <a:spcPct val="130000"/>
              </a:lnSpc>
              <a:buNone/>
            </a:pPr>
            <a:r>
              <a:rPr lang="zh-CN" altLang="en-US" sz="2000">
                <a:latin typeface="宋体" panose="02010600030101010101" pitchFamily="2" charset="-122"/>
              </a:rPr>
              <a:t>                               </a:t>
            </a:r>
          </a:p>
          <a:p>
            <a:pPr marL="360363" indent="-360363">
              <a:lnSpc>
                <a:spcPct val="130000"/>
              </a:lnSpc>
            </a:pPr>
            <a:r>
              <a:rPr lang="zh-CN" altLang="en-US" sz="2400">
                <a:latin typeface="宋体" panose="02010600030101010101" pitchFamily="2" charset="-122"/>
              </a:rPr>
              <a:t>优缺点</a:t>
            </a:r>
          </a:p>
          <a:p>
            <a:pPr marL="900113" lvl="1" indent="-360363">
              <a:lnSpc>
                <a:spcPct val="130000"/>
              </a:lnSpc>
            </a:pPr>
            <a:r>
              <a:rPr lang="zh-CN" altLang="en-US" sz="2600">
                <a:latin typeface="宋体" panose="02010600030101010101" pitchFamily="2" charset="-122"/>
              </a:rPr>
              <a:t>优点：平均与最大检索长度相近，检索速度快</a:t>
            </a:r>
          </a:p>
          <a:p>
            <a:pPr marL="900113" lvl="1" indent="-360363">
              <a:lnSpc>
                <a:spcPct val="130000"/>
              </a:lnSpc>
            </a:pPr>
            <a:r>
              <a:rPr lang="zh-CN" altLang="en-US" sz="2600">
                <a:latin typeface="宋体" panose="02010600030101010101" pitchFamily="2" charset="-122"/>
              </a:rPr>
              <a:t>缺点：要排序、顺序存储，不易更新</a:t>
            </a:r>
            <a:r>
              <a:rPr lang="en-US" altLang="zh-CN" sz="2600">
                <a:latin typeface="宋体" panose="02010600030101010101" pitchFamily="2" charset="-122"/>
              </a:rPr>
              <a:t>(</a:t>
            </a:r>
            <a:r>
              <a:rPr lang="zh-CN" altLang="en-US" sz="2600">
                <a:latin typeface="宋体" panose="02010600030101010101" pitchFamily="2" charset="-122"/>
              </a:rPr>
              <a:t>插</a:t>
            </a:r>
            <a:r>
              <a:rPr lang="en-US" altLang="zh-CN" sz="2600">
                <a:latin typeface="宋体" panose="02010600030101010101" pitchFamily="2" charset="-122"/>
              </a:rPr>
              <a:t>/</a:t>
            </a:r>
            <a:r>
              <a:rPr lang="zh-CN" altLang="en-US" sz="2600">
                <a:latin typeface="宋体" panose="02010600030101010101" pitchFamily="2" charset="-122"/>
              </a:rPr>
              <a:t>删</a:t>
            </a:r>
            <a:r>
              <a:rPr lang="en-US" altLang="zh-CN" sz="2600">
                <a:latin typeface="宋体" panose="02010600030101010101" pitchFamily="2" charset="-122"/>
              </a:rPr>
              <a:t>)</a:t>
            </a:r>
          </a:p>
        </p:txBody>
      </p:sp>
      <p:graphicFrame>
        <p:nvGraphicFramePr>
          <p:cNvPr id="22533" name="Object 2">
            <a:extLst>
              <a:ext uri="{FF2B5EF4-FFF2-40B4-BE49-F238E27FC236}">
                <a16:creationId xmlns:a16="http://schemas.microsoft.com/office/drawing/2014/main" id="{6256E049-50FB-4568-AA1C-6FDCD5FF60AB}"/>
              </a:ext>
            </a:extLst>
          </p:cNvPr>
          <p:cNvGraphicFramePr>
            <a:graphicFrameLocks noChangeAspect="1"/>
          </p:cNvGraphicFramePr>
          <p:nvPr/>
        </p:nvGraphicFramePr>
        <p:xfrm>
          <a:off x="3961606" y="1600201"/>
          <a:ext cx="4191000" cy="2830513"/>
        </p:xfrm>
        <a:graphic>
          <a:graphicData uri="http://schemas.openxmlformats.org/presentationml/2006/ole">
            <mc:AlternateContent xmlns:mc="http://schemas.openxmlformats.org/markup-compatibility/2006">
              <mc:Choice xmlns:v="urn:schemas-microsoft-com:vml" Requires="v">
                <p:oleObj spid="_x0000_s42060" name="Equation" r:id="rId4" imgW="2692400" imgH="1968500" progId="Equation.DSMT4">
                  <p:embed/>
                </p:oleObj>
              </mc:Choice>
              <mc:Fallback>
                <p:oleObj name="Equation" r:id="rId4" imgW="2692400" imgH="1968500" progId="Equation.DSMT4">
                  <p:embed/>
                  <p:pic>
                    <p:nvPicPr>
                      <p:cNvPr id="22533" name="Object 2">
                        <a:extLst>
                          <a:ext uri="{FF2B5EF4-FFF2-40B4-BE49-F238E27FC236}">
                            <a16:creationId xmlns:a16="http://schemas.microsoft.com/office/drawing/2014/main" id="{6256E049-50FB-4568-AA1C-6FDCD5FF6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1606" y="1600201"/>
                        <a:ext cx="41910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DEC85C09-A3C6-46EA-B996-99FD6B24D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8F3177C-7A91-4EC8-AD52-B2F3AF1AF77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3555" name="标题 1">
            <a:extLst>
              <a:ext uri="{FF2B5EF4-FFF2-40B4-BE49-F238E27FC236}">
                <a16:creationId xmlns:a16="http://schemas.microsoft.com/office/drawing/2014/main" id="{F937BD07-0071-407F-9D1C-64D39D526567}"/>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10.1.3 </a:t>
            </a:r>
            <a:r>
              <a:rPr lang="zh-CN" altLang="en-US" b="1">
                <a:latin typeface="Times New Roman" panose="02020603050405020304" pitchFamily="18" charset="0"/>
                <a:ea typeface="黑体" panose="02010609060101010101" pitchFamily="49" charset="-122"/>
                <a:cs typeface="Times New Roman" panose="02020603050405020304" pitchFamily="18" charset="0"/>
              </a:rPr>
              <a:t>分块检索</a:t>
            </a:r>
          </a:p>
        </p:txBody>
      </p:sp>
      <p:sp>
        <p:nvSpPr>
          <p:cNvPr id="23556" name="内容占位符 2">
            <a:extLst>
              <a:ext uri="{FF2B5EF4-FFF2-40B4-BE49-F238E27FC236}">
                <a16:creationId xmlns:a16="http://schemas.microsoft.com/office/drawing/2014/main" id="{29048ACE-5D4B-4C83-AED4-561FA36F8C13}"/>
              </a:ext>
            </a:extLst>
          </p:cNvPr>
          <p:cNvSpPr>
            <a:spLocks noGrp="1" noChangeArrowheads="1"/>
          </p:cNvSpPr>
          <p:nvPr>
            <p:ph idx="4294967295"/>
          </p:nvPr>
        </p:nvSpPr>
        <p:spPr>
          <a:xfrm>
            <a:off x="307213" y="1005682"/>
            <a:ext cx="11493359" cy="5334000"/>
          </a:xfrm>
        </p:spPr>
        <p:txBody>
          <a:bodyPr/>
          <a:lstStyle/>
          <a:p>
            <a:pPr marL="360363" indent="-360363">
              <a:lnSpc>
                <a:spcPct val="200000"/>
              </a:lnSpc>
            </a:pPr>
            <a:r>
              <a:rPr lang="zh-CN" altLang="en-US" sz="3600" dirty="0">
                <a:solidFill>
                  <a:srgbClr val="333399"/>
                </a:solidFill>
                <a:latin typeface="微软雅黑" panose="020B0503020204020204" pitchFamily="34" charset="-122"/>
                <a:ea typeface="微软雅黑" panose="020B0503020204020204" pitchFamily="34" charset="-122"/>
              </a:rPr>
              <a:t>顺序检索与二分检索的折衷</a:t>
            </a:r>
          </a:p>
          <a:p>
            <a:pPr marL="900113" lvl="1" indent="-360363">
              <a:lnSpc>
                <a:spcPct val="200000"/>
              </a:lnSpc>
            </a:pPr>
            <a:r>
              <a:rPr lang="zh-CN" altLang="en-US" sz="3200" dirty="0">
                <a:latin typeface="宋体" panose="02010600030101010101" pitchFamily="2" charset="-122"/>
              </a:rPr>
              <a:t>既有较快的检索</a:t>
            </a:r>
          </a:p>
          <a:p>
            <a:pPr marL="900113" lvl="1" indent="-360363">
              <a:lnSpc>
                <a:spcPct val="200000"/>
              </a:lnSpc>
            </a:pPr>
            <a:r>
              <a:rPr lang="zh-CN" altLang="en-US" sz="3200" dirty="0">
                <a:latin typeface="宋体" panose="02010600030101010101" pitchFamily="2" charset="-122"/>
              </a:rPr>
              <a:t>又有较灵活的更改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7F35CBEB-564E-4938-9D49-8E86A62496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4822EDE-FA07-4A51-A3FC-7499ABB313C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4579" name="标题 1">
            <a:extLst>
              <a:ext uri="{FF2B5EF4-FFF2-40B4-BE49-F238E27FC236}">
                <a16:creationId xmlns:a16="http://schemas.microsoft.com/office/drawing/2014/main" id="{98206DCB-4CD2-4591-A8D9-6254AB18CDD3}"/>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分块检索思想</a:t>
            </a:r>
          </a:p>
        </p:txBody>
      </p:sp>
      <p:sp>
        <p:nvSpPr>
          <p:cNvPr id="24580" name="内容占位符 2">
            <a:extLst>
              <a:ext uri="{FF2B5EF4-FFF2-40B4-BE49-F238E27FC236}">
                <a16:creationId xmlns:a16="http://schemas.microsoft.com/office/drawing/2014/main" id="{EA98D39D-1845-41AB-B8D6-D29DDDB7027B}"/>
              </a:ext>
            </a:extLst>
          </p:cNvPr>
          <p:cNvSpPr>
            <a:spLocks noGrp="1" noChangeArrowheads="1"/>
          </p:cNvSpPr>
          <p:nvPr>
            <p:ph idx="4294967295"/>
          </p:nvPr>
        </p:nvSpPr>
        <p:spPr/>
        <p:txBody>
          <a:bodyPr/>
          <a:lstStyle/>
          <a:p>
            <a:pPr marL="360363" indent="-360363">
              <a:lnSpc>
                <a:spcPct val="130000"/>
              </a:lnSpc>
            </a:pPr>
            <a:r>
              <a:rPr lang="en-US" altLang="zh-CN">
                <a:latin typeface="Garamond" panose="02020404030301010803" pitchFamily="18" charset="0"/>
                <a:cs typeface="Times New Roman" panose="02020603050405020304" pitchFamily="18" charset="0"/>
              </a:rPr>
              <a:t>“</a:t>
            </a:r>
            <a:r>
              <a:rPr lang="zh-CN" altLang="en-US">
                <a:solidFill>
                  <a:srgbClr val="FF0000"/>
                </a:solidFill>
                <a:latin typeface="Garamond" panose="02020404030301010803" pitchFamily="18" charset="0"/>
                <a:cs typeface="Times New Roman" panose="02020603050405020304" pitchFamily="18" charset="0"/>
              </a:rPr>
              <a:t>按块有序</a:t>
            </a:r>
            <a:r>
              <a:rPr lang="en-US" altLang="zh-CN">
                <a:latin typeface="Garamond" panose="02020404030301010803" pitchFamily="18" charset="0"/>
                <a:cs typeface="Times New Roman" panose="02020603050405020304" pitchFamily="18" charset="0"/>
              </a:rPr>
              <a:t>”</a:t>
            </a:r>
            <a:endParaRPr lang="zh-CN" altLang="en-US">
              <a:latin typeface="Garamond" panose="02020404030301010803" pitchFamily="18" charset="0"/>
              <a:cs typeface="Times New Roman" panose="02020603050405020304" pitchFamily="18" charset="0"/>
            </a:endParaRPr>
          </a:p>
          <a:p>
            <a:pPr marL="900113" lvl="1" indent="-360363">
              <a:lnSpc>
                <a:spcPct val="130000"/>
              </a:lnSpc>
            </a:pPr>
            <a:r>
              <a:rPr lang="en-US" altLang="zh-CN" sz="2800">
                <a:latin typeface="Garamond" panose="02020404030301010803" pitchFamily="18" charset="0"/>
                <a:cs typeface="Times New Roman" panose="02020603050405020304" pitchFamily="18" charset="0"/>
              </a:rPr>
              <a:t>n</a:t>
            </a:r>
            <a:r>
              <a:rPr lang="zh-CN" altLang="en-US" sz="2800">
                <a:latin typeface="Garamond" panose="02020404030301010803" pitchFamily="18" charset="0"/>
                <a:cs typeface="Times New Roman" panose="02020603050405020304" pitchFamily="18" charset="0"/>
              </a:rPr>
              <a:t>个元素线性表被分成</a:t>
            </a:r>
            <a:r>
              <a:rPr lang="en-US" altLang="zh-CN" sz="2800">
                <a:latin typeface="Garamond" panose="02020404030301010803" pitchFamily="18" charset="0"/>
                <a:cs typeface="Times New Roman" panose="02020603050405020304" pitchFamily="18" charset="0"/>
              </a:rPr>
              <a:t>b</a:t>
            </a:r>
            <a:r>
              <a:rPr lang="zh-CN" altLang="en-US" sz="2800">
                <a:latin typeface="Garamond" panose="02020404030301010803" pitchFamily="18" charset="0"/>
                <a:cs typeface="Times New Roman" panose="02020603050405020304" pitchFamily="18" charset="0"/>
              </a:rPr>
              <a:t>块</a:t>
            </a:r>
          </a:p>
          <a:p>
            <a:pPr marL="1300163" lvl="2" indent="-360363">
              <a:lnSpc>
                <a:spcPct val="130000"/>
              </a:lnSpc>
            </a:pPr>
            <a:r>
              <a:rPr lang="zh-CN" altLang="en-US" sz="2800">
                <a:latin typeface="Garamond" panose="02020404030301010803" pitchFamily="18" charset="0"/>
                <a:cs typeface="Times New Roman" panose="02020603050405020304" pitchFamily="18" charset="0"/>
              </a:rPr>
              <a:t>块元素可能不满</a:t>
            </a:r>
            <a:endParaRPr lang="en-US" altLang="zh-CN" sz="2800">
              <a:latin typeface="Garamond" panose="02020404030301010803" pitchFamily="18" charset="0"/>
              <a:cs typeface="Times New Roman" panose="02020603050405020304" pitchFamily="18" charset="0"/>
            </a:endParaRPr>
          </a:p>
          <a:p>
            <a:pPr marL="900113" lvl="1" indent="-360363">
              <a:lnSpc>
                <a:spcPct val="130000"/>
              </a:lnSpc>
            </a:pPr>
            <a:r>
              <a:rPr lang="zh-CN" altLang="en-US" sz="2800">
                <a:solidFill>
                  <a:srgbClr val="3333FF"/>
                </a:solidFill>
                <a:latin typeface="Garamond" panose="02020404030301010803" pitchFamily="18" charset="0"/>
                <a:cs typeface="Times New Roman" panose="02020603050405020304" pitchFamily="18" charset="0"/>
              </a:rPr>
              <a:t>块内无序</a:t>
            </a:r>
            <a:endParaRPr lang="en-US" altLang="zh-CN" sz="2800">
              <a:solidFill>
                <a:srgbClr val="3333FF"/>
              </a:solidFill>
              <a:latin typeface="Garamond" panose="02020404030301010803" pitchFamily="18" charset="0"/>
              <a:cs typeface="Times New Roman" panose="02020603050405020304" pitchFamily="18" charset="0"/>
            </a:endParaRPr>
          </a:p>
          <a:p>
            <a:pPr marL="1300163" lvl="2" indent="-360363">
              <a:lnSpc>
                <a:spcPct val="130000"/>
              </a:lnSpc>
            </a:pPr>
            <a:r>
              <a:rPr lang="zh-CN" altLang="en-US" sz="2800">
                <a:latin typeface="Garamond" panose="02020404030301010803" pitchFamily="18" charset="0"/>
                <a:cs typeface="Times New Roman" panose="02020603050405020304" pitchFamily="18" charset="0"/>
              </a:rPr>
              <a:t>块内的关键码不要求有序</a:t>
            </a:r>
          </a:p>
          <a:p>
            <a:pPr marL="900113" lvl="1" indent="-360363">
              <a:lnSpc>
                <a:spcPct val="130000"/>
              </a:lnSpc>
            </a:pPr>
            <a:r>
              <a:rPr lang="zh-CN" altLang="en-US" sz="2800">
                <a:solidFill>
                  <a:srgbClr val="3333FF"/>
                </a:solidFill>
                <a:latin typeface="Garamond" panose="02020404030301010803" pitchFamily="18" charset="0"/>
                <a:cs typeface="Times New Roman" panose="02020603050405020304" pitchFamily="18" charset="0"/>
              </a:rPr>
              <a:t>块间有序</a:t>
            </a:r>
            <a:endParaRPr lang="zh-CN" altLang="en-US" sz="2800">
              <a:latin typeface="Garamond" panose="02020404030301010803" pitchFamily="18" charset="0"/>
              <a:cs typeface="Times New Roman" panose="02020603050405020304" pitchFamily="18" charset="0"/>
            </a:endParaRPr>
          </a:p>
          <a:p>
            <a:pPr marL="1300163" lvl="2" indent="-360363">
              <a:lnSpc>
                <a:spcPct val="130000"/>
              </a:lnSpc>
            </a:pPr>
            <a:r>
              <a:rPr lang="zh-CN" altLang="en-US" sz="2800">
                <a:latin typeface="Garamond" panose="02020404030301010803" pitchFamily="18" charset="0"/>
                <a:cs typeface="Times New Roman" panose="02020603050405020304" pitchFamily="18" charset="0"/>
              </a:rPr>
              <a:t>前块中最大关键码 </a:t>
            </a:r>
            <a:r>
              <a:rPr lang="en-US" altLang="zh-CN" sz="2800" b="1">
                <a:solidFill>
                  <a:srgbClr val="FF0000"/>
                </a:solidFill>
                <a:latin typeface="Garamond" panose="02020404030301010803" pitchFamily="18" charset="0"/>
                <a:cs typeface="Times New Roman" panose="02020603050405020304" pitchFamily="18" charset="0"/>
              </a:rPr>
              <a:t>&lt;</a:t>
            </a:r>
            <a:r>
              <a:rPr lang="en-US" altLang="zh-CN" sz="2800">
                <a:latin typeface="Garamond" panose="02020404030301010803" pitchFamily="18" charset="0"/>
                <a:cs typeface="Times New Roman" panose="02020603050405020304" pitchFamily="18" charset="0"/>
              </a:rPr>
              <a:t> </a:t>
            </a:r>
            <a:r>
              <a:rPr lang="zh-CN" altLang="en-US" sz="2800">
                <a:latin typeface="Garamond" panose="02020404030301010803" pitchFamily="18" charset="0"/>
                <a:cs typeface="Times New Roman" panose="02020603050405020304" pitchFamily="18" charset="0"/>
              </a:rPr>
              <a:t>后块中最小关键码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E836B104-0981-4C1E-91BD-DA55704271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F784056-9698-4543-95FE-AD47993F040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147" name="标题 1">
            <a:extLst>
              <a:ext uri="{FF2B5EF4-FFF2-40B4-BE49-F238E27FC236}">
                <a16:creationId xmlns:a16="http://schemas.microsoft.com/office/drawing/2014/main" id="{F310F768-026E-450C-9C52-FD5F106CBF90}"/>
              </a:ext>
            </a:extLst>
          </p:cNvPr>
          <p:cNvSpPr>
            <a:spLocks noGrp="1" noChangeArrowheads="1"/>
          </p:cNvSpPr>
          <p:nvPr>
            <p:ph type="title" idx="4294967295"/>
          </p:nvPr>
        </p:nvSpPr>
        <p:spPr/>
        <p:txBody>
          <a:bodyPr/>
          <a:lstStyle/>
          <a:p>
            <a:r>
              <a:rPr lang="zh-CN" altLang="en-US" b="1" dirty="0">
                <a:latin typeface="宋体" panose="02010600030101010101" pitchFamily="2" charset="-122"/>
                <a:ea typeface="黑体" panose="02010609060101010101" pitchFamily="49" charset="-122"/>
              </a:rPr>
              <a:t>内容</a:t>
            </a:r>
            <a:endParaRPr lang="zh-CN" altLang="en-US" b="1" dirty="0">
              <a:ea typeface="黑体" panose="02010609060101010101" pitchFamily="49" charset="-122"/>
            </a:endParaRPr>
          </a:p>
        </p:txBody>
      </p:sp>
      <p:sp>
        <p:nvSpPr>
          <p:cNvPr id="6148" name="内容占位符 2">
            <a:extLst>
              <a:ext uri="{FF2B5EF4-FFF2-40B4-BE49-F238E27FC236}">
                <a16:creationId xmlns:a16="http://schemas.microsoft.com/office/drawing/2014/main" id="{C2CFC2A5-AC36-4213-B112-36A6212138B1}"/>
              </a:ext>
            </a:extLst>
          </p:cNvPr>
          <p:cNvSpPr>
            <a:spLocks noGrp="1" noChangeArrowheads="1"/>
          </p:cNvSpPr>
          <p:nvPr>
            <p:ph idx="4294967295"/>
          </p:nvPr>
        </p:nvSpPr>
        <p:spPr/>
        <p:txBody>
          <a:bodyPr/>
          <a:lstStyle/>
          <a:p>
            <a:pPr marL="360363" indent="-360363">
              <a:spcBef>
                <a:spcPct val="50000"/>
              </a:spcBef>
            </a:pPr>
            <a:r>
              <a:rPr kumimoji="1" lang="zh-CN" altLang="en-US" sz="3200">
                <a:cs typeface="Times New Roman" panose="02020603050405020304" pitchFamily="18" charset="0"/>
              </a:rPr>
              <a:t>基本概念</a:t>
            </a:r>
          </a:p>
          <a:p>
            <a:pPr marL="360363" indent="-360363">
              <a:spcBef>
                <a:spcPct val="50000"/>
              </a:spcBef>
            </a:pPr>
            <a:r>
              <a:rPr kumimoji="1" lang="en-US" altLang="zh-CN" sz="3200">
                <a:cs typeface="Times New Roman" panose="02020603050405020304" pitchFamily="18" charset="0"/>
              </a:rPr>
              <a:t>10.1 </a:t>
            </a:r>
            <a:r>
              <a:rPr kumimoji="1" lang="zh-CN" altLang="en-US" sz="3200">
                <a:cs typeface="Times New Roman" panose="02020603050405020304" pitchFamily="18" charset="0"/>
              </a:rPr>
              <a:t>线性表的检索</a:t>
            </a:r>
          </a:p>
          <a:p>
            <a:pPr marL="360363" indent="-360363">
              <a:spcBef>
                <a:spcPct val="50000"/>
              </a:spcBef>
            </a:pPr>
            <a:r>
              <a:rPr kumimoji="1" lang="en-US" altLang="zh-CN" sz="3200">
                <a:cs typeface="Times New Roman" panose="02020603050405020304" pitchFamily="18" charset="0"/>
              </a:rPr>
              <a:t>10.2 </a:t>
            </a:r>
            <a:r>
              <a:rPr kumimoji="1" lang="zh-CN" altLang="en-US" sz="3200">
                <a:cs typeface="Times New Roman" panose="02020603050405020304" pitchFamily="18" charset="0"/>
              </a:rPr>
              <a:t>散列表的检索</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C1C941D6-140A-4DD8-9D0F-C9B8E33543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4F55670-20FE-49EE-BC8D-1D98B0714A0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5603" name="标题 1">
            <a:extLst>
              <a:ext uri="{FF2B5EF4-FFF2-40B4-BE49-F238E27FC236}">
                <a16:creationId xmlns:a16="http://schemas.microsoft.com/office/drawing/2014/main" id="{B309D639-E165-4B49-91BA-D87AEF5D3BA3}"/>
              </a:ext>
            </a:extLst>
          </p:cNvPr>
          <p:cNvSpPr>
            <a:spLocks noGrp="1" noChangeArrowheads="1"/>
          </p:cNvSpPr>
          <p:nvPr>
            <p:ph type="title" idx="4294967295"/>
          </p:nvPr>
        </p:nvSpPr>
        <p:spPr/>
        <p:txBody>
          <a:bodyPr/>
          <a:lstStyle/>
          <a:p>
            <a:r>
              <a:rPr lang="zh-CN" altLang="en-US" b="1" dirty="0">
                <a:ea typeface="黑体" panose="02010609060101010101" pitchFamily="49" charset="-122"/>
              </a:rPr>
              <a:t>索引表</a:t>
            </a:r>
          </a:p>
        </p:txBody>
      </p:sp>
      <p:sp>
        <p:nvSpPr>
          <p:cNvPr id="25604" name="内容占位符 2">
            <a:extLst>
              <a:ext uri="{FF2B5EF4-FFF2-40B4-BE49-F238E27FC236}">
                <a16:creationId xmlns:a16="http://schemas.microsoft.com/office/drawing/2014/main" id="{742F960B-B796-4E37-8B93-4408749DE18F}"/>
              </a:ext>
            </a:extLst>
          </p:cNvPr>
          <p:cNvSpPr>
            <a:spLocks noGrp="1" noChangeArrowheads="1"/>
          </p:cNvSpPr>
          <p:nvPr>
            <p:ph idx="4294967295"/>
          </p:nvPr>
        </p:nvSpPr>
        <p:spPr/>
        <p:txBody>
          <a:bodyPr/>
          <a:lstStyle/>
          <a:p>
            <a:pPr marL="360363" indent="-360363">
              <a:lnSpc>
                <a:spcPct val="130000"/>
              </a:lnSpc>
            </a:pPr>
            <a:r>
              <a:rPr lang="zh-CN" altLang="en-US" sz="3600">
                <a:solidFill>
                  <a:srgbClr val="FF0000"/>
                </a:solidFill>
              </a:rPr>
              <a:t>索引表</a:t>
            </a:r>
            <a:r>
              <a:rPr lang="zh-CN" altLang="en-US" sz="3600"/>
              <a:t>包含</a:t>
            </a:r>
          </a:p>
          <a:p>
            <a:pPr marL="900113" lvl="1" indent="-360363">
              <a:lnSpc>
                <a:spcPct val="130000"/>
              </a:lnSpc>
            </a:pPr>
            <a:r>
              <a:rPr lang="zh-CN" altLang="en-US" sz="3200"/>
              <a:t>各块中最大的关键码</a:t>
            </a:r>
          </a:p>
          <a:p>
            <a:pPr marL="900113" lvl="1" indent="-360363">
              <a:lnSpc>
                <a:spcPct val="130000"/>
              </a:lnSpc>
            </a:pPr>
            <a:r>
              <a:rPr lang="zh-CN" altLang="en-US" sz="3200"/>
              <a:t>各块起始位置</a:t>
            </a:r>
          </a:p>
          <a:p>
            <a:pPr marL="900113" lvl="1" indent="-360363">
              <a:lnSpc>
                <a:spcPct val="130000"/>
              </a:lnSpc>
            </a:pPr>
            <a:r>
              <a:rPr lang="zh-CN" altLang="en-US" sz="3200"/>
              <a:t>块中有效元素个数（块可能不满）</a:t>
            </a:r>
          </a:p>
          <a:p>
            <a:pPr marL="360363" indent="-360363">
              <a:lnSpc>
                <a:spcPct val="130000"/>
              </a:lnSpc>
            </a:pPr>
            <a:r>
              <a:rPr lang="zh-CN" altLang="en-US" sz="3600"/>
              <a:t>索引表是一个递增有序表</a:t>
            </a:r>
          </a:p>
          <a:p>
            <a:pPr marL="900113" lvl="1" indent="-360363">
              <a:lnSpc>
                <a:spcPct val="130000"/>
              </a:lnSpc>
            </a:pPr>
            <a:r>
              <a:rPr lang="zh-CN" altLang="en-US" sz="3200"/>
              <a:t>索引表是分块有序的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DAC79376-4B95-4E0A-9126-71841AE7E6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ABF459E-297E-42B4-9451-D378DE56312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6627" name="标题 1">
            <a:extLst>
              <a:ext uri="{FF2B5EF4-FFF2-40B4-BE49-F238E27FC236}">
                <a16:creationId xmlns:a16="http://schemas.microsoft.com/office/drawing/2014/main" id="{14DC9578-9B0C-4A1F-BEDB-8460D3CB9D0C}"/>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分块检索</a:t>
            </a:r>
            <a:endParaRPr lang="zh-CN" altLang="en-US" b="1">
              <a:ea typeface="黑体" panose="02010609060101010101" pitchFamily="49" charset="-122"/>
            </a:endParaRPr>
          </a:p>
        </p:txBody>
      </p:sp>
      <p:sp>
        <p:nvSpPr>
          <p:cNvPr id="26628" name="Freeform 7">
            <a:extLst>
              <a:ext uri="{FF2B5EF4-FFF2-40B4-BE49-F238E27FC236}">
                <a16:creationId xmlns:a16="http://schemas.microsoft.com/office/drawing/2014/main" id="{C79324CC-2314-4F70-AF19-A537B035E49B}"/>
              </a:ext>
            </a:extLst>
          </p:cNvPr>
          <p:cNvSpPr>
            <a:spLocks/>
          </p:cNvSpPr>
          <p:nvPr/>
        </p:nvSpPr>
        <p:spPr bwMode="auto">
          <a:xfrm>
            <a:off x="2026444" y="3227388"/>
            <a:ext cx="2468562" cy="735012"/>
          </a:xfrm>
          <a:custGeom>
            <a:avLst/>
            <a:gdLst>
              <a:gd name="T0" fmla="*/ 2147483646 w 2175"/>
              <a:gd name="T1" fmla="*/ 2147483646 h 639"/>
              <a:gd name="T2" fmla="*/ 0 w 2175"/>
              <a:gd name="T3" fmla="*/ 0 h 639"/>
              <a:gd name="T4" fmla="*/ 0 60000 65536"/>
              <a:gd name="T5" fmla="*/ 0 60000 65536"/>
              <a:gd name="T6" fmla="*/ 0 w 2175"/>
              <a:gd name="T7" fmla="*/ 0 h 639"/>
              <a:gd name="T8" fmla="*/ 2175 w 2175"/>
              <a:gd name="T9" fmla="*/ 639 h 639"/>
            </a:gdLst>
            <a:ahLst/>
            <a:cxnLst>
              <a:cxn ang="T4">
                <a:pos x="T0" y="T1"/>
              </a:cxn>
              <a:cxn ang="T5">
                <a:pos x="T2" y="T3"/>
              </a:cxn>
            </a:cxnLst>
            <a:rect l="T6" t="T7" r="T8" b="T9"/>
            <a:pathLst>
              <a:path w="2175" h="639">
                <a:moveTo>
                  <a:pt x="2175" y="639"/>
                </a:moveTo>
                <a:lnTo>
                  <a:pt x="0" y="0"/>
                </a:lnTo>
              </a:path>
            </a:pathLst>
          </a:custGeom>
          <a:noFill/>
          <a:ln w="317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6629" name="Text Box 5">
            <a:extLst>
              <a:ext uri="{FF2B5EF4-FFF2-40B4-BE49-F238E27FC236}">
                <a16:creationId xmlns:a16="http://schemas.microsoft.com/office/drawing/2014/main" id="{3598D630-9AFB-4A8F-9BE7-D8AEC841D084}"/>
              </a:ext>
            </a:extLst>
          </p:cNvPr>
          <p:cNvSpPr txBox="1">
            <a:spLocks noChangeArrowheads="1"/>
          </p:cNvSpPr>
          <p:nvPr/>
        </p:nvSpPr>
        <p:spPr bwMode="auto">
          <a:xfrm>
            <a:off x="2518569" y="4090988"/>
            <a:ext cx="15240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000000"/>
                </a:solidFill>
                <a:latin typeface="楷体_GB2312" pitchFamily="49" charset="-122"/>
                <a:cs typeface="Times New Roman" panose="02020603050405020304" pitchFamily="18" charset="0"/>
              </a:rPr>
              <a:t>起始位置</a:t>
            </a:r>
            <a:r>
              <a:rPr lang="en-US" altLang="zh-CN" sz="2400">
                <a:solidFill>
                  <a:srgbClr val="000000"/>
                </a:solidFill>
                <a:latin typeface="楷体_GB2312" pitchFamily="49" charset="-122"/>
                <a:cs typeface="Times New Roman" panose="02020603050405020304" pitchFamily="18" charset="0"/>
              </a:rPr>
              <a:t>:</a:t>
            </a:r>
          </a:p>
        </p:txBody>
      </p:sp>
      <p:sp>
        <p:nvSpPr>
          <p:cNvPr id="26630" name="Text Box 4">
            <a:extLst>
              <a:ext uri="{FF2B5EF4-FFF2-40B4-BE49-F238E27FC236}">
                <a16:creationId xmlns:a16="http://schemas.microsoft.com/office/drawing/2014/main" id="{C73509DA-BB83-4F01-BB71-734B6B08388A}"/>
              </a:ext>
            </a:extLst>
          </p:cNvPr>
          <p:cNvSpPr txBox="1">
            <a:spLocks noChangeArrowheads="1"/>
          </p:cNvSpPr>
          <p:nvPr/>
        </p:nvSpPr>
        <p:spPr bwMode="auto">
          <a:xfrm>
            <a:off x="2113756" y="4856163"/>
            <a:ext cx="21336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r" eaLnBrk="1" hangingPunct="1">
              <a:lnSpc>
                <a:spcPct val="100000"/>
              </a:lnSpc>
              <a:spcBef>
                <a:spcPct val="0"/>
              </a:spcBef>
              <a:buClrTx/>
              <a:buNone/>
            </a:pPr>
            <a:r>
              <a:rPr lang="zh-CN" altLang="en-US" sz="2400">
                <a:solidFill>
                  <a:srgbClr val="000000"/>
                </a:solidFill>
                <a:latin typeface="楷体_GB2312" pitchFamily="49" charset="-122"/>
                <a:cs typeface="Times New Roman" panose="02020603050405020304" pitchFamily="18" charset="0"/>
              </a:rPr>
              <a:t>最大关键码：</a:t>
            </a:r>
          </a:p>
        </p:txBody>
      </p:sp>
      <p:sp>
        <p:nvSpPr>
          <p:cNvPr id="26631" name="AutoShape 6">
            <a:extLst>
              <a:ext uri="{FF2B5EF4-FFF2-40B4-BE49-F238E27FC236}">
                <a16:creationId xmlns:a16="http://schemas.microsoft.com/office/drawing/2014/main" id="{3BD2A512-091B-4167-9FD3-020F9958FA0E}"/>
              </a:ext>
            </a:extLst>
          </p:cNvPr>
          <p:cNvSpPr>
            <a:spLocks/>
          </p:cNvSpPr>
          <p:nvPr/>
        </p:nvSpPr>
        <p:spPr bwMode="auto">
          <a:xfrm rot="16232424" flipV="1">
            <a:off x="2908301" y="1986757"/>
            <a:ext cx="98425" cy="2297113"/>
          </a:xfrm>
          <a:prstGeom prst="leftBrace">
            <a:avLst>
              <a:gd name="adj1" fmla="val 213398"/>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26632" name="AutoShape 8">
            <a:extLst>
              <a:ext uri="{FF2B5EF4-FFF2-40B4-BE49-F238E27FC236}">
                <a16:creationId xmlns:a16="http://schemas.microsoft.com/office/drawing/2014/main" id="{5D66B958-EED5-4F81-B290-E0806862440B}"/>
              </a:ext>
            </a:extLst>
          </p:cNvPr>
          <p:cNvSpPr>
            <a:spLocks/>
          </p:cNvSpPr>
          <p:nvPr/>
        </p:nvSpPr>
        <p:spPr bwMode="auto">
          <a:xfrm rot="16200000">
            <a:off x="5693569" y="2005013"/>
            <a:ext cx="144463" cy="2300288"/>
          </a:xfrm>
          <a:prstGeom prst="leftBrace">
            <a:avLst>
              <a:gd name="adj1" fmla="val 145592"/>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26633" name="AutoShape 11">
            <a:extLst>
              <a:ext uri="{FF2B5EF4-FFF2-40B4-BE49-F238E27FC236}">
                <a16:creationId xmlns:a16="http://schemas.microsoft.com/office/drawing/2014/main" id="{37411CF1-03F1-4D9B-B7D0-B2908929BB68}"/>
              </a:ext>
            </a:extLst>
          </p:cNvPr>
          <p:cNvSpPr>
            <a:spLocks/>
          </p:cNvSpPr>
          <p:nvPr/>
        </p:nvSpPr>
        <p:spPr bwMode="auto">
          <a:xfrm rot="16200000">
            <a:off x="8836026" y="1674020"/>
            <a:ext cx="98425" cy="2916237"/>
          </a:xfrm>
          <a:prstGeom prst="leftBrace">
            <a:avLst>
              <a:gd name="adj1" fmla="val 246909"/>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26634" name="Freeform 10">
            <a:extLst>
              <a:ext uri="{FF2B5EF4-FFF2-40B4-BE49-F238E27FC236}">
                <a16:creationId xmlns:a16="http://schemas.microsoft.com/office/drawing/2014/main" id="{E1AAA008-4E33-4E18-99B9-77555A51F9F9}"/>
              </a:ext>
            </a:extLst>
          </p:cNvPr>
          <p:cNvSpPr>
            <a:spLocks/>
          </p:cNvSpPr>
          <p:nvPr/>
        </p:nvSpPr>
        <p:spPr bwMode="auto">
          <a:xfrm>
            <a:off x="4763294" y="3227389"/>
            <a:ext cx="576262" cy="719137"/>
          </a:xfrm>
          <a:custGeom>
            <a:avLst/>
            <a:gdLst>
              <a:gd name="T0" fmla="*/ 2147483646 w 600"/>
              <a:gd name="T1" fmla="*/ 2147483646 h 660"/>
              <a:gd name="T2" fmla="*/ 0 w 600"/>
              <a:gd name="T3" fmla="*/ 0 h 660"/>
              <a:gd name="T4" fmla="*/ 0 60000 65536"/>
              <a:gd name="T5" fmla="*/ 0 60000 65536"/>
              <a:gd name="T6" fmla="*/ 0 w 600"/>
              <a:gd name="T7" fmla="*/ 0 h 660"/>
              <a:gd name="T8" fmla="*/ 600 w 600"/>
              <a:gd name="T9" fmla="*/ 660 h 660"/>
            </a:gdLst>
            <a:ahLst/>
            <a:cxnLst>
              <a:cxn ang="T4">
                <a:pos x="T0" y="T1"/>
              </a:cxn>
              <a:cxn ang="T5">
                <a:pos x="T2" y="T3"/>
              </a:cxn>
            </a:cxnLst>
            <a:rect l="T6" t="T7" r="T8" b="T9"/>
            <a:pathLst>
              <a:path w="600" h="660">
                <a:moveTo>
                  <a:pt x="600" y="660"/>
                </a:moveTo>
                <a:lnTo>
                  <a:pt x="0" y="0"/>
                </a:lnTo>
              </a:path>
            </a:pathLst>
          </a:custGeom>
          <a:noFill/>
          <a:ln w="317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6635" name="Freeform 9">
            <a:extLst>
              <a:ext uri="{FF2B5EF4-FFF2-40B4-BE49-F238E27FC236}">
                <a16:creationId xmlns:a16="http://schemas.microsoft.com/office/drawing/2014/main" id="{5FEC0814-1BB9-41B2-BBB4-2613AFA54295}"/>
              </a:ext>
            </a:extLst>
          </p:cNvPr>
          <p:cNvSpPr>
            <a:spLocks/>
          </p:cNvSpPr>
          <p:nvPr/>
        </p:nvSpPr>
        <p:spPr bwMode="auto">
          <a:xfrm>
            <a:off x="6476206" y="3276600"/>
            <a:ext cx="1143000" cy="685800"/>
          </a:xfrm>
          <a:custGeom>
            <a:avLst/>
            <a:gdLst>
              <a:gd name="T0" fmla="*/ 0 w 1170"/>
              <a:gd name="T1" fmla="*/ 2147483646 h 705"/>
              <a:gd name="T2" fmla="*/ 2147483646 w 1170"/>
              <a:gd name="T3" fmla="*/ 0 h 705"/>
              <a:gd name="T4" fmla="*/ 0 60000 65536"/>
              <a:gd name="T5" fmla="*/ 0 60000 65536"/>
              <a:gd name="T6" fmla="*/ 0 w 1170"/>
              <a:gd name="T7" fmla="*/ 0 h 705"/>
              <a:gd name="T8" fmla="*/ 1170 w 1170"/>
              <a:gd name="T9" fmla="*/ 705 h 705"/>
            </a:gdLst>
            <a:ahLst/>
            <a:cxnLst>
              <a:cxn ang="T4">
                <a:pos x="T0" y="T1"/>
              </a:cxn>
              <a:cxn ang="T5">
                <a:pos x="T2" y="T3"/>
              </a:cxn>
            </a:cxnLst>
            <a:rect l="T6" t="T7" r="T8" b="T9"/>
            <a:pathLst>
              <a:path w="1170" h="705">
                <a:moveTo>
                  <a:pt x="0" y="705"/>
                </a:moveTo>
                <a:lnTo>
                  <a:pt x="1170" y="0"/>
                </a:lnTo>
              </a:path>
            </a:pathLst>
          </a:custGeom>
          <a:noFill/>
          <a:ln w="31750">
            <a:solidFill>
              <a:srgbClr val="FF66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6636" name="Rectangle 12">
            <a:extLst>
              <a:ext uri="{FF2B5EF4-FFF2-40B4-BE49-F238E27FC236}">
                <a16:creationId xmlns:a16="http://schemas.microsoft.com/office/drawing/2014/main" id="{E734D00A-22F9-494F-A1F2-216C16680236}"/>
              </a:ext>
            </a:extLst>
          </p:cNvPr>
          <p:cNvSpPr>
            <a:spLocks noChangeArrowheads="1"/>
          </p:cNvSpPr>
          <p:nvPr/>
        </p:nvSpPr>
        <p:spPr bwMode="auto">
          <a:xfrm>
            <a:off x="1701006" y="1785939"/>
            <a:ext cx="87185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b="0">
                <a:solidFill>
                  <a:srgbClr val="000000"/>
                </a:solidFill>
                <a:ea typeface="宋体" panose="02010600030101010101" pitchFamily="2" charset="-122"/>
                <a:cs typeface="Times New Roman" panose="02020603050405020304" pitchFamily="18" charset="0"/>
              </a:rPr>
              <a:t>0    1    2    3     4     5   6   7     8    9   10   11   12   13  14   15   16   17</a:t>
            </a:r>
            <a:endParaRPr lang="en-US" altLang="zh-CN" sz="2400" b="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a:lnSpc>
                <a:spcPct val="100000"/>
              </a:lnSpc>
              <a:spcBef>
                <a:spcPct val="0"/>
              </a:spcBef>
              <a:buClrTx/>
              <a:buNone/>
            </a:pPr>
            <a:endParaRPr lang="en-US" altLang="zh-CN" sz="1800" b="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43" name="Group 154">
            <a:extLst>
              <a:ext uri="{FF2B5EF4-FFF2-40B4-BE49-F238E27FC236}">
                <a16:creationId xmlns:a16="http://schemas.microsoft.com/office/drawing/2014/main" id="{57AABB93-2E89-4C37-A2B1-34C4CAF00953}"/>
              </a:ext>
            </a:extLst>
          </p:cNvPr>
          <p:cNvGraphicFramePr>
            <a:graphicFrameLocks noGrp="1"/>
          </p:cNvGraphicFramePr>
          <p:nvPr/>
        </p:nvGraphicFramePr>
        <p:xfrm>
          <a:off x="1666081" y="2362200"/>
          <a:ext cx="8820150" cy="649288"/>
        </p:xfrm>
        <a:graphic>
          <a:graphicData uri="http://schemas.openxmlformats.org/drawingml/2006/table">
            <a:tbl>
              <a:tblPr/>
              <a:tblGrid>
                <a:gridCol w="463550">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63550">
                  <a:extLst>
                    <a:ext uri="{9D8B030D-6E8A-4147-A177-3AD203B41FA5}">
                      <a16:colId xmlns:a16="http://schemas.microsoft.com/office/drawing/2014/main" val="20003"/>
                    </a:ext>
                  </a:extLst>
                </a:gridCol>
                <a:gridCol w="463550">
                  <a:extLst>
                    <a:ext uri="{9D8B030D-6E8A-4147-A177-3AD203B41FA5}">
                      <a16:colId xmlns:a16="http://schemas.microsoft.com/office/drawing/2014/main" val="20004"/>
                    </a:ext>
                  </a:extLst>
                </a:gridCol>
                <a:gridCol w="463550">
                  <a:extLst>
                    <a:ext uri="{9D8B030D-6E8A-4147-A177-3AD203B41FA5}">
                      <a16:colId xmlns:a16="http://schemas.microsoft.com/office/drawing/2014/main" val="20005"/>
                    </a:ext>
                  </a:extLst>
                </a:gridCol>
                <a:gridCol w="463550">
                  <a:extLst>
                    <a:ext uri="{9D8B030D-6E8A-4147-A177-3AD203B41FA5}">
                      <a16:colId xmlns:a16="http://schemas.microsoft.com/office/drawing/2014/main" val="20006"/>
                    </a:ext>
                  </a:extLst>
                </a:gridCol>
                <a:gridCol w="463550">
                  <a:extLst>
                    <a:ext uri="{9D8B030D-6E8A-4147-A177-3AD203B41FA5}">
                      <a16:colId xmlns:a16="http://schemas.microsoft.com/office/drawing/2014/main" val="20007"/>
                    </a:ext>
                  </a:extLst>
                </a:gridCol>
                <a:gridCol w="479425">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gridCol w="508000">
                  <a:extLst>
                    <a:ext uri="{9D8B030D-6E8A-4147-A177-3AD203B41FA5}">
                      <a16:colId xmlns:a16="http://schemas.microsoft.com/office/drawing/2014/main" val="20015"/>
                    </a:ext>
                  </a:extLst>
                </a:gridCol>
                <a:gridCol w="508000">
                  <a:extLst>
                    <a:ext uri="{9D8B030D-6E8A-4147-A177-3AD203B41FA5}">
                      <a16:colId xmlns:a16="http://schemas.microsoft.com/office/drawing/2014/main" val="20016"/>
                    </a:ext>
                  </a:extLst>
                </a:gridCol>
                <a:gridCol w="508000">
                  <a:extLst>
                    <a:ext uri="{9D8B030D-6E8A-4147-A177-3AD203B41FA5}">
                      <a16:colId xmlns:a16="http://schemas.microsoft.com/office/drawing/2014/main" val="20017"/>
                    </a:ext>
                  </a:extLst>
                </a:gridCol>
              </a:tblGrid>
              <a:tr h="649288">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22  </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12</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13</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9</a:t>
                      </a:r>
                      <a:endParaRPr kumimoji="0" lang="zh-CN"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8</a:t>
                      </a:r>
                      <a:endParaRPr kumimoji="0" lang="zh-CN"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endParaRPr kumimoji="0" lang="zh-CN" altLang="zh-CN" sz="2000" b="0" i="0" u="none" strike="noStrike" cap="none" normalizeH="0" baseline="0">
                        <a:ln>
                          <a:noFill/>
                        </a:ln>
                        <a:solidFill>
                          <a:srgbClr val="FF3300"/>
                        </a:solidFill>
                        <a:effectLst/>
                        <a:latin typeface="Arial" charset="0"/>
                        <a:ea typeface="宋体" pitchFamily="2" charset="-122"/>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33</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42</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44</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24</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48</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endParaRPr kumimoji="0" lang="en-US" altLang="zh-CN" sz="2000" b="0" i="0" u="none" strike="noStrike" cap="none" normalizeH="0" baseline="0">
                        <a:ln>
                          <a:noFill/>
                        </a:ln>
                        <a:solidFill>
                          <a:srgbClr val="FF3300"/>
                        </a:solidFill>
                        <a:effectLst/>
                        <a:latin typeface="Arial" charset="0"/>
                        <a:ea typeface="宋体" pitchFamily="2" charset="-122"/>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60</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80</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74</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49</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86</a:t>
                      </a:r>
                      <a:endParaRPr kumimoji="0" lang="en-US" altLang="zh-CN" sz="2000" b="0" i="0" u="none" strike="noStrike" cap="none" normalizeH="0" baseline="0">
                        <a:ln>
                          <a:noFill/>
                        </a:ln>
                        <a:solidFill>
                          <a:srgbClr val="FF3300"/>
                        </a:solidFill>
                        <a:effectLst/>
                        <a:latin typeface="Arial"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rPr>
                        <a:t>53</a:t>
                      </a:r>
                      <a:endParaRPr kumimoji="0" lang="zh-CN" altLang="zh-CN" sz="2000" b="0" i="0" u="none" strike="noStrike" cap="none" normalizeH="0" baseline="0">
                        <a:ln>
                          <a:noFill/>
                        </a:ln>
                        <a:solidFill>
                          <a:srgbClr val="FF3300"/>
                        </a:solidFill>
                        <a:effectLst/>
                        <a:latin typeface="Times New Roman" pitchFamily="18" charset="0"/>
                        <a:ea typeface="宋体" pitchFamily="2" charset="-122"/>
                        <a:cs typeface="Times New Roman" pitchFamily="18" charset="0"/>
                      </a:endParaRPr>
                    </a:p>
                  </a:txBody>
                  <a:tcPr marL="36000" marR="36000" marT="1260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77" name="Rectangle 108">
            <a:extLst>
              <a:ext uri="{FF2B5EF4-FFF2-40B4-BE49-F238E27FC236}">
                <a16:creationId xmlns:a16="http://schemas.microsoft.com/office/drawing/2014/main" id="{9AAE29C4-6CF4-483D-BD51-A9D215E74EA7}"/>
              </a:ext>
            </a:extLst>
          </p:cNvPr>
          <p:cNvSpPr>
            <a:spLocks noChangeArrowheads="1"/>
          </p:cNvSpPr>
          <p:nvPr/>
        </p:nvSpPr>
        <p:spPr bwMode="auto">
          <a:xfrm>
            <a:off x="1850232" y="2717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26678" name="Rectangle 109">
            <a:extLst>
              <a:ext uri="{FF2B5EF4-FFF2-40B4-BE49-F238E27FC236}">
                <a16:creationId xmlns:a16="http://schemas.microsoft.com/office/drawing/2014/main" id="{DD54F61F-4252-40B8-86D5-9BF081A12B16}"/>
              </a:ext>
            </a:extLst>
          </p:cNvPr>
          <p:cNvSpPr>
            <a:spLocks noChangeArrowheads="1"/>
          </p:cNvSpPr>
          <p:nvPr/>
        </p:nvSpPr>
        <p:spPr bwMode="auto">
          <a:xfrm>
            <a:off x="1848645" y="2901951"/>
            <a:ext cx="31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1588">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000" b="0">
                <a:solidFill>
                  <a:srgbClr val="000000"/>
                </a:solidFill>
                <a:ea typeface="宋体" panose="02010600030101010101" pitchFamily="2" charset="-122"/>
                <a:cs typeface="Times New Roman" panose="02020603050405020304" pitchFamily="18" charset="0"/>
              </a:rPr>
              <a:t>     </a:t>
            </a:r>
            <a:endParaRPr lang="en-US" altLang="zh-CN" sz="1100" b="0">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a:lnSpc>
                <a:spcPct val="100000"/>
              </a:lnSpc>
              <a:spcBef>
                <a:spcPct val="0"/>
              </a:spcBef>
              <a:buClrTx/>
              <a:buNone/>
            </a:pPr>
            <a:endParaRPr lang="en-US" altLang="zh-CN" sz="1800" b="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653387" name="Group 75">
            <a:extLst>
              <a:ext uri="{FF2B5EF4-FFF2-40B4-BE49-F238E27FC236}">
                <a16:creationId xmlns:a16="http://schemas.microsoft.com/office/drawing/2014/main" id="{68089810-AAAD-4379-B481-AD8253C99255}"/>
              </a:ext>
            </a:extLst>
          </p:cNvPr>
          <p:cNvGraphicFramePr>
            <a:graphicFrameLocks noGrp="1"/>
          </p:cNvGraphicFramePr>
          <p:nvPr/>
        </p:nvGraphicFramePr>
        <p:xfrm>
          <a:off x="4187031" y="4090989"/>
          <a:ext cx="2736850" cy="1920876"/>
        </p:xfrm>
        <a:graphic>
          <a:graphicData uri="http://schemas.openxmlformats.org/drawingml/2006/table">
            <a:tbl>
              <a:tblPr/>
              <a:tblGrid>
                <a:gridCol w="839788">
                  <a:extLst>
                    <a:ext uri="{9D8B030D-6E8A-4147-A177-3AD203B41FA5}">
                      <a16:colId xmlns:a16="http://schemas.microsoft.com/office/drawing/2014/main" val="20000"/>
                    </a:ext>
                  </a:extLst>
                </a:gridCol>
                <a:gridCol w="844550">
                  <a:extLst>
                    <a:ext uri="{9D8B030D-6E8A-4147-A177-3AD203B41FA5}">
                      <a16:colId xmlns:a16="http://schemas.microsoft.com/office/drawing/2014/main" val="20001"/>
                    </a:ext>
                  </a:extLst>
                </a:gridCol>
                <a:gridCol w="1052512">
                  <a:extLst>
                    <a:ext uri="{9D8B030D-6E8A-4147-A177-3AD203B41FA5}">
                      <a16:colId xmlns:a16="http://schemas.microsoft.com/office/drawing/2014/main" val="20002"/>
                    </a:ext>
                  </a:extLst>
                </a:gridCol>
              </a:tblGrid>
              <a:tr h="640292">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0</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6 </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chemeClr val="tx2"/>
                          </a:solidFill>
                          <a:effectLst/>
                          <a:latin typeface="Times New Roman" pitchFamily="18" charset="0"/>
                          <a:ea typeface="宋体" pitchFamily="2" charset="-122"/>
                          <a:cs typeface="Times New Roman" pitchFamily="18" charset="0"/>
                        </a:rPr>
                        <a:t>12</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292">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 22</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48</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FF3300"/>
                          </a:solidFill>
                          <a:effectLst/>
                          <a:latin typeface="Times New Roman" pitchFamily="18" charset="0"/>
                          <a:ea typeface="宋体" pitchFamily="2" charset="-122"/>
                          <a:cs typeface="Times New Roman" pitchFamily="18" charset="0"/>
                        </a:rPr>
                        <a:t>86</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292">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006600"/>
                          </a:solidFill>
                          <a:effectLst/>
                          <a:latin typeface="Times New Roman" pitchFamily="18" charset="0"/>
                          <a:ea typeface="宋体" pitchFamily="2" charset="-122"/>
                          <a:cs typeface="Times New Roman" pitchFamily="18" charset="0"/>
                        </a:rPr>
                        <a:t> 5</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006600"/>
                          </a:solidFill>
                          <a:effectLst/>
                          <a:latin typeface="Times New Roman" pitchFamily="18" charset="0"/>
                          <a:ea typeface="宋体" pitchFamily="2" charset="-122"/>
                          <a:cs typeface="Times New Roman" pitchFamily="18" charset="0"/>
                        </a:rPr>
                        <a:t>5</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a:ln>
                            <a:noFill/>
                          </a:ln>
                          <a:solidFill>
                            <a:srgbClr val="006600"/>
                          </a:solidFill>
                          <a:effectLst/>
                          <a:latin typeface="Times New Roman" pitchFamily="18" charset="0"/>
                          <a:ea typeface="宋体" pitchFamily="2" charset="-122"/>
                          <a:cs typeface="Times New Roman" pitchFamily="18" charset="0"/>
                        </a:rPr>
                        <a:t>6</a:t>
                      </a: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97" name="Rectangle 150">
            <a:extLst>
              <a:ext uri="{FF2B5EF4-FFF2-40B4-BE49-F238E27FC236}">
                <a16:creationId xmlns:a16="http://schemas.microsoft.com/office/drawing/2014/main" id="{5B50825C-30C8-4A8C-B582-3B1D2982D6CF}"/>
              </a:ext>
            </a:extLst>
          </p:cNvPr>
          <p:cNvSpPr>
            <a:spLocks noChangeArrowheads="1"/>
          </p:cNvSpPr>
          <p:nvPr/>
        </p:nvSpPr>
        <p:spPr bwMode="auto">
          <a:xfrm>
            <a:off x="1850232" y="4441826"/>
            <a:ext cx="938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000" b="0">
                <a:solidFill>
                  <a:srgbClr val="000000"/>
                </a:solidFill>
                <a:ea typeface="宋体" panose="02010600030101010101" pitchFamily="2" charset="-122"/>
                <a:cs typeface="Times New Roman" panose="02020603050405020304" pitchFamily="18" charset="0"/>
              </a:rPr>
              <a:t>                       </a:t>
            </a:r>
            <a:r>
              <a:rPr lang="en-US" altLang="zh-CN" sz="700" b="0">
                <a:solidFill>
                  <a:srgbClr val="000000"/>
                </a:solidFill>
                <a:ea typeface="宋体" panose="02010600030101010101" pitchFamily="2" charset="-122"/>
                <a:cs typeface="Times New Roman" panose="02020603050405020304" pitchFamily="18" charset="0"/>
              </a:rPr>
              <a:t> </a:t>
            </a:r>
            <a:endParaRPr lang="en-US" altLang="zh-CN" sz="1800" b="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26698" name="Text Box 193">
            <a:extLst>
              <a:ext uri="{FF2B5EF4-FFF2-40B4-BE49-F238E27FC236}">
                <a16:creationId xmlns:a16="http://schemas.microsoft.com/office/drawing/2014/main" id="{D10B4656-5971-49C4-BFEB-2C7A57E062C8}"/>
              </a:ext>
            </a:extLst>
          </p:cNvPr>
          <p:cNvSpPr txBox="1">
            <a:spLocks noChangeArrowheads="1"/>
          </p:cNvSpPr>
          <p:nvPr/>
        </p:nvSpPr>
        <p:spPr bwMode="auto">
          <a:xfrm>
            <a:off x="2359820" y="5449889"/>
            <a:ext cx="19065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r" eaLnBrk="1" hangingPunct="1">
              <a:lnSpc>
                <a:spcPct val="100000"/>
              </a:lnSpc>
              <a:spcBef>
                <a:spcPct val="0"/>
              </a:spcBef>
              <a:buClrTx/>
              <a:buNone/>
            </a:pPr>
            <a:r>
              <a:rPr lang="zh-CN" altLang="en-US" sz="2400">
                <a:solidFill>
                  <a:srgbClr val="000000"/>
                </a:solidFill>
                <a:latin typeface="楷体_GB2312" pitchFamily="49" charset="-122"/>
                <a:cs typeface="Times New Roman" panose="02020603050405020304" pitchFamily="18" charset="0"/>
              </a:rPr>
              <a:t>元素个数</a:t>
            </a:r>
            <a:r>
              <a:rPr lang="zh-CN" altLang="en-US" b="0">
                <a:solidFill>
                  <a:srgbClr val="000000"/>
                </a:solidFill>
                <a:cs typeface="Times New Roman" panose="02020603050405020304" pitchFamily="18" charset="0"/>
              </a:rPr>
              <a:t>：</a:t>
            </a:r>
            <a:endParaRPr lang="zh-CN" altLang="en-US" b="0">
              <a:solidFill>
                <a:srgbClr val="000000"/>
              </a:solidFill>
              <a:latin typeface="Arial" panose="020B060402020202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3E201724-B7FF-4788-B95C-638CF671F8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9FA2A4C-9089-45D5-ACBB-DDC09347496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7651" name="标题 1">
            <a:extLst>
              <a:ext uri="{FF2B5EF4-FFF2-40B4-BE49-F238E27FC236}">
                <a16:creationId xmlns:a16="http://schemas.microsoft.com/office/drawing/2014/main" id="{75609ED9-D6DD-4BCE-BB2D-7FBE5DC9660B}"/>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性能分析</a:t>
            </a:r>
            <a:endParaRPr lang="zh-CN" altLang="en-US" b="1">
              <a:ea typeface="黑体" panose="02010609060101010101" pitchFamily="49" charset="-122"/>
            </a:endParaRPr>
          </a:p>
        </p:txBody>
      </p:sp>
      <p:sp>
        <p:nvSpPr>
          <p:cNvPr id="27652" name="内容占位符 2">
            <a:extLst>
              <a:ext uri="{FF2B5EF4-FFF2-40B4-BE49-F238E27FC236}">
                <a16:creationId xmlns:a16="http://schemas.microsoft.com/office/drawing/2014/main" id="{4B48A8A4-1F6F-4D64-8BBD-8434DE2EA080}"/>
              </a:ext>
            </a:extLst>
          </p:cNvPr>
          <p:cNvSpPr>
            <a:spLocks noGrp="1" noChangeArrowheads="1"/>
          </p:cNvSpPr>
          <p:nvPr>
            <p:ph idx="4294967295"/>
          </p:nvPr>
        </p:nvSpPr>
        <p:spPr/>
        <p:txBody>
          <a:bodyPr/>
          <a:lstStyle/>
          <a:p>
            <a:pPr marL="360363" indent="-360363">
              <a:lnSpc>
                <a:spcPct val="130000"/>
              </a:lnSpc>
            </a:pPr>
            <a:r>
              <a:rPr lang="zh-CN" altLang="en-US" sz="3200">
                <a:cs typeface="Times New Roman" panose="02020603050405020304" pitchFamily="18" charset="0"/>
              </a:rPr>
              <a:t>分块检索为两级检索</a:t>
            </a:r>
          </a:p>
          <a:p>
            <a:pPr marL="900113" lvl="1" indent="-360363" algn="just">
              <a:lnSpc>
                <a:spcPct val="130000"/>
              </a:lnSpc>
            </a:pPr>
            <a:r>
              <a:rPr lang="zh-CN" altLang="en-US" sz="2800">
                <a:cs typeface="Times New Roman" panose="02020603050405020304" pitchFamily="18" charset="0"/>
              </a:rPr>
              <a:t>索引表检索 </a:t>
            </a:r>
          </a:p>
          <a:p>
            <a:pPr marL="1487488" lvl="2">
              <a:lnSpc>
                <a:spcPct val="130000"/>
              </a:lnSpc>
            </a:pPr>
            <a:r>
              <a:rPr lang="zh-CN" altLang="en-US" b="1">
                <a:cs typeface="Times New Roman" panose="02020603050405020304" pitchFamily="18" charset="0"/>
              </a:rPr>
              <a:t>设在索引表中确定块号的时间开销是</a:t>
            </a:r>
            <a:r>
              <a:rPr lang="en-US" altLang="zh-CN" b="1">
                <a:cs typeface="Times New Roman" panose="02020603050405020304" pitchFamily="18" charset="0"/>
              </a:rPr>
              <a:t>ASL</a:t>
            </a:r>
            <a:r>
              <a:rPr lang="en-US" altLang="zh-CN" b="1" i="1" baseline="-25000">
                <a:cs typeface="Times New Roman" panose="02020603050405020304" pitchFamily="18" charset="0"/>
              </a:rPr>
              <a:t>b</a:t>
            </a:r>
            <a:endParaRPr lang="en-US" altLang="zh-CN" sz="3200" b="1" i="1"/>
          </a:p>
          <a:p>
            <a:pPr marL="900113" lvl="1" indent="-360363" algn="just">
              <a:lnSpc>
                <a:spcPct val="130000"/>
              </a:lnSpc>
            </a:pPr>
            <a:r>
              <a:rPr lang="zh-CN" altLang="en-US" sz="2800">
                <a:cs typeface="Times New Roman" panose="02020603050405020304" pitchFamily="18" charset="0"/>
              </a:rPr>
              <a:t>块内检索</a:t>
            </a:r>
          </a:p>
          <a:p>
            <a:pPr marL="1487488" lvl="2">
              <a:lnSpc>
                <a:spcPct val="130000"/>
              </a:lnSpc>
            </a:pPr>
            <a:r>
              <a:rPr lang="zh-CN" altLang="en-US" b="1">
                <a:cs typeface="Times New Roman" panose="02020603050405020304" pitchFamily="18" charset="0"/>
              </a:rPr>
              <a:t>在块中查找记录的时间开销为</a:t>
            </a:r>
            <a:r>
              <a:rPr lang="en-US" altLang="zh-CN" b="1">
                <a:cs typeface="Times New Roman" panose="02020603050405020304" pitchFamily="18" charset="0"/>
              </a:rPr>
              <a:t>ASLw</a:t>
            </a:r>
          </a:p>
          <a:p>
            <a:pPr marL="360363" indent="-360363">
              <a:lnSpc>
                <a:spcPct val="130000"/>
              </a:lnSpc>
            </a:pPr>
            <a:r>
              <a:rPr lang="en-US" altLang="zh-CN" sz="3200">
                <a:cs typeface="Times New Roman" panose="02020603050405020304" pitchFamily="18" charset="0"/>
              </a:rPr>
              <a:t>ASL(</a:t>
            </a:r>
            <a:r>
              <a:rPr lang="en-US" altLang="zh-CN" sz="3200" i="1">
                <a:cs typeface="Times New Roman" panose="02020603050405020304" pitchFamily="18" charset="0"/>
              </a:rPr>
              <a:t>n</a:t>
            </a:r>
            <a:r>
              <a:rPr lang="en-US" altLang="zh-CN" sz="3200">
                <a:cs typeface="Times New Roman" panose="02020603050405020304" pitchFamily="18" charset="0"/>
              </a:rPr>
              <a:t>) = ASL</a:t>
            </a:r>
            <a:r>
              <a:rPr lang="en-US" altLang="zh-CN" sz="3200" i="1" baseline="-25000">
                <a:cs typeface="Times New Roman" panose="02020603050405020304" pitchFamily="18" charset="0"/>
              </a:rPr>
              <a:t>b</a:t>
            </a:r>
            <a:r>
              <a:rPr lang="en-US" altLang="zh-CN" sz="3200">
                <a:cs typeface="Times New Roman" panose="02020603050405020304" pitchFamily="18" charset="0"/>
              </a:rPr>
              <a:t> + ASL</a:t>
            </a:r>
            <a:r>
              <a:rPr lang="en-US" altLang="zh-CN" sz="3200" i="1" baseline="-25000">
                <a:cs typeface="Times New Roman" panose="02020603050405020304" pitchFamily="18" charset="0"/>
              </a:rPr>
              <a:t>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F5731FBD-37EB-46CF-9946-36C8F9E6D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61D70AD-9945-4655-B797-A33DA85550D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9699" name="标题 1">
            <a:extLst>
              <a:ext uri="{FF2B5EF4-FFF2-40B4-BE49-F238E27FC236}">
                <a16:creationId xmlns:a16="http://schemas.microsoft.com/office/drawing/2014/main" id="{9F00E345-C28E-4C6D-9485-2DF48E92F365}"/>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分块检索性能分析</a:t>
            </a:r>
            <a:r>
              <a:rPr lang="en-US" altLang="zh-CN" b="1">
                <a:latin typeface="Garamond" panose="02020404030301010803" pitchFamily="18" charset="0"/>
                <a:ea typeface="黑体" panose="02010609060101010101" pitchFamily="49" charset="-122"/>
              </a:rPr>
              <a:t>(</a:t>
            </a:r>
            <a:r>
              <a:rPr lang="zh-CN" altLang="en-US" b="1">
                <a:latin typeface="Garamond" panose="02020404030301010803" pitchFamily="18" charset="0"/>
                <a:ea typeface="黑体" panose="02010609060101010101" pitchFamily="49" charset="-122"/>
              </a:rPr>
              <a:t>续</a:t>
            </a:r>
            <a:r>
              <a:rPr lang="en-US" altLang="zh-CN" b="1">
                <a:latin typeface="Garamond" panose="02020404030301010803" pitchFamily="18" charset="0"/>
                <a:ea typeface="黑体" panose="02010609060101010101" pitchFamily="49" charset="-122"/>
              </a:rPr>
              <a:t>2)</a:t>
            </a:r>
            <a:endParaRPr lang="zh-CN" altLang="en-US" b="1">
              <a:latin typeface="Garamond" panose="02020404030301010803" pitchFamily="18" charset="0"/>
              <a:ea typeface="黑体" panose="02010609060101010101" pitchFamily="49" charset="-122"/>
            </a:endParaRPr>
          </a:p>
        </p:txBody>
      </p:sp>
      <p:sp>
        <p:nvSpPr>
          <p:cNvPr id="29700" name="内容占位符 2">
            <a:extLst>
              <a:ext uri="{FF2B5EF4-FFF2-40B4-BE49-F238E27FC236}">
                <a16:creationId xmlns:a16="http://schemas.microsoft.com/office/drawing/2014/main" id="{3D60481E-C0ED-4F29-AFBC-CAC26CE44C9E}"/>
              </a:ext>
            </a:extLst>
          </p:cNvPr>
          <p:cNvSpPr>
            <a:spLocks noGrp="1" noChangeArrowheads="1"/>
          </p:cNvSpPr>
          <p:nvPr>
            <p:ph idx="4294967295"/>
          </p:nvPr>
        </p:nvSpPr>
        <p:spPr/>
        <p:txBody>
          <a:bodyPr/>
          <a:lstStyle/>
          <a:p>
            <a:pPr marL="360363" indent="-360363">
              <a:lnSpc>
                <a:spcPct val="80000"/>
              </a:lnSpc>
            </a:pPr>
            <a:r>
              <a:rPr lang="zh-CN" altLang="en-US">
                <a:cs typeface="Times New Roman" panose="02020603050405020304" pitchFamily="18" charset="0"/>
              </a:rPr>
              <a:t>若在索引表中用顺序检索，在块内也用顺序检索  </a:t>
            </a:r>
          </a:p>
          <a:p>
            <a:pPr marL="360363" indent="-360363">
              <a:lnSpc>
                <a:spcPct val="80000"/>
              </a:lnSpc>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80000"/>
              </a:lnSpc>
              <a:buNone/>
            </a:pPr>
            <a:endParaRPr lang="zh-CN" altLang="en-US" sz="3200">
              <a:cs typeface="Times New Roman" panose="02020603050405020304" pitchFamily="18" charset="0"/>
            </a:endParaRPr>
          </a:p>
          <a:p>
            <a:pPr marL="360363" indent="-360363">
              <a:lnSpc>
                <a:spcPct val="80000"/>
              </a:lnSpc>
              <a:buNone/>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80000"/>
              </a:lnSpc>
            </a:pPr>
            <a:endParaRPr lang="zh-CN" altLang="en-US" sz="3200">
              <a:cs typeface="Times New Roman" panose="02020603050405020304" pitchFamily="18" charset="0"/>
            </a:endParaRPr>
          </a:p>
          <a:p>
            <a:pPr marL="360363" indent="-360363">
              <a:lnSpc>
                <a:spcPct val="130000"/>
              </a:lnSpc>
            </a:pPr>
            <a:r>
              <a:rPr lang="zh-CN" altLang="en-US">
                <a:cs typeface="Times New Roman" panose="02020603050405020304" pitchFamily="18" charset="0"/>
              </a:rPr>
              <a:t>当</a:t>
            </a:r>
            <a:r>
              <a:rPr lang="en-US" altLang="zh-CN">
                <a:cs typeface="Times New Roman" panose="02020603050405020304" pitchFamily="18" charset="0"/>
              </a:rPr>
              <a:t>s =       </a:t>
            </a:r>
            <a:r>
              <a:rPr lang="zh-CN" altLang="en-US">
                <a:cs typeface="Times New Roman" panose="02020603050405020304" pitchFamily="18" charset="0"/>
              </a:rPr>
              <a:t>时，</a:t>
            </a:r>
            <a:r>
              <a:rPr lang="en-US" altLang="zh-CN">
                <a:cs typeface="Times New Roman" panose="02020603050405020304" pitchFamily="18" charset="0"/>
              </a:rPr>
              <a:t>ASL</a:t>
            </a:r>
            <a:r>
              <a:rPr lang="zh-CN" altLang="en-US">
                <a:cs typeface="Times New Roman" panose="02020603050405020304" pitchFamily="18" charset="0"/>
              </a:rPr>
              <a:t>取最小值（</a:t>
            </a:r>
            <a:r>
              <a:rPr lang="en-US" altLang="zh-CN">
                <a:cs typeface="Times New Roman" panose="02020603050405020304" pitchFamily="18" charset="0"/>
              </a:rPr>
              <a:t>S</a:t>
            </a:r>
            <a:r>
              <a:rPr lang="zh-CN" altLang="en-US">
                <a:cs typeface="Times New Roman" panose="02020603050405020304" pitchFamily="18" charset="0"/>
              </a:rPr>
              <a:t>为块内元素个数）</a:t>
            </a:r>
          </a:p>
          <a:p>
            <a:pPr marL="360363" indent="-360363">
              <a:lnSpc>
                <a:spcPct val="130000"/>
              </a:lnSpc>
              <a:buNone/>
            </a:pPr>
            <a:r>
              <a:rPr lang="zh-CN" altLang="en-US">
                <a:cs typeface="Times New Roman" panose="02020603050405020304" pitchFamily="18" charset="0"/>
              </a:rPr>
              <a:t>    </a:t>
            </a:r>
            <a:r>
              <a:rPr lang="en-US" altLang="zh-CN">
                <a:cs typeface="Times New Roman" panose="02020603050405020304" pitchFamily="18" charset="0"/>
              </a:rPr>
              <a:t>ASL =       +1 ≈ </a:t>
            </a:r>
          </a:p>
        </p:txBody>
      </p:sp>
      <p:graphicFrame>
        <p:nvGraphicFramePr>
          <p:cNvPr id="29701" name="Object 2">
            <a:extLst>
              <a:ext uri="{FF2B5EF4-FFF2-40B4-BE49-F238E27FC236}">
                <a16:creationId xmlns:a16="http://schemas.microsoft.com/office/drawing/2014/main" id="{9BF583DA-FD2D-4DFB-8DD3-954F07F4A738}"/>
              </a:ext>
            </a:extLst>
          </p:cNvPr>
          <p:cNvGraphicFramePr>
            <a:graphicFrameLocks noChangeAspect="1"/>
          </p:cNvGraphicFramePr>
          <p:nvPr/>
        </p:nvGraphicFramePr>
        <p:xfrm>
          <a:off x="3580607" y="1660526"/>
          <a:ext cx="2233613" cy="892175"/>
        </p:xfrm>
        <a:graphic>
          <a:graphicData uri="http://schemas.openxmlformats.org/presentationml/2006/ole">
            <mc:AlternateContent xmlns:mc="http://schemas.openxmlformats.org/markup-compatibility/2006">
              <mc:Choice xmlns:v="urn:schemas-microsoft-com:vml" Requires="v">
                <p:oleObj spid="_x0000_s43454" name="Equation" r:id="rId4" imgW="863225" imgH="393529" progId="">
                  <p:embed/>
                </p:oleObj>
              </mc:Choice>
              <mc:Fallback>
                <p:oleObj name="Equation" r:id="rId4" imgW="863225" imgH="393529" progId="">
                  <p:embed/>
                  <p:pic>
                    <p:nvPicPr>
                      <p:cNvPr id="29701" name="Object 2">
                        <a:extLst>
                          <a:ext uri="{FF2B5EF4-FFF2-40B4-BE49-F238E27FC236}">
                            <a16:creationId xmlns:a16="http://schemas.microsoft.com/office/drawing/2014/main" id="{9BF583DA-FD2D-4DFB-8DD3-954F07F4A7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0607" y="1660526"/>
                        <a:ext cx="22336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3">
            <a:extLst>
              <a:ext uri="{FF2B5EF4-FFF2-40B4-BE49-F238E27FC236}">
                <a16:creationId xmlns:a16="http://schemas.microsoft.com/office/drawing/2014/main" id="{172B16BC-9CC6-4213-ACEF-7630108152C8}"/>
              </a:ext>
            </a:extLst>
          </p:cNvPr>
          <p:cNvGraphicFramePr>
            <a:graphicFrameLocks noChangeAspect="1"/>
          </p:cNvGraphicFramePr>
          <p:nvPr/>
        </p:nvGraphicFramePr>
        <p:xfrm>
          <a:off x="5942806" y="1660526"/>
          <a:ext cx="2413000" cy="892175"/>
        </p:xfrm>
        <a:graphic>
          <a:graphicData uri="http://schemas.openxmlformats.org/presentationml/2006/ole">
            <mc:AlternateContent xmlns:mc="http://schemas.openxmlformats.org/markup-compatibility/2006">
              <mc:Choice xmlns:v="urn:schemas-microsoft-com:vml" Requires="v">
                <p:oleObj spid="_x0000_s43455" name="Equation" r:id="rId6" imgW="875920" imgH="393529" progId="">
                  <p:embed/>
                </p:oleObj>
              </mc:Choice>
              <mc:Fallback>
                <p:oleObj name="Equation" r:id="rId6" imgW="875920" imgH="393529" progId="">
                  <p:embed/>
                  <p:pic>
                    <p:nvPicPr>
                      <p:cNvPr id="29702" name="Object 3">
                        <a:extLst>
                          <a:ext uri="{FF2B5EF4-FFF2-40B4-BE49-F238E27FC236}">
                            <a16:creationId xmlns:a16="http://schemas.microsoft.com/office/drawing/2014/main" id="{172B16BC-9CC6-4213-ACEF-7630108152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2806" y="1660526"/>
                        <a:ext cx="2413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4">
            <a:extLst>
              <a:ext uri="{FF2B5EF4-FFF2-40B4-BE49-F238E27FC236}">
                <a16:creationId xmlns:a16="http://schemas.microsoft.com/office/drawing/2014/main" id="{851871A2-78A2-4AFD-A164-CD01A2C8F968}"/>
              </a:ext>
            </a:extLst>
          </p:cNvPr>
          <p:cNvGraphicFramePr>
            <a:graphicFrameLocks noChangeAspect="1"/>
          </p:cNvGraphicFramePr>
          <p:nvPr/>
        </p:nvGraphicFramePr>
        <p:xfrm>
          <a:off x="3809206" y="2651126"/>
          <a:ext cx="4800600" cy="1920875"/>
        </p:xfrm>
        <a:graphic>
          <a:graphicData uri="http://schemas.openxmlformats.org/presentationml/2006/ole">
            <mc:AlternateContent xmlns:mc="http://schemas.openxmlformats.org/markup-compatibility/2006">
              <mc:Choice xmlns:v="urn:schemas-microsoft-com:vml" Requires="v">
                <p:oleObj spid="_x0000_s43456" name="Equation" r:id="rId8" imgW="1816100" imgH="812800" progId="">
                  <p:embed/>
                </p:oleObj>
              </mc:Choice>
              <mc:Fallback>
                <p:oleObj name="Equation" r:id="rId8" imgW="1816100" imgH="812800" progId="">
                  <p:embed/>
                  <p:pic>
                    <p:nvPicPr>
                      <p:cNvPr id="29703" name="Object 4">
                        <a:extLst>
                          <a:ext uri="{FF2B5EF4-FFF2-40B4-BE49-F238E27FC236}">
                            <a16:creationId xmlns:a16="http://schemas.microsoft.com/office/drawing/2014/main" id="{851871A2-78A2-4AFD-A164-CD01A2C8F9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9206" y="2651126"/>
                        <a:ext cx="4800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5">
            <a:extLst>
              <a:ext uri="{FF2B5EF4-FFF2-40B4-BE49-F238E27FC236}">
                <a16:creationId xmlns:a16="http://schemas.microsoft.com/office/drawing/2014/main" id="{4DFE80A1-F562-42D7-A792-8C537B078EF8}"/>
              </a:ext>
            </a:extLst>
          </p:cNvPr>
          <p:cNvGraphicFramePr>
            <a:graphicFrameLocks noChangeAspect="1"/>
          </p:cNvGraphicFramePr>
          <p:nvPr>
            <p:extLst>
              <p:ext uri="{D42A27DB-BD31-4B8C-83A1-F6EECF244321}">
                <p14:modId xmlns:p14="http://schemas.microsoft.com/office/powerpoint/2010/main" val="2673980295"/>
              </p:ext>
            </p:extLst>
          </p:nvPr>
        </p:nvGraphicFramePr>
        <p:xfrm>
          <a:off x="1581477" y="4876801"/>
          <a:ext cx="533400" cy="434975"/>
        </p:xfrm>
        <a:graphic>
          <a:graphicData uri="http://schemas.openxmlformats.org/presentationml/2006/ole">
            <mc:AlternateContent xmlns:mc="http://schemas.openxmlformats.org/markup-compatibility/2006">
              <mc:Choice xmlns:v="urn:schemas-microsoft-com:vml" Requires="v">
                <p:oleObj spid="_x0000_s43457" r:id="rId10" imgW="406224" imgH="330057" progId="Equation.3">
                  <p:embed/>
                </p:oleObj>
              </mc:Choice>
              <mc:Fallback>
                <p:oleObj r:id="rId10" imgW="406224" imgH="330057" progId="Equation.3">
                  <p:embed/>
                  <p:pic>
                    <p:nvPicPr>
                      <p:cNvPr id="29704" name="Object 5">
                        <a:extLst>
                          <a:ext uri="{FF2B5EF4-FFF2-40B4-BE49-F238E27FC236}">
                            <a16:creationId xmlns:a16="http://schemas.microsoft.com/office/drawing/2014/main" id="{4DFE80A1-F562-42D7-A792-8C537B078EF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1477" y="4876801"/>
                        <a:ext cx="533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7">
            <a:extLst>
              <a:ext uri="{FF2B5EF4-FFF2-40B4-BE49-F238E27FC236}">
                <a16:creationId xmlns:a16="http://schemas.microsoft.com/office/drawing/2014/main" id="{EFAB9AD5-C103-4FD4-BDC9-E82ABD2811D1}"/>
              </a:ext>
            </a:extLst>
          </p:cNvPr>
          <p:cNvGraphicFramePr>
            <a:graphicFrameLocks noChangeAspect="1"/>
          </p:cNvGraphicFramePr>
          <p:nvPr>
            <p:extLst>
              <p:ext uri="{D42A27DB-BD31-4B8C-83A1-F6EECF244321}">
                <p14:modId xmlns:p14="http://schemas.microsoft.com/office/powerpoint/2010/main" val="143507930"/>
              </p:ext>
            </p:extLst>
          </p:nvPr>
        </p:nvGraphicFramePr>
        <p:xfrm>
          <a:off x="1762453" y="5448299"/>
          <a:ext cx="525463" cy="428625"/>
        </p:xfrm>
        <a:graphic>
          <a:graphicData uri="http://schemas.openxmlformats.org/presentationml/2006/ole">
            <mc:AlternateContent xmlns:mc="http://schemas.openxmlformats.org/markup-compatibility/2006">
              <mc:Choice xmlns:v="urn:schemas-microsoft-com:vml" Requires="v">
                <p:oleObj spid="_x0000_s43458" r:id="rId12" imgW="406224" imgH="330057" progId="Equation.3">
                  <p:embed/>
                </p:oleObj>
              </mc:Choice>
              <mc:Fallback>
                <p:oleObj r:id="rId12" imgW="406224" imgH="330057" progId="Equation.3">
                  <p:embed/>
                  <p:pic>
                    <p:nvPicPr>
                      <p:cNvPr id="29705" name="Object 7">
                        <a:extLst>
                          <a:ext uri="{FF2B5EF4-FFF2-40B4-BE49-F238E27FC236}">
                            <a16:creationId xmlns:a16="http://schemas.microsoft.com/office/drawing/2014/main" id="{EFAB9AD5-C103-4FD4-BDC9-E82ABD2811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2453" y="5448299"/>
                        <a:ext cx="5254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6" name="Object 8">
            <a:extLst>
              <a:ext uri="{FF2B5EF4-FFF2-40B4-BE49-F238E27FC236}">
                <a16:creationId xmlns:a16="http://schemas.microsoft.com/office/drawing/2014/main" id="{36CDE40E-CAC8-43B8-A390-A5FE7957D71A}"/>
              </a:ext>
            </a:extLst>
          </p:cNvPr>
          <p:cNvGraphicFramePr>
            <a:graphicFrameLocks noChangeAspect="1"/>
          </p:cNvGraphicFramePr>
          <p:nvPr>
            <p:extLst>
              <p:ext uri="{D42A27DB-BD31-4B8C-83A1-F6EECF244321}">
                <p14:modId xmlns:p14="http://schemas.microsoft.com/office/powerpoint/2010/main" val="2496962817"/>
              </p:ext>
            </p:extLst>
          </p:nvPr>
        </p:nvGraphicFramePr>
        <p:xfrm>
          <a:off x="3220145" y="5502929"/>
          <a:ext cx="525463" cy="428625"/>
        </p:xfrm>
        <a:graphic>
          <a:graphicData uri="http://schemas.openxmlformats.org/presentationml/2006/ole">
            <mc:AlternateContent xmlns:mc="http://schemas.openxmlformats.org/markup-compatibility/2006">
              <mc:Choice xmlns:v="urn:schemas-microsoft-com:vml" Requires="v">
                <p:oleObj spid="_x0000_s43459" r:id="rId13" imgW="406224" imgH="330057" progId="Equation.3">
                  <p:embed/>
                </p:oleObj>
              </mc:Choice>
              <mc:Fallback>
                <p:oleObj r:id="rId13" imgW="406224" imgH="330057" progId="Equation.3">
                  <p:embed/>
                  <p:pic>
                    <p:nvPicPr>
                      <p:cNvPr id="29706" name="Object 8">
                        <a:extLst>
                          <a:ext uri="{FF2B5EF4-FFF2-40B4-BE49-F238E27FC236}">
                            <a16:creationId xmlns:a16="http://schemas.microsoft.com/office/drawing/2014/main" id="{36CDE40E-CAC8-43B8-A390-A5FE7957D7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20145" y="5502929"/>
                        <a:ext cx="5254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662310BE-D3CC-4356-991A-2DD20B701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AC562ED-356C-433D-BC02-532C317AAC2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0723" name="标题 1">
            <a:extLst>
              <a:ext uri="{FF2B5EF4-FFF2-40B4-BE49-F238E27FC236}">
                <a16:creationId xmlns:a16="http://schemas.microsoft.com/office/drawing/2014/main" id="{D5797EBD-C5D1-4DFE-8FDC-276C533D6FE5}"/>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分块检索性能分析</a:t>
            </a:r>
            <a:r>
              <a:rPr lang="en-US" altLang="zh-CN" b="1">
                <a:latin typeface="Garamond" panose="02020404030301010803" pitchFamily="18" charset="0"/>
                <a:ea typeface="黑体" panose="02010609060101010101" pitchFamily="49" charset="-122"/>
              </a:rPr>
              <a:t>(</a:t>
            </a:r>
            <a:r>
              <a:rPr lang="zh-CN" altLang="en-US" b="1">
                <a:latin typeface="Garamond" panose="02020404030301010803" pitchFamily="18" charset="0"/>
                <a:ea typeface="黑体" panose="02010609060101010101" pitchFamily="49" charset="-122"/>
              </a:rPr>
              <a:t>续</a:t>
            </a:r>
            <a:r>
              <a:rPr lang="en-US" altLang="zh-CN" b="1">
                <a:latin typeface="Garamond" panose="02020404030301010803" pitchFamily="18" charset="0"/>
                <a:ea typeface="黑体" panose="02010609060101010101" pitchFamily="49" charset="-122"/>
              </a:rPr>
              <a:t>3)</a:t>
            </a:r>
            <a:endParaRPr lang="zh-CN" altLang="en-US" b="1">
              <a:latin typeface="Garamond" panose="02020404030301010803" pitchFamily="18" charset="0"/>
              <a:ea typeface="黑体" panose="02010609060101010101" pitchFamily="49" charset="-122"/>
            </a:endParaRPr>
          </a:p>
        </p:txBody>
      </p:sp>
      <p:sp>
        <p:nvSpPr>
          <p:cNvPr id="30724" name="内容占位符 2">
            <a:extLst>
              <a:ext uri="{FF2B5EF4-FFF2-40B4-BE49-F238E27FC236}">
                <a16:creationId xmlns:a16="http://schemas.microsoft.com/office/drawing/2014/main" id="{F1747561-E3C0-4A6C-8B94-839FB850B36A}"/>
              </a:ext>
            </a:extLst>
          </p:cNvPr>
          <p:cNvSpPr>
            <a:spLocks noGrp="1" noChangeArrowheads="1"/>
          </p:cNvSpPr>
          <p:nvPr>
            <p:ph idx="4294967295"/>
          </p:nvPr>
        </p:nvSpPr>
        <p:spPr/>
        <p:txBody>
          <a:bodyPr/>
          <a:lstStyle/>
          <a:p>
            <a:pPr marL="360363" indent="-360363"/>
            <a:r>
              <a:rPr lang="zh-CN" altLang="en-US">
                <a:latin typeface="Garamond" panose="02020404030301010803" pitchFamily="18" charset="0"/>
              </a:rPr>
              <a:t>若采用二分法检索确定记录所在的子表，则检索成功时的平均检索长度为</a:t>
            </a:r>
          </a:p>
          <a:p>
            <a:pPr marL="900113" lvl="1" indent="-360363">
              <a:buNone/>
            </a:pPr>
            <a:r>
              <a:rPr lang="en-US" altLang="zh-CN" sz="4100" i="1">
                <a:latin typeface="Garamond" panose="02020404030301010803" pitchFamily="18" charset="0"/>
              </a:rPr>
              <a:t>ASL</a:t>
            </a:r>
            <a:r>
              <a:rPr lang="en-US" altLang="zh-CN" sz="4100">
                <a:latin typeface="Garamond" panose="02020404030301010803" pitchFamily="18" charset="0"/>
              </a:rPr>
              <a:t>= </a:t>
            </a:r>
            <a:r>
              <a:rPr lang="en-US" altLang="zh-CN" sz="4100" i="1">
                <a:latin typeface="Garamond" panose="02020404030301010803" pitchFamily="18" charset="0"/>
              </a:rPr>
              <a:t>ASL</a:t>
            </a:r>
            <a:r>
              <a:rPr lang="en-US" altLang="zh-CN" sz="4100" i="1" baseline="-25000">
                <a:latin typeface="Garamond" panose="02020404030301010803" pitchFamily="18" charset="0"/>
              </a:rPr>
              <a:t>b</a:t>
            </a:r>
            <a:r>
              <a:rPr lang="en-US" altLang="zh-CN" sz="4100" baseline="-25000">
                <a:latin typeface="Garamond" panose="02020404030301010803" pitchFamily="18" charset="0"/>
              </a:rPr>
              <a:t> </a:t>
            </a:r>
            <a:r>
              <a:rPr lang="en-US" altLang="zh-CN" sz="4100">
                <a:latin typeface="Garamond" panose="02020404030301010803" pitchFamily="18" charset="0"/>
              </a:rPr>
              <a:t>+ </a:t>
            </a:r>
            <a:r>
              <a:rPr lang="en-US" altLang="zh-CN" sz="4100" i="1">
                <a:latin typeface="Garamond" panose="02020404030301010803" pitchFamily="18" charset="0"/>
              </a:rPr>
              <a:t>ASL</a:t>
            </a:r>
            <a:r>
              <a:rPr lang="en-US" altLang="zh-CN" sz="4100" i="1" baseline="-25000">
                <a:latin typeface="Garamond" panose="02020404030301010803" pitchFamily="18" charset="0"/>
              </a:rPr>
              <a:t>w</a:t>
            </a:r>
          </a:p>
          <a:p>
            <a:pPr marL="900113" lvl="1" indent="-360363">
              <a:buNone/>
            </a:pPr>
            <a:r>
              <a:rPr lang="en-US" altLang="zh-CN" sz="4100" i="1" baseline="-25000">
                <a:latin typeface="Garamond" panose="02020404030301010803" pitchFamily="18" charset="0"/>
              </a:rPr>
              <a:t>       </a:t>
            </a:r>
            <a:r>
              <a:rPr lang="en-US" altLang="zh-CN" sz="4100">
                <a:latin typeface="Garamond" panose="02020404030301010803" pitchFamily="18" charset="0"/>
              </a:rPr>
              <a:t> </a:t>
            </a:r>
            <a:r>
              <a:rPr lang="en-US" altLang="zh-CN" sz="4100">
                <a:latin typeface="Garamond" panose="02020404030301010803" pitchFamily="18" charset="0"/>
                <a:sym typeface="Symbol" panose="05050102010706020507" pitchFamily="18" charset="2"/>
              </a:rPr>
              <a:t></a:t>
            </a:r>
            <a:r>
              <a:rPr lang="en-US" altLang="zh-CN" sz="4100">
                <a:latin typeface="Garamond" panose="02020404030301010803" pitchFamily="18" charset="0"/>
              </a:rPr>
              <a:t> log</a:t>
            </a:r>
            <a:r>
              <a:rPr lang="en-US" altLang="zh-CN" sz="4100" baseline="-25000">
                <a:latin typeface="Garamond" panose="02020404030301010803" pitchFamily="18" charset="0"/>
              </a:rPr>
              <a:t>2</a:t>
            </a:r>
            <a:r>
              <a:rPr lang="en-US" altLang="zh-CN" sz="4100">
                <a:latin typeface="Garamond" panose="02020404030301010803" pitchFamily="18" charset="0"/>
              </a:rPr>
              <a:t> (</a:t>
            </a:r>
            <a:r>
              <a:rPr lang="en-US" altLang="zh-CN" sz="4100" i="1">
                <a:latin typeface="Garamond" panose="02020404030301010803" pitchFamily="18" charset="0"/>
              </a:rPr>
              <a:t>b</a:t>
            </a:r>
            <a:r>
              <a:rPr lang="en-US" altLang="zh-CN" sz="4100">
                <a:latin typeface="Garamond" panose="02020404030301010803" pitchFamily="18" charset="0"/>
              </a:rPr>
              <a:t>+1)-1 + (</a:t>
            </a:r>
            <a:r>
              <a:rPr lang="en-US" altLang="zh-CN" sz="4100" i="1">
                <a:latin typeface="Garamond" panose="02020404030301010803" pitchFamily="18" charset="0"/>
              </a:rPr>
              <a:t>s</a:t>
            </a:r>
            <a:r>
              <a:rPr lang="en-US" altLang="zh-CN" sz="4100">
                <a:latin typeface="Garamond" panose="02020404030301010803" pitchFamily="18" charset="0"/>
              </a:rPr>
              <a:t>+1)/2 </a:t>
            </a:r>
          </a:p>
          <a:p>
            <a:pPr marL="900113" lvl="1" indent="-360363">
              <a:buNone/>
            </a:pPr>
            <a:r>
              <a:rPr lang="en-US" altLang="zh-CN" sz="4100">
                <a:latin typeface="Garamond" panose="02020404030301010803" pitchFamily="18" charset="0"/>
              </a:rPr>
              <a:t>      </a:t>
            </a:r>
            <a:r>
              <a:rPr lang="en-US" altLang="zh-CN" sz="4100">
                <a:latin typeface="Garamond" panose="02020404030301010803" pitchFamily="18" charset="0"/>
                <a:sym typeface="Symbol" panose="05050102010706020507" pitchFamily="18" charset="2"/>
              </a:rPr>
              <a:t></a:t>
            </a:r>
            <a:r>
              <a:rPr lang="en-US" altLang="zh-CN" sz="4100">
                <a:latin typeface="Garamond" panose="02020404030301010803" pitchFamily="18" charset="0"/>
              </a:rPr>
              <a:t> log</a:t>
            </a:r>
            <a:r>
              <a:rPr lang="en-US" altLang="zh-CN" sz="4100" baseline="-25000">
                <a:latin typeface="Garamond" panose="02020404030301010803" pitchFamily="18" charset="0"/>
              </a:rPr>
              <a:t>2</a:t>
            </a:r>
            <a:r>
              <a:rPr lang="en-US" altLang="zh-CN" sz="4100">
                <a:latin typeface="Garamond" panose="02020404030301010803" pitchFamily="18" charset="0"/>
              </a:rPr>
              <a:t>(1+</a:t>
            </a:r>
            <a:r>
              <a:rPr lang="en-US" altLang="zh-CN" sz="4100" i="1">
                <a:latin typeface="Garamond" panose="02020404030301010803" pitchFamily="18" charset="0"/>
              </a:rPr>
              <a:t>n </a:t>
            </a:r>
            <a:r>
              <a:rPr lang="en-US" altLang="zh-CN" sz="4100">
                <a:latin typeface="Garamond" panose="02020404030301010803" pitchFamily="18" charset="0"/>
              </a:rPr>
              <a:t>/ </a:t>
            </a:r>
            <a:r>
              <a:rPr lang="en-US" altLang="zh-CN" sz="4100" i="1">
                <a:latin typeface="Garamond" panose="02020404030301010803" pitchFamily="18" charset="0"/>
              </a:rPr>
              <a:t>s</a:t>
            </a:r>
            <a:r>
              <a:rPr lang="en-US" altLang="zh-CN" sz="4100">
                <a:latin typeface="Garamond" panose="02020404030301010803" pitchFamily="18" charset="0"/>
              </a:rPr>
              <a:t> ) + </a:t>
            </a:r>
            <a:r>
              <a:rPr lang="en-US" altLang="zh-CN" sz="4100" i="1">
                <a:latin typeface="Garamond" panose="02020404030301010803" pitchFamily="18" charset="0"/>
              </a:rPr>
              <a:t>s</a:t>
            </a:r>
            <a:r>
              <a:rPr lang="en-US" altLang="zh-CN" sz="4100">
                <a:latin typeface="Garamond" panose="02020404030301010803" pitchFamily="18" charset="0"/>
              </a:rPr>
              <a:t>/2</a:t>
            </a:r>
            <a:endParaRPr lang="en-US" altLang="zh-CN">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36F362A4-A2DF-4AF1-A66D-7789CB0C15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B351A36-047A-42B9-B569-B4FDC664C86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1747" name="标题 1">
            <a:extLst>
              <a:ext uri="{FF2B5EF4-FFF2-40B4-BE49-F238E27FC236}">
                <a16:creationId xmlns:a16="http://schemas.microsoft.com/office/drawing/2014/main" id="{726AC3E0-D45C-459D-AF9F-B797F9D8902B}"/>
              </a:ext>
            </a:extLst>
          </p:cNvPr>
          <p:cNvSpPr>
            <a:spLocks noGrp="1" noChangeArrowheads="1"/>
          </p:cNvSpPr>
          <p:nvPr>
            <p:ph type="title" idx="4294967295"/>
          </p:nvPr>
        </p:nvSpPr>
        <p:spPr/>
        <p:txBody>
          <a:bodyPr/>
          <a:lstStyle/>
          <a:p>
            <a:r>
              <a:rPr lang="en-US" altLang="zh-CN" b="1">
                <a:latin typeface="宋体" panose="02010600030101010101" pitchFamily="2" charset="-122"/>
                <a:ea typeface="黑体" panose="02010609060101010101" pitchFamily="49" charset="-122"/>
              </a:rPr>
              <a:t> </a:t>
            </a:r>
            <a:r>
              <a:rPr lang="zh-CN" altLang="en-US" b="1">
                <a:latin typeface="宋体" panose="02010600030101010101" pitchFamily="2" charset="-122"/>
                <a:ea typeface="黑体" panose="02010609060101010101" pitchFamily="49" charset="-122"/>
              </a:rPr>
              <a:t>分块检索的优缺点</a:t>
            </a:r>
            <a:endParaRPr lang="zh-CN" altLang="en-US" b="1">
              <a:ea typeface="黑体" panose="02010609060101010101" pitchFamily="49" charset="-122"/>
            </a:endParaRPr>
          </a:p>
        </p:txBody>
      </p:sp>
      <p:sp>
        <p:nvSpPr>
          <p:cNvPr id="31748" name="内容占位符 2">
            <a:extLst>
              <a:ext uri="{FF2B5EF4-FFF2-40B4-BE49-F238E27FC236}">
                <a16:creationId xmlns:a16="http://schemas.microsoft.com/office/drawing/2014/main" id="{8D0C0FA5-7C6F-4DED-B4B1-9B1A01FA140A}"/>
              </a:ext>
            </a:extLst>
          </p:cNvPr>
          <p:cNvSpPr>
            <a:spLocks noGrp="1" noChangeArrowheads="1"/>
          </p:cNvSpPr>
          <p:nvPr>
            <p:ph idx="4294967295"/>
          </p:nvPr>
        </p:nvSpPr>
        <p:spPr/>
        <p:txBody>
          <a:bodyPr/>
          <a:lstStyle/>
          <a:p>
            <a:pPr marL="360363" indent="-360363">
              <a:lnSpc>
                <a:spcPct val="130000"/>
              </a:lnSpc>
            </a:pPr>
            <a:r>
              <a:rPr lang="zh-CN" altLang="en-US">
                <a:latin typeface="宋体" panose="02010600030101010101" pitchFamily="2" charset="-122"/>
              </a:rPr>
              <a:t>优点：</a:t>
            </a:r>
          </a:p>
          <a:p>
            <a:pPr marL="900113" lvl="1" indent="-360363">
              <a:lnSpc>
                <a:spcPct val="130000"/>
              </a:lnSpc>
            </a:pPr>
            <a:r>
              <a:rPr lang="zh-CN" altLang="en-US" sz="2800">
                <a:latin typeface="宋体" panose="02010600030101010101" pitchFamily="2" charset="-122"/>
              </a:rPr>
              <a:t>插入、删除容易</a:t>
            </a:r>
          </a:p>
          <a:p>
            <a:pPr marL="900113" lvl="1" indent="-360363">
              <a:lnSpc>
                <a:spcPct val="130000"/>
              </a:lnSpc>
            </a:pPr>
            <a:r>
              <a:rPr lang="zh-CN" altLang="en-US" sz="2800">
                <a:latin typeface="宋体" panose="02010600030101010101" pitchFamily="2" charset="-122"/>
              </a:rPr>
              <a:t>无大量记录移动</a:t>
            </a:r>
          </a:p>
          <a:p>
            <a:pPr marL="360363" indent="-360363">
              <a:lnSpc>
                <a:spcPct val="130000"/>
              </a:lnSpc>
            </a:pPr>
            <a:r>
              <a:rPr lang="zh-CN" altLang="en-US">
                <a:latin typeface="宋体" panose="02010600030101010101" pitchFamily="2" charset="-122"/>
              </a:rPr>
              <a:t>缺点：</a:t>
            </a:r>
          </a:p>
          <a:p>
            <a:pPr marL="900113" lvl="1" indent="-360363">
              <a:lnSpc>
                <a:spcPct val="130000"/>
              </a:lnSpc>
            </a:pPr>
            <a:r>
              <a:rPr lang="zh-CN" altLang="en-US" sz="2800">
                <a:solidFill>
                  <a:srgbClr val="0033CC"/>
                </a:solidFill>
                <a:latin typeface="宋体" panose="02010600030101010101" pitchFamily="2" charset="-122"/>
              </a:rPr>
              <a:t>增加一个辅助索引表</a:t>
            </a:r>
          </a:p>
          <a:p>
            <a:pPr marL="900113" lvl="1" indent="-360363">
              <a:lnSpc>
                <a:spcPct val="130000"/>
              </a:lnSpc>
            </a:pPr>
            <a:r>
              <a:rPr lang="zh-CN" altLang="en-US" sz="2800">
                <a:solidFill>
                  <a:srgbClr val="0033CC"/>
                </a:solidFill>
                <a:latin typeface="宋体" panose="02010600030101010101" pitchFamily="2" charset="-122"/>
              </a:rPr>
              <a:t>初始线性表分块排序</a:t>
            </a:r>
          </a:p>
          <a:p>
            <a:pPr marL="900113" lvl="1" indent="-360363">
              <a:lnSpc>
                <a:spcPct val="130000"/>
              </a:lnSpc>
            </a:pPr>
            <a:r>
              <a:rPr lang="zh-CN" altLang="en-US" sz="2800">
                <a:solidFill>
                  <a:srgbClr val="0033CC"/>
                </a:solidFill>
                <a:latin typeface="宋体" panose="02010600030101010101" pitchFamily="2" charset="-122"/>
              </a:rPr>
              <a:t>元素大量插入</a:t>
            </a:r>
            <a:r>
              <a:rPr lang="en-US" altLang="zh-CN" sz="2800">
                <a:solidFill>
                  <a:srgbClr val="0033CC"/>
                </a:solidFill>
                <a:latin typeface="宋体" panose="02010600030101010101" pitchFamily="2" charset="-122"/>
              </a:rPr>
              <a:t>/</a:t>
            </a:r>
            <a:r>
              <a:rPr lang="zh-CN" altLang="en-US" sz="2800">
                <a:solidFill>
                  <a:srgbClr val="0033CC"/>
                </a:solidFill>
                <a:latin typeface="宋体" panose="02010600030101010101" pitchFamily="2" charset="-122"/>
              </a:rPr>
              <a:t>删除，或分布不均匀时性能下降</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0ED47D29-3AB4-4208-98D0-93CDEEA3C1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C20DBEC-706C-42C4-A110-B4F6B23C9B8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2771" name="标题 1">
            <a:extLst>
              <a:ext uri="{FF2B5EF4-FFF2-40B4-BE49-F238E27FC236}">
                <a16:creationId xmlns:a16="http://schemas.microsoft.com/office/drawing/2014/main" id="{BBF367B0-A444-461B-9C04-0BBB91DD9A2E}"/>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内容</a:t>
            </a:r>
            <a:endParaRPr lang="zh-CN" altLang="en-US" b="1">
              <a:ea typeface="黑体" panose="02010609060101010101" pitchFamily="49" charset="-122"/>
            </a:endParaRPr>
          </a:p>
        </p:txBody>
      </p:sp>
      <p:sp>
        <p:nvSpPr>
          <p:cNvPr id="32772" name="内容占位符 2">
            <a:extLst>
              <a:ext uri="{FF2B5EF4-FFF2-40B4-BE49-F238E27FC236}">
                <a16:creationId xmlns:a16="http://schemas.microsoft.com/office/drawing/2014/main" id="{DF264BBD-5629-4148-B8B2-52722E62948E}"/>
              </a:ext>
            </a:extLst>
          </p:cNvPr>
          <p:cNvSpPr>
            <a:spLocks noGrp="1" noChangeArrowheads="1"/>
          </p:cNvSpPr>
          <p:nvPr>
            <p:ph idx="4294967295"/>
          </p:nvPr>
        </p:nvSpPr>
        <p:spPr/>
        <p:txBody>
          <a:bodyPr/>
          <a:lstStyle/>
          <a:p>
            <a:pPr marL="360363" indent="-360363">
              <a:spcBef>
                <a:spcPct val="50000"/>
              </a:spcBef>
            </a:pPr>
            <a:r>
              <a:rPr kumimoji="1" lang="zh-CN" altLang="en-US" sz="3200">
                <a:solidFill>
                  <a:srgbClr val="AFAFB1"/>
                </a:solidFill>
                <a:cs typeface="Times New Roman" panose="02020603050405020304" pitchFamily="18" charset="0"/>
              </a:rPr>
              <a:t>基本概念</a:t>
            </a:r>
          </a:p>
          <a:p>
            <a:pPr marL="360363" indent="-360363">
              <a:spcBef>
                <a:spcPct val="50000"/>
              </a:spcBef>
            </a:pPr>
            <a:r>
              <a:rPr kumimoji="1" lang="en-US" altLang="zh-CN" sz="3200">
                <a:solidFill>
                  <a:srgbClr val="AFAFB1"/>
                </a:solidFill>
                <a:cs typeface="Times New Roman" panose="02020603050405020304" pitchFamily="18" charset="0"/>
              </a:rPr>
              <a:t>10.1 </a:t>
            </a:r>
            <a:r>
              <a:rPr kumimoji="1" lang="zh-CN" altLang="en-US" sz="3200">
                <a:solidFill>
                  <a:srgbClr val="AFAFB1"/>
                </a:solidFill>
                <a:cs typeface="Times New Roman" panose="02020603050405020304" pitchFamily="18" charset="0"/>
              </a:rPr>
              <a:t>线性表的检索</a:t>
            </a:r>
          </a:p>
          <a:p>
            <a:pPr marL="360363" indent="-360363">
              <a:spcBef>
                <a:spcPct val="50000"/>
              </a:spcBef>
            </a:pPr>
            <a:r>
              <a:rPr kumimoji="1" lang="en-US" altLang="zh-CN" sz="3200">
                <a:cs typeface="Times New Roman" panose="02020603050405020304" pitchFamily="18" charset="0"/>
              </a:rPr>
              <a:t>10.2 </a:t>
            </a:r>
            <a:r>
              <a:rPr kumimoji="1" lang="zh-CN" altLang="en-US" sz="3200">
                <a:cs typeface="Times New Roman" panose="02020603050405020304" pitchFamily="18" charset="0"/>
              </a:rPr>
              <a:t>散列表的检索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FD836440-835D-408A-B108-B7A1597A09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21B7E85-9F33-4D5B-86A8-E6F88042B48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3795" name="标题 1">
            <a:extLst>
              <a:ext uri="{FF2B5EF4-FFF2-40B4-BE49-F238E27FC236}">
                <a16:creationId xmlns:a16="http://schemas.microsoft.com/office/drawing/2014/main" id="{9D402C72-6E00-4C81-B91B-816F61485B66}"/>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cs typeface="Times New Roman" panose="02020603050405020304" pitchFamily="18" charset="0"/>
              </a:rPr>
              <a:t>10.3  </a:t>
            </a:r>
            <a:r>
              <a:rPr lang="zh-CN" altLang="en-US" b="1">
                <a:latin typeface="Garamond" panose="02020404030301010803" pitchFamily="18" charset="0"/>
                <a:ea typeface="黑体" panose="02010609060101010101" pitchFamily="49" charset="-122"/>
                <a:cs typeface="Times New Roman" panose="02020603050405020304" pitchFamily="18" charset="0"/>
              </a:rPr>
              <a:t>散列检索</a:t>
            </a:r>
          </a:p>
        </p:txBody>
      </p:sp>
      <p:sp>
        <p:nvSpPr>
          <p:cNvPr id="33796" name="内容占位符 2">
            <a:extLst>
              <a:ext uri="{FF2B5EF4-FFF2-40B4-BE49-F238E27FC236}">
                <a16:creationId xmlns:a16="http://schemas.microsoft.com/office/drawing/2014/main" id="{B2C4312F-FF06-49A9-8864-BE0589BC2F64}"/>
              </a:ext>
            </a:extLst>
          </p:cNvPr>
          <p:cNvSpPr>
            <a:spLocks noGrp="1" noChangeArrowheads="1"/>
          </p:cNvSpPr>
          <p:nvPr>
            <p:ph idx="4294967295"/>
          </p:nvPr>
        </p:nvSpPr>
        <p:spPr/>
        <p:txBody>
          <a:bodyPr/>
          <a:lstStyle/>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散列问题</a:t>
            </a:r>
          </a:p>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散列函数</a:t>
            </a:r>
            <a:endParaRPr lang="zh-CN" altLang="en-US" sz="2400" b="0" dirty="0">
              <a:latin typeface="Garamond" panose="02020404030301010803" pitchFamily="18" charset="0"/>
              <a:cs typeface="Times New Roman" panose="02020603050405020304" pitchFamily="18" charset="0"/>
            </a:endParaRPr>
          </a:p>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开散列方法</a:t>
            </a:r>
            <a:endParaRPr lang="en-US" altLang="zh-CN" b="0" dirty="0">
              <a:latin typeface="Garamond" panose="02020404030301010803" pitchFamily="18" charset="0"/>
              <a:cs typeface="Times New Roman" panose="02020603050405020304" pitchFamily="18" charset="0"/>
            </a:endParaRPr>
          </a:p>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闭散列方法</a:t>
            </a:r>
            <a:endParaRPr lang="en-US" altLang="zh-CN" b="0" dirty="0">
              <a:latin typeface="Garamond" panose="02020404030301010803" pitchFamily="18" charset="0"/>
              <a:cs typeface="Times New Roman" panose="02020603050405020304" pitchFamily="18" charset="0"/>
            </a:endParaRPr>
          </a:p>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闭散列的实现</a:t>
            </a:r>
          </a:p>
          <a:p>
            <a:pPr marL="514350" indent="-514350">
              <a:buFont typeface="+mj-lt"/>
              <a:buAutoNum type="arabicPeriod"/>
            </a:pPr>
            <a:r>
              <a:rPr lang="zh-CN" altLang="en-US" b="0" dirty="0">
                <a:latin typeface="Garamond" panose="02020404030301010803" pitchFamily="18" charset="0"/>
                <a:cs typeface="Times New Roman" panose="02020603050405020304" pitchFamily="18" charset="0"/>
              </a:rPr>
              <a:t>效率分析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8C1C432E-CB47-4E3C-86D9-515ADC35F8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E8A8BF7-7C73-42A4-9F0D-63D001E6710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4819" name="标题 1">
            <a:extLst>
              <a:ext uri="{FF2B5EF4-FFF2-40B4-BE49-F238E27FC236}">
                <a16:creationId xmlns:a16="http://schemas.microsoft.com/office/drawing/2014/main" id="{09A9ED76-CDB6-4338-BCD8-6E5914C76B8E}"/>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cs typeface="Times New Roman" panose="02020603050405020304" pitchFamily="18" charset="0"/>
              </a:rPr>
              <a:t>10.3.0 </a:t>
            </a:r>
            <a:r>
              <a:rPr lang="zh-CN" altLang="en-US" b="1">
                <a:latin typeface="Garamond" panose="02020404030301010803" pitchFamily="18" charset="0"/>
                <a:ea typeface="黑体" panose="02010609060101010101" pitchFamily="49" charset="-122"/>
                <a:cs typeface="Times New Roman" panose="02020603050405020304" pitchFamily="18" charset="0"/>
              </a:rPr>
              <a:t>散列中的基本问题</a:t>
            </a:r>
          </a:p>
        </p:txBody>
      </p:sp>
      <p:sp>
        <p:nvSpPr>
          <p:cNvPr id="34820" name="内容占位符 2">
            <a:extLst>
              <a:ext uri="{FF2B5EF4-FFF2-40B4-BE49-F238E27FC236}">
                <a16:creationId xmlns:a16="http://schemas.microsoft.com/office/drawing/2014/main" id="{D075574D-5AC6-4828-9CB9-3435F860F1EF}"/>
              </a:ext>
            </a:extLst>
          </p:cNvPr>
          <p:cNvSpPr>
            <a:spLocks noGrp="1" noChangeArrowheads="1"/>
          </p:cNvSpPr>
          <p:nvPr>
            <p:ph idx="4294967295"/>
          </p:nvPr>
        </p:nvSpPr>
        <p:spPr/>
        <p:txBody>
          <a:bodyPr/>
          <a:lstStyle/>
          <a:p>
            <a:pPr marL="360363" indent="-360363">
              <a:lnSpc>
                <a:spcPct val="130000"/>
              </a:lnSpc>
            </a:pPr>
            <a:r>
              <a:rPr lang="zh-CN" altLang="en-US">
                <a:latin typeface="微软雅黑" panose="020B0503020204020204" pitchFamily="34" charset="-122"/>
                <a:ea typeface="微软雅黑" panose="020B0503020204020204" pitchFamily="34" charset="-122"/>
              </a:rPr>
              <a:t>基于关键码比较的检索    </a:t>
            </a:r>
          </a:p>
          <a:p>
            <a:pPr marL="900113" lvl="1" indent="-360363">
              <a:lnSpc>
                <a:spcPct val="130000"/>
              </a:lnSpc>
            </a:pPr>
            <a:r>
              <a:rPr lang="zh-CN" altLang="en-US">
                <a:latin typeface="Garamond" panose="02020404030301010803" pitchFamily="18" charset="0"/>
              </a:rPr>
              <a:t>顺序检索：</a:t>
            </a:r>
            <a:r>
              <a:rPr lang="en-US" altLang="zh-CN">
                <a:latin typeface="Garamond" panose="02020404030301010803" pitchFamily="18" charset="0"/>
              </a:rPr>
              <a:t>==, !=</a:t>
            </a:r>
          </a:p>
          <a:p>
            <a:pPr marL="900113" lvl="1" indent="-360363">
              <a:lnSpc>
                <a:spcPct val="130000"/>
              </a:lnSpc>
            </a:pPr>
            <a:r>
              <a:rPr lang="zh-CN" altLang="en-US">
                <a:latin typeface="Garamond" panose="02020404030301010803" pitchFamily="18" charset="0"/>
              </a:rPr>
              <a:t>二分法、树型： </a:t>
            </a:r>
            <a:r>
              <a:rPr lang="en-US" altLang="zh-CN">
                <a:latin typeface="Garamond" panose="02020404030301010803" pitchFamily="18" charset="0"/>
              </a:rPr>
              <a:t>&gt;, == , &lt;</a:t>
            </a:r>
          </a:p>
          <a:p>
            <a:pPr marL="900113" lvl="1" indent="-360363">
              <a:lnSpc>
                <a:spcPct val="130000"/>
              </a:lnSpc>
            </a:pPr>
            <a:r>
              <a:rPr lang="zh-CN" altLang="en-US">
                <a:solidFill>
                  <a:srgbClr val="333399"/>
                </a:solidFill>
                <a:latin typeface="微软雅黑" panose="020B0503020204020204" pitchFamily="34" charset="-122"/>
                <a:ea typeface="微软雅黑" panose="020B0503020204020204" pitchFamily="34" charset="-122"/>
              </a:rPr>
              <a:t>复杂性与问题规模</a:t>
            </a:r>
            <a:r>
              <a:rPr lang="en-US" altLang="zh-CN">
                <a:solidFill>
                  <a:srgbClr val="333399"/>
                </a:solidFill>
                <a:latin typeface="微软雅黑" panose="020B0503020204020204" pitchFamily="34" charset="-122"/>
                <a:ea typeface="微软雅黑" panose="020B0503020204020204" pitchFamily="34" charset="-122"/>
              </a:rPr>
              <a:t>n</a:t>
            </a:r>
            <a:r>
              <a:rPr lang="zh-CN" altLang="en-US">
                <a:solidFill>
                  <a:srgbClr val="333399"/>
                </a:solidFill>
                <a:latin typeface="微软雅黑" panose="020B0503020204020204" pitchFamily="34" charset="-122"/>
                <a:ea typeface="微软雅黑" panose="020B0503020204020204" pitchFamily="34" charset="-122"/>
              </a:rPr>
              <a:t>直接相关</a:t>
            </a:r>
            <a:endParaRPr lang="en-US" altLang="zh-CN">
              <a:solidFill>
                <a:srgbClr val="333399"/>
              </a:solidFill>
              <a:latin typeface="微软雅黑" panose="020B0503020204020204" pitchFamily="34" charset="-122"/>
              <a:ea typeface="微软雅黑" panose="020B0503020204020204" pitchFamily="34" charset="-122"/>
            </a:endParaRPr>
          </a:p>
          <a:p>
            <a:pPr marL="1160463" lvl="2" indent="-360363">
              <a:lnSpc>
                <a:spcPct val="130000"/>
              </a:lnSpc>
            </a:pPr>
            <a:r>
              <a:rPr lang="zh-CN" altLang="en-US" b="1">
                <a:latin typeface="Garamond" panose="02020404030301010803" pitchFamily="18" charset="0"/>
              </a:rPr>
              <a:t>当问题规模很大时，上述方法检索效率低下！</a:t>
            </a:r>
            <a:endParaRPr lang="en-US" altLang="zh-CN" b="1">
              <a:latin typeface="Garamond" panose="02020404030301010803" pitchFamily="18" charset="0"/>
            </a:endParaRPr>
          </a:p>
          <a:p>
            <a:pPr marL="360363" indent="-360363">
              <a:lnSpc>
                <a:spcPct val="130000"/>
              </a:lnSpc>
            </a:pPr>
            <a:r>
              <a:rPr lang="zh-CN" altLang="en-US">
                <a:solidFill>
                  <a:srgbClr val="FF0000"/>
                </a:solidFill>
                <a:latin typeface="微软雅黑" panose="020B0503020204020204" pitchFamily="34" charset="-122"/>
                <a:ea typeface="微软雅黑" panose="020B0503020204020204" pitchFamily="34" charset="-122"/>
              </a:rPr>
              <a:t>理想情况</a:t>
            </a:r>
          </a:p>
          <a:p>
            <a:pPr marL="900113" lvl="1" indent="-360363">
              <a:lnSpc>
                <a:spcPct val="130000"/>
              </a:lnSpc>
            </a:pPr>
            <a:r>
              <a:rPr lang="zh-CN" altLang="en-US">
                <a:solidFill>
                  <a:srgbClr val="3333FF"/>
                </a:solidFill>
                <a:latin typeface="Garamond" panose="02020404030301010803" pitchFamily="18" charset="0"/>
              </a:rPr>
              <a:t>受数组寻址启发</a:t>
            </a:r>
            <a:r>
              <a:rPr lang="zh-CN" altLang="en-US">
                <a:latin typeface="Garamond" panose="02020404030301010803" pitchFamily="18" charset="0"/>
              </a:rPr>
              <a:t>，根据关键码值直接找到记录存储地址</a:t>
            </a:r>
          </a:p>
          <a:p>
            <a:pPr marL="900113" lvl="1" indent="-360363">
              <a:lnSpc>
                <a:spcPct val="130000"/>
              </a:lnSpc>
            </a:pPr>
            <a:r>
              <a:rPr lang="zh-CN" altLang="en-US">
                <a:latin typeface="Garamond" panose="02020404030301010803" pitchFamily="18" charset="0"/>
              </a:rPr>
              <a:t>不需把待查关键码与候选记录集合进行逐个比较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F657FD92-72CB-474F-B826-00B306D09C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5FC8A1B-9C91-461B-8F4D-81814988A74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5843" name="标题 1">
            <a:extLst>
              <a:ext uri="{FF2B5EF4-FFF2-40B4-BE49-F238E27FC236}">
                <a16:creationId xmlns:a16="http://schemas.microsoft.com/office/drawing/2014/main" id="{C9EEB45B-FD3B-4350-ACC0-7CFF564CFEF5}"/>
              </a:ext>
            </a:extLst>
          </p:cNvPr>
          <p:cNvSpPr>
            <a:spLocks noGrp="1" noChangeArrowheads="1"/>
          </p:cNvSpPr>
          <p:nvPr>
            <p:ph type="title" idx="4294967295"/>
          </p:nvPr>
        </p:nvSpPr>
        <p:spPr/>
        <p:txBody>
          <a:bodyPr/>
          <a:lstStyle/>
          <a:p>
            <a:r>
              <a:rPr lang="zh-CN" altLang="en-US" b="1">
                <a:ea typeface="黑体" panose="02010609060101010101" pitchFamily="49" charset="-122"/>
              </a:rPr>
              <a:t>数组直接寻址带来的启示</a:t>
            </a:r>
          </a:p>
        </p:txBody>
      </p:sp>
      <p:sp>
        <p:nvSpPr>
          <p:cNvPr id="35844" name="内容占位符 2">
            <a:extLst>
              <a:ext uri="{FF2B5EF4-FFF2-40B4-BE49-F238E27FC236}">
                <a16:creationId xmlns:a16="http://schemas.microsoft.com/office/drawing/2014/main" id="{34257B37-F5F8-47AA-8DC4-A048291E221B}"/>
              </a:ext>
            </a:extLst>
          </p:cNvPr>
          <p:cNvSpPr>
            <a:spLocks noGrp="1" noChangeArrowheads="1"/>
          </p:cNvSpPr>
          <p:nvPr>
            <p:ph idx="4294967295"/>
          </p:nvPr>
        </p:nvSpPr>
        <p:spPr>
          <a:xfrm>
            <a:off x="203173" y="1038225"/>
            <a:ext cx="11664775" cy="5410200"/>
          </a:xfrm>
        </p:spPr>
        <p:txBody>
          <a:bodyPr/>
          <a:lstStyle/>
          <a:p>
            <a:pPr marL="360363" indent="-360363">
              <a:lnSpc>
                <a:spcPct val="140000"/>
              </a:lnSpc>
              <a:spcBef>
                <a:spcPct val="40000"/>
              </a:spcBef>
            </a:pPr>
            <a:r>
              <a:rPr lang="zh-CN" altLang="en-US" dirty="0">
                <a:latin typeface="微软雅黑" panose="020B0503020204020204" pitchFamily="34" charset="-122"/>
                <a:ea typeface="微软雅黑" panose="020B0503020204020204" pitchFamily="34" charset="-122"/>
              </a:rPr>
              <a:t>例如，读取指定下标的数组元素</a:t>
            </a:r>
          </a:p>
          <a:p>
            <a:pPr marL="900113" lvl="1" indent="-360363">
              <a:lnSpc>
                <a:spcPct val="140000"/>
              </a:lnSpc>
              <a:spcBef>
                <a:spcPct val="40000"/>
              </a:spcBef>
            </a:pPr>
            <a:r>
              <a:rPr lang="zh-CN" altLang="en-US" dirty="0"/>
              <a:t>根据数组的起始存储地址、以及数组下标值而直接计算出来的，所花费的时间是</a:t>
            </a:r>
            <a:r>
              <a:rPr lang="en-US" altLang="zh-CN" dirty="0"/>
              <a:t>O(1)</a:t>
            </a:r>
          </a:p>
          <a:p>
            <a:pPr marL="900113" lvl="1" indent="-360363">
              <a:lnSpc>
                <a:spcPct val="140000"/>
              </a:lnSpc>
              <a:spcBef>
                <a:spcPct val="40000"/>
              </a:spcBef>
            </a:pPr>
            <a:r>
              <a:rPr lang="zh-CN" altLang="en-US" dirty="0">
                <a:solidFill>
                  <a:srgbClr val="000066"/>
                </a:solidFill>
                <a:latin typeface="微软雅黑" panose="020B0503020204020204" pitchFamily="34" charset="-122"/>
                <a:ea typeface="微软雅黑" panose="020B0503020204020204" pitchFamily="34" charset="-122"/>
              </a:rPr>
              <a:t>与数组规模</a:t>
            </a:r>
            <a:r>
              <a:rPr lang="en-US" altLang="zh-CN" dirty="0">
                <a:solidFill>
                  <a:srgbClr val="000066"/>
                </a:solidFill>
                <a:latin typeface="微软雅黑" panose="020B0503020204020204" pitchFamily="34" charset="-122"/>
                <a:ea typeface="微软雅黑" panose="020B0503020204020204" pitchFamily="34" charset="-122"/>
              </a:rPr>
              <a:t>n</a:t>
            </a:r>
            <a:r>
              <a:rPr lang="zh-CN" altLang="en-US" dirty="0">
                <a:solidFill>
                  <a:srgbClr val="000066"/>
                </a:solidFill>
                <a:latin typeface="微软雅黑" panose="020B0503020204020204" pitchFamily="34" charset="-122"/>
                <a:ea typeface="微软雅黑" panose="020B0503020204020204" pitchFamily="34" charset="-122"/>
              </a:rPr>
              <a:t>无关</a:t>
            </a:r>
          </a:p>
          <a:p>
            <a:pPr marL="360363" indent="-360363">
              <a:lnSpc>
                <a:spcPct val="140000"/>
              </a:lnSpc>
              <a:spcBef>
                <a:spcPct val="40000"/>
              </a:spcBef>
            </a:pPr>
            <a:r>
              <a:rPr lang="zh-CN" altLang="en-US" dirty="0">
                <a:latin typeface="微软雅黑" panose="020B0503020204020204" pitchFamily="34" charset="-122"/>
                <a:ea typeface="微软雅黑" panose="020B0503020204020204" pitchFamily="34" charset="-122"/>
              </a:rPr>
              <a:t>受此启发，</a:t>
            </a:r>
            <a:r>
              <a:rPr lang="zh-CN" altLang="en-US" dirty="0">
                <a:ea typeface="微软雅黑" panose="020B0503020204020204" pitchFamily="34" charset="-122"/>
              </a:rPr>
              <a:t>计算机科学家发明了散列方法（</a:t>
            </a:r>
            <a:r>
              <a:rPr lang="en-US" altLang="zh-CN" dirty="0">
                <a:ea typeface="微软雅黑" panose="020B0503020204020204" pitchFamily="34" charset="-122"/>
              </a:rPr>
              <a:t>Hash, </a:t>
            </a:r>
            <a:r>
              <a:rPr lang="zh-CN" altLang="en-US" dirty="0">
                <a:ea typeface="微软雅黑" panose="020B0503020204020204" pitchFamily="34" charset="-122"/>
              </a:rPr>
              <a:t>“哈希”“杂凑”）</a:t>
            </a:r>
          </a:p>
          <a:p>
            <a:pPr marL="900113" lvl="1" indent="-360363">
              <a:lnSpc>
                <a:spcPct val="140000"/>
              </a:lnSpc>
              <a:spcBef>
                <a:spcPct val="40000"/>
              </a:spcBef>
            </a:pPr>
            <a:r>
              <a:rPr lang="zh-CN" altLang="en-US" dirty="0">
                <a:solidFill>
                  <a:srgbClr val="000066"/>
                </a:solidFill>
                <a:latin typeface="微软雅黑" panose="020B0503020204020204" pitchFamily="34" charset="-122"/>
                <a:ea typeface="微软雅黑" panose="020B0503020204020204" pitchFamily="34" charset="-122"/>
              </a:rPr>
              <a:t>建立起关键码与存储地址之间的直接映射关系</a:t>
            </a:r>
            <a:endParaRPr lang="en-US" altLang="zh-CN" dirty="0">
              <a:solidFill>
                <a:srgbClr val="000066"/>
              </a:solidFill>
              <a:latin typeface="微软雅黑" panose="020B0503020204020204" pitchFamily="34" charset="-122"/>
              <a:ea typeface="微软雅黑" panose="020B0503020204020204" pitchFamily="34" charset="-122"/>
            </a:endParaRPr>
          </a:p>
          <a:p>
            <a:pPr marL="900113" lvl="1" indent="-360363">
              <a:lnSpc>
                <a:spcPct val="140000"/>
              </a:lnSpc>
              <a:spcBef>
                <a:spcPct val="40000"/>
              </a:spcBef>
            </a:pPr>
            <a:r>
              <a:rPr lang="zh-CN" altLang="en-US" dirty="0">
                <a:solidFill>
                  <a:srgbClr val="C00000"/>
                </a:solidFill>
                <a:latin typeface="微软雅黑" panose="020B0503020204020204" pitchFamily="34" charset="-122"/>
                <a:ea typeface="微软雅黑" panose="020B0503020204020204" pitchFamily="34" charset="-122"/>
              </a:rPr>
              <a:t>一类重要的检索方法</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68D72A7D-7D95-4BAA-BF25-D43B87C23A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53ED14E-6D94-4F4F-9F0D-49126A1B123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171" name="标题 1">
            <a:extLst>
              <a:ext uri="{FF2B5EF4-FFF2-40B4-BE49-F238E27FC236}">
                <a16:creationId xmlns:a16="http://schemas.microsoft.com/office/drawing/2014/main" id="{DE71B79C-B7DB-4018-9C65-37BFFBE9DBFC}"/>
              </a:ext>
            </a:extLst>
          </p:cNvPr>
          <p:cNvSpPr>
            <a:spLocks noGrp="1" noChangeArrowheads="1"/>
          </p:cNvSpPr>
          <p:nvPr>
            <p:ph type="title" idx="4294967295"/>
          </p:nvPr>
        </p:nvSpPr>
        <p:spPr/>
        <p:txBody>
          <a:bodyPr/>
          <a:lstStyle/>
          <a:p>
            <a:r>
              <a:rPr lang="zh-CN" altLang="en-US" b="1">
                <a:ea typeface="黑体" panose="02010609060101010101" pitchFamily="49" charset="-122"/>
              </a:rPr>
              <a:t>基本概念</a:t>
            </a:r>
          </a:p>
        </p:txBody>
      </p:sp>
      <p:sp>
        <p:nvSpPr>
          <p:cNvPr id="7172" name="内容占位符 2">
            <a:extLst>
              <a:ext uri="{FF2B5EF4-FFF2-40B4-BE49-F238E27FC236}">
                <a16:creationId xmlns:a16="http://schemas.microsoft.com/office/drawing/2014/main" id="{52E2F574-7FDA-4D43-9700-0DD89A78FA21}"/>
              </a:ext>
            </a:extLst>
          </p:cNvPr>
          <p:cNvSpPr>
            <a:spLocks noGrp="1" noChangeArrowheads="1"/>
          </p:cNvSpPr>
          <p:nvPr>
            <p:ph idx="4294967295"/>
          </p:nvPr>
        </p:nvSpPr>
        <p:spPr/>
        <p:txBody>
          <a:bodyPr/>
          <a:lstStyle/>
          <a:p>
            <a:pPr marL="360363" indent="-360363">
              <a:lnSpc>
                <a:spcPct val="140000"/>
              </a:lnSpc>
            </a:pPr>
            <a:r>
              <a:rPr lang="zh-CN" altLang="en-US" sz="3200" dirty="0"/>
              <a:t>检索</a:t>
            </a:r>
          </a:p>
          <a:p>
            <a:pPr marL="900113" lvl="1" indent="-360363">
              <a:lnSpc>
                <a:spcPct val="140000"/>
              </a:lnSpc>
            </a:pPr>
            <a:r>
              <a:rPr lang="zh-CN" altLang="en-US" sz="2800" dirty="0"/>
              <a:t>在记录集合中找到“</a:t>
            </a:r>
            <a:r>
              <a:rPr lang="zh-CN" altLang="en-US" sz="2800" u="sng" dirty="0">
                <a:solidFill>
                  <a:srgbClr val="800000"/>
                </a:solidFill>
              </a:rPr>
              <a:t>关键码值</a:t>
            </a:r>
            <a:r>
              <a:rPr lang="en-US" altLang="zh-CN" sz="2800" u="sng" dirty="0">
                <a:solidFill>
                  <a:srgbClr val="800000"/>
                </a:solidFill>
              </a:rPr>
              <a:t>=</a:t>
            </a:r>
            <a:r>
              <a:rPr lang="zh-CN" altLang="en-US" sz="2800" u="sng" dirty="0">
                <a:solidFill>
                  <a:srgbClr val="800000"/>
                </a:solidFill>
              </a:rPr>
              <a:t>给定值</a:t>
            </a:r>
            <a:r>
              <a:rPr lang="zh-CN" altLang="en-US" sz="2800" dirty="0"/>
              <a:t>” 的记录</a:t>
            </a:r>
          </a:p>
          <a:p>
            <a:pPr marL="900113" lvl="1" indent="-360363">
              <a:lnSpc>
                <a:spcPct val="140000"/>
              </a:lnSpc>
            </a:pPr>
            <a:r>
              <a:rPr lang="zh-CN" altLang="en-US" sz="2800" dirty="0"/>
              <a:t>或找到关键码值“</a:t>
            </a:r>
            <a:r>
              <a:rPr lang="zh-CN" altLang="en-US" sz="2800" u="sng" dirty="0">
                <a:solidFill>
                  <a:srgbClr val="800000"/>
                </a:solidFill>
              </a:rPr>
              <a:t>符合特定约束条件</a:t>
            </a:r>
            <a:r>
              <a:rPr lang="zh-CN" altLang="en-US" sz="2800" dirty="0"/>
              <a:t>”的记录集</a:t>
            </a:r>
            <a:endParaRPr lang="zh-CN" altLang="en-US" sz="3200" dirty="0"/>
          </a:p>
          <a:p>
            <a:pPr marL="360363" indent="-360363">
              <a:lnSpc>
                <a:spcPct val="140000"/>
              </a:lnSpc>
            </a:pPr>
            <a:r>
              <a:rPr lang="zh-CN" altLang="en-US" sz="3200" dirty="0"/>
              <a:t>检索</a:t>
            </a:r>
            <a:r>
              <a:rPr lang="zh-CN" altLang="en-US" sz="3200" dirty="0">
                <a:solidFill>
                  <a:srgbClr val="800000"/>
                </a:solidFill>
              </a:rPr>
              <a:t>效率</a:t>
            </a:r>
            <a:r>
              <a:rPr lang="zh-CN" altLang="en-US" sz="3200" dirty="0"/>
              <a:t>非常重要</a:t>
            </a:r>
          </a:p>
          <a:p>
            <a:pPr marL="900113" lvl="1" indent="-360363">
              <a:lnSpc>
                <a:spcPct val="140000"/>
              </a:lnSpc>
            </a:pPr>
            <a:r>
              <a:rPr lang="zh-CN" altLang="en-US" sz="2800" dirty="0"/>
              <a:t>尤其对于大数据量</a:t>
            </a:r>
          </a:p>
          <a:p>
            <a:pPr marL="900113" lvl="1" indent="-360363">
              <a:lnSpc>
                <a:spcPct val="140000"/>
              </a:lnSpc>
            </a:pPr>
            <a:r>
              <a:rPr lang="zh-CN" altLang="en-US" sz="2800" dirty="0"/>
              <a:t>需要对数据进行</a:t>
            </a:r>
            <a:r>
              <a:rPr lang="zh-CN" altLang="en-US" sz="2800" dirty="0">
                <a:solidFill>
                  <a:srgbClr val="800000"/>
                </a:solidFill>
              </a:rPr>
              <a:t>特殊的存储处理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D23A7CD7-322F-41B0-BFBC-46BA216827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FAFA735-A41F-4981-8A77-BBA4CA62A35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6867" name="标题 1">
            <a:extLst>
              <a:ext uri="{FF2B5EF4-FFF2-40B4-BE49-F238E27FC236}">
                <a16:creationId xmlns:a16="http://schemas.microsoft.com/office/drawing/2014/main" id="{726415DC-52B4-48D2-8BAA-DCC9E9D0096F}"/>
              </a:ext>
            </a:extLst>
          </p:cNvPr>
          <p:cNvSpPr>
            <a:spLocks noGrp="1" noChangeArrowheads="1"/>
          </p:cNvSpPr>
          <p:nvPr>
            <p:ph type="title" idx="4294967295"/>
          </p:nvPr>
        </p:nvSpPr>
        <p:spPr/>
        <p:txBody>
          <a:bodyPr/>
          <a:lstStyle/>
          <a:p>
            <a:r>
              <a:rPr lang="zh-CN" altLang="en-US" b="1">
                <a:solidFill>
                  <a:srgbClr val="FFFF00"/>
                </a:solidFill>
                <a:latin typeface="宋体" panose="02010600030101010101" pitchFamily="2" charset="-122"/>
                <a:ea typeface="黑体" panose="02010609060101010101" pitchFamily="49" charset="-122"/>
              </a:rPr>
              <a:t>散列基本思想</a:t>
            </a:r>
            <a:endParaRPr lang="zh-CN" altLang="en-US" b="1">
              <a:solidFill>
                <a:srgbClr val="FFFF00"/>
              </a:solidFill>
              <a:ea typeface="黑体" panose="02010609060101010101" pitchFamily="49" charset="-122"/>
            </a:endParaRPr>
          </a:p>
        </p:txBody>
      </p:sp>
      <p:sp>
        <p:nvSpPr>
          <p:cNvPr id="36868" name="内容占位符 2">
            <a:extLst>
              <a:ext uri="{FF2B5EF4-FFF2-40B4-BE49-F238E27FC236}">
                <a16:creationId xmlns:a16="http://schemas.microsoft.com/office/drawing/2014/main" id="{772EA64C-D291-4F4F-9588-4575FC8952E5}"/>
              </a:ext>
            </a:extLst>
          </p:cNvPr>
          <p:cNvSpPr>
            <a:spLocks noGrp="1" noChangeArrowheads="1"/>
          </p:cNvSpPr>
          <p:nvPr>
            <p:ph idx="4294967295"/>
          </p:nvPr>
        </p:nvSpPr>
        <p:spPr>
          <a:xfrm>
            <a:off x="327267" y="967582"/>
            <a:ext cx="8686800" cy="5410200"/>
          </a:xfrm>
        </p:spPr>
        <p:txBody>
          <a:bodyPr/>
          <a:lstStyle/>
          <a:p>
            <a:pPr marL="360363" indent="-360363">
              <a:lnSpc>
                <a:spcPct val="200000"/>
              </a:lnSpc>
              <a:spcBef>
                <a:spcPts val="6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待检索的关键码</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marL="360363" indent="-360363">
              <a:lnSpc>
                <a:spcPct val="200000"/>
              </a:lnSpc>
              <a:spcBef>
                <a:spcPts val="600"/>
              </a:spcBef>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一个确定的函数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，函数值</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h(K)</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marL="360363" indent="-360363">
              <a:lnSpc>
                <a:spcPct val="200000"/>
              </a:lnSpc>
              <a:spcBef>
                <a:spcPts val="600"/>
              </a:spcBef>
            </a:pPr>
            <a:r>
              <a:rPr lang="zh-CN" altLang="en-US" dirty="0">
                <a:latin typeface="Garamond" panose="02020404030301010803" pitchFamily="18" charset="0"/>
                <a:ea typeface="微软雅黑" panose="020B0503020204020204" pitchFamily="34" charset="-122"/>
                <a:cs typeface="Times New Roman" panose="02020603050405020304" pitchFamily="18" charset="0"/>
              </a:rPr>
              <a:t>根据</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h(K)</a:t>
            </a:r>
            <a:r>
              <a:rPr lang="zh-CN" altLang="en-US" dirty="0">
                <a:latin typeface="Garamond" panose="02020404030301010803" pitchFamily="18" charset="0"/>
                <a:ea typeface="微软雅黑" panose="020B0503020204020204" pitchFamily="34" charset="-122"/>
                <a:cs typeface="Times New Roman" panose="02020603050405020304" pitchFamily="18" charset="0"/>
              </a:rPr>
              <a:t>计算记录存储位置</a:t>
            </a:r>
          </a:p>
          <a:p>
            <a:pPr marL="900113" lvl="1" indent="-360363">
              <a:spcBef>
                <a:spcPts val="600"/>
              </a:spcBef>
            </a:pPr>
            <a:r>
              <a:rPr lang="zh-CN" altLang="en-US" dirty="0">
                <a:latin typeface="Garamond" panose="02020404030301010803" pitchFamily="18" charset="0"/>
                <a:ea typeface="微软雅黑" panose="020B0503020204020204" pitchFamily="34" charset="-122"/>
                <a:cs typeface="Times New Roman" panose="02020603050405020304" pitchFamily="18" charset="0"/>
              </a:rPr>
              <a:t>散列表的存储空间是一维数组</a:t>
            </a:r>
          </a:p>
          <a:p>
            <a:pPr marL="900113" lvl="1" indent="-360363">
              <a:spcBef>
                <a:spcPts val="600"/>
              </a:spcBef>
            </a:pPr>
            <a:r>
              <a:rPr lang="zh-CN" altLang="en-US" dirty="0">
                <a:latin typeface="Garamond" panose="02020404030301010803" pitchFamily="18" charset="0"/>
                <a:ea typeface="微软雅黑" panose="020B0503020204020204" pitchFamily="34" charset="-122"/>
                <a:cs typeface="Times New Roman" panose="02020603050405020304" pitchFamily="18" charset="0"/>
              </a:rPr>
              <a:t>散列地址是数组的下标</a:t>
            </a:r>
          </a:p>
        </p:txBody>
      </p:sp>
      <p:pic>
        <p:nvPicPr>
          <p:cNvPr id="36869" name="Picture 4" descr="dir_acc_table">
            <a:extLst>
              <a:ext uri="{FF2B5EF4-FFF2-40B4-BE49-F238E27FC236}">
                <a16:creationId xmlns:a16="http://schemas.microsoft.com/office/drawing/2014/main" id="{10F164C1-7370-47F2-8894-D0B4E659A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982" y="1791494"/>
            <a:ext cx="35782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290A14AF-870A-4304-A392-C136E6C49A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E2E7BDC-7E9E-4780-B8DA-0B1AC344003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7891" name="标题 1">
            <a:extLst>
              <a:ext uri="{FF2B5EF4-FFF2-40B4-BE49-F238E27FC236}">
                <a16:creationId xmlns:a16="http://schemas.microsoft.com/office/drawing/2014/main" id="{D42F949B-CEF5-4DC8-9D82-0C43B7222862}"/>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例子</a:t>
            </a:r>
            <a:r>
              <a:rPr lang="en-US" altLang="zh-CN" b="1">
                <a:latin typeface="Garamond" panose="02020404030301010803" pitchFamily="18" charset="0"/>
                <a:ea typeface="黑体" panose="02010609060101010101" pitchFamily="49" charset="-122"/>
                <a:cs typeface="Times New Roman" panose="02020603050405020304" pitchFamily="18" charset="0"/>
              </a:rPr>
              <a:t>1</a:t>
            </a:r>
            <a:endParaRPr lang="zh-CN" altLang="en-US" b="1">
              <a:latin typeface="Garamond" panose="02020404030301010803" pitchFamily="18" charset="0"/>
              <a:ea typeface="黑体" panose="02010609060101010101" pitchFamily="49" charset="-122"/>
              <a:cs typeface="Times New Roman" panose="02020603050405020304" pitchFamily="18" charset="0"/>
            </a:endParaRPr>
          </a:p>
        </p:txBody>
      </p:sp>
      <p:sp>
        <p:nvSpPr>
          <p:cNvPr id="37892" name="内容占位符 2">
            <a:extLst>
              <a:ext uri="{FF2B5EF4-FFF2-40B4-BE49-F238E27FC236}">
                <a16:creationId xmlns:a16="http://schemas.microsoft.com/office/drawing/2014/main" id="{6243AF46-7CCB-43AA-BF70-F7D39902F55D}"/>
              </a:ext>
            </a:extLst>
          </p:cNvPr>
          <p:cNvSpPr>
            <a:spLocks noGrp="1" noChangeArrowheads="1"/>
          </p:cNvSpPr>
          <p:nvPr>
            <p:ph idx="4294967295"/>
          </p:nvPr>
        </p:nvSpPr>
        <p:spPr/>
        <p:txBody>
          <a:bodyPr/>
          <a:lstStyle/>
          <a:p>
            <a:pPr marL="360363" indent="-360363">
              <a:lnSpc>
                <a:spcPct val="130000"/>
              </a:lnSpc>
              <a:spcBef>
                <a:spcPct val="50000"/>
              </a:spcBef>
            </a:pPr>
            <a:r>
              <a:rPr lang="zh-CN" altLang="en-US" sz="2400">
                <a:latin typeface="微软雅黑" panose="020B0503020204020204" pitchFamily="34" charset="-122"/>
                <a:ea typeface="微软雅黑" panose="020B0503020204020204" pitchFamily="34" charset="-122"/>
              </a:rPr>
              <a:t>例</a:t>
            </a:r>
            <a:r>
              <a:rPr lang="en-US" altLang="zh-CN" sz="2400">
                <a:latin typeface="微软雅黑" panose="020B0503020204020204" pitchFamily="34" charset="-122"/>
                <a:ea typeface="微软雅黑" panose="020B0503020204020204" pitchFamily="34" charset="-122"/>
              </a:rPr>
              <a:t>10.1</a:t>
            </a:r>
            <a:r>
              <a:rPr lang="zh-CN" altLang="en-US" sz="2400">
                <a:latin typeface="微软雅黑" panose="020B0503020204020204" pitchFamily="34" charset="-122"/>
                <a:ea typeface="微软雅黑" panose="020B0503020204020204" pitchFamily="34" charset="-122"/>
              </a:rPr>
              <a:t>：已知线性表关键码集合为：</a:t>
            </a:r>
          </a:p>
          <a:p>
            <a:pPr marL="360363" indent="-360363">
              <a:lnSpc>
                <a:spcPct val="130000"/>
              </a:lnSpc>
              <a:spcBef>
                <a:spcPct val="50000"/>
              </a:spcBef>
              <a:buClr>
                <a:srgbClr val="FF3300"/>
              </a:buClr>
              <a:buNone/>
            </a:pPr>
            <a:r>
              <a:rPr lang="en-US" altLang="zh-CN" sz="2400">
                <a:latin typeface="Garamond" panose="02020404030301010803" pitchFamily="18" charset="0"/>
              </a:rPr>
              <a:t>	S = {and, array, begin, do, else, end, for, go, if, repeat, then, until, while, with}</a:t>
            </a:r>
          </a:p>
          <a:p>
            <a:pPr marL="360363" indent="-360363">
              <a:lnSpc>
                <a:spcPct val="130000"/>
              </a:lnSpc>
              <a:spcBef>
                <a:spcPct val="50000"/>
              </a:spcBef>
            </a:pPr>
            <a:r>
              <a:rPr lang="zh-CN" altLang="en-US" sz="2400">
                <a:latin typeface="Garamond" panose="02020404030301010803" pitchFamily="18" charset="0"/>
              </a:rPr>
              <a:t>设散列表为：</a:t>
            </a:r>
          </a:p>
          <a:p>
            <a:pPr marL="360363" indent="-360363" algn="ctr">
              <a:lnSpc>
                <a:spcPct val="130000"/>
              </a:lnSpc>
              <a:spcBef>
                <a:spcPct val="50000"/>
              </a:spcBef>
              <a:buClr>
                <a:srgbClr val="FF3300"/>
              </a:buClr>
              <a:buNone/>
            </a:pPr>
            <a:r>
              <a:rPr lang="en-US" altLang="zh-CN" sz="2400">
                <a:latin typeface="Garamond" panose="02020404030301010803" pitchFamily="18" charset="0"/>
              </a:rPr>
              <a:t>	char  HT[26][8];</a:t>
            </a:r>
          </a:p>
          <a:p>
            <a:pPr marL="360363" indent="-360363">
              <a:lnSpc>
                <a:spcPct val="130000"/>
              </a:lnSpc>
              <a:spcBef>
                <a:spcPct val="50000"/>
              </a:spcBef>
              <a:buClr>
                <a:srgbClr val="3333FF"/>
              </a:buClr>
            </a:pPr>
            <a:r>
              <a:rPr lang="zh-CN" altLang="en-US" sz="2400">
                <a:latin typeface="Garamond" panose="02020404030301010803" pitchFamily="18" charset="0"/>
              </a:rPr>
              <a:t>散列函数</a:t>
            </a:r>
            <a:r>
              <a:rPr lang="en-US" altLang="zh-CN" sz="2400">
                <a:latin typeface="Garamond" panose="02020404030301010803" pitchFamily="18" charset="0"/>
              </a:rPr>
              <a:t>H(key)</a:t>
            </a:r>
            <a:r>
              <a:rPr lang="zh-CN" altLang="en-US" sz="2400">
                <a:latin typeface="Garamond" panose="02020404030301010803" pitchFamily="18" charset="0"/>
              </a:rPr>
              <a:t>的值，取为关键码</a:t>
            </a:r>
            <a:r>
              <a:rPr lang="en-US" altLang="zh-CN" sz="2400">
                <a:latin typeface="Garamond" panose="02020404030301010803" pitchFamily="18" charset="0"/>
              </a:rPr>
              <a:t>key</a:t>
            </a:r>
            <a:r>
              <a:rPr lang="zh-CN" altLang="en-US" sz="2400">
                <a:latin typeface="Garamond" panose="02020404030301010803" pitchFamily="18" charset="0"/>
              </a:rPr>
              <a:t>中的第一个字母在字母表</a:t>
            </a:r>
            <a:r>
              <a:rPr lang="en-US" altLang="zh-CN" sz="2400">
                <a:latin typeface="Garamond" panose="02020404030301010803" pitchFamily="18" charset="0"/>
              </a:rPr>
              <a:t>{a, b, c, ..., z}</a:t>
            </a:r>
            <a:r>
              <a:rPr lang="zh-CN" altLang="en-US" sz="2400">
                <a:latin typeface="Garamond" panose="02020404030301010803" pitchFamily="18" charset="0"/>
              </a:rPr>
              <a:t>中的序号，即：</a:t>
            </a:r>
          </a:p>
          <a:p>
            <a:pPr marL="360363" indent="-360363" algn="ctr">
              <a:lnSpc>
                <a:spcPct val="130000"/>
              </a:lnSpc>
              <a:spcBef>
                <a:spcPct val="50000"/>
              </a:spcBef>
              <a:buClr>
                <a:srgbClr val="FF3300"/>
              </a:buClr>
              <a:buNone/>
            </a:pPr>
            <a:r>
              <a:rPr lang="en-US" altLang="zh-CN" sz="2400">
                <a:latin typeface="Garamond" panose="02020404030301010803" pitchFamily="18" charset="0"/>
              </a:rPr>
              <a:t>H(key)=key[0] – ‘a’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4D81B51B-C2C1-4797-BB55-6C1393ED2A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3825715-3FC5-474E-975F-18828AE0E0C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 name="标题 7">
            <a:extLst>
              <a:ext uri="{FF2B5EF4-FFF2-40B4-BE49-F238E27FC236}">
                <a16:creationId xmlns:a16="http://schemas.microsoft.com/office/drawing/2014/main" id="{B80978D5-272A-49C2-A786-20A1C10B8665}"/>
              </a:ext>
            </a:extLst>
          </p:cNvPr>
          <p:cNvSpPr>
            <a:spLocks noGrp="1"/>
          </p:cNvSpPr>
          <p:nvPr>
            <p:ph type="title" idx="4294967295"/>
          </p:nvPr>
        </p:nvSpPr>
        <p:spPr/>
        <p:txBody>
          <a:bodyPr/>
          <a:lstStyle/>
          <a:p>
            <a:pPr>
              <a:defRPr/>
            </a:pPr>
            <a:r>
              <a:rPr lang="zh-CN" altLang="en-US" b="1" dirty="0">
                <a:latin typeface="+mn-lt"/>
              </a:rPr>
              <a:t>例子</a:t>
            </a:r>
            <a:r>
              <a:rPr lang="en-US" altLang="zh-CN" b="1" dirty="0">
                <a:latin typeface="+mn-lt"/>
                <a:cs typeface="Times New Roman" pitchFamily="18" charset="0"/>
              </a:rPr>
              <a:t>1</a:t>
            </a:r>
            <a:r>
              <a:rPr lang="zh-CN" altLang="en-US" b="1" dirty="0">
                <a:latin typeface="+mn-lt"/>
                <a:cs typeface="Times New Roman" pitchFamily="18" charset="0"/>
              </a:rPr>
              <a:t>（续）</a:t>
            </a:r>
            <a:endParaRPr lang="zh-CN" altLang="en-US" b="1" dirty="0">
              <a:latin typeface="+mn-lt"/>
            </a:endParaRPr>
          </a:p>
        </p:txBody>
      </p:sp>
      <p:graphicFrame>
        <p:nvGraphicFramePr>
          <p:cNvPr id="38916" name="Object 2">
            <a:extLst>
              <a:ext uri="{FF2B5EF4-FFF2-40B4-BE49-F238E27FC236}">
                <a16:creationId xmlns:a16="http://schemas.microsoft.com/office/drawing/2014/main" id="{94CE466A-7C04-4B82-AD95-F6F3AA4B00C3}"/>
              </a:ext>
            </a:extLst>
          </p:cNvPr>
          <p:cNvGraphicFramePr>
            <a:graphicFrameLocks noGrp="1" noChangeAspect="1"/>
          </p:cNvGraphicFramePr>
          <p:nvPr>
            <p:ph idx="4294967295"/>
          </p:nvPr>
        </p:nvGraphicFramePr>
        <p:xfrm>
          <a:off x="3242470" y="1295400"/>
          <a:ext cx="5824537" cy="4643438"/>
        </p:xfrm>
        <a:graphic>
          <a:graphicData uri="http://schemas.openxmlformats.org/presentationml/2006/ole">
            <mc:AlternateContent xmlns:mc="http://schemas.openxmlformats.org/markup-compatibility/2006">
              <mc:Choice xmlns:v="urn:schemas-microsoft-com:vml" Requires="v">
                <p:oleObj spid="_x0000_s44108" name="Picture" r:id="rId5" imgW="3646311" imgH="2912533" progId="Word.Picture.8">
                  <p:embed/>
                </p:oleObj>
              </mc:Choice>
              <mc:Fallback>
                <p:oleObj name="Picture" r:id="rId5" imgW="3646311" imgH="2912533" progId="Word.Picture.8">
                  <p:embed/>
                  <p:pic>
                    <p:nvPicPr>
                      <p:cNvPr id="38916" name="Object 2">
                        <a:extLst>
                          <a:ext uri="{FF2B5EF4-FFF2-40B4-BE49-F238E27FC236}">
                            <a16:creationId xmlns:a16="http://schemas.microsoft.com/office/drawing/2014/main" id="{94CE466A-7C04-4B82-AD95-F6F3AA4B0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2470" y="1295400"/>
                        <a:ext cx="58245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734E81B6-AD1A-4963-9E96-8D73B6DDE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B738AE6-F809-4EA0-B6E1-06A7DAE95AD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0963" name="Rectangle 2">
            <a:extLst>
              <a:ext uri="{FF2B5EF4-FFF2-40B4-BE49-F238E27FC236}">
                <a16:creationId xmlns:a16="http://schemas.microsoft.com/office/drawing/2014/main" id="{1A5C4258-A794-461A-B2E0-881FF702333E}"/>
              </a:ext>
            </a:extLst>
          </p:cNvPr>
          <p:cNvSpPr>
            <a:spLocks noGrp="1" noChangeArrowheads="1"/>
          </p:cNvSpPr>
          <p:nvPr>
            <p:ph type="title" idx="4294967295"/>
          </p:nvPr>
        </p:nvSpPr>
        <p:spPr/>
        <p:txBody>
          <a:bodyPr/>
          <a:lstStyle/>
          <a:p>
            <a:pPr>
              <a:defRPr/>
            </a:pPr>
            <a:r>
              <a:rPr lang="zh-CN" altLang="en-US" b="1" dirty="0">
                <a:latin typeface="+mn-lt"/>
                <a:ea typeface="黑体" panose="02010609060101010101" pitchFamily="49" charset="-122"/>
              </a:rPr>
              <a:t>例子 </a:t>
            </a:r>
            <a:r>
              <a:rPr lang="en-US" altLang="zh-CN" b="1" dirty="0">
                <a:latin typeface="+mn-lt"/>
                <a:ea typeface="黑体" panose="02010609060101010101" pitchFamily="49" charset="-122"/>
              </a:rPr>
              <a:t>2</a:t>
            </a:r>
          </a:p>
        </p:txBody>
      </p:sp>
      <p:sp>
        <p:nvSpPr>
          <p:cNvPr id="40964" name="内容占位符 4">
            <a:extLst>
              <a:ext uri="{FF2B5EF4-FFF2-40B4-BE49-F238E27FC236}">
                <a16:creationId xmlns:a16="http://schemas.microsoft.com/office/drawing/2014/main" id="{F353EB17-CBE6-47ED-8658-AAF0CD55A9D6}"/>
              </a:ext>
            </a:extLst>
          </p:cNvPr>
          <p:cNvSpPr>
            <a:spLocks noGrp="1" noChangeArrowheads="1"/>
          </p:cNvSpPr>
          <p:nvPr>
            <p:ph idx="4294967295"/>
          </p:nvPr>
        </p:nvSpPr>
        <p:spPr/>
        <p:txBody>
          <a:bodyPr/>
          <a:lstStyle/>
          <a:p>
            <a:pPr marL="360363" indent="-360363">
              <a:lnSpc>
                <a:spcPct val="130000"/>
              </a:lnSpc>
              <a:spcBef>
                <a:spcPct val="50000"/>
              </a:spcBef>
            </a:pPr>
            <a:r>
              <a:rPr lang="zh-CN" altLang="en-US" sz="2400">
                <a:latin typeface="微软雅黑" panose="020B0503020204020204" pitchFamily="34" charset="-122"/>
                <a:ea typeface="微软雅黑" panose="020B0503020204020204" pitchFamily="34" charset="-122"/>
              </a:rPr>
              <a:t>修改散列函数：散列函数的值为</a:t>
            </a:r>
            <a:r>
              <a:rPr lang="en-US" altLang="zh-CN" sz="2400">
                <a:latin typeface="微软雅黑" panose="020B0503020204020204" pitchFamily="34" charset="-122"/>
                <a:ea typeface="微软雅黑" panose="020B0503020204020204" pitchFamily="34" charset="-122"/>
              </a:rPr>
              <a:t>key</a:t>
            </a:r>
            <a:r>
              <a:rPr lang="zh-CN" altLang="en-US" sz="2400">
                <a:latin typeface="微软雅黑" panose="020B0503020204020204" pitchFamily="34" charset="-122"/>
                <a:ea typeface="微软雅黑" panose="020B0503020204020204" pitchFamily="34" charset="-122"/>
              </a:rPr>
              <a:t>中首尾字母在字母表中序号的平均值，即：</a:t>
            </a:r>
            <a:endParaRPr lang="en-US" altLang="zh-CN" sz="2400">
              <a:latin typeface="微软雅黑" panose="020B0503020204020204" pitchFamily="34" charset="-122"/>
              <a:ea typeface="微软雅黑" panose="020B0503020204020204" pitchFamily="34" charset="-122"/>
            </a:endParaRPr>
          </a:p>
          <a:p>
            <a:pPr marL="360363" indent="-360363">
              <a:lnSpc>
                <a:spcPct val="80000"/>
              </a:lnSpc>
              <a:spcBef>
                <a:spcPct val="10000"/>
              </a:spcBef>
              <a:buClr>
                <a:srgbClr val="FF3300"/>
              </a:buClr>
              <a:buNone/>
            </a:pPr>
            <a:endParaRPr lang="en-US" altLang="zh-CN" sz="1000">
              <a:latin typeface="Garamond" panose="02020404030301010803" pitchFamily="18" charset="0"/>
            </a:endParaRPr>
          </a:p>
          <a:p>
            <a:pPr lvl="1">
              <a:lnSpc>
                <a:spcPct val="130000"/>
              </a:lnSpc>
              <a:spcBef>
                <a:spcPct val="10000"/>
              </a:spcBef>
              <a:buClr>
                <a:srgbClr val="FF3300"/>
              </a:buClr>
              <a:buSzTx/>
              <a:buFontTx/>
              <a:buNone/>
            </a:pPr>
            <a:r>
              <a:rPr lang="en-US" altLang="zh-CN" sz="2800">
                <a:latin typeface="Garamond" panose="02020404030301010803" pitchFamily="18" charset="0"/>
              </a:rPr>
              <a:t>int H1(char key[])</a:t>
            </a:r>
          </a:p>
          <a:p>
            <a:pPr lvl="1">
              <a:lnSpc>
                <a:spcPct val="130000"/>
              </a:lnSpc>
              <a:spcBef>
                <a:spcPct val="10000"/>
              </a:spcBef>
              <a:buClr>
                <a:srgbClr val="FF3300"/>
              </a:buClr>
              <a:buSzTx/>
              <a:buFontTx/>
              <a:buNone/>
            </a:pPr>
            <a:r>
              <a:rPr lang="en-US" altLang="zh-CN" sz="2800">
                <a:latin typeface="Garamond" panose="02020404030301010803" pitchFamily="18" charset="0"/>
              </a:rPr>
              <a:t>{</a:t>
            </a:r>
          </a:p>
          <a:p>
            <a:pPr lvl="1">
              <a:lnSpc>
                <a:spcPct val="130000"/>
              </a:lnSpc>
              <a:spcBef>
                <a:spcPct val="10000"/>
              </a:spcBef>
              <a:buClr>
                <a:srgbClr val="FF3300"/>
              </a:buClr>
              <a:buSzTx/>
              <a:buFontTx/>
              <a:buNone/>
            </a:pPr>
            <a:r>
              <a:rPr lang="en-US" altLang="zh-CN" sz="2800">
                <a:latin typeface="Garamond" panose="02020404030301010803" pitchFamily="18" charset="0"/>
              </a:rPr>
              <a:t>   int i = 0;</a:t>
            </a:r>
          </a:p>
          <a:p>
            <a:pPr lvl="1">
              <a:lnSpc>
                <a:spcPct val="130000"/>
              </a:lnSpc>
              <a:spcBef>
                <a:spcPct val="10000"/>
              </a:spcBef>
              <a:buClr>
                <a:srgbClr val="FF3300"/>
              </a:buClr>
              <a:buSzTx/>
              <a:buFontTx/>
              <a:buNone/>
            </a:pPr>
            <a:r>
              <a:rPr lang="en-US" altLang="zh-CN" sz="2800">
                <a:latin typeface="Garamond" panose="02020404030301010803" pitchFamily="18" charset="0"/>
              </a:rPr>
              <a:t>   while ((i&lt;8) &amp;&amp; (key[i]!=‘\0’))  i++;</a:t>
            </a:r>
          </a:p>
          <a:p>
            <a:pPr lvl="1">
              <a:lnSpc>
                <a:spcPct val="130000"/>
              </a:lnSpc>
              <a:spcBef>
                <a:spcPct val="10000"/>
              </a:spcBef>
              <a:buClr>
                <a:srgbClr val="FF3300"/>
              </a:buClr>
              <a:buSzTx/>
              <a:buFontTx/>
              <a:buNone/>
            </a:pPr>
            <a:r>
              <a:rPr lang="en-US" altLang="zh-CN" sz="2800">
                <a:latin typeface="Garamond" panose="02020404030301010803" pitchFamily="18" charset="0"/>
              </a:rPr>
              <a:t>   return((key[0] + key(i-1) – 2*’a’) /2 )</a:t>
            </a:r>
          </a:p>
          <a:p>
            <a:pPr lvl="1">
              <a:lnSpc>
                <a:spcPct val="130000"/>
              </a:lnSpc>
              <a:spcBef>
                <a:spcPct val="10000"/>
              </a:spcBef>
              <a:buClr>
                <a:srgbClr val="FF3300"/>
              </a:buClr>
              <a:buSzTx/>
              <a:buFontTx/>
              <a:buNone/>
            </a:pPr>
            <a:r>
              <a:rPr lang="en-US" altLang="zh-CN" sz="2800">
                <a:latin typeface="Garamond" panose="02020404030301010803" pitchFamily="18" charset="0"/>
              </a:rPr>
              <a:t>}</a:t>
            </a:r>
            <a:endParaRPr lang="zh-CN" altLang="en-US" sz="2800">
              <a:latin typeface="Garamond" panose="02020404030301010803"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3CD5FFC5-A771-497A-A77C-B5CB40B2D3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62D1575-8ABB-4E31-9650-7AE3454EC34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3011" name="标题 7">
            <a:extLst>
              <a:ext uri="{FF2B5EF4-FFF2-40B4-BE49-F238E27FC236}">
                <a16:creationId xmlns:a16="http://schemas.microsoft.com/office/drawing/2014/main" id="{AA1B5FF2-D129-4D55-97A3-FAEEC02149C0}"/>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例子</a:t>
            </a:r>
            <a:r>
              <a:rPr lang="en-US" altLang="zh-CN" b="1">
                <a:latin typeface="Garamond" panose="02020404030301010803" pitchFamily="18" charset="0"/>
                <a:ea typeface="黑体" panose="02010609060101010101" pitchFamily="49" charset="-122"/>
                <a:cs typeface="Times New Roman" panose="02020603050405020304" pitchFamily="18" charset="0"/>
              </a:rPr>
              <a:t>2</a:t>
            </a:r>
            <a:r>
              <a:rPr lang="zh-CN" altLang="en-US" b="1">
                <a:latin typeface="Garamond" panose="02020404030301010803" pitchFamily="18" charset="0"/>
                <a:ea typeface="黑体" panose="02010609060101010101" pitchFamily="49" charset="-122"/>
                <a:cs typeface="Times New Roman" panose="02020603050405020304" pitchFamily="18" charset="0"/>
              </a:rPr>
              <a:t>（续）</a:t>
            </a:r>
            <a:endParaRPr lang="zh-CN" altLang="en-US" b="1">
              <a:latin typeface="Garamond" panose="02020404030301010803" pitchFamily="18" charset="0"/>
              <a:ea typeface="黑体" panose="02010609060101010101" pitchFamily="49" charset="-122"/>
            </a:endParaRPr>
          </a:p>
        </p:txBody>
      </p:sp>
      <p:graphicFrame>
        <p:nvGraphicFramePr>
          <p:cNvPr id="43012" name="Object 2">
            <a:extLst>
              <a:ext uri="{FF2B5EF4-FFF2-40B4-BE49-F238E27FC236}">
                <a16:creationId xmlns:a16="http://schemas.microsoft.com/office/drawing/2014/main" id="{D0E50F39-4039-4751-92FD-327E9477E38E}"/>
              </a:ext>
            </a:extLst>
          </p:cNvPr>
          <p:cNvGraphicFramePr>
            <a:graphicFrameLocks noGrp="1" noChangeAspect="1"/>
          </p:cNvGraphicFramePr>
          <p:nvPr>
            <p:ph idx="4294967295"/>
          </p:nvPr>
        </p:nvGraphicFramePr>
        <p:xfrm>
          <a:off x="2971006" y="1524000"/>
          <a:ext cx="5824538" cy="4643438"/>
        </p:xfrm>
        <a:graphic>
          <a:graphicData uri="http://schemas.openxmlformats.org/presentationml/2006/ole">
            <mc:AlternateContent xmlns:mc="http://schemas.openxmlformats.org/markup-compatibility/2006">
              <mc:Choice xmlns:v="urn:schemas-microsoft-com:vml" Requires="v">
                <p:oleObj spid="_x0000_s45132" name="Picture" r:id="rId5" imgW="3646311" imgH="2912533" progId="Word.Picture.8">
                  <p:embed/>
                </p:oleObj>
              </mc:Choice>
              <mc:Fallback>
                <p:oleObj name="Picture" r:id="rId5" imgW="3646311" imgH="2912533" progId="Word.Picture.8">
                  <p:embed/>
                  <p:pic>
                    <p:nvPicPr>
                      <p:cNvPr id="43012" name="Object 2">
                        <a:extLst>
                          <a:ext uri="{FF2B5EF4-FFF2-40B4-BE49-F238E27FC236}">
                            <a16:creationId xmlns:a16="http://schemas.microsoft.com/office/drawing/2014/main" id="{D0E50F39-4039-4751-92FD-327E9477E3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006" y="1524000"/>
                        <a:ext cx="5824538"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DC219E04-B617-4EBF-A7FA-415A7F76B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10131BF-E947-46AE-B6C5-EB78012276F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5059" name="标题 1">
            <a:extLst>
              <a:ext uri="{FF2B5EF4-FFF2-40B4-BE49-F238E27FC236}">
                <a16:creationId xmlns:a16="http://schemas.microsoft.com/office/drawing/2014/main" id="{4A0C796E-E907-4B44-B2D9-8429600D1A46}"/>
              </a:ext>
            </a:extLst>
          </p:cNvPr>
          <p:cNvSpPr>
            <a:spLocks noGrp="1" noChangeArrowheads="1"/>
          </p:cNvSpPr>
          <p:nvPr>
            <p:ph type="title" idx="4294967295"/>
          </p:nvPr>
        </p:nvSpPr>
        <p:spPr/>
        <p:txBody>
          <a:bodyPr/>
          <a:lstStyle/>
          <a:p>
            <a:pPr algn="ctr"/>
            <a:r>
              <a:rPr lang="zh-CN" altLang="en-US" b="1">
                <a:ea typeface="黑体" panose="02010609060101010101" pitchFamily="49" charset="-122"/>
              </a:rPr>
              <a:t>几个重要概念</a:t>
            </a:r>
          </a:p>
        </p:txBody>
      </p:sp>
      <p:sp>
        <p:nvSpPr>
          <p:cNvPr id="45060" name="内容占位符 2">
            <a:extLst>
              <a:ext uri="{FF2B5EF4-FFF2-40B4-BE49-F238E27FC236}">
                <a16:creationId xmlns:a16="http://schemas.microsoft.com/office/drawing/2014/main" id="{691D9AC9-5AB8-4732-886E-C02E32A73D7A}"/>
              </a:ext>
            </a:extLst>
          </p:cNvPr>
          <p:cNvSpPr>
            <a:spLocks noGrp="1" noChangeArrowheads="1"/>
          </p:cNvSpPr>
          <p:nvPr>
            <p:ph idx="4294967295"/>
          </p:nvPr>
        </p:nvSpPr>
        <p:spPr/>
        <p:txBody>
          <a:bodyPr/>
          <a:lstStyle/>
          <a:p>
            <a:pPr marL="360363" indent="-360363">
              <a:lnSpc>
                <a:spcPct val="130000"/>
              </a:lnSpc>
            </a:pPr>
            <a:r>
              <a:rPr lang="zh-CN" altLang="en-US" dirty="0">
                <a:ea typeface="微软雅黑" panose="020B0503020204020204" pitchFamily="34" charset="-122"/>
                <a:cs typeface="Times New Roman" panose="02020603050405020304" pitchFamily="18" charset="0"/>
              </a:rPr>
              <a:t>负载（或者装填）因子 </a:t>
            </a:r>
            <a:r>
              <a:rPr lang="en-US" altLang="zh-CN" dirty="0">
                <a:ea typeface="微软雅黑" panose="020B0503020204020204" pitchFamily="34" charset="-122"/>
                <a:cs typeface="Times New Roman" panose="02020603050405020304" pitchFamily="18" charset="0"/>
              </a:rPr>
              <a:t>α = n/M</a:t>
            </a:r>
          </a:p>
          <a:p>
            <a:pPr marL="900113" lvl="1" indent="-360363">
              <a:lnSpc>
                <a:spcPct val="130000"/>
              </a:lnSpc>
            </a:pPr>
            <a:r>
              <a:rPr lang="en-US" altLang="zh-CN" dirty="0">
                <a:ea typeface="宋体" panose="02010600030101010101" pitchFamily="2" charset="-122"/>
                <a:cs typeface="Times New Roman" panose="02020603050405020304" pitchFamily="18" charset="0"/>
              </a:rPr>
              <a:t>n</a:t>
            </a:r>
            <a:r>
              <a:rPr lang="zh-CN" altLang="en-US" dirty="0">
                <a:ea typeface="宋体" panose="02010600030101010101" pitchFamily="2" charset="-122"/>
                <a:cs typeface="Times New Roman" panose="02020603050405020304" pitchFamily="18" charset="0"/>
              </a:rPr>
              <a:t>：散列表中已有结点数</a:t>
            </a:r>
            <a:endParaRPr lang="en-US" altLang="zh-CN" dirty="0">
              <a:ea typeface="宋体" panose="02010600030101010101" pitchFamily="2" charset="-122"/>
              <a:cs typeface="Times New Roman" panose="02020603050405020304" pitchFamily="18" charset="0"/>
            </a:endParaRPr>
          </a:p>
          <a:p>
            <a:pPr marL="900113" lvl="1" indent="-360363">
              <a:lnSpc>
                <a:spcPct val="130000"/>
              </a:lnSpc>
            </a:pPr>
            <a:r>
              <a:rPr lang="en-US" altLang="zh-CN" dirty="0">
                <a:ea typeface="宋体" panose="02010600030101010101" pitchFamily="2" charset="-122"/>
                <a:cs typeface="Times New Roman" panose="02020603050405020304" pitchFamily="18" charset="0"/>
              </a:rPr>
              <a:t>M</a:t>
            </a:r>
            <a:r>
              <a:rPr lang="zh-CN" altLang="en-US" dirty="0">
                <a:ea typeface="宋体" panose="02010600030101010101" pitchFamily="2" charset="-122"/>
                <a:cs typeface="Times New Roman" panose="02020603050405020304" pitchFamily="18" charset="0"/>
              </a:rPr>
              <a:t>：散列表空间大小</a:t>
            </a:r>
            <a:endParaRPr lang="en-US" altLang="zh-CN" dirty="0">
              <a:ea typeface="宋体" panose="02010600030101010101" pitchFamily="2" charset="-122"/>
              <a:cs typeface="Times New Roman" panose="02020603050405020304" pitchFamily="18" charset="0"/>
            </a:endParaRPr>
          </a:p>
          <a:p>
            <a:pPr marL="360363" indent="-360363">
              <a:lnSpc>
                <a:spcPct val="130000"/>
              </a:lnSpc>
            </a:pPr>
            <a:r>
              <a:rPr lang="zh-CN" altLang="en-US" dirty="0">
                <a:ea typeface="微软雅黑" panose="020B0503020204020204" pitchFamily="34" charset="-122"/>
                <a:cs typeface="Times New Roman" panose="02020603050405020304" pitchFamily="18" charset="0"/>
              </a:rPr>
              <a:t>冲突</a:t>
            </a:r>
          </a:p>
          <a:p>
            <a:pPr marL="900113" lvl="1" indent="-360363">
              <a:lnSpc>
                <a:spcPct val="130000"/>
              </a:lnSpc>
            </a:pP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将不同的关键码映射到相同的散列地址</a:t>
            </a:r>
          </a:p>
          <a:p>
            <a:pPr marL="900113" lvl="1" indent="-360363">
              <a:lnSpc>
                <a:spcPct val="130000"/>
              </a:lnSpc>
            </a:pPr>
            <a:r>
              <a:rPr lang="zh-CN" altLang="en-US" dirty="0">
                <a:cs typeface="Times New Roman" panose="02020603050405020304" pitchFamily="18" charset="0"/>
              </a:rPr>
              <a:t>不产生冲突的散列函数极少存在</a:t>
            </a:r>
          </a:p>
          <a:p>
            <a:pPr marL="360363" indent="-360363">
              <a:lnSpc>
                <a:spcPct val="130000"/>
              </a:lnSpc>
            </a:pPr>
            <a:r>
              <a:rPr lang="zh-CN" altLang="en-US" dirty="0">
                <a:ea typeface="微软雅黑" panose="020B0503020204020204" pitchFamily="34" charset="-122"/>
              </a:rPr>
              <a:t>同义词</a:t>
            </a:r>
          </a:p>
          <a:p>
            <a:pPr marL="900113" lvl="1" indent="-360363">
              <a:lnSpc>
                <a:spcPct val="130000"/>
              </a:lnSpc>
            </a:pPr>
            <a:r>
              <a:rPr lang="zh-CN" altLang="en-US" dirty="0">
                <a:cs typeface="Times New Roman" panose="02020603050405020304" pitchFamily="18" charset="0"/>
              </a:rPr>
              <a:t>发生冲突的两个关键码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E995B079-FDA1-421C-BE10-ADCBEBCE19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88D7783-2DE1-404A-9B6A-96A4635FD7B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6083" name="标题 1">
            <a:extLst>
              <a:ext uri="{FF2B5EF4-FFF2-40B4-BE49-F238E27FC236}">
                <a16:creationId xmlns:a16="http://schemas.microsoft.com/office/drawing/2014/main" id="{9752B26C-0FDC-480C-95D7-0FF86B592581}"/>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两个重要问题</a:t>
            </a:r>
            <a:endParaRPr lang="zh-CN" altLang="en-US" b="1">
              <a:ea typeface="黑体" panose="02010609060101010101" pitchFamily="49" charset="-122"/>
            </a:endParaRPr>
          </a:p>
        </p:txBody>
      </p:sp>
      <p:sp>
        <p:nvSpPr>
          <p:cNvPr id="46084" name="内容占位符 2">
            <a:extLst>
              <a:ext uri="{FF2B5EF4-FFF2-40B4-BE49-F238E27FC236}">
                <a16:creationId xmlns:a16="http://schemas.microsoft.com/office/drawing/2014/main" id="{7428B92A-8B81-46D9-9ABD-D5278B92A77D}"/>
              </a:ext>
            </a:extLst>
          </p:cNvPr>
          <p:cNvSpPr>
            <a:spLocks noGrp="1" noChangeArrowheads="1"/>
          </p:cNvSpPr>
          <p:nvPr>
            <p:ph idx="4294967295"/>
          </p:nvPr>
        </p:nvSpPr>
        <p:spPr/>
        <p:txBody>
          <a:bodyPr/>
          <a:lstStyle/>
          <a:p>
            <a:pPr marL="711200" indent="-571500">
              <a:buFont typeface="Georgia" panose="02040502050405020303" pitchFamily="18" charset="0"/>
              <a:buAutoNum type="romanUcPeriod"/>
            </a:pPr>
            <a:r>
              <a:rPr lang="zh-CN" altLang="en-US" sz="3200">
                <a:latin typeface="微软雅黑" panose="020B0503020204020204" pitchFamily="34" charset="-122"/>
                <a:ea typeface="微软雅黑" panose="020B0503020204020204" pitchFamily="34" charset="-122"/>
              </a:rPr>
              <a:t>散列函数的构造</a:t>
            </a:r>
            <a:endParaRPr lang="en-US" altLang="zh-CN" sz="3200"/>
          </a:p>
          <a:p>
            <a:pPr marL="1111250" lvl="1" indent="-571500">
              <a:buFont typeface="Wingdings" panose="05000000000000000000" pitchFamily="2" charset="2"/>
              <a:buChar char="Ø"/>
            </a:pPr>
            <a:r>
              <a:rPr lang="zh-CN" altLang="en-US" sz="2800"/>
              <a:t>使结点“</a:t>
            </a:r>
            <a:r>
              <a:rPr lang="zh-CN" altLang="en-US" sz="2800" u="sng">
                <a:solidFill>
                  <a:srgbClr val="3333FF"/>
                </a:solidFill>
              </a:rPr>
              <a:t>均匀分布</a:t>
            </a:r>
            <a:r>
              <a:rPr lang="zh-CN" altLang="en-US" sz="2800"/>
              <a:t>”，尽可能降低“冲突”现象发生的概率</a:t>
            </a:r>
            <a:endParaRPr lang="en-US" altLang="zh-CN" sz="2800"/>
          </a:p>
          <a:p>
            <a:pPr marL="711200" indent="-571500">
              <a:buFont typeface="Georgia" panose="02040502050405020303" pitchFamily="18" charset="0"/>
              <a:buAutoNum type="romanUcPeriod"/>
            </a:pPr>
            <a:r>
              <a:rPr lang="zh-CN" altLang="en-US" sz="3200">
                <a:latin typeface="微软雅黑" panose="020B0503020204020204" pitchFamily="34" charset="-122"/>
                <a:ea typeface="微软雅黑" panose="020B0503020204020204" pitchFamily="34" charset="-122"/>
              </a:rPr>
              <a:t>冲突解决的方法</a:t>
            </a:r>
            <a:endParaRPr lang="en-US" altLang="zh-CN" sz="3200"/>
          </a:p>
          <a:p>
            <a:pPr marL="1111250" lvl="1" indent="-571500">
              <a:buFont typeface="Wingdings" panose="05000000000000000000" pitchFamily="2" charset="2"/>
              <a:buChar char="Ø"/>
            </a:pPr>
            <a:r>
              <a:rPr lang="zh-CN" altLang="en-US" sz="2800"/>
              <a:t>发生了冲突，如何解决？</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E904EB71-E4C2-44E5-9732-CF725045DD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85CE77D-E98A-48F1-8D0B-9867F6EDC32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7107" name="标题 1">
            <a:extLst>
              <a:ext uri="{FF2B5EF4-FFF2-40B4-BE49-F238E27FC236}">
                <a16:creationId xmlns:a16="http://schemas.microsoft.com/office/drawing/2014/main" id="{83A94F90-8F7A-40AA-BD88-28FBEB01B5C3}"/>
              </a:ext>
            </a:extLst>
          </p:cNvPr>
          <p:cNvSpPr>
            <a:spLocks noGrp="1"/>
          </p:cNvSpPr>
          <p:nvPr>
            <p:ph type="title" idx="4294967295"/>
          </p:nvPr>
        </p:nvSpPr>
        <p:spPr/>
        <p:txBody>
          <a:bodyPr/>
          <a:lstStyle/>
          <a:p>
            <a:pPr marL="446088" indent="-446088">
              <a:buFont typeface="+mj-lt"/>
              <a:buAutoNum type="romanUcPeriod"/>
              <a:defRPr/>
            </a:pPr>
            <a:r>
              <a:rPr lang="zh-CN" altLang="en-US" b="1" dirty="0">
                <a:latin typeface="+mn-lt"/>
                <a:ea typeface="黑体" panose="02010609060101010101" pitchFamily="49" charset="-122"/>
                <a:cs typeface="Times New Roman" panose="02020603050405020304" pitchFamily="18" charset="0"/>
              </a:rPr>
              <a:t>散列函数的构造</a:t>
            </a:r>
          </a:p>
        </p:txBody>
      </p:sp>
      <p:sp>
        <p:nvSpPr>
          <p:cNvPr id="47108" name="内容占位符 2">
            <a:extLst>
              <a:ext uri="{FF2B5EF4-FFF2-40B4-BE49-F238E27FC236}">
                <a16:creationId xmlns:a16="http://schemas.microsoft.com/office/drawing/2014/main" id="{E157199D-45BC-4A86-86B5-DE0FA0163AAF}"/>
              </a:ext>
            </a:extLst>
          </p:cNvPr>
          <p:cNvSpPr>
            <a:spLocks noGrp="1" noChangeArrowheads="1"/>
          </p:cNvSpPr>
          <p:nvPr>
            <p:ph idx="4294967295"/>
          </p:nvPr>
        </p:nvSpPr>
        <p:spPr/>
        <p:txBody>
          <a:bodyPr/>
          <a:lstStyle/>
          <a:p>
            <a:pPr marL="360363" indent="-360363"/>
            <a:r>
              <a:rPr lang="zh-CN" altLang="en-US" sz="3600">
                <a:cs typeface="Times New Roman" panose="02020603050405020304" pitchFamily="18" charset="0"/>
              </a:rPr>
              <a:t>散列函数：把</a:t>
            </a:r>
            <a:r>
              <a:rPr lang="zh-CN" altLang="en-US" sz="3600" u="sng">
                <a:solidFill>
                  <a:srgbClr val="3333FF"/>
                </a:solidFill>
                <a:cs typeface="Times New Roman" panose="02020603050405020304" pitchFamily="18" charset="0"/>
              </a:rPr>
              <a:t>关键码</a:t>
            </a:r>
            <a:r>
              <a:rPr lang="zh-CN" altLang="en-US" sz="3600">
                <a:cs typeface="Times New Roman" panose="02020603050405020304" pitchFamily="18" charset="0"/>
              </a:rPr>
              <a:t>映射到</a:t>
            </a:r>
            <a:r>
              <a:rPr lang="zh-CN" altLang="en-US" sz="3600" u="sng">
                <a:solidFill>
                  <a:srgbClr val="3333FF"/>
                </a:solidFill>
                <a:cs typeface="Times New Roman" panose="02020603050405020304" pitchFamily="18" charset="0"/>
              </a:rPr>
              <a:t>存储位置</a:t>
            </a:r>
            <a:r>
              <a:rPr lang="zh-CN" altLang="en-US" sz="3600">
                <a:cs typeface="Times New Roman" panose="02020603050405020304" pitchFamily="18" charset="0"/>
              </a:rPr>
              <a:t>的函数，通常用 </a:t>
            </a:r>
            <a:r>
              <a:rPr lang="en-US" altLang="zh-CN" sz="3600" i="1">
                <a:cs typeface="Times New Roman" panose="02020603050405020304" pitchFamily="18" charset="0"/>
              </a:rPr>
              <a:t>h</a:t>
            </a:r>
            <a:r>
              <a:rPr lang="en-US" altLang="zh-CN" sz="3600">
                <a:cs typeface="Times New Roman" panose="02020603050405020304" pitchFamily="18" charset="0"/>
              </a:rPr>
              <a:t> </a:t>
            </a:r>
            <a:r>
              <a:rPr lang="zh-CN" altLang="en-US" sz="3600">
                <a:cs typeface="Times New Roman" panose="02020603050405020304" pitchFamily="18" charset="0"/>
              </a:rPr>
              <a:t>来表示</a:t>
            </a:r>
          </a:p>
          <a:p>
            <a:pPr marL="360363" indent="-360363" algn="ctr">
              <a:buNone/>
            </a:pPr>
            <a:r>
              <a:rPr lang="zh-CN" altLang="en-US" sz="4400" i="1">
                <a:solidFill>
                  <a:schemeClr val="tx2"/>
                </a:solidFill>
                <a:cs typeface="Times New Roman" panose="02020603050405020304" pitchFamily="18" charset="0"/>
              </a:rPr>
              <a:t>   </a:t>
            </a:r>
            <a:r>
              <a:rPr lang="en-US" altLang="zh-CN" sz="4400" i="1">
                <a:solidFill>
                  <a:schemeClr val="tx2"/>
                </a:solidFill>
                <a:cs typeface="Times New Roman" panose="02020603050405020304" pitchFamily="18" charset="0"/>
              </a:rPr>
              <a:t>Address</a:t>
            </a:r>
            <a:r>
              <a:rPr lang="en-US" altLang="zh-CN" sz="4400">
                <a:solidFill>
                  <a:schemeClr val="tx2"/>
                </a:solidFill>
                <a:cs typeface="Times New Roman" panose="02020603050405020304" pitchFamily="18" charset="0"/>
              </a:rPr>
              <a:t> </a:t>
            </a:r>
            <a:r>
              <a:rPr lang="zh-CN" altLang="en-US" sz="4400">
                <a:solidFill>
                  <a:schemeClr val="tx2"/>
                </a:solidFill>
                <a:cs typeface="Times New Roman" panose="02020603050405020304" pitchFamily="18" charset="0"/>
              </a:rPr>
              <a:t>＝ </a:t>
            </a:r>
            <a:r>
              <a:rPr lang="en-US" altLang="zh-CN" sz="4400" i="1">
                <a:solidFill>
                  <a:schemeClr val="tx2"/>
                </a:solidFill>
                <a:cs typeface="Times New Roman" panose="02020603050405020304" pitchFamily="18" charset="0"/>
              </a:rPr>
              <a:t>Hash</a:t>
            </a:r>
            <a:r>
              <a:rPr lang="en-US" altLang="zh-CN" sz="4400">
                <a:solidFill>
                  <a:schemeClr val="tx2"/>
                </a:solidFill>
                <a:cs typeface="Times New Roman" panose="02020603050405020304" pitchFamily="18" charset="0"/>
              </a:rPr>
              <a:t> ( </a:t>
            </a:r>
            <a:r>
              <a:rPr lang="en-US" altLang="zh-CN" sz="4400" i="1">
                <a:solidFill>
                  <a:schemeClr val="tx2"/>
                </a:solidFill>
                <a:cs typeface="Times New Roman" panose="02020603050405020304" pitchFamily="18" charset="0"/>
              </a:rPr>
              <a:t>key </a:t>
            </a:r>
            <a:r>
              <a:rPr lang="en-US" altLang="zh-CN" sz="4400">
                <a:solidFill>
                  <a:schemeClr val="tx2"/>
                </a:solidFill>
                <a:cs typeface="Times New Roman" panose="02020603050405020304" pitchFamily="18" charset="0"/>
              </a:rPr>
              <a:t>)</a:t>
            </a:r>
            <a:endParaRPr lang="en-US" altLang="zh-CN">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9A9DF610-5B66-4374-8118-6F1F534A3D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89AFC51-8D6B-447F-814D-6AB9C44DBD9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8131" name="Rectangle 2">
            <a:extLst>
              <a:ext uri="{FF2B5EF4-FFF2-40B4-BE49-F238E27FC236}">
                <a16:creationId xmlns:a16="http://schemas.microsoft.com/office/drawing/2014/main" id="{4E71CEAC-95B4-4C8C-ABE6-11E0064BAA2A}"/>
              </a:ext>
            </a:extLst>
          </p:cNvPr>
          <p:cNvSpPr>
            <a:spLocks noGrp="1" noChangeArrowheads="1"/>
          </p:cNvSpPr>
          <p:nvPr>
            <p:ph type="title" idx="4294967295"/>
          </p:nvPr>
        </p:nvSpPr>
        <p:spPr/>
        <p:txBody>
          <a:bodyPr/>
          <a:lstStyle/>
          <a:p>
            <a:r>
              <a:rPr lang="zh-CN" altLang="en-US" sz="4000" b="1">
                <a:ea typeface="黑体" panose="02010609060101010101" pitchFamily="49" charset="-122"/>
              </a:rPr>
              <a:t>散列函数的选取原则</a:t>
            </a:r>
          </a:p>
        </p:txBody>
      </p:sp>
      <p:sp>
        <p:nvSpPr>
          <p:cNvPr id="48132" name="Rectangle 3">
            <a:extLst>
              <a:ext uri="{FF2B5EF4-FFF2-40B4-BE49-F238E27FC236}">
                <a16:creationId xmlns:a16="http://schemas.microsoft.com/office/drawing/2014/main" id="{820B4C8F-0090-40E6-9EC2-154E6D2F645B}"/>
              </a:ext>
            </a:extLst>
          </p:cNvPr>
          <p:cNvSpPr>
            <a:spLocks noGrp="1" noChangeArrowheads="1"/>
          </p:cNvSpPr>
          <p:nvPr>
            <p:ph type="body" idx="4294967295"/>
          </p:nvPr>
        </p:nvSpPr>
        <p:spPr/>
        <p:txBody>
          <a:bodyPr/>
          <a:lstStyle/>
          <a:p>
            <a:pPr marL="742950" indent="-742950">
              <a:buFont typeface="Georgia" panose="02040502050405020303" pitchFamily="18" charset="0"/>
              <a:buAutoNum type="arabicPeriod"/>
            </a:pPr>
            <a:r>
              <a:rPr lang="zh-CN" altLang="en-US" sz="3600"/>
              <a:t>运算简单</a:t>
            </a:r>
          </a:p>
          <a:p>
            <a:pPr marL="742950" indent="-742950">
              <a:buFont typeface="Georgia" panose="02040502050405020303" pitchFamily="18" charset="0"/>
              <a:buAutoNum type="arabicPeriod"/>
            </a:pPr>
            <a:r>
              <a:rPr lang="zh-CN" altLang="en-US" sz="3600"/>
              <a:t>函数值在散列表范围内：</a:t>
            </a:r>
            <a:r>
              <a:rPr lang="en-US" altLang="zh-CN" sz="3600"/>
              <a:t>[0, M-1]</a:t>
            </a:r>
          </a:p>
          <a:p>
            <a:pPr marL="742950" indent="-742950">
              <a:buFont typeface="Georgia" panose="02040502050405020303" pitchFamily="18" charset="0"/>
              <a:buAutoNum type="arabicPeriod"/>
            </a:pPr>
            <a:r>
              <a:rPr lang="zh-CN" altLang="en-US" sz="3600"/>
              <a:t>关键码不同，尽可能其散列值亦不同</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41292665-2420-46C2-8EED-5533D5BE7A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6E42277-6DD2-42AF-A0C6-5B7FB85ED50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0179" name="Rectangle 2">
            <a:extLst>
              <a:ext uri="{FF2B5EF4-FFF2-40B4-BE49-F238E27FC236}">
                <a16:creationId xmlns:a16="http://schemas.microsoft.com/office/drawing/2014/main" id="{3FE5D8FF-C613-42D0-AF22-1E44738EEEF6}"/>
              </a:ext>
            </a:extLst>
          </p:cNvPr>
          <p:cNvSpPr>
            <a:spLocks noGrp="1" noChangeArrowheads="1"/>
          </p:cNvSpPr>
          <p:nvPr>
            <p:ph type="title" idx="4294967295"/>
          </p:nvPr>
        </p:nvSpPr>
        <p:spPr/>
        <p:txBody>
          <a:bodyPr/>
          <a:lstStyle/>
          <a:p>
            <a:r>
              <a:rPr lang="zh-CN" altLang="en-US" b="1">
                <a:ea typeface="黑体" panose="02010609060101010101" pitchFamily="49" charset="-122"/>
              </a:rPr>
              <a:t>需要考虑各种因素</a:t>
            </a:r>
          </a:p>
        </p:txBody>
      </p:sp>
      <p:sp>
        <p:nvSpPr>
          <p:cNvPr id="50180" name="Rectangle 3">
            <a:extLst>
              <a:ext uri="{FF2B5EF4-FFF2-40B4-BE49-F238E27FC236}">
                <a16:creationId xmlns:a16="http://schemas.microsoft.com/office/drawing/2014/main" id="{E99F1C48-5DDB-4A76-9712-AB8B22416FE9}"/>
              </a:ext>
            </a:extLst>
          </p:cNvPr>
          <p:cNvSpPr>
            <a:spLocks noGrp="1" noChangeArrowheads="1"/>
          </p:cNvSpPr>
          <p:nvPr>
            <p:ph type="body" idx="4294967295"/>
          </p:nvPr>
        </p:nvSpPr>
        <p:spPr/>
        <p:txBody>
          <a:bodyPr/>
          <a:lstStyle/>
          <a:p>
            <a:pPr marL="360363" indent="-360363"/>
            <a:r>
              <a:rPr lang="zh-CN" altLang="en-US" sz="3200"/>
              <a:t>关键码长度</a:t>
            </a:r>
          </a:p>
          <a:p>
            <a:pPr marL="360363" indent="-360363"/>
            <a:r>
              <a:rPr lang="zh-CN" altLang="en-US" sz="3200"/>
              <a:t>散列表大小</a:t>
            </a:r>
          </a:p>
          <a:p>
            <a:pPr marL="360363" indent="-360363"/>
            <a:r>
              <a:rPr lang="zh-CN" altLang="en-US" sz="3200"/>
              <a:t>关键码分布情况</a:t>
            </a:r>
          </a:p>
          <a:p>
            <a:pPr marL="360363" indent="-360363"/>
            <a:r>
              <a:rPr lang="zh-CN" altLang="en-US" sz="3200"/>
              <a:t>记录的检索频率</a:t>
            </a:r>
          </a:p>
          <a:p>
            <a:pPr marL="360363" indent="-360363"/>
            <a:r>
              <a:rPr lang="en-US" altLang="zh-CN" sz="3200">
                <a:latin typeface="Arial" panose="020B0604020202020204" pitchFamily="34" charset="0"/>
              </a:rPr>
              <a:t>…</a:t>
            </a:r>
            <a:r>
              <a:rPr lang="en-US" altLang="zh-CN" sz="320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EE9CDEFD-833F-40D2-A248-85E8023F3B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3EEEC57-A02B-496C-B108-C31346AF7A7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195" name="标题 1">
            <a:extLst>
              <a:ext uri="{FF2B5EF4-FFF2-40B4-BE49-F238E27FC236}">
                <a16:creationId xmlns:a16="http://schemas.microsoft.com/office/drawing/2014/main" id="{F6E8E235-CB50-4ABA-B34E-B11CAD7DBBAB}"/>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平均检索长度（</a:t>
            </a:r>
            <a:r>
              <a:rPr lang="en-US" altLang="zh-CN" b="1">
                <a:latin typeface="Garamond" panose="02020404030301010803" pitchFamily="18" charset="0"/>
                <a:ea typeface="黑体" panose="02010609060101010101" pitchFamily="49" charset="-122"/>
              </a:rPr>
              <a:t>ASL</a:t>
            </a:r>
            <a:r>
              <a:rPr lang="zh-CN" altLang="en-US" b="1">
                <a:latin typeface="Garamond" panose="02020404030301010803" pitchFamily="18" charset="0"/>
                <a:ea typeface="黑体" panose="02010609060101010101" pitchFamily="49" charset="-122"/>
              </a:rPr>
              <a:t>）</a:t>
            </a:r>
          </a:p>
        </p:txBody>
      </p:sp>
      <p:sp>
        <p:nvSpPr>
          <p:cNvPr id="8196" name="内容占位符 2">
            <a:extLst>
              <a:ext uri="{FF2B5EF4-FFF2-40B4-BE49-F238E27FC236}">
                <a16:creationId xmlns:a16="http://schemas.microsoft.com/office/drawing/2014/main" id="{556CF059-49B9-4DEB-BE67-468DE0E1CB84}"/>
              </a:ext>
            </a:extLst>
          </p:cNvPr>
          <p:cNvSpPr>
            <a:spLocks noGrp="1" noChangeArrowheads="1"/>
          </p:cNvSpPr>
          <p:nvPr>
            <p:ph idx="4294967295"/>
          </p:nvPr>
        </p:nvSpPr>
        <p:spPr/>
        <p:txBody>
          <a:bodyPr/>
          <a:lstStyle/>
          <a:p>
            <a:pPr marL="360363" indent="-360363"/>
            <a:r>
              <a:rPr lang="zh-CN" altLang="en-US" dirty="0"/>
              <a:t>检索运算的主要操作：</a:t>
            </a:r>
            <a:r>
              <a:rPr lang="zh-CN" altLang="en-US" dirty="0">
                <a:solidFill>
                  <a:srgbClr val="3333FF"/>
                </a:solidFill>
              </a:rPr>
              <a:t>关键码的比较</a:t>
            </a:r>
          </a:p>
          <a:p>
            <a:pPr marL="360363" indent="-360363"/>
            <a:r>
              <a:rPr lang="zh-CN" altLang="en-US" dirty="0">
                <a:solidFill>
                  <a:srgbClr val="800000"/>
                </a:solidFill>
              </a:rPr>
              <a:t>平均检索长度</a:t>
            </a:r>
            <a:r>
              <a:rPr lang="en-US" altLang="zh-CN" dirty="0">
                <a:solidFill>
                  <a:srgbClr val="800000"/>
                </a:solidFill>
              </a:rPr>
              <a:t>(Average Search Length</a:t>
            </a:r>
            <a:r>
              <a:rPr lang="zh-CN" altLang="en-US" dirty="0">
                <a:solidFill>
                  <a:srgbClr val="800000"/>
                </a:solidFill>
              </a:rPr>
              <a:t>，</a:t>
            </a:r>
            <a:r>
              <a:rPr lang="en-US" altLang="zh-CN" dirty="0">
                <a:solidFill>
                  <a:srgbClr val="800000"/>
                </a:solidFill>
              </a:rPr>
              <a:t>AVL)</a:t>
            </a:r>
          </a:p>
          <a:p>
            <a:pPr marL="900113" lvl="1" indent="-360363"/>
            <a:r>
              <a:rPr lang="zh-CN" altLang="en-US" sz="2800" dirty="0"/>
              <a:t>检索过程中与关键码的平均比较次数</a:t>
            </a:r>
          </a:p>
          <a:p>
            <a:pPr marL="900113" lvl="1" indent="-360363"/>
            <a:r>
              <a:rPr lang="zh-CN" altLang="en-US" sz="2800" dirty="0"/>
              <a:t>衡量检索算法优劣的时间标准</a:t>
            </a:r>
          </a:p>
        </p:txBody>
      </p:sp>
      <p:graphicFrame>
        <p:nvGraphicFramePr>
          <p:cNvPr id="8197" name="Object 3">
            <a:extLst>
              <a:ext uri="{FF2B5EF4-FFF2-40B4-BE49-F238E27FC236}">
                <a16:creationId xmlns:a16="http://schemas.microsoft.com/office/drawing/2014/main" id="{19869874-B85A-4268-983A-72B335F1DBE0}"/>
              </a:ext>
            </a:extLst>
          </p:cNvPr>
          <p:cNvGraphicFramePr>
            <a:graphicFrameLocks noChangeAspect="1"/>
          </p:cNvGraphicFramePr>
          <p:nvPr/>
        </p:nvGraphicFramePr>
        <p:xfrm>
          <a:off x="4495007" y="4419601"/>
          <a:ext cx="2809875" cy="1050925"/>
        </p:xfrm>
        <a:graphic>
          <a:graphicData uri="http://schemas.openxmlformats.org/presentationml/2006/ole">
            <mc:AlternateContent xmlns:mc="http://schemas.openxmlformats.org/markup-compatibility/2006">
              <mc:Choice xmlns:v="urn:schemas-microsoft-com:vml" Requires="v">
                <p:oleObj spid="_x0000_s37964" name="Equation" r:id="rId4" imgW="761669" imgH="368140" progId="Equation.DSMT4">
                  <p:embed/>
                </p:oleObj>
              </mc:Choice>
              <mc:Fallback>
                <p:oleObj name="Equation" r:id="rId4" imgW="761669" imgH="368140" progId="Equation.DSMT4">
                  <p:embed/>
                  <p:pic>
                    <p:nvPicPr>
                      <p:cNvPr id="8197" name="Object 3">
                        <a:extLst>
                          <a:ext uri="{FF2B5EF4-FFF2-40B4-BE49-F238E27FC236}">
                            <a16:creationId xmlns:a16="http://schemas.microsoft.com/office/drawing/2014/main" id="{19869874-B85A-4268-983A-72B335F1DB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007" y="4419601"/>
                        <a:ext cx="28098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AutoShape 9">
            <a:extLst>
              <a:ext uri="{FF2B5EF4-FFF2-40B4-BE49-F238E27FC236}">
                <a16:creationId xmlns:a16="http://schemas.microsoft.com/office/drawing/2014/main" id="{CE2D041C-C594-4728-A4CA-8AAFDAB93DFD}"/>
              </a:ext>
            </a:extLst>
          </p:cNvPr>
          <p:cNvSpPr>
            <a:spLocks noChangeArrowheads="1"/>
          </p:cNvSpPr>
          <p:nvPr/>
        </p:nvSpPr>
        <p:spPr bwMode="auto">
          <a:xfrm>
            <a:off x="7695406" y="3281364"/>
            <a:ext cx="2463800" cy="904875"/>
          </a:xfrm>
          <a:prstGeom prst="wedgeRectCallout">
            <a:avLst>
              <a:gd name="adj1" fmla="val -93012"/>
              <a:gd name="adj2" fmla="val 111313"/>
            </a:avLst>
          </a:prstGeom>
          <a:noFill/>
          <a:ln w="9525" algn="ctr">
            <a:solidFill>
              <a:schemeClr val="tx1"/>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defRPr/>
            </a:pPr>
            <a:r>
              <a:rPr lang="en-US" altLang="en-US" sz="2400" b="0" dirty="0" err="1">
                <a:solidFill>
                  <a:srgbClr val="000000"/>
                </a:solidFill>
                <a:latin typeface="Times New Roman"/>
                <a:ea typeface="楷体" panose="02010609060101010101" pitchFamily="49" charset="-122"/>
                <a:cs typeface="Times New Roman" panose="02020603050405020304" pitchFamily="18" charset="0"/>
              </a:rPr>
              <a:t>为检索第</a:t>
            </a:r>
            <a:r>
              <a:rPr lang="en-US" altLang="en-US" sz="2400" b="0" dirty="0">
                <a:solidFill>
                  <a:srgbClr val="000000"/>
                </a:solidFill>
                <a:latin typeface="Times New Roman"/>
                <a:ea typeface="楷体" panose="02010609060101010101" pitchFamily="49" charset="-122"/>
                <a:cs typeface="Times New Roman" panose="02020603050405020304" pitchFamily="18" charset="0"/>
              </a:rPr>
              <a:t> </a:t>
            </a:r>
            <a:r>
              <a:rPr lang="en-US" altLang="en-US" sz="2400" b="0" i="1" dirty="0" err="1">
                <a:solidFill>
                  <a:srgbClr val="000000"/>
                </a:solidFill>
                <a:latin typeface="Times New Roman"/>
                <a:ea typeface="楷体" panose="02010609060101010101" pitchFamily="49" charset="-122"/>
                <a:cs typeface="Times New Roman" panose="02020603050405020304" pitchFamily="18" charset="0"/>
              </a:rPr>
              <a:t>i</a:t>
            </a:r>
            <a:r>
              <a:rPr lang="en-US" altLang="en-US" sz="2400" b="0" i="1" dirty="0">
                <a:solidFill>
                  <a:srgbClr val="000000"/>
                </a:solidFill>
                <a:latin typeface="Times New Roman"/>
                <a:ea typeface="楷体" panose="02010609060101010101" pitchFamily="49" charset="-122"/>
                <a:cs typeface="Times New Roman" panose="02020603050405020304" pitchFamily="18" charset="0"/>
              </a:rPr>
              <a:t> </a:t>
            </a:r>
            <a:r>
              <a:rPr lang="en-US" altLang="en-US" sz="2400" b="0" dirty="0" err="1">
                <a:solidFill>
                  <a:srgbClr val="000000"/>
                </a:solidFill>
                <a:latin typeface="Times New Roman"/>
                <a:ea typeface="楷体" panose="02010609060101010101" pitchFamily="49" charset="-122"/>
                <a:cs typeface="Times New Roman" panose="02020603050405020304" pitchFamily="18" charset="0"/>
              </a:rPr>
              <a:t>个元素的概率</a:t>
            </a:r>
            <a:endParaRPr lang="en-US" altLang="en-US" sz="2400" b="0" dirty="0">
              <a:solidFill>
                <a:srgbClr val="000000"/>
              </a:solidFill>
              <a:latin typeface="Times New Roman"/>
              <a:ea typeface="楷体" panose="02010609060101010101" pitchFamily="49" charset="-122"/>
              <a:cs typeface="Times New Roman" panose="02020603050405020304" pitchFamily="18" charset="0"/>
            </a:endParaRPr>
          </a:p>
        </p:txBody>
      </p:sp>
      <p:sp>
        <p:nvSpPr>
          <p:cNvPr id="8" name="AutoShape 10">
            <a:extLst>
              <a:ext uri="{FF2B5EF4-FFF2-40B4-BE49-F238E27FC236}">
                <a16:creationId xmlns:a16="http://schemas.microsoft.com/office/drawing/2014/main" id="{87D09A0E-F334-4C57-866C-914B7AF6C7BD}"/>
              </a:ext>
            </a:extLst>
          </p:cNvPr>
          <p:cNvSpPr>
            <a:spLocks noChangeArrowheads="1"/>
          </p:cNvSpPr>
          <p:nvPr/>
        </p:nvSpPr>
        <p:spPr bwMode="auto">
          <a:xfrm>
            <a:off x="7695406" y="5175251"/>
            <a:ext cx="2463800" cy="906463"/>
          </a:xfrm>
          <a:prstGeom prst="wedgeRectCallout">
            <a:avLst>
              <a:gd name="adj1" fmla="val -65908"/>
              <a:gd name="adj2" fmla="val -55175"/>
            </a:avLst>
          </a:prstGeom>
          <a:noFill/>
          <a:ln w="9525" algn="ctr">
            <a:solidFill>
              <a:schemeClr val="tx1"/>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defRPr/>
            </a:pPr>
            <a:r>
              <a:rPr lang="en-US" altLang="en-US" sz="2400" b="0" dirty="0" err="1">
                <a:solidFill>
                  <a:srgbClr val="000000"/>
                </a:solidFill>
                <a:latin typeface="Times New Roman"/>
                <a:ea typeface="楷体" panose="02010609060101010101" pitchFamily="49" charset="-122"/>
                <a:cs typeface="Times New Roman" panose="02020603050405020304" pitchFamily="18" charset="0"/>
              </a:rPr>
              <a:t>找到第</a:t>
            </a:r>
            <a:r>
              <a:rPr lang="en-US" altLang="en-US" sz="2400" b="0" dirty="0">
                <a:solidFill>
                  <a:srgbClr val="000000"/>
                </a:solidFill>
                <a:latin typeface="Times New Roman"/>
                <a:ea typeface="楷体" panose="02010609060101010101" pitchFamily="49" charset="-122"/>
                <a:cs typeface="Times New Roman" panose="02020603050405020304" pitchFamily="18" charset="0"/>
              </a:rPr>
              <a:t> </a:t>
            </a:r>
            <a:r>
              <a:rPr lang="en-US" altLang="en-US" sz="2400" b="0" i="1" dirty="0" err="1">
                <a:solidFill>
                  <a:srgbClr val="000000"/>
                </a:solidFill>
                <a:latin typeface="Times New Roman"/>
                <a:ea typeface="楷体" panose="02010609060101010101" pitchFamily="49" charset="-122"/>
                <a:cs typeface="Times New Roman" panose="02020603050405020304" pitchFamily="18" charset="0"/>
              </a:rPr>
              <a:t>i</a:t>
            </a:r>
            <a:r>
              <a:rPr lang="en-US" altLang="en-US" sz="2400" b="0" i="1" dirty="0">
                <a:solidFill>
                  <a:srgbClr val="000000"/>
                </a:solidFill>
                <a:latin typeface="Times New Roman"/>
                <a:ea typeface="楷体" panose="02010609060101010101" pitchFamily="49" charset="-122"/>
                <a:cs typeface="Times New Roman" panose="02020603050405020304" pitchFamily="18" charset="0"/>
              </a:rPr>
              <a:t> </a:t>
            </a:r>
            <a:r>
              <a:rPr lang="en-US" altLang="en-US" sz="2400" b="0" dirty="0" err="1">
                <a:solidFill>
                  <a:srgbClr val="000000"/>
                </a:solidFill>
                <a:latin typeface="Times New Roman"/>
                <a:ea typeface="楷体" panose="02010609060101010101" pitchFamily="49" charset="-122"/>
                <a:cs typeface="Times New Roman" panose="02020603050405020304" pitchFamily="18" charset="0"/>
              </a:rPr>
              <a:t>个元素所需的比较次数</a:t>
            </a:r>
            <a:endParaRPr lang="en-US" altLang="en-US" sz="2400" b="0" dirty="0">
              <a:solidFill>
                <a:srgbClr val="000000"/>
              </a:solidFill>
              <a:latin typeface="Times New Roman"/>
              <a:ea typeface="楷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D7978597-87A3-410A-91DC-4DAA1552AA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C222EED-E6EC-470E-92E6-FF776293E64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2227" name="Rectangle 2">
            <a:extLst>
              <a:ext uri="{FF2B5EF4-FFF2-40B4-BE49-F238E27FC236}">
                <a16:creationId xmlns:a16="http://schemas.microsoft.com/office/drawing/2014/main" id="{11708467-A73B-4B02-96F4-1874ED534A2D}"/>
              </a:ext>
            </a:extLst>
          </p:cNvPr>
          <p:cNvSpPr>
            <a:spLocks noGrp="1" noChangeArrowheads="1"/>
          </p:cNvSpPr>
          <p:nvPr>
            <p:ph type="title" idx="4294967295"/>
          </p:nvPr>
        </p:nvSpPr>
        <p:spPr/>
        <p:txBody>
          <a:bodyPr/>
          <a:lstStyle/>
          <a:p>
            <a:r>
              <a:rPr lang="zh-CN" altLang="en-US" b="1">
                <a:ea typeface="黑体" panose="02010609060101010101" pitchFamily="49" charset="-122"/>
              </a:rPr>
              <a:t>常用散列函数选取方法</a:t>
            </a:r>
          </a:p>
        </p:txBody>
      </p:sp>
      <p:sp>
        <p:nvSpPr>
          <p:cNvPr id="52228" name="Rectangle 3">
            <a:extLst>
              <a:ext uri="{FF2B5EF4-FFF2-40B4-BE49-F238E27FC236}">
                <a16:creationId xmlns:a16="http://schemas.microsoft.com/office/drawing/2014/main" id="{210D11A7-27BE-4A4B-A560-F8954CD70E16}"/>
              </a:ext>
            </a:extLst>
          </p:cNvPr>
          <p:cNvSpPr>
            <a:spLocks noGrp="1" noChangeArrowheads="1"/>
          </p:cNvSpPr>
          <p:nvPr>
            <p:ph type="body" idx="4294967295"/>
          </p:nvPr>
        </p:nvSpPr>
        <p:spPr/>
        <p:txBody>
          <a:bodyPr/>
          <a:lstStyle/>
          <a:p>
            <a:pPr marL="360363" indent="-360363">
              <a:lnSpc>
                <a:spcPct val="120000"/>
              </a:lnSpc>
              <a:spcBef>
                <a:spcPct val="20000"/>
              </a:spcBef>
            </a:pPr>
            <a:r>
              <a:rPr lang="zh-CN" altLang="en-US" sz="3200">
                <a:latin typeface="Garamond" panose="02020404030301010803" pitchFamily="18" charset="0"/>
                <a:cs typeface="Times New Roman" panose="02020603050405020304" pitchFamily="18" charset="0"/>
              </a:rPr>
              <a:t>除余法</a:t>
            </a:r>
          </a:p>
          <a:p>
            <a:pPr marL="360363" indent="-360363">
              <a:lnSpc>
                <a:spcPct val="120000"/>
              </a:lnSpc>
              <a:spcBef>
                <a:spcPct val="20000"/>
              </a:spcBef>
            </a:pPr>
            <a:r>
              <a:rPr lang="zh-CN" altLang="en-US" sz="3200">
                <a:latin typeface="Garamond" panose="02020404030301010803" pitchFamily="18" charset="0"/>
                <a:cs typeface="Times New Roman" panose="02020603050405020304" pitchFamily="18" charset="0"/>
              </a:rPr>
              <a:t>乘余取整法</a:t>
            </a:r>
          </a:p>
          <a:p>
            <a:pPr marL="360363" indent="-360363">
              <a:lnSpc>
                <a:spcPct val="120000"/>
              </a:lnSpc>
              <a:spcBef>
                <a:spcPct val="20000"/>
              </a:spcBef>
            </a:pPr>
            <a:r>
              <a:rPr lang="zh-CN" altLang="en-US" sz="3200">
                <a:latin typeface="Garamond" panose="02020404030301010803" pitchFamily="18" charset="0"/>
                <a:cs typeface="Times New Roman" panose="02020603050405020304" pitchFamily="18" charset="0"/>
              </a:rPr>
              <a:t>平方取中法</a:t>
            </a:r>
          </a:p>
          <a:p>
            <a:pPr marL="360363" indent="-360363">
              <a:lnSpc>
                <a:spcPct val="120000"/>
              </a:lnSpc>
              <a:spcBef>
                <a:spcPct val="20000"/>
              </a:spcBef>
            </a:pPr>
            <a:r>
              <a:rPr lang="en-US" altLang="en-US" sz="3200">
                <a:latin typeface="Garamond" panose="02020404030301010803" pitchFamily="18" charset="0"/>
                <a:cs typeface="Times New Roman" panose="02020603050405020304" pitchFamily="18" charset="0"/>
              </a:rPr>
              <a:t>数字分析法</a:t>
            </a:r>
            <a:endParaRPr lang="zh-CN" altLang="en-US" sz="3200">
              <a:latin typeface="Garamond" panose="02020404030301010803" pitchFamily="18" charset="0"/>
              <a:cs typeface="Times New Roman" panose="02020603050405020304" pitchFamily="18" charset="0"/>
            </a:endParaRPr>
          </a:p>
          <a:p>
            <a:pPr marL="360363" indent="-360363">
              <a:lnSpc>
                <a:spcPct val="120000"/>
              </a:lnSpc>
              <a:spcBef>
                <a:spcPct val="20000"/>
              </a:spcBef>
            </a:pPr>
            <a:r>
              <a:rPr lang="zh-CN" altLang="en-US" sz="3200">
                <a:latin typeface="Garamond" panose="02020404030301010803" pitchFamily="18" charset="0"/>
                <a:cs typeface="Times New Roman" panose="02020603050405020304" pitchFamily="18" charset="0"/>
              </a:rPr>
              <a:t>基数转换法</a:t>
            </a:r>
          </a:p>
          <a:p>
            <a:pPr marL="360363" indent="-360363">
              <a:lnSpc>
                <a:spcPct val="120000"/>
              </a:lnSpc>
              <a:spcBef>
                <a:spcPct val="20000"/>
              </a:spcBef>
            </a:pPr>
            <a:r>
              <a:rPr lang="zh-CN" altLang="en-US" sz="3200">
                <a:latin typeface="Garamond" panose="02020404030301010803" pitchFamily="18" charset="0"/>
                <a:cs typeface="Times New Roman" panose="02020603050405020304" pitchFamily="18" charset="0"/>
              </a:rPr>
              <a:t>折叠法</a:t>
            </a:r>
          </a:p>
          <a:p>
            <a:pPr marL="360363" indent="-360363">
              <a:lnSpc>
                <a:spcPct val="120000"/>
              </a:lnSpc>
              <a:spcBef>
                <a:spcPct val="20000"/>
              </a:spcBef>
            </a:pPr>
            <a:r>
              <a:rPr lang="en-US" altLang="zh-CN" sz="3200">
                <a:latin typeface="Garamond" panose="02020404030301010803" pitchFamily="18" charset="0"/>
                <a:cs typeface="Times New Roman" panose="02020603050405020304" pitchFamily="18" charset="0"/>
              </a:rPr>
              <a:t>ELFhash</a:t>
            </a:r>
            <a:r>
              <a:rPr lang="zh-CN" altLang="en-US" sz="3200">
                <a:latin typeface="Garamond" panose="02020404030301010803" pitchFamily="18" charset="0"/>
                <a:cs typeface="Times New Roman" panose="02020603050405020304" pitchFamily="18" charset="0"/>
              </a:rPr>
              <a:t>字符串散列函数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383B8935-F2C3-4954-B90C-280DD4DD1E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739F9F9-39AA-4252-A5BE-B7D41657942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4275" name="Rectangle 2">
            <a:extLst>
              <a:ext uri="{FF2B5EF4-FFF2-40B4-BE49-F238E27FC236}">
                <a16:creationId xmlns:a16="http://schemas.microsoft.com/office/drawing/2014/main" id="{74B3B358-516D-47A3-A4C7-7295DEBAEF5C}"/>
              </a:ext>
            </a:extLst>
          </p:cNvPr>
          <p:cNvSpPr>
            <a:spLocks noGrp="1" noChangeArrowheads="1"/>
          </p:cNvSpPr>
          <p:nvPr>
            <p:ph type="title" idx="4294967295"/>
          </p:nvPr>
        </p:nvSpPr>
        <p:spPr/>
        <p:txBody>
          <a:bodyPr/>
          <a:lstStyle/>
          <a:p>
            <a:pPr>
              <a:lnSpc>
                <a:spcPct val="90000"/>
              </a:lnSpc>
            </a:pPr>
            <a:r>
              <a:rPr lang="en-US" altLang="zh-CN" b="1">
                <a:latin typeface="Times New Roman" panose="02020603050405020304" pitchFamily="18" charset="0"/>
                <a:ea typeface="黑体" panose="02010609060101010101" pitchFamily="49" charset="-122"/>
                <a:cs typeface="Times New Roman" panose="02020603050405020304" pitchFamily="18" charset="0"/>
              </a:rPr>
              <a:t>1. </a:t>
            </a:r>
            <a:r>
              <a:rPr lang="zh-CN" altLang="en-US" b="1">
                <a:latin typeface="Times New Roman" panose="02020603050405020304" pitchFamily="18" charset="0"/>
                <a:ea typeface="黑体" panose="02010609060101010101" pitchFamily="49" charset="-122"/>
                <a:cs typeface="Times New Roman" panose="02020603050405020304" pitchFamily="18" charset="0"/>
              </a:rPr>
              <a:t>除余法</a:t>
            </a:r>
          </a:p>
        </p:txBody>
      </p:sp>
      <p:sp>
        <p:nvSpPr>
          <p:cNvPr id="54276" name="Rectangle 3">
            <a:extLst>
              <a:ext uri="{FF2B5EF4-FFF2-40B4-BE49-F238E27FC236}">
                <a16:creationId xmlns:a16="http://schemas.microsoft.com/office/drawing/2014/main" id="{A4E45DBC-A28F-4E30-8E72-DC00271BD40F}"/>
              </a:ext>
            </a:extLst>
          </p:cNvPr>
          <p:cNvSpPr>
            <a:spLocks noGrp="1" noChangeArrowheads="1"/>
          </p:cNvSpPr>
          <p:nvPr>
            <p:ph type="body" idx="4294967295"/>
          </p:nvPr>
        </p:nvSpPr>
        <p:spPr/>
        <p:txBody>
          <a:bodyPr/>
          <a:lstStyle/>
          <a:p>
            <a:pPr marL="360363" indent="-360363">
              <a:lnSpc>
                <a:spcPct val="135000"/>
              </a:lnSpc>
              <a:spcBef>
                <a:spcPct val="35000"/>
              </a:spcBef>
            </a:pPr>
            <a:r>
              <a:rPr lang="zh-CN" altLang="en-US" sz="3200" dirty="0">
                <a:latin typeface="Garamond" panose="02020404030301010803" pitchFamily="18" charset="0"/>
                <a:cs typeface="Times New Roman" panose="02020603050405020304" pitchFamily="18" charset="0"/>
              </a:rPr>
              <a:t>关键码对</a:t>
            </a:r>
            <a:r>
              <a:rPr lang="en-US" altLang="zh-CN" sz="3200" dirty="0">
                <a:latin typeface="Garamond" panose="02020404030301010803" pitchFamily="18" charset="0"/>
                <a:cs typeface="Times New Roman" panose="02020603050405020304" pitchFamily="18" charset="0"/>
              </a:rPr>
              <a:t>M(</a:t>
            </a:r>
            <a:r>
              <a:rPr lang="zh-CN" altLang="en-US" sz="3200" dirty="0">
                <a:latin typeface="Garamond" panose="02020404030301010803" pitchFamily="18" charset="0"/>
                <a:cs typeface="Times New Roman" panose="02020603050405020304" pitchFamily="18" charset="0"/>
              </a:rPr>
              <a:t>可取散列表长度</a:t>
            </a:r>
            <a:r>
              <a:rPr lang="en-US" altLang="zh-CN" sz="3200" dirty="0">
                <a:latin typeface="Garamond" panose="02020404030301010803" pitchFamily="18" charset="0"/>
                <a:cs typeface="Times New Roman" panose="02020603050405020304" pitchFamily="18" charset="0"/>
              </a:rPr>
              <a:t>)</a:t>
            </a:r>
            <a:r>
              <a:rPr lang="zh-CN" altLang="en-US" sz="3200" dirty="0">
                <a:latin typeface="Garamond" panose="02020404030301010803" pitchFamily="18" charset="0"/>
                <a:cs typeface="Times New Roman" panose="02020603050405020304" pitchFamily="18" charset="0"/>
              </a:rPr>
              <a:t>取模，散列函数为：</a:t>
            </a:r>
            <a:r>
              <a:rPr lang="zh-CN" altLang="en-US" dirty="0">
                <a:latin typeface="Garamond" panose="02020404030301010803" pitchFamily="18" charset="0"/>
                <a:cs typeface="Times New Roman" panose="02020603050405020304" pitchFamily="18" charset="0"/>
              </a:rPr>
              <a:t> </a:t>
            </a:r>
          </a:p>
          <a:p>
            <a:pPr marL="360363" indent="-360363" algn="ctr">
              <a:lnSpc>
                <a:spcPct val="135000"/>
              </a:lnSpc>
              <a:spcBef>
                <a:spcPct val="35000"/>
              </a:spcBef>
              <a:buNone/>
            </a:pPr>
            <a:r>
              <a:rPr lang="en-US" altLang="zh-CN" sz="3200" dirty="0">
                <a:latin typeface="Garamond" panose="02020404030301010803" pitchFamily="18" charset="0"/>
                <a:cs typeface="Times New Roman" panose="02020603050405020304" pitchFamily="18" charset="0"/>
              </a:rPr>
              <a:t>h(x) </a:t>
            </a:r>
            <a:r>
              <a:rPr lang="zh-CN" altLang="en-US" sz="3200" dirty="0">
                <a:latin typeface="Garamond" panose="02020404030301010803" pitchFamily="18" charset="0"/>
                <a:cs typeface="Times New Roman" panose="02020603050405020304" pitchFamily="18" charset="0"/>
              </a:rPr>
              <a:t>＝ </a:t>
            </a:r>
            <a:r>
              <a:rPr lang="en-US" altLang="zh-CN" sz="3200" dirty="0">
                <a:latin typeface="Garamond" panose="02020404030301010803" pitchFamily="18" charset="0"/>
                <a:cs typeface="Times New Roman" panose="02020603050405020304" pitchFamily="18" charset="0"/>
              </a:rPr>
              <a:t>x mod M</a:t>
            </a:r>
          </a:p>
          <a:p>
            <a:pPr marL="360363" indent="-360363">
              <a:lnSpc>
                <a:spcPct val="135000"/>
              </a:lnSpc>
              <a:spcBef>
                <a:spcPct val="35000"/>
              </a:spcBef>
            </a:pPr>
            <a:r>
              <a:rPr lang="en-US" altLang="zh-CN" sz="3200" dirty="0">
                <a:latin typeface="Garamond" panose="02020404030301010803" pitchFamily="18" charset="0"/>
                <a:cs typeface="Times New Roman" panose="02020603050405020304" pitchFamily="18" charset="0"/>
              </a:rPr>
              <a:t>M</a:t>
            </a:r>
            <a:r>
              <a:rPr lang="zh-CN" altLang="en-US" sz="3200" dirty="0">
                <a:latin typeface="Garamond" panose="02020404030301010803" pitchFamily="18" charset="0"/>
                <a:cs typeface="Times New Roman" panose="02020603050405020304" pitchFamily="18" charset="0"/>
              </a:rPr>
              <a:t>值通常选择</a:t>
            </a:r>
            <a:r>
              <a:rPr lang="zh-CN" altLang="en-US" sz="3200" dirty="0">
                <a:solidFill>
                  <a:srgbClr val="800000"/>
                </a:solidFill>
                <a:latin typeface="Garamond" panose="02020404030301010803" pitchFamily="18" charset="0"/>
                <a:cs typeface="Times New Roman" panose="02020603050405020304" pitchFamily="18" charset="0"/>
              </a:rPr>
              <a:t>质数</a:t>
            </a:r>
          </a:p>
          <a:p>
            <a:pPr marL="900113" lvl="1" indent="-360363">
              <a:lnSpc>
                <a:spcPct val="135000"/>
              </a:lnSpc>
              <a:spcBef>
                <a:spcPct val="35000"/>
              </a:spcBef>
            </a:pPr>
            <a:r>
              <a:rPr lang="zh-CN" altLang="en-US" sz="2800" dirty="0">
                <a:latin typeface="Garamond" panose="02020404030301010803" pitchFamily="18" charset="0"/>
                <a:cs typeface="Times New Roman" panose="02020603050405020304" pitchFamily="18" charset="0"/>
              </a:rPr>
              <a:t>函数值依赖于变量</a:t>
            </a:r>
            <a:r>
              <a:rPr lang="en-US" altLang="zh-CN" sz="2800" dirty="0">
                <a:latin typeface="Garamond" panose="02020404030301010803" pitchFamily="18" charset="0"/>
                <a:cs typeface="Times New Roman" panose="02020603050405020304" pitchFamily="18" charset="0"/>
              </a:rPr>
              <a:t>x</a:t>
            </a:r>
            <a:r>
              <a:rPr lang="zh-CN" altLang="en-US" sz="2800" dirty="0">
                <a:latin typeface="Garamond" panose="02020404030301010803" pitchFamily="18" charset="0"/>
                <a:cs typeface="Times New Roman" panose="02020603050405020304" pitchFamily="18" charset="0"/>
              </a:rPr>
              <a:t>的所有位，而不是某些位，增大了均匀分布的可能性</a:t>
            </a:r>
            <a:endParaRPr lang="en-US" altLang="zh-CN" sz="2800" dirty="0">
              <a:latin typeface="Garamond" panose="02020404030301010803"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FF689A7E-BD62-4EF2-A780-6D205F63FB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9FD7694-BC56-4E05-8E4D-35FD3714CE4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6323" name="标题 1">
            <a:extLst>
              <a:ext uri="{FF2B5EF4-FFF2-40B4-BE49-F238E27FC236}">
                <a16:creationId xmlns:a16="http://schemas.microsoft.com/office/drawing/2014/main" id="{A4F5E4F3-62FF-4506-9E44-929CF84C3F1D}"/>
              </a:ext>
            </a:extLst>
          </p:cNvPr>
          <p:cNvSpPr>
            <a:spLocks noGrp="1" noChangeArrowheads="1"/>
          </p:cNvSpPr>
          <p:nvPr>
            <p:ph type="title" idx="4294967295"/>
          </p:nvPr>
        </p:nvSpPr>
        <p:spPr/>
        <p:txBody>
          <a:bodyPr/>
          <a:lstStyle/>
          <a:p>
            <a:r>
              <a:rPr lang="en-US" altLang="zh-CN" b="1">
                <a:ea typeface="黑体" panose="02010609060101010101" pitchFamily="49" charset="-122"/>
              </a:rPr>
              <a:t>M</a:t>
            </a:r>
            <a:r>
              <a:rPr lang="zh-CN" altLang="en-US" b="1">
                <a:ea typeface="黑体" panose="02010609060101010101" pitchFamily="49" charset="-122"/>
              </a:rPr>
              <a:t>不取偶数</a:t>
            </a:r>
          </a:p>
        </p:txBody>
      </p:sp>
      <p:sp>
        <p:nvSpPr>
          <p:cNvPr id="56324" name="内容占位符 2">
            <a:extLst>
              <a:ext uri="{FF2B5EF4-FFF2-40B4-BE49-F238E27FC236}">
                <a16:creationId xmlns:a16="http://schemas.microsoft.com/office/drawing/2014/main" id="{5CFFD01E-42C4-4E8A-AB9E-742F2510E980}"/>
              </a:ext>
            </a:extLst>
          </p:cNvPr>
          <p:cNvSpPr>
            <a:spLocks noGrp="1" noChangeArrowheads="1"/>
          </p:cNvSpPr>
          <p:nvPr>
            <p:ph idx="4294967295"/>
          </p:nvPr>
        </p:nvSpPr>
        <p:spPr/>
        <p:txBody>
          <a:bodyPr/>
          <a:lstStyle/>
          <a:p>
            <a:pPr marL="360363" indent="-360363">
              <a:lnSpc>
                <a:spcPct val="130000"/>
              </a:lnSpc>
            </a:pPr>
            <a:r>
              <a:rPr lang="zh-CN" altLang="en-US" dirty="0">
                <a:latin typeface="Garamond" panose="02020404030301010803" pitchFamily="18" charset="0"/>
                <a:cs typeface="Times New Roman" panose="02020603050405020304" pitchFamily="18" charset="0"/>
              </a:rPr>
              <a:t>若把</a:t>
            </a:r>
            <a:r>
              <a:rPr lang="en-US" altLang="zh-CN" dirty="0">
                <a:latin typeface="Garamond" panose="02020404030301010803" pitchFamily="18" charset="0"/>
                <a:cs typeface="Times New Roman" panose="02020603050405020304" pitchFamily="18" charset="0"/>
              </a:rPr>
              <a:t>M</a:t>
            </a:r>
            <a:r>
              <a:rPr lang="zh-CN" altLang="en-US" dirty="0">
                <a:latin typeface="Garamond" panose="02020404030301010803" pitchFamily="18" charset="0"/>
                <a:cs typeface="Times New Roman" panose="02020603050405020304" pitchFamily="18" charset="0"/>
              </a:rPr>
              <a:t>设置为偶数</a:t>
            </a:r>
          </a:p>
          <a:p>
            <a:pPr marL="900113" lvl="1" indent="-360363">
              <a:lnSpc>
                <a:spcPct val="130000"/>
              </a:lnSpc>
            </a:pPr>
            <a:r>
              <a:rPr lang="en-US" altLang="zh-CN" sz="2800" dirty="0">
                <a:latin typeface="Garamond" panose="02020404030301010803" pitchFamily="18" charset="0"/>
                <a:cs typeface="Times New Roman" panose="02020603050405020304" pitchFamily="18" charset="0"/>
              </a:rPr>
              <a:t>x</a:t>
            </a:r>
            <a:r>
              <a:rPr lang="zh-CN" altLang="en-US" sz="2800" dirty="0">
                <a:latin typeface="Garamond" panose="02020404030301010803" pitchFamily="18" charset="0"/>
                <a:cs typeface="Times New Roman" panose="02020603050405020304" pitchFamily="18" charset="0"/>
              </a:rPr>
              <a:t>是偶数，</a:t>
            </a:r>
            <a:r>
              <a:rPr lang="en-US" altLang="zh-CN" sz="2800" dirty="0">
                <a:latin typeface="Garamond" panose="02020404030301010803" pitchFamily="18" charset="0"/>
                <a:cs typeface="Times New Roman" panose="02020603050405020304" pitchFamily="18" charset="0"/>
              </a:rPr>
              <a:t>h(</a:t>
            </a:r>
            <a:r>
              <a:rPr lang="en-US" altLang="zh-CN" sz="2800" i="1" dirty="0">
                <a:latin typeface="Garamond" panose="02020404030301010803" pitchFamily="18" charset="0"/>
                <a:cs typeface="Times New Roman" panose="02020603050405020304" pitchFamily="18" charset="0"/>
              </a:rPr>
              <a:t>x</a:t>
            </a:r>
            <a:r>
              <a:rPr lang="en-US" altLang="zh-CN" sz="2800" dirty="0">
                <a:latin typeface="Garamond" panose="02020404030301010803" pitchFamily="18" charset="0"/>
                <a:cs typeface="Times New Roman" panose="02020603050405020304" pitchFamily="18" charset="0"/>
              </a:rPr>
              <a:t>)</a:t>
            </a:r>
            <a:r>
              <a:rPr lang="zh-CN" altLang="en-US" sz="2800" dirty="0">
                <a:latin typeface="Garamond" panose="02020404030301010803" pitchFamily="18" charset="0"/>
                <a:cs typeface="Times New Roman" panose="02020603050405020304" pitchFamily="18" charset="0"/>
              </a:rPr>
              <a:t>也是偶数</a:t>
            </a:r>
          </a:p>
          <a:p>
            <a:pPr marL="900113" lvl="1" indent="-360363">
              <a:lnSpc>
                <a:spcPct val="130000"/>
              </a:lnSpc>
            </a:pPr>
            <a:r>
              <a:rPr lang="en-US" altLang="zh-CN" sz="2800" dirty="0">
                <a:latin typeface="Garamond" panose="02020404030301010803" pitchFamily="18" charset="0"/>
                <a:cs typeface="Times New Roman" panose="02020603050405020304" pitchFamily="18" charset="0"/>
              </a:rPr>
              <a:t>x</a:t>
            </a:r>
            <a:r>
              <a:rPr lang="zh-CN" altLang="en-US" sz="2800" dirty="0">
                <a:latin typeface="Garamond" panose="02020404030301010803" pitchFamily="18" charset="0"/>
                <a:cs typeface="Times New Roman" panose="02020603050405020304" pitchFamily="18" charset="0"/>
              </a:rPr>
              <a:t>是奇数，</a:t>
            </a:r>
            <a:r>
              <a:rPr lang="en-US" altLang="zh-CN" sz="2800" dirty="0">
                <a:latin typeface="Garamond" panose="02020404030301010803" pitchFamily="18" charset="0"/>
                <a:cs typeface="Times New Roman" panose="02020603050405020304" pitchFamily="18" charset="0"/>
              </a:rPr>
              <a:t>h(</a:t>
            </a:r>
            <a:r>
              <a:rPr lang="en-US" altLang="zh-CN" sz="2800" i="1" dirty="0">
                <a:latin typeface="Garamond" panose="02020404030301010803" pitchFamily="18" charset="0"/>
                <a:cs typeface="Times New Roman" panose="02020603050405020304" pitchFamily="18" charset="0"/>
              </a:rPr>
              <a:t>x</a:t>
            </a:r>
            <a:r>
              <a:rPr lang="en-US" altLang="zh-CN" sz="2800" dirty="0">
                <a:latin typeface="Garamond" panose="02020404030301010803" pitchFamily="18" charset="0"/>
                <a:cs typeface="Times New Roman" panose="02020603050405020304" pitchFamily="18" charset="0"/>
              </a:rPr>
              <a:t>)</a:t>
            </a:r>
            <a:r>
              <a:rPr lang="zh-CN" altLang="en-US" sz="2800" dirty="0">
                <a:latin typeface="Garamond" panose="02020404030301010803" pitchFamily="18" charset="0"/>
                <a:cs typeface="Times New Roman" panose="02020603050405020304" pitchFamily="18" charset="0"/>
              </a:rPr>
              <a:t>也是奇数</a:t>
            </a:r>
          </a:p>
          <a:p>
            <a:pPr marL="360363" indent="-360363">
              <a:lnSpc>
                <a:spcPct val="130000"/>
              </a:lnSpc>
            </a:pPr>
            <a:r>
              <a:rPr lang="zh-CN" altLang="en-US" dirty="0">
                <a:latin typeface="Garamond" panose="02020404030301010803" pitchFamily="18" charset="0"/>
                <a:cs typeface="Times New Roman" panose="02020603050405020304" pitchFamily="18" charset="0"/>
              </a:rPr>
              <a:t>缺点：分布不均匀</a:t>
            </a:r>
          </a:p>
          <a:p>
            <a:pPr marL="900113" lvl="1" indent="-360363">
              <a:lnSpc>
                <a:spcPct val="130000"/>
              </a:lnSpc>
            </a:pPr>
            <a:r>
              <a:rPr lang="zh-CN" altLang="en-US" sz="2800" dirty="0">
                <a:solidFill>
                  <a:srgbClr val="B90000"/>
                </a:solidFill>
                <a:latin typeface="Garamond" panose="02020404030301010803" pitchFamily="18" charset="0"/>
                <a:cs typeface="Times New Roman" panose="02020603050405020304" pitchFamily="18" charset="0"/>
              </a:rPr>
              <a:t>如果偶数关键码比奇数关键码出现的概率大</a:t>
            </a:r>
            <a:r>
              <a:rPr lang="zh-CN" altLang="en-US" sz="2800" dirty="0">
                <a:latin typeface="Garamond" panose="02020404030301010803" pitchFamily="18" charset="0"/>
                <a:cs typeface="Times New Roman" panose="02020603050405020304" pitchFamily="18" charset="0"/>
              </a:rPr>
              <a:t>，那么函数值就不能均匀分布</a:t>
            </a:r>
          </a:p>
          <a:p>
            <a:pPr marL="900113" lvl="1" indent="-360363">
              <a:lnSpc>
                <a:spcPct val="130000"/>
              </a:lnSpc>
            </a:pPr>
            <a:r>
              <a:rPr lang="zh-CN" altLang="en-US" sz="2800" dirty="0">
                <a:latin typeface="Garamond" panose="02020404030301010803" pitchFamily="18" charset="0"/>
                <a:cs typeface="Times New Roman" panose="02020603050405020304" pitchFamily="18" charset="0"/>
              </a:rPr>
              <a:t>反之亦然</a:t>
            </a:r>
            <a:endParaRPr lang="zh-CN" altLang="en-US" dirty="0">
              <a:latin typeface="Garamond" panose="02020404030301010803"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07AF3851-A090-4CC0-B222-A365FF0918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3ED9036-2B83-4DB0-9AFA-F4A434FB1BE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7347" name="标题 1">
            <a:extLst>
              <a:ext uri="{FF2B5EF4-FFF2-40B4-BE49-F238E27FC236}">
                <a16:creationId xmlns:a16="http://schemas.microsoft.com/office/drawing/2014/main" id="{C5B094E0-4404-4FC7-BFA7-3C71D9330AF1}"/>
              </a:ext>
            </a:extLst>
          </p:cNvPr>
          <p:cNvSpPr>
            <a:spLocks noGrp="1" noChangeArrowheads="1"/>
          </p:cNvSpPr>
          <p:nvPr>
            <p:ph type="title" idx="4294967295"/>
          </p:nvPr>
        </p:nvSpPr>
        <p:spPr/>
        <p:txBody>
          <a:bodyPr/>
          <a:lstStyle/>
          <a:p>
            <a:r>
              <a:rPr lang="zh-CN" altLang="en-US" b="1">
                <a:ea typeface="黑体" panose="02010609060101010101" pitchFamily="49" charset="-122"/>
              </a:rPr>
              <a:t>除余法面临的问题</a:t>
            </a:r>
          </a:p>
        </p:txBody>
      </p:sp>
      <p:sp>
        <p:nvSpPr>
          <p:cNvPr id="57348" name="内容占位符 2">
            <a:extLst>
              <a:ext uri="{FF2B5EF4-FFF2-40B4-BE49-F238E27FC236}">
                <a16:creationId xmlns:a16="http://schemas.microsoft.com/office/drawing/2014/main" id="{4D0FFC42-53A6-4977-9BC6-F26888E55BE6}"/>
              </a:ext>
            </a:extLst>
          </p:cNvPr>
          <p:cNvSpPr>
            <a:spLocks noGrp="1" noChangeArrowheads="1"/>
          </p:cNvSpPr>
          <p:nvPr>
            <p:ph idx="4294967295"/>
          </p:nvPr>
        </p:nvSpPr>
        <p:spPr/>
        <p:txBody>
          <a:bodyPr/>
          <a:lstStyle/>
          <a:p>
            <a:pPr marL="360363" indent="-360363">
              <a:lnSpc>
                <a:spcPct val="130000"/>
              </a:lnSpc>
            </a:pPr>
            <a:r>
              <a:rPr lang="zh-CN" altLang="en-US" dirty="0"/>
              <a:t>除余法的潜在</a:t>
            </a:r>
            <a:r>
              <a:rPr lang="zh-CN" altLang="en-US" dirty="0">
                <a:solidFill>
                  <a:srgbClr val="B90000"/>
                </a:solidFill>
              </a:rPr>
              <a:t>缺点</a:t>
            </a:r>
          </a:p>
          <a:p>
            <a:pPr marL="900113" lvl="1" indent="-360363">
              <a:lnSpc>
                <a:spcPct val="130000"/>
              </a:lnSpc>
            </a:pPr>
            <a:r>
              <a:rPr lang="zh-CN" altLang="en-US" sz="2800" dirty="0"/>
              <a:t>连续的关键码映射成连续的散列值</a:t>
            </a:r>
          </a:p>
          <a:p>
            <a:pPr marL="360363" indent="-360363">
              <a:lnSpc>
                <a:spcPct val="130000"/>
              </a:lnSpc>
            </a:pPr>
            <a:endParaRPr lang="zh-CN" altLang="en-US" dirty="0"/>
          </a:p>
          <a:p>
            <a:pPr marL="360363" indent="-360363"/>
            <a:r>
              <a:rPr lang="zh-CN" altLang="en-US" dirty="0"/>
              <a:t>虽然能保证连续的关键码不发生冲突，但是，意味着要占据连续的数组单元，可能导致散列性能降低</a:t>
            </a: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A759121D-EEF1-4DD4-9CD3-70A4D67E12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FC0724D-CB17-441D-AEAF-562FFE1F20D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8371" name="标题 1">
            <a:extLst>
              <a:ext uri="{FF2B5EF4-FFF2-40B4-BE49-F238E27FC236}">
                <a16:creationId xmlns:a16="http://schemas.microsoft.com/office/drawing/2014/main" id="{10508422-3447-4A22-B460-4149AEA2911E}"/>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2. </a:t>
            </a:r>
            <a:r>
              <a:rPr lang="zh-CN" altLang="en-US" b="1">
                <a:latin typeface="Times New Roman" panose="02020603050405020304" pitchFamily="18" charset="0"/>
                <a:ea typeface="黑体" panose="02010609060101010101" pitchFamily="49" charset="-122"/>
                <a:cs typeface="Times New Roman" panose="02020603050405020304" pitchFamily="18" charset="0"/>
              </a:rPr>
              <a:t>乘余取整法</a:t>
            </a:r>
          </a:p>
        </p:txBody>
      </p:sp>
      <p:sp>
        <p:nvSpPr>
          <p:cNvPr id="58372" name="内容占位符 2">
            <a:extLst>
              <a:ext uri="{FF2B5EF4-FFF2-40B4-BE49-F238E27FC236}">
                <a16:creationId xmlns:a16="http://schemas.microsoft.com/office/drawing/2014/main" id="{E5CFCD99-A6A7-4ABF-95A2-CEB34A57A6E4}"/>
              </a:ext>
            </a:extLst>
          </p:cNvPr>
          <p:cNvSpPr>
            <a:spLocks noGrp="1" noChangeArrowheads="1"/>
          </p:cNvSpPr>
          <p:nvPr>
            <p:ph idx="4294967295"/>
          </p:nvPr>
        </p:nvSpPr>
        <p:spPr>
          <a:xfrm>
            <a:off x="203173" y="1143000"/>
            <a:ext cx="11664776" cy="5334000"/>
          </a:xfrm>
        </p:spPr>
        <p:txBody>
          <a:bodyPr/>
          <a:lstStyle/>
          <a:p>
            <a:pPr marL="360363" indent="-360363">
              <a:lnSpc>
                <a:spcPct val="120000"/>
              </a:lnSpc>
              <a:spcBef>
                <a:spcPct val="20000"/>
              </a:spcBef>
            </a:pPr>
            <a:r>
              <a:rPr lang="zh-CN" altLang="en-US" sz="3600" dirty="0">
                <a:latin typeface="Garamond" panose="02020404030301010803" pitchFamily="18" charset="0"/>
                <a:cs typeface="Times New Roman" panose="02020603050405020304" pitchFamily="18" charset="0"/>
              </a:rPr>
              <a:t>散列函数</a:t>
            </a:r>
          </a:p>
          <a:p>
            <a:pPr marL="900113" lvl="1" indent="-360363">
              <a:lnSpc>
                <a:spcPct val="120000"/>
              </a:lnSpc>
              <a:spcBef>
                <a:spcPct val="50000"/>
              </a:spcBef>
              <a:spcAft>
                <a:spcPct val="50000"/>
              </a:spcAft>
              <a:buNone/>
            </a:pPr>
            <a:r>
              <a:rPr lang="zh-CN" altLang="en-US" sz="3700" i="1" dirty="0">
                <a:latin typeface="Garamond" panose="02020404030301010803" pitchFamily="18" charset="0"/>
                <a:cs typeface="Times New Roman" panose="02020603050405020304" pitchFamily="18" charset="0"/>
              </a:rPr>
              <a:t>  </a:t>
            </a:r>
            <a:r>
              <a:rPr lang="en-US" altLang="zh-CN" sz="3200" dirty="0">
                <a:solidFill>
                  <a:schemeClr val="tx2"/>
                </a:solidFill>
                <a:latin typeface="Garamond" panose="02020404030301010803" pitchFamily="18" charset="0"/>
                <a:cs typeface="Times New Roman" panose="02020603050405020304" pitchFamily="18" charset="0"/>
              </a:rPr>
              <a:t>hash ( key ) = </a:t>
            </a:r>
            <a:r>
              <a:rPr lang="en-US" altLang="zh-CN" sz="3200" dirty="0">
                <a:solidFill>
                  <a:schemeClr val="tx2"/>
                </a:solidFill>
                <a:latin typeface="Garamond" panose="02020404030301010803" pitchFamily="18" charset="0"/>
                <a:cs typeface="Times New Roman" panose="02020603050405020304" pitchFamily="18" charset="0"/>
                <a:sym typeface="Symbol" panose="05050102010706020507" pitchFamily="18" charset="2"/>
              </a:rPr>
              <a:t></a:t>
            </a:r>
            <a:r>
              <a:rPr lang="en-US" altLang="zh-CN" sz="3200" dirty="0">
                <a:solidFill>
                  <a:schemeClr val="tx2"/>
                </a:solidFill>
                <a:latin typeface="Garamond" panose="02020404030301010803" pitchFamily="18" charset="0"/>
                <a:cs typeface="Times New Roman" panose="02020603050405020304" pitchFamily="18" charset="0"/>
              </a:rPr>
              <a:t> n * ( A * key % 1 ) </a:t>
            </a:r>
            <a:r>
              <a:rPr lang="en-US" altLang="zh-CN" sz="3200" dirty="0">
                <a:solidFill>
                  <a:schemeClr val="tx2"/>
                </a:solidFill>
                <a:latin typeface="Garamond" panose="02020404030301010803" pitchFamily="18" charset="0"/>
                <a:cs typeface="Times New Roman" panose="02020603050405020304" pitchFamily="18" charset="0"/>
                <a:sym typeface="Symbol" panose="05050102010706020507" pitchFamily="18" charset="2"/>
              </a:rPr>
              <a:t></a:t>
            </a:r>
            <a:endParaRPr lang="en-US" altLang="zh-CN" sz="3200" dirty="0">
              <a:latin typeface="Garamond" panose="02020404030301010803" pitchFamily="18" charset="0"/>
              <a:cs typeface="Times New Roman" panose="02020603050405020304" pitchFamily="18" charset="0"/>
            </a:endParaRPr>
          </a:p>
          <a:p>
            <a:pPr marL="900113" lvl="1" indent="-360363" algn="just">
              <a:spcBef>
                <a:spcPct val="20000"/>
              </a:spcBef>
            </a:pPr>
            <a:r>
              <a:rPr lang="zh-CN" altLang="en-US" sz="2800" dirty="0">
                <a:latin typeface="Garamond" panose="02020404030301010803" pitchFamily="18" charset="0"/>
                <a:cs typeface="Times New Roman" panose="02020603050405020304" pitchFamily="18" charset="0"/>
              </a:rPr>
              <a:t>先让关键码</a:t>
            </a:r>
            <a:r>
              <a:rPr lang="en-US" altLang="zh-CN" sz="2800" dirty="0">
                <a:latin typeface="Garamond" panose="02020404030301010803" pitchFamily="18" charset="0"/>
                <a:cs typeface="Times New Roman" panose="02020603050405020304" pitchFamily="18" charset="0"/>
              </a:rPr>
              <a:t>key</a:t>
            </a:r>
            <a:r>
              <a:rPr lang="zh-CN" altLang="en-US" sz="2800" dirty="0">
                <a:latin typeface="Garamond" panose="02020404030301010803" pitchFamily="18" charset="0"/>
                <a:cs typeface="Times New Roman" panose="02020603050405020304" pitchFamily="18" charset="0"/>
              </a:rPr>
              <a:t>乘上一个常数</a:t>
            </a:r>
            <a:r>
              <a:rPr lang="en-US" altLang="zh-CN" sz="2800" i="1" dirty="0">
                <a:latin typeface="Garamond" panose="02020404030301010803" pitchFamily="18" charset="0"/>
                <a:cs typeface="Times New Roman" panose="02020603050405020304" pitchFamily="18" charset="0"/>
              </a:rPr>
              <a:t>A</a:t>
            </a:r>
            <a:r>
              <a:rPr lang="en-US" altLang="zh-CN" sz="2800" dirty="0">
                <a:latin typeface="Garamond" panose="02020404030301010803" pitchFamily="18" charset="0"/>
                <a:cs typeface="Times New Roman" panose="02020603050405020304" pitchFamily="18" charset="0"/>
              </a:rPr>
              <a:t>(0&lt;</a:t>
            </a:r>
            <a:r>
              <a:rPr lang="en-US" altLang="zh-CN" sz="2800" i="1" dirty="0">
                <a:latin typeface="Garamond" panose="02020404030301010803" pitchFamily="18" charset="0"/>
                <a:cs typeface="Times New Roman" panose="02020603050405020304" pitchFamily="18" charset="0"/>
              </a:rPr>
              <a:t>A</a:t>
            </a:r>
            <a:r>
              <a:rPr lang="en-US" altLang="zh-CN" sz="2800" dirty="0">
                <a:latin typeface="Garamond" panose="02020404030301010803" pitchFamily="18" charset="0"/>
                <a:cs typeface="Times New Roman" panose="02020603050405020304" pitchFamily="18" charset="0"/>
              </a:rPr>
              <a:t>&lt;1)</a:t>
            </a:r>
            <a:r>
              <a:rPr lang="zh-CN" altLang="en-US" sz="2800" dirty="0">
                <a:latin typeface="Garamond" panose="02020404030301010803" pitchFamily="18" charset="0"/>
                <a:cs typeface="Times New Roman" panose="02020603050405020304" pitchFamily="18" charset="0"/>
              </a:rPr>
              <a:t>，提取乘积的小数部分</a:t>
            </a:r>
          </a:p>
          <a:p>
            <a:pPr marL="900113" lvl="1" indent="-360363">
              <a:spcBef>
                <a:spcPct val="20000"/>
              </a:spcBef>
            </a:pPr>
            <a:r>
              <a:rPr lang="zh-CN" altLang="en-US" sz="2800" dirty="0">
                <a:latin typeface="Garamond" panose="02020404030301010803" pitchFamily="18" charset="0"/>
                <a:cs typeface="Times New Roman" panose="02020603050405020304" pitchFamily="18" charset="0"/>
              </a:rPr>
              <a:t>然后再用整数 </a:t>
            </a:r>
            <a:r>
              <a:rPr lang="en-US" altLang="zh-CN" sz="2800" dirty="0">
                <a:latin typeface="Garamond" panose="02020404030301010803" pitchFamily="18" charset="0"/>
                <a:cs typeface="Times New Roman" panose="02020603050405020304" pitchFamily="18" charset="0"/>
              </a:rPr>
              <a:t>n</a:t>
            </a:r>
            <a:r>
              <a:rPr lang="en-US" altLang="zh-CN" sz="2800" i="1" dirty="0">
                <a:latin typeface="Garamond" panose="02020404030301010803" pitchFamily="18" charset="0"/>
                <a:cs typeface="Times New Roman" panose="02020603050405020304" pitchFamily="18" charset="0"/>
              </a:rPr>
              <a:t> </a:t>
            </a:r>
            <a:r>
              <a:rPr lang="zh-CN" altLang="en-US" sz="2800" dirty="0">
                <a:latin typeface="Garamond" panose="02020404030301010803" pitchFamily="18" charset="0"/>
                <a:cs typeface="Times New Roman" panose="02020603050405020304" pitchFamily="18" charset="0"/>
              </a:rPr>
              <a:t>乘以这个值，对结果向下取整，把它作为散列地址</a:t>
            </a:r>
          </a:p>
          <a:p>
            <a:pPr marL="900113" lvl="1" indent="-360363">
              <a:spcBef>
                <a:spcPct val="20000"/>
              </a:spcBef>
            </a:pPr>
            <a:r>
              <a:rPr lang="en-US" altLang="zh-CN" sz="2800" dirty="0">
                <a:latin typeface="Garamond" panose="02020404030301010803" pitchFamily="18" charset="0"/>
                <a:cs typeface="Times New Roman" panose="02020603050405020304" pitchFamily="18" charset="0"/>
              </a:rPr>
              <a:t>“A * key % 1”</a:t>
            </a:r>
            <a:r>
              <a:rPr lang="zh-CN" altLang="en-US" sz="2800" dirty="0">
                <a:latin typeface="Garamond" panose="02020404030301010803" pitchFamily="18" charset="0"/>
                <a:cs typeface="Times New Roman" panose="02020603050405020304" pitchFamily="18" charset="0"/>
              </a:rPr>
              <a:t>表示取 </a:t>
            </a:r>
            <a:r>
              <a:rPr lang="en-US" altLang="zh-CN" sz="2800" dirty="0">
                <a:latin typeface="Garamond" panose="02020404030301010803" pitchFamily="18" charset="0"/>
                <a:cs typeface="Times New Roman" panose="02020603050405020304" pitchFamily="18" charset="0"/>
              </a:rPr>
              <a:t>A * key </a:t>
            </a:r>
            <a:r>
              <a:rPr lang="zh-CN" altLang="en-US" sz="2800" dirty="0">
                <a:latin typeface="Garamond" panose="02020404030301010803" pitchFamily="18" charset="0"/>
                <a:cs typeface="Times New Roman" panose="02020603050405020304" pitchFamily="18" charset="0"/>
              </a:rPr>
              <a:t>小数部分</a:t>
            </a:r>
            <a:endParaRPr lang="en-US" altLang="zh-CN" sz="2800" dirty="0">
              <a:latin typeface="Garamond" panose="02020404030301010803"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9F860895-4885-4E2A-8C69-18CC408DBE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509A572-E6FB-4493-8183-D2A85800A08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9395" name="标题 1">
            <a:extLst>
              <a:ext uri="{FF2B5EF4-FFF2-40B4-BE49-F238E27FC236}">
                <a16:creationId xmlns:a16="http://schemas.microsoft.com/office/drawing/2014/main" id="{37441118-59F9-4B15-A381-93C10E3CB350}"/>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乘余取整法示例</a:t>
            </a:r>
            <a:endParaRPr lang="zh-CN" altLang="en-US" b="1">
              <a:ea typeface="黑体" panose="02010609060101010101" pitchFamily="49" charset="-122"/>
            </a:endParaRPr>
          </a:p>
        </p:txBody>
      </p:sp>
      <p:sp>
        <p:nvSpPr>
          <p:cNvPr id="59396" name="内容占位符 2">
            <a:extLst>
              <a:ext uri="{FF2B5EF4-FFF2-40B4-BE49-F238E27FC236}">
                <a16:creationId xmlns:a16="http://schemas.microsoft.com/office/drawing/2014/main" id="{03980A55-4855-48A3-B4C3-4875D07D6DD0}"/>
              </a:ext>
            </a:extLst>
          </p:cNvPr>
          <p:cNvSpPr>
            <a:spLocks noGrp="1" noChangeArrowheads="1"/>
          </p:cNvSpPr>
          <p:nvPr>
            <p:ph idx="4294967295"/>
          </p:nvPr>
        </p:nvSpPr>
        <p:spPr/>
        <p:txBody>
          <a:bodyPr/>
          <a:lstStyle/>
          <a:p>
            <a:pPr marL="360363" indent="-360363"/>
            <a:r>
              <a:rPr lang="zh-CN" altLang="en-US" dirty="0">
                <a:latin typeface="Garamond" panose="02020404030301010803" pitchFamily="18" charset="0"/>
                <a:cs typeface="Times New Roman" panose="02020603050405020304" pitchFamily="18" charset="0"/>
              </a:rPr>
              <a:t>设关键码 </a:t>
            </a:r>
            <a:r>
              <a:rPr lang="en-US" altLang="zh-CN" dirty="0">
                <a:latin typeface="Garamond" panose="02020404030301010803" pitchFamily="18" charset="0"/>
                <a:cs typeface="Times New Roman" panose="02020603050405020304" pitchFamily="18" charset="0"/>
              </a:rPr>
              <a:t>key = 123456, n = 10,000</a:t>
            </a:r>
            <a:r>
              <a:rPr lang="zh-CN" altLang="en-US" dirty="0">
                <a:latin typeface="Garamond" panose="02020404030301010803" pitchFamily="18" charset="0"/>
                <a:cs typeface="Times New Roman" panose="02020603050405020304" pitchFamily="18" charset="0"/>
              </a:rPr>
              <a:t>且取 </a:t>
            </a:r>
            <a:br>
              <a:rPr lang="en-US" altLang="zh-CN" dirty="0">
                <a:latin typeface="Garamond" panose="02020404030301010803" pitchFamily="18" charset="0"/>
                <a:cs typeface="Times New Roman" panose="02020603050405020304" pitchFamily="18" charset="0"/>
              </a:rPr>
            </a:br>
            <a:r>
              <a:rPr lang="en-US" altLang="zh-CN" dirty="0">
                <a:latin typeface="Garamond" panose="02020404030301010803" pitchFamily="18" charset="0"/>
                <a:cs typeface="Times New Roman" panose="02020603050405020304" pitchFamily="18" charset="0"/>
              </a:rPr>
              <a:t>A =                       = 0.6180339</a:t>
            </a:r>
            <a:r>
              <a:rPr lang="zh-CN" altLang="en-US" dirty="0">
                <a:latin typeface="Garamond" panose="02020404030301010803" pitchFamily="18" charset="0"/>
                <a:cs typeface="Times New Roman" panose="02020603050405020304" pitchFamily="18" charset="0"/>
              </a:rPr>
              <a:t>， </a:t>
            </a:r>
          </a:p>
          <a:p>
            <a:pPr marL="360363" indent="-360363"/>
            <a:r>
              <a:rPr lang="zh-CN" altLang="en-US" dirty="0">
                <a:latin typeface="Garamond" panose="02020404030301010803" pitchFamily="18" charset="0"/>
                <a:cs typeface="Times New Roman" panose="02020603050405020304" pitchFamily="18" charset="0"/>
              </a:rPr>
              <a:t>因此有</a:t>
            </a:r>
            <a:r>
              <a:rPr lang="zh-CN" altLang="en-US" dirty="0">
                <a:latin typeface="Garamond" panose="02020404030301010803" pitchFamily="18" charset="0"/>
              </a:rPr>
              <a:t> </a:t>
            </a:r>
          </a:p>
          <a:p>
            <a:pPr marL="360363" indent="-360363" algn="just">
              <a:buNone/>
            </a:pPr>
            <a:r>
              <a:rPr lang="zh-CN" altLang="en-US" i="1" dirty="0">
                <a:latin typeface="Garamond" panose="02020404030301010803" pitchFamily="18" charset="0"/>
              </a:rPr>
              <a:t>         </a:t>
            </a:r>
            <a:r>
              <a:rPr lang="en-US" altLang="zh-CN" dirty="0">
                <a:solidFill>
                  <a:schemeClr val="tx2"/>
                </a:solidFill>
                <a:latin typeface="Garamond" panose="02020404030301010803" pitchFamily="18" charset="0"/>
              </a:rPr>
              <a:t>hash(123456) =</a:t>
            </a:r>
          </a:p>
          <a:p>
            <a:pPr marL="360363" indent="-360363" algn="just">
              <a:buNone/>
            </a:pPr>
            <a:r>
              <a:rPr lang="en-US" altLang="zh-CN" dirty="0">
                <a:solidFill>
                  <a:schemeClr val="tx2"/>
                </a:solidFill>
                <a:latin typeface="Garamond" panose="02020404030301010803" pitchFamily="18" charset="0"/>
              </a:rPr>
              <a:t>          = </a:t>
            </a:r>
            <a:r>
              <a:rPr lang="en-US" altLang="zh-CN" dirty="0">
                <a:solidFill>
                  <a:schemeClr val="tx2"/>
                </a:solidFill>
                <a:latin typeface="Garamond" panose="02020404030301010803" pitchFamily="18" charset="0"/>
                <a:sym typeface="Symbol" panose="05050102010706020507" pitchFamily="18" charset="2"/>
              </a:rPr>
              <a:t></a:t>
            </a:r>
            <a:r>
              <a:rPr lang="en-US" altLang="zh-CN" dirty="0">
                <a:solidFill>
                  <a:schemeClr val="tx2"/>
                </a:solidFill>
                <a:latin typeface="Garamond" panose="02020404030301010803" pitchFamily="18" charset="0"/>
              </a:rPr>
              <a:t>10000*(0.6180339*123456 % 1)</a:t>
            </a:r>
            <a:r>
              <a:rPr lang="en-US" altLang="zh-CN" dirty="0">
                <a:solidFill>
                  <a:schemeClr val="tx2"/>
                </a:solidFill>
                <a:latin typeface="Garamond" panose="02020404030301010803" pitchFamily="18" charset="0"/>
                <a:sym typeface="Symbol" panose="05050102010706020507" pitchFamily="18" charset="2"/>
              </a:rPr>
              <a:t> </a:t>
            </a:r>
            <a:endParaRPr lang="en-US" altLang="zh-CN" dirty="0">
              <a:solidFill>
                <a:schemeClr val="tx2"/>
              </a:solidFill>
              <a:latin typeface="Garamond" panose="02020404030301010803" pitchFamily="18" charset="0"/>
            </a:endParaRPr>
          </a:p>
          <a:p>
            <a:pPr marL="360363" indent="-360363" algn="just">
              <a:buNone/>
            </a:pPr>
            <a:r>
              <a:rPr lang="en-US" altLang="zh-CN" dirty="0">
                <a:solidFill>
                  <a:schemeClr val="tx2"/>
                </a:solidFill>
                <a:latin typeface="Garamond" panose="02020404030301010803" pitchFamily="18" charset="0"/>
              </a:rPr>
              <a:t>          = </a:t>
            </a:r>
            <a:r>
              <a:rPr lang="en-US" altLang="zh-CN" dirty="0">
                <a:solidFill>
                  <a:schemeClr val="tx2"/>
                </a:solidFill>
                <a:latin typeface="Garamond" panose="02020404030301010803" pitchFamily="18" charset="0"/>
                <a:sym typeface="Symbol" panose="05050102010706020507" pitchFamily="18" charset="2"/>
              </a:rPr>
              <a:t></a:t>
            </a:r>
            <a:r>
              <a:rPr lang="en-US" altLang="zh-CN" dirty="0">
                <a:solidFill>
                  <a:schemeClr val="tx2"/>
                </a:solidFill>
                <a:latin typeface="Garamond" panose="02020404030301010803" pitchFamily="18" charset="0"/>
              </a:rPr>
              <a:t>10000 * (76300.0041151… % 1)</a:t>
            </a:r>
            <a:r>
              <a:rPr lang="en-US" altLang="zh-CN" dirty="0">
                <a:solidFill>
                  <a:schemeClr val="tx2"/>
                </a:solidFill>
                <a:latin typeface="Garamond" panose="02020404030301010803" pitchFamily="18" charset="0"/>
                <a:sym typeface="Symbol" panose="05050102010706020507" pitchFamily="18" charset="2"/>
              </a:rPr>
              <a:t> </a:t>
            </a:r>
            <a:endParaRPr lang="en-US" altLang="zh-CN" dirty="0">
              <a:solidFill>
                <a:schemeClr val="tx2"/>
              </a:solidFill>
              <a:latin typeface="Garamond" panose="02020404030301010803" pitchFamily="18" charset="0"/>
            </a:endParaRPr>
          </a:p>
          <a:p>
            <a:pPr marL="360363" indent="-360363" algn="just">
              <a:buNone/>
            </a:pPr>
            <a:r>
              <a:rPr lang="en-US" altLang="zh-CN" dirty="0">
                <a:solidFill>
                  <a:schemeClr val="tx2"/>
                </a:solidFill>
                <a:latin typeface="Garamond" panose="02020404030301010803" pitchFamily="18" charset="0"/>
              </a:rPr>
              <a:t>          = </a:t>
            </a:r>
            <a:r>
              <a:rPr lang="en-US" altLang="zh-CN" dirty="0">
                <a:solidFill>
                  <a:schemeClr val="tx2"/>
                </a:solidFill>
                <a:latin typeface="Garamond" panose="02020404030301010803" pitchFamily="18" charset="0"/>
                <a:sym typeface="Symbol" panose="05050102010706020507" pitchFamily="18" charset="2"/>
              </a:rPr>
              <a:t></a:t>
            </a:r>
            <a:r>
              <a:rPr lang="en-US" altLang="zh-CN" dirty="0">
                <a:solidFill>
                  <a:schemeClr val="tx2"/>
                </a:solidFill>
                <a:latin typeface="Garamond" panose="02020404030301010803" pitchFamily="18" charset="0"/>
              </a:rPr>
              <a:t>10000 * 0.0041151…</a:t>
            </a:r>
            <a:r>
              <a:rPr lang="en-US" altLang="zh-CN" dirty="0">
                <a:solidFill>
                  <a:schemeClr val="tx2"/>
                </a:solidFill>
                <a:latin typeface="Garamond" panose="02020404030301010803" pitchFamily="18" charset="0"/>
                <a:sym typeface="Symbol" panose="05050102010706020507" pitchFamily="18" charset="2"/>
              </a:rPr>
              <a:t></a:t>
            </a:r>
            <a:r>
              <a:rPr lang="en-US" altLang="zh-CN" dirty="0">
                <a:solidFill>
                  <a:schemeClr val="tx2"/>
                </a:solidFill>
                <a:latin typeface="Garamond" panose="02020404030301010803" pitchFamily="18" charset="0"/>
              </a:rPr>
              <a:t> = 41</a:t>
            </a:r>
          </a:p>
        </p:txBody>
      </p:sp>
      <p:graphicFrame>
        <p:nvGraphicFramePr>
          <p:cNvPr id="59397" name="Object 2">
            <a:extLst>
              <a:ext uri="{FF2B5EF4-FFF2-40B4-BE49-F238E27FC236}">
                <a16:creationId xmlns:a16="http://schemas.microsoft.com/office/drawing/2014/main" id="{DFD79E05-36B4-4574-A789-3057692F99D5}"/>
              </a:ext>
            </a:extLst>
          </p:cNvPr>
          <p:cNvGraphicFramePr>
            <a:graphicFrameLocks noChangeAspect="1"/>
          </p:cNvGraphicFramePr>
          <p:nvPr>
            <p:extLst>
              <p:ext uri="{D42A27DB-BD31-4B8C-83A1-F6EECF244321}">
                <p14:modId xmlns:p14="http://schemas.microsoft.com/office/powerpoint/2010/main" val="1699303731"/>
              </p:ext>
            </p:extLst>
          </p:nvPr>
        </p:nvGraphicFramePr>
        <p:xfrm>
          <a:off x="1546467" y="1827999"/>
          <a:ext cx="1658938" cy="581025"/>
        </p:xfrm>
        <a:graphic>
          <a:graphicData uri="http://schemas.openxmlformats.org/presentationml/2006/ole">
            <mc:AlternateContent xmlns:mc="http://schemas.openxmlformats.org/markup-compatibility/2006">
              <mc:Choice xmlns:v="urn:schemas-microsoft-com:vml" Requires="v">
                <p:oleObj spid="_x0000_s46156" name="Equation" r:id="rId4" imgW="685800" imgH="241300" progId="">
                  <p:embed/>
                </p:oleObj>
              </mc:Choice>
              <mc:Fallback>
                <p:oleObj name="Equation" r:id="rId4" imgW="685800" imgH="241300" progId="">
                  <p:embed/>
                  <p:pic>
                    <p:nvPicPr>
                      <p:cNvPr id="59397" name="Object 2">
                        <a:extLst>
                          <a:ext uri="{FF2B5EF4-FFF2-40B4-BE49-F238E27FC236}">
                            <a16:creationId xmlns:a16="http://schemas.microsoft.com/office/drawing/2014/main" id="{DFD79E05-36B4-4574-A789-3057692F9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467" y="1827999"/>
                        <a:ext cx="1658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D07ACA04-AEFA-4994-A43A-56C6F46D9B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3BDEF86-1F13-4B07-91D8-D4E49F1720B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0419" name="标题 1">
            <a:extLst>
              <a:ext uri="{FF2B5EF4-FFF2-40B4-BE49-F238E27FC236}">
                <a16:creationId xmlns:a16="http://schemas.microsoft.com/office/drawing/2014/main" id="{F6CD96E2-AEE9-49A4-8EC9-06A24AF78112}"/>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3. </a:t>
            </a:r>
            <a:r>
              <a:rPr lang="zh-CN" altLang="en-US" b="1">
                <a:latin typeface="Times New Roman" panose="02020603050405020304" pitchFamily="18" charset="0"/>
                <a:ea typeface="黑体" panose="02010609060101010101" pitchFamily="49" charset="-122"/>
                <a:cs typeface="Times New Roman" panose="02020603050405020304" pitchFamily="18" charset="0"/>
              </a:rPr>
              <a:t>平方取中法</a:t>
            </a:r>
          </a:p>
        </p:txBody>
      </p:sp>
      <p:sp>
        <p:nvSpPr>
          <p:cNvPr id="60420" name="内容占位符 2">
            <a:extLst>
              <a:ext uri="{FF2B5EF4-FFF2-40B4-BE49-F238E27FC236}">
                <a16:creationId xmlns:a16="http://schemas.microsoft.com/office/drawing/2014/main" id="{FA0F855F-827F-4AD3-9F98-588E38DB2914}"/>
              </a:ext>
            </a:extLst>
          </p:cNvPr>
          <p:cNvSpPr>
            <a:spLocks noGrp="1" noChangeArrowheads="1"/>
          </p:cNvSpPr>
          <p:nvPr>
            <p:ph idx="4294967295"/>
          </p:nvPr>
        </p:nvSpPr>
        <p:spPr/>
        <p:txBody>
          <a:bodyPr/>
          <a:lstStyle/>
          <a:p>
            <a:pPr marL="360363" indent="-360363">
              <a:lnSpc>
                <a:spcPct val="130000"/>
              </a:lnSpc>
            </a:pPr>
            <a:r>
              <a:rPr lang="zh-CN" altLang="en-US" dirty="0">
                <a:latin typeface="微软雅黑" panose="020B0503020204020204" pitchFamily="34" charset="-122"/>
                <a:ea typeface="微软雅黑" panose="020B0503020204020204" pitchFamily="34" charset="-122"/>
              </a:rPr>
              <a:t>先求关键码平方扩大差别，再取几位作为散列地址</a:t>
            </a:r>
          </a:p>
          <a:p>
            <a:pPr marL="360363" indent="-360363">
              <a:lnSpc>
                <a:spcPct val="130000"/>
              </a:lnSpc>
            </a:pPr>
            <a:r>
              <a:rPr lang="zh-CN" altLang="en-US" dirty="0">
                <a:latin typeface="宋体" panose="02010600030101010101" pitchFamily="2" charset="-122"/>
              </a:rPr>
              <a:t>例如</a:t>
            </a:r>
          </a:p>
          <a:p>
            <a:pPr marL="900113" lvl="1" indent="-360363"/>
            <a:r>
              <a:rPr lang="zh-CN" altLang="en-US" dirty="0">
                <a:latin typeface="宋体" panose="02010600030101010101" pitchFamily="2" charset="-122"/>
              </a:rPr>
              <a:t>一组二进制关键码：</a:t>
            </a:r>
            <a:r>
              <a:rPr lang="en-US" altLang="zh-CN" dirty="0">
                <a:latin typeface="宋体" panose="02010600030101010101" pitchFamily="2" charset="-122"/>
              </a:rPr>
              <a:t>(00000100</a:t>
            </a:r>
            <a:r>
              <a:rPr lang="zh-CN" altLang="en-US" dirty="0">
                <a:latin typeface="宋体" panose="02010600030101010101" pitchFamily="2" charset="-122"/>
              </a:rPr>
              <a:t>，</a:t>
            </a:r>
            <a:r>
              <a:rPr lang="en-US" altLang="zh-CN" dirty="0">
                <a:latin typeface="宋体" panose="02010600030101010101" pitchFamily="2" charset="-122"/>
              </a:rPr>
              <a:t>00000110</a:t>
            </a:r>
            <a:r>
              <a:rPr lang="zh-CN" altLang="en-US" dirty="0">
                <a:latin typeface="宋体" panose="02010600030101010101" pitchFamily="2" charset="-122"/>
              </a:rPr>
              <a:t>，</a:t>
            </a:r>
            <a:r>
              <a:rPr lang="en-US" altLang="zh-CN" dirty="0">
                <a:latin typeface="宋体" panose="02010600030101010101" pitchFamily="2" charset="-122"/>
              </a:rPr>
              <a:t>000001010</a:t>
            </a:r>
            <a:r>
              <a:rPr lang="zh-CN" altLang="en-US" dirty="0">
                <a:latin typeface="宋体" panose="02010600030101010101" pitchFamily="2" charset="-122"/>
              </a:rPr>
              <a:t>，</a:t>
            </a:r>
            <a:r>
              <a:rPr lang="en-US" altLang="zh-CN" dirty="0">
                <a:latin typeface="宋体" panose="02010600030101010101" pitchFamily="2" charset="-122"/>
              </a:rPr>
              <a:t>000001001</a:t>
            </a:r>
            <a:r>
              <a:rPr lang="zh-CN" altLang="en-US" dirty="0">
                <a:latin typeface="宋体" panose="02010600030101010101" pitchFamily="2" charset="-122"/>
              </a:rPr>
              <a:t>，</a:t>
            </a:r>
            <a:r>
              <a:rPr lang="en-US" altLang="zh-CN" dirty="0">
                <a:latin typeface="宋体" panose="02010600030101010101" pitchFamily="2" charset="-122"/>
              </a:rPr>
              <a:t>000000111)</a:t>
            </a:r>
          </a:p>
          <a:p>
            <a:pPr marL="900113" lvl="1" indent="-360363"/>
            <a:r>
              <a:rPr lang="zh-CN" altLang="en-US" dirty="0">
                <a:latin typeface="宋体" panose="02010600030101010101" pitchFamily="2" charset="-122"/>
              </a:rPr>
              <a:t>平方结果为：</a:t>
            </a:r>
            <a:r>
              <a:rPr lang="en-US" altLang="zh-CN" dirty="0">
                <a:latin typeface="宋体" panose="02010600030101010101" pitchFamily="2" charset="-122"/>
              </a:rPr>
              <a:t>(00</a:t>
            </a:r>
            <a:r>
              <a:rPr lang="en-US" altLang="zh-CN" sz="2000" b="0" u="sng" dirty="0">
                <a:solidFill>
                  <a:srgbClr val="FF0000"/>
                </a:solidFill>
                <a:latin typeface="微软雅黑" panose="020B0503020204020204" pitchFamily="34" charset="-122"/>
                <a:ea typeface="微软雅黑" panose="020B0503020204020204" pitchFamily="34" charset="-122"/>
              </a:rPr>
              <a:t>0100</a:t>
            </a:r>
            <a:r>
              <a:rPr lang="en-US" altLang="zh-CN" dirty="0">
                <a:latin typeface="宋体" panose="02010600030101010101" pitchFamily="2" charset="-122"/>
              </a:rPr>
              <a:t>00</a:t>
            </a:r>
            <a:r>
              <a:rPr lang="zh-CN" altLang="en-US" dirty="0">
                <a:solidFill>
                  <a:srgbClr val="B90000"/>
                </a:solidFill>
                <a:latin typeface="宋体" panose="02010600030101010101" pitchFamily="2" charset="-122"/>
              </a:rPr>
              <a:t>，</a:t>
            </a:r>
            <a:r>
              <a:rPr lang="en-US" altLang="zh-CN" dirty="0">
                <a:latin typeface="宋体" panose="02010600030101010101" pitchFamily="2" charset="-122"/>
              </a:rPr>
              <a:t>00</a:t>
            </a:r>
            <a:r>
              <a:rPr lang="en-US" altLang="zh-CN" sz="2000" b="0" u="sng" dirty="0">
                <a:solidFill>
                  <a:srgbClr val="FF0000"/>
                </a:solidFill>
                <a:latin typeface="微软雅黑" panose="020B0503020204020204" pitchFamily="34" charset="-122"/>
                <a:ea typeface="微软雅黑" panose="020B0503020204020204" pitchFamily="34" charset="-122"/>
              </a:rPr>
              <a:t>1001</a:t>
            </a:r>
            <a:r>
              <a:rPr lang="en-US" altLang="zh-CN" dirty="0">
                <a:latin typeface="宋体" panose="02010600030101010101" pitchFamily="2" charset="-122"/>
              </a:rPr>
              <a:t>00</a:t>
            </a:r>
            <a:r>
              <a:rPr lang="zh-CN" altLang="en-US" dirty="0">
                <a:solidFill>
                  <a:srgbClr val="B90000"/>
                </a:solidFill>
                <a:latin typeface="宋体" panose="02010600030101010101" pitchFamily="2" charset="-122"/>
              </a:rPr>
              <a:t>，</a:t>
            </a:r>
            <a:r>
              <a:rPr lang="en-US" altLang="zh-CN" dirty="0">
                <a:latin typeface="宋体" panose="02010600030101010101" pitchFamily="2" charset="-122"/>
              </a:rPr>
              <a:t>01</a:t>
            </a:r>
            <a:r>
              <a:rPr lang="en-US" altLang="zh-CN" sz="2000" b="0" u="sng" dirty="0">
                <a:solidFill>
                  <a:srgbClr val="FF0000"/>
                </a:solidFill>
                <a:latin typeface="微软雅黑" panose="020B0503020204020204" pitchFamily="34" charset="-122"/>
                <a:ea typeface="微软雅黑" panose="020B0503020204020204" pitchFamily="34" charset="-122"/>
              </a:rPr>
              <a:t>1000</a:t>
            </a:r>
            <a:r>
              <a:rPr lang="en-US" altLang="zh-CN" dirty="0">
                <a:latin typeface="宋体" panose="02010600030101010101" pitchFamily="2" charset="-122"/>
              </a:rPr>
              <a:t>10</a:t>
            </a:r>
            <a:r>
              <a:rPr lang="zh-CN" altLang="en-US" dirty="0">
                <a:solidFill>
                  <a:srgbClr val="B90000"/>
                </a:solidFill>
                <a:latin typeface="宋体" panose="02010600030101010101" pitchFamily="2" charset="-122"/>
              </a:rPr>
              <a:t>，</a:t>
            </a:r>
            <a:r>
              <a:rPr lang="en-US" altLang="zh-CN" dirty="0">
                <a:latin typeface="宋体" panose="02010600030101010101" pitchFamily="2" charset="-122"/>
              </a:rPr>
              <a:t>01</a:t>
            </a:r>
            <a:r>
              <a:rPr lang="en-US" altLang="zh-CN" sz="2000" b="0" u="sng" dirty="0">
                <a:solidFill>
                  <a:srgbClr val="FF0000"/>
                </a:solidFill>
                <a:latin typeface="微软雅黑" panose="020B0503020204020204" pitchFamily="34" charset="-122"/>
                <a:ea typeface="微软雅黑" panose="020B0503020204020204" pitchFamily="34" charset="-122"/>
              </a:rPr>
              <a:t>0100</a:t>
            </a:r>
            <a:r>
              <a:rPr lang="en-US" altLang="zh-CN" dirty="0">
                <a:latin typeface="宋体" panose="02010600030101010101" pitchFamily="2" charset="-122"/>
              </a:rPr>
              <a:t>01</a:t>
            </a:r>
            <a:r>
              <a:rPr lang="zh-CN" altLang="en-US" dirty="0">
                <a:solidFill>
                  <a:srgbClr val="B90000"/>
                </a:solidFill>
                <a:latin typeface="宋体" panose="02010600030101010101" pitchFamily="2" charset="-122"/>
              </a:rPr>
              <a:t>，</a:t>
            </a:r>
            <a:r>
              <a:rPr lang="en-US" altLang="zh-CN" dirty="0">
                <a:latin typeface="宋体" panose="02010600030101010101" pitchFamily="2" charset="-122"/>
              </a:rPr>
              <a:t>00</a:t>
            </a:r>
            <a:r>
              <a:rPr lang="en-US" altLang="zh-CN" sz="2000" b="0" u="sng" dirty="0">
                <a:solidFill>
                  <a:srgbClr val="FF0000"/>
                </a:solidFill>
                <a:latin typeface="微软雅黑" panose="020B0503020204020204" pitchFamily="34" charset="-122"/>
                <a:ea typeface="微软雅黑" panose="020B0503020204020204" pitchFamily="34" charset="-122"/>
              </a:rPr>
              <a:t>1100</a:t>
            </a:r>
            <a:r>
              <a:rPr lang="en-US" altLang="zh-CN" dirty="0">
                <a:latin typeface="宋体" panose="02010600030101010101" pitchFamily="2" charset="-122"/>
              </a:rPr>
              <a:t>01)</a:t>
            </a:r>
            <a:r>
              <a:rPr lang="en-US" altLang="zh-CN" dirty="0">
                <a:solidFill>
                  <a:srgbClr val="D60093"/>
                </a:solidFill>
                <a:latin typeface="宋体" panose="02010600030101010101" pitchFamily="2" charset="-122"/>
              </a:rPr>
              <a:t> </a:t>
            </a:r>
          </a:p>
          <a:p>
            <a:pPr marL="900113" lvl="1" indent="-360363"/>
            <a:r>
              <a:rPr lang="zh-CN" altLang="en-US" dirty="0">
                <a:latin typeface="宋体" panose="02010600030101010101" pitchFamily="2" charset="-122"/>
              </a:rPr>
              <a:t>若表长为</a:t>
            </a:r>
            <a:r>
              <a:rPr lang="en-US" altLang="zh-CN" dirty="0">
                <a:latin typeface="宋体" panose="02010600030101010101" pitchFamily="2" charset="-122"/>
              </a:rPr>
              <a:t>4</a:t>
            </a:r>
            <a:r>
              <a:rPr lang="zh-CN" altLang="en-US" dirty="0">
                <a:latin typeface="宋体" panose="02010600030101010101" pitchFamily="2" charset="-122"/>
              </a:rPr>
              <a:t>个二进制位，则可取中间四位作为散列地址：</a:t>
            </a:r>
            <a:r>
              <a:rPr lang="en-US" altLang="zh-CN" dirty="0">
                <a:solidFill>
                  <a:schemeClr val="tx2"/>
                </a:solidFill>
                <a:latin typeface="宋体" panose="02010600030101010101" pitchFamily="2" charset="-122"/>
              </a:rPr>
              <a:t>(0100</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1001</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1000</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0100</a:t>
            </a:r>
            <a:r>
              <a:rPr lang="zh-CN" altLang="en-US" dirty="0">
                <a:solidFill>
                  <a:schemeClr val="tx2"/>
                </a:solidFill>
                <a:latin typeface="宋体" panose="02010600030101010101" pitchFamily="2" charset="-122"/>
              </a:rPr>
              <a:t>，</a:t>
            </a:r>
            <a:r>
              <a:rPr lang="en-US" altLang="zh-CN" dirty="0">
                <a:solidFill>
                  <a:schemeClr val="tx2"/>
                </a:solidFill>
                <a:latin typeface="宋体" panose="02010600030101010101" pitchFamily="2" charset="-122"/>
              </a:rPr>
              <a:t>1100)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8D15642B-3369-4F98-9765-627A89FCC6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A8720DA-75A2-4E54-83AC-AF52BFCDC8B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1443" name="标题 1">
            <a:extLst>
              <a:ext uri="{FF2B5EF4-FFF2-40B4-BE49-F238E27FC236}">
                <a16:creationId xmlns:a16="http://schemas.microsoft.com/office/drawing/2014/main" id="{34077091-9EAA-4BA2-ADEA-2305A8FA476C}"/>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4. </a:t>
            </a:r>
            <a:r>
              <a:rPr lang="zh-CN" altLang="en-US" b="1">
                <a:latin typeface="Times New Roman" panose="02020603050405020304" pitchFamily="18" charset="0"/>
                <a:ea typeface="黑体" panose="02010609060101010101" pitchFamily="49" charset="-122"/>
                <a:cs typeface="Times New Roman" panose="02020603050405020304" pitchFamily="18" charset="0"/>
              </a:rPr>
              <a:t>数字分析法</a:t>
            </a:r>
          </a:p>
        </p:txBody>
      </p:sp>
      <p:sp>
        <p:nvSpPr>
          <p:cNvPr id="61444" name="内容占位符 2">
            <a:extLst>
              <a:ext uri="{FF2B5EF4-FFF2-40B4-BE49-F238E27FC236}">
                <a16:creationId xmlns:a16="http://schemas.microsoft.com/office/drawing/2014/main" id="{5FF9E515-26AD-41BC-AFC7-84BBE12D56BF}"/>
              </a:ext>
            </a:extLst>
          </p:cNvPr>
          <p:cNvSpPr>
            <a:spLocks noGrp="1" noChangeArrowheads="1"/>
          </p:cNvSpPr>
          <p:nvPr>
            <p:ph idx="4294967295"/>
          </p:nvPr>
        </p:nvSpPr>
        <p:spPr/>
        <p:txBody>
          <a:bodyPr/>
          <a:lstStyle/>
          <a:p>
            <a:pPr marL="360363" indent="-360363">
              <a:spcBef>
                <a:spcPct val="50000"/>
              </a:spcBef>
            </a:pPr>
            <a:r>
              <a:rPr lang="zh-CN" altLang="en-US" dirty="0">
                <a:latin typeface="Garamond" panose="02020404030301010803" pitchFamily="18" charset="0"/>
                <a:cs typeface="Times New Roman" panose="02020603050405020304" pitchFamily="18" charset="0"/>
              </a:rPr>
              <a:t>设有 </a:t>
            </a:r>
            <a:r>
              <a:rPr lang="en-US" altLang="zh-CN" dirty="0">
                <a:latin typeface="Garamond" panose="02020404030301010803" pitchFamily="18" charset="0"/>
                <a:cs typeface="Times New Roman" panose="02020603050405020304" pitchFamily="18" charset="0"/>
              </a:rPr>
              <a:t>n </a:t>
            </a:r>
            <a:r>
              <a:rPr lang="zh-CN" altLang="en-US" dirty="0">
                <a:latin typeface="Garamond" panose="02020404030301010803" pitchFamily="18" charset="0"/>
                <a:cs typeface="Times New Roman" panose="02020603050405020304" pitchFamily="18" charset="0"/>
              </a:rPr>
              <a:t>个 </a:t>
            </a:r>
            <a:r>
              <a:rPr lang="en-US" altLang="zh-CN" dirty="0">
                <a:latin typeface="Garamond" panose="02020404030301010803" pitchFamily="18" charset="0"/>
                <a:cs typeface="Times New Roman" panose="02020603050405020304" pitchFamily="18" charset="0"/>
              </a:rPr>
              <a:t>d </a:t>
            </a:r>
            <a:r>
              <a:rPr lang="zh-CN" altLang="en-US" dirty="0">
                <a:latin typeface="Garamond" panose="02020404030301010803" pitchFamily="18" charset="0"/>
                <a:cs typeface="Times New Roman" panose="02020603050405020304" pitchFamily="18" charset="0"/>
              </a:rPr>
              <a:t>位数，每一位可能有 </a:t>
            </a:r>
            <a:r>
              <a:rPr lang="en-US" altLang="zh-CN" dirty="0">
                <a:latin typeface="Garamond" panose="02020404030301010803" pitchFamily="18" charset="0"/>
                <a:cs typeface="Times New Roman" panose="02020603050405020304" pitchFamily="18" charset="0"/>
              </a:rPr>
              <a:t>r </a:t>
            </a:r>
            <a:r>
              <a:rPr lang="zh-CN" altLang="en-US" dirty="0">
                <a:latin typeface="Garamond" panose="02020404030301010803" pitchFamily="18" charset="0"/>
                <a:cs typeface="Times New Roman" panose="02020603050405020304" pitchFamily="18" charset="0"/>
              </a:rPr>
              <a:t>种不同的符号</a:t>
            </a:r>
          </a:p>
          <a:p>
            <a:pPr marL="360363" indent="-360363">
              <a:spcBef>
                <a:spcPct val="50000"/>
              </a:spcBef>
            </a:pPr>
            <a:r>
              <a:rPr lang="zh-CN" altLang="en-US" dirty="0">
                <a:latin typeface="Garamond" panose="02020404030301010803" pitchFamily="18" charset="0"/>
                <a:cs typeface="Times New Roman" panose="02020603050405020304" pitchFamily="18" charset="0"/>
              </a:rPr>
              <a:t>这 </a:t>
            </a:r>
            <a:r>
              <a:rPr lang="en-US" altLang="zh-CN" dirty="0">
                <a:latin typeface="Garamond" panose="02020404030301010803" pitchFamily="18" charset="0"/>
                <a:cs typeface="Times New Roman" panose="02020603050405020304" pitchFamily="18" charset="0"/>
              </a:rPr>
              <a:t>r </a:t>
            </a:r>
            <a:r>
              <a:rPr lang="zh-CN" altLang="en-US" dirty="0">
                <a:latin typeface="Garamond" panose="02020404030301010803" pitchFamily="18" charset="0"/>
                <a:cs typeface="Times New Roman" panose="02020603050405020304" pitchFamily="18" charset="0"/>
              </a:rPr>
              <a:t>种不同的符号在各位上出现的频率不一定相同</a:t>
            </a:r>
          </a:p>
          <a:p>
            <a:pPr marL="900113" lvl="1" indent="-360363">
              <a:spcBef>
                <a:spcPct val="50000"/>
              </a:spcBef>
            </a:pPr>
            <a:r>
              <a:rPr lang="zh-CN" altLang="en-US" dirty="0">
                <a:latin typeface="Garamond" panose="02020404030301010803" pitchFamily="18" charset="0"/>
                <a:cs typeface="Times New Roman" panose="02020603050405020304" pitchFamily="18" charset="0"/>
              </a:rPr>
              <a:t>可能在某些位上分布均匀些，出现几率均等</a:t>
            </a:r>
          </a:p>
          <a:p>
            <a:pPr marL="900113" lvl="1" indent="-360363">
              <a:spcBef>
                <a:spcPct val="50000"/>
              </a:spcBef>
            </a:pPr>
            <a:r>
              <a:rPr lang="zh-CN" altLang="en-US" dirty="0">
                <a:latin typeface="Garamond" panose="02020404030301010803" pitchFamily="18" charset="0"/>
                <a:cs typeface="Times New Roman" panose="02020603050405020304" pitchFamily="18" charset="0"/>
              </a:rPr>
              <a:t>在某些位上分布不均，只有某几种符号经常出现</a:t>
            </a:r>
          </a:p>
          <a:p>
            <a:pPr marL="360363" indent="-360363">
              <a:spcBef>
                <a:spcPct val="50000"/>
              </a:spcBef>
            </a:pPr>
            <a:r>
              <a:rPr lang="zh-CN" altLang="en-US" dirty="0">
                <a:latin typeface="Garamond" panose="02020404030301010803" pitchFamily="18" charset="0"/>
                <a:cs typeface="Times New Roman" panose="02020603050405020304" pitchFamily="18" charset="0"/>
              </a:rPr>
              <a:t>可根据散列表大小，选取其中各种符号</a:t>
            </a:r>
            <a:r>
              <a:rPr lang="zh-CN" altLang="en-US" u="sng"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均匀分布</a:t>
            </a:r>
            <a:r>
              <a:rPr lang="zh-CN" altLang="en-US" dirty="0">
                <a:latin typeface="Garamond" panose="02020404030301010803" pitchFamily="18" charset="0"/>
                <a:cs typeface="Times New Roman" panose="02020603050405020304" pitchFamily="18" charset="0"/>
              </a:rPr>
              <a:t>的若干位作为散列地址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E7673637-C2F4-4103-AAE1-1A9CD7E52A4A}"/>
              </a:ext>
            </a:extLst>
          </p:cNvPr>
          <p:cNvSpPr>
            <a:spLocks noGrp="1"/>
          </p:cNvSpPr>
          <p:nvPr>
            <p:ph type="sldNum" sz="quarter" idx="12"/>
          </p:nvPr>
        </p:nvSpPr>
        <p:spPr>
          <a:xfrm>
            <a:off x="9143206" y="6599238"/>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6104353-25D4-43CA-95A5-193BC901F52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2467" name="标题 1">
            <a:extLst>
              <a:ext uri="{FF2B5EF4-FFF2-40B4-BE49-F238E27FC236}">
                <a16:creationId xmlns:a16="http://schemas.microsoft.com/office/drawing/2014/main" id="{39886A57-553D-4598-90F1-C28C4F8021B6}"/>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数字分析法（续</a:t>
            </a:r>
            <a:r>
              <a:rPr lang="en-US" altLang="zh-CN" b="1">
                <a:latin typeface="宋体" panose="02010600030101010101" pitchFamily="2" charset="-122"/>
                <a:ea typeface="黑体" panose="02010609060101010101" pitchFamily="49" charset="-122"/>
              </a:rPr>
              <a:t>1</a:t>
            </a:r>
            <a:r>
              <a:rPr lang="zh-CN" altLang="en-US" b="1">
                <a:latin typeface="宋体" panose="02010600030101010101" pitchFamily="2" charset="-122"/>
                <a:ea typeface="黑体" panose="02010609060101010101" pitchFamily="49" charset="-122"/>
              </a:rPr>
              <a:t>）</a:t>
            </a:r>
            <a:endParaRPr lang="zh-CN" altLang="en-US" b="1">
              <a:ea typeface="黑体" panose="02010609060101010101" pitchFamily="49" charset="-122"/>
            </a:endParaRPr>
          </a:p>
        </p:txBody>
      </p:sp>
      <p:sp>
        <p:nvSpPr>
          <p:cNvPr id="62468" name="内容占位符 2">
            <a:extLst>
              <a:ext uri="{FF2B5EF4-FFF2-40B4-BE49-F238E27FC236}">
                <a16:creationId xmlns:a16="http://schemas.microsoft.com/office/drawing/2014/main" id="{16612885-C1B5-4F6C-BEF0-1867728110F1}"/>
              </a:ext>
            </a:extLst>
          </p:cNvPr>
          <p:cNvSpPr>
            <a:spLocks noGrp="1"/>
          </p:cNvSpPr>
          <p:nvPr>
            <p:ph idx="4294967295"/>
          </p:nvPr>
        </p:nvSpPr>
        <p:spPr/>
        <p:txBody>
          <a:bodyPr/>
          <a:lstStyle/>
          <a:p>
            <a:pPr marL="360363" indent="-360363">
              <a:lnSpc>
                <a:spcPct val="130000"/>
              </a:lnSpc>
              <a:spcBef>
                <a:spcPts val="1800"/>
              </a:spcBef>
              <a:defRPr/>
            </a:pPr>
            <a:r>
              <a:rPr lang="zh-CN" altLang="en-US" sz="3200" dirty="0">
                <a:latin typeface="Garamond" panose="02020404030301010803" pitchFamily="18" charset="0"/>
                <a:cs typeface="Times New Roman" panose="02020603050405020304" pitchFamily="18" charset="0"/>
              </a:rPr>
              <a:t>计算各位数字中符号分布的均匀度 </a:t>
            </a:r>
            <a:r>
              <a:rPr lang="zh-CN" altLang="en-US" sz="3200" i="1" dirty="0">
                <a:latin typeface="Garamond" panose="02020404030301010803" pitchFamily="18" charset="0"/>
                <a:cs typeface="Times New Roman" panose="02020603050405020304" pitchFamily="18" charset="0"/>
                <a:sym typeface="Symbol" panose="05050102010706020507" pitchFamily="18" charset="2"/>
              </a:rPr>
              <a:t></a:t>
            </a:r>
            <a:r>
              <a:rPr lang="en-US" altLang="zh-CN" sz="3200" i="1" baseline="-25000" dirty="0">
                <a:latin typeface="Garamond" panose="02020404030301010803" pitchFamily="18" charset="0"/>
                <a:cs typeface="Times New Roman" panose="02020603050405020304" pitchFamily="18" charset="0"/>
              </a:rPr>
              <a:t>k</a:t>
            </a:r>
            <a:r>
              <a:rPr lang="en-US" altLang="zh-CN" sz="3200" dirty="0">
                <a:latin typeface="Garamond" panose="02020404030301010803" pitchFamily="18" charset="0"/>
                <a:cs typeface="Times New Roman" panose="02020603050405020304" pitchFamily="18" charset="0"/>
              </a:rPr>
              <a:t> </a:t>
            </a:r>
            <a:r>
              <a:rPr lang="zh-CN" altLang="en-US" sz="3200" dirty="0">
                <a:latin typeface="Garamond" panose="02020404030301010803" pitchFamily="18" charset="0"/>
                <a:cs typeface="Times New Roman" panose="02020603050405020304" pitchFamily="18" charset="0"/>
              </a:rPr>
              <a:t>的公式</a:t>
            </a:r>
          </a:p>
          <a:p>
            <a:pPr marL="360363" indent="-360363">
              <a:lnSpc>
                <a:spcPct val="130000"/>
              </a:lnSpc>
              <a:spcBef>
                <a:spcPts val="1800"/>
              </a:spcBef>
              <a:defRPr/>
            </a:pPr>
            <a:endParaRPr lang="en-US" altLang="zh-CN" sz="3600" dirty="0">
              <a:latin typeface="Garamond" panose="02020404030301010803" pitchFamily="18" charset="0"/>
              <a:cs typeface="Times New Roman" panose="02020603050405020304" pitchFamily="18" charset="0"/>
            </a:endParaRPr>
          </a:p>
          <a:p>
            <a:pPr marL="360363" indent="-360363">
              <a:lnSpc>
                <a:spcPct val="130000"/>
              </a:lnSpc>
              <a:spcBef>
                <a:spcPts val="1800"/>
              </a:spcBef>
              <a:defRPr/>
            </a:pPr>
            <a:endParaRPr lang="zh-CN" altLang="en-US" sz="3200" dirty="0">
              <a:latin typeface="Garamond" panose="02020404030301010803" pitchFamily="18" charset="0"/>
              <a:cs typeface="Times New Roman" panose="02020603050405020304" pitchFamily="18" charset="0"/>
            </a:endParaRPr>
          </a:p>
          <a:p>
            <a:pPr marL="900113" lvl="1" indent="-360363">
              <a:lnSpc>
                <a:spcPct val="130000"/>
              </a:lnSpc>
              <a:spcBef>
                <a:spcPts val="1800"/>
              </a:spcBef>
              <a:defRPr/>
            </a:pPr>
            <a:r>
              <a:rPr lang="zh-CN" altLang="en-US" sz="2800" dirty="0">
                <a:latin typeface="Garamond" panose="02020404030301010803" pitchFamily="18" charset="0"/>
                <a:cs typeface="Times New Roman" panose="02020603050405020304" pitchFamily="18" charset="0"/>
              </a:rPr>
              <a:t>其中，    表示第 </a:t>
            </a:r>
            <a:r>
              <a:rPr lang="en-US" altLang="zh-CN" sz="2800" dirty="0" err="1">
                <a:latin typeface="Garamond" panose="02020404030301010803" pitchFamily="18" charset="0"/>
                <a:cs typeface="Times New Roman" panose="02020603050405020304" pitchFamily="18" charset="0"/>
              </a:rPr>
              <a:t>i</a:t>
            </a:r>
            <a:r>
              <a:rPr lang="en-US" altLang="zh-CN" sz="2800" dirty="0">
                <a:latin typeface="Garamond" panose="02020404030301010803" pitchFamily="18" charset="0"/>
                <a:cs typeface="Times New Roman" panose="02020603050405020304" pitchFamily="18" charset="0"/>
              </a:rPr>
              <a:t> </a:t>
            </a:r>
            <a:r>
              <a:rPr lang="zh-CN" altLang="en-US" sz="2800" dirty="0">
                <a:latin typeface="Garamond" panose="02020404030301010803" pitchFamily="18" charset="0"/>
                <a:cs typeface="Times New Roman" panose="02020603050405020304" pitchFamily="18" charset="0"/>
              </a:rPr>
              <a:t>个符号在第 </a:t>
            </a:r>
            <a:r>
              <a:rPr lang="en-US" altLang="zh-CN" sz="2800" dirty="0">
                <a:latin typeface="Garamond" panose="02020404030301010803" pitchFamily="18" charset="0"/>
                <a:cs typeface="Times New Roman" panose="02020603050405020304" pitchFamily="18" charset="0"/>
              </a:rPr>
              <a:t>k </a:t>
            </a:r>
            <a:r>
              <a:rPr lang="zh-CN" altLang="en-US" sz="2800" dirty="0">
                <a:latin typeface="Garamond" panose="02020404030301010803" pitchFamily="18" charset="0"/>
                <a:cs typeface="Times New Roman" panose="02020603050405020304" pitchFamily="18" charset="0"/>
              </a:rPr>
              <a:t>位上出现的次数</a:t>
            </a:r>
          </a:p>
          <a:p>
            <a:pPr marL="900113" lvl="1" indent="-360363">
              <a:lnSpc>
                <a:spcPct val="130000"/>
              </a:lnSpc>
              <a:spcBef>
                <a:spcPts val="1800"/>
              </a:spcBef>
              <a:defRPr/>
            </a:pPr>
            <a:r>
              <a:rPr lang="en-US" altLang="zh-CN" sz="2800" dirty="0">
                <a:latin typeface="Garamond" panose="02020404030301010803" pitchFamily="18" charset="0"/>
                <a:cs typeface="Times New Roman" panose="02020603050405020304" pitchFamily="18" charset="0"/>
              </a:rPr>
              <a:t>n/r </a:t>
            </a:r>
            <a:r>
              <a:rPr lang="zh-CN" altLang="en-US" sz="2800" dirty="0">
                <a:latin typeface="Garamond" panose="02020404030301010803" pitchFamily="18" charset="0"/>
                <a:cs typeface="Times New Roman" panose="02020603050405020304" pitchFamily="18" charset="0"/>
              </a:rPr>
              <a:t>表示各种符号在 </a:t>
            </a:r>
            <a:r>
              <a:rPr lang="en-US" altLang="zh-CN" sz="2800" dirty="0">
                <a:latin typeface="Garamond" panose="02020404030301010803" pitchFamily="18" charset="0"/>
                <a:cs typeface="Times New Roman" panose="02020603050405020304" pitchFamily="18" charset="0"/>
              </a:rPr>
              <a:t>n </a:t>
            </a:r>
            <a:r>
              <a:rPr lang="zh-CN" altLang="en-US" sz="2800" dirty="0">
                <a:latin typeface="Garamond" panose="02020404030301010803" pitchFamily="18" charset="0"/>
                <a:cs typeface="Times New Roman" panose="02020603050405020304" pitchFamily="18" charset="0"/>
              </a:rPr>
              <a:t>个数中均匀出现的期望值</a:t>
            </a:r>
          </a:p>
          <a:p>
            <a:pPr marL="500063" indent="-360363">
              <a:lnSpc>
                <a:spcPct val="130000"/>
              </a:lnSpc>
              <a:spcBef>
                <a:spcPts val="1800"/>
              </a:spcBef>
              <a:defRPr/>
            </a:pP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baseline="-25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k </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值越小，第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k </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位符号分布越均匀</a:t>
            </a:r>
          </a:p>
        </p:txBody>
      </p:sp>
      <p:graphicFrame>
        <p:nvGraphicFramePr>
          <p:cNvPr id="62469" name="Object 2">
            <a:extLst>
              <a:ext uri="{FF2B5EF4-FFF2-40B4-BE49-F238E27FC236}">
                <a16:creationId xmlns:a16="http://schemas.microsoft.com/office/drawing/2014/main" id="{B696B657-41A8-4477-90D9-F6EB5C44E6CA}"/>
              </a:ext>
            </a:extLst>
          </p:cNvPr>
          <p:cNvGraphicFramePr>
            <a:graphicFrameLocks noChangeAspect="1"/>
          </p:cNvGraphicFramePr>
          <p:nvPr/>
        </p:nvGraphicFramePr>
        <p:xfrm>
          <a:off x="4114006" y="1905000"/>
          <a:ext cx="3962400" cy="1397000"/>
        </p:xfrm>
        <a:graphic>
          <a:graphicData uri="http://schemas.openxmlformats.org/presentationml/2006/ole">
            <mc:AlternateContent xmlns:mc="http://schemas.openxmlformats.org/markup-compatibility/2006">
              <mc:Choice xmlns:v="urn:schemas-microsoft-com:vml" Requires="v">
                <p:oleObj spid="_x0000_s47254" name="公式" r:id="rId4" imgW="1244600" imgH="431800" progId="Equation.3">
                  <p:embed/>
                </p:oleObj>
              </mc:Choice>
              <mc:Fallback>
                <p:oleObj name="公式" r:id="rId4" imgW="1244600" imgH="431800" progId="Equation.3">
                  <p:embed/>
                  <p:pic>
                    <p:nvPicPr>
                      <p:cNvPr id="62469" name="Object 2">
                        <a:extLst>
                          <a:ext uri="{FF2B5EF4-FFF2-40B4-BE49-F238E27FC236}">
                            <a16:creationId xmlns:a16="http://schemas.microsoft.com/office/drawing/2014/main" id="{B696B657-41A8-4477-90D9-F6EB5C44E6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006" y="1905000"/>
                        <a:ext cx="39624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3">
            <a:extLst>
              <a:ext uri="{FF2B5EF4-FFF2-40B4-BE49-F238E27FC236}">
                <a16:creationId xmlns:a16="http://schemas.microsoft.com/office/drawing/2014/main" id="{751E1575-2250-42AD-94FF-67BE656AD86C}"/>
              </a:ext>
            </a:extLst>
          </p:cNvPr>
          <p:cNvGraphicFramePr>
            <a:graphicFrameLocks noChangeAspect="1"/>
          </p:cNvGraphicFramePr>
          <p:nvPr>
            <p:extLst>
              <p:ext uri="{D42A27DB-BD31-4B8C-83A1-F6EECF244321}">
                <p14:modId xmlns:p14="http://schemas.microsoft.com/office/powerpoint/2010/main" val="1303780903"/>
              </p:ext>
            </p:extLst>
          </p:nvPr>
        </p:nvGraphicFramePr>
        <p:xfrm>
          <a:off x="2200100" y="3733800"/>
          <a:ext cx="554038" cy="635000"/>
        </p:xfrm>
        <a:graphic>
          <a:graphicData uri="http://schemas.openxmlformats.org/presentationml/2006/ole">
            <mc:AlternateContent xmlns:mc="http://schemas.openxmlformats.org/markup-compatibility/2006">
              <mc:Choice xmlns:v="urn:schemas-microsoft-com:vml" Requires="v">
                <p:oleObj spid="_x0000_s47255" name="公式" r:id="rId6" imgW="177646" imgH="241091" progId="Equation.3">
                  <p:embed/>
                </p:oleObj>
              </mc:Choice>
              <mc:Fallback>
                <p:oleObj name="公式" r:id="rId6" imgW="177646" imgH="241091" progId="Equation.3">
                  <p:embed/>
                  <p:pic>
                    <p:nvPicPr>
                      <p:cNvPr id="62470" name="Object 3">
                        <a:extLst>
                          <a:ext uri="{FF2B5EF4-FFF2-40B4-BE49-F238E27FC236}">
                            <a16:creationId xmlns:a16="http://schemas.microsoft.com/office/drawing/2014/main" id="{751E1575-2250-42AD-94FF-67BE656AD8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0100" y="3733800"/>
                        <a:ext cx="5540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74279108-FBDC-4257-9858-FEEE055D7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2AB6EB0-D942-42E9-A1E5-E73B5E4AEBB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3491" name="标题 1">
            <a:extLst>
              <a:ext uri="{FF2B5EF4-FFF2-40B4-BE49-F238E27FC236}">
                <a16:creationId xmlns:a16="http://schemas.microsoft.com/office/drawing/2014/main" id="{49D40E46-0E14-40D3-9F02-F742EF7F4954}"/>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数字分析法（续</a:t>
            </a:r>
            <a:r>
              <a:rPr lang="en-US" altLang="zh-CN" b="1">
                <a:latin typeface="Garamond" panose="02020404030301010803" pitchFamily="18" charset="0"/>
                <a:ea typeface="黑体" panose="02010609060101010101" pitchFamily="49" charset="-122"/>
              </a:rPr>
              <a:t>2</a:t>
            </a:r>
            <a:r>
              <a:rPr lang="zh-CN" altLang="en-US" b="1">
                <a:latin typeface="Garamond" panose="02020404030301010803" pitchFamily="18" charset="0"/>
                <a:ea typeface="黑体" panose="02010609060101010101" pitchFamily="49" charset="-122"/>
              </a:rPr>
              <a:t>）</a:t>
            </a:r>
          </a:p>
        </p:txBody>
      </p:sp>
      <p:sp>
        <p:nvSpPr>
          <p:cNvPr id="63492" name="内容占位符 2">
            <a:extLst>
              <a:ext uri="{FF2B5EF4-FFF2-40B4-BE49-F238E27FC236}">
                <a16:creationId xmlns:a16="http://schemas.microsoft.com/office/drawing/2014/main" id="{1A7EB468-C0F6-4B6F-B625-A49B605C6DF7}"/>
              </a:ext>
            </a:extLst>
          </p:cNvPr>
          <p:cNvSpPr>
            <a:spLocks noGrp="1" noChangeArrowheads="1"/>
          </p:cNvSpPr>
          <p:nvPr>
            <p:ph idx="4294967295"/>
          </p:nvPr>
        </p:nvSpPr>
        <p:spPr>
          <a:xfrm>
            <a:off x="346509" y="5029201"/>
            <a:ext cx="11434813" cy="1325563"/>
          </a:xfrm>
        </p:spPr>
        <p:txBody>
          <a:bodyPr/>
          <a:lstStyle/>
          <a:p>
            <a:pPr>
              <a:lnSpc>
                <a:spcPct val="130000"/>
              </a:lnSpc>
            </a:pPr>
            <a:r>
              <a:rPr lang="zh-CN" altLang="en-US" dirty="0">
                <a:latin typeface="Garamond" panose="02020404030301010803" pitchFamily="18" charset="0"/>
                <a:cs typeface="Times New Roman" panose="02020603050405020304" pitchFamily="18" charset="0"/>
              </a:rPr>
              <a:t>若散列表地址范围有 </a:t>
            </a:r>
            <a:r>
              <a:rPr lang="en-US" altLang="zh-CN" dirty="0">
                <a:latin typeface="Garamond" panose="02020404030301010803" pitchFamily="18" charset="0"/>
                <a:cs typeface="Times New Roman" panose="02020603050405020304" pitchFamily="18" charset="0"/>
              </a:rPr>
              <a:t>3 </a:t>
            </a:r>
            <a:r>
              <a:rPr lang="zh-CN" altLang="en-US" dirty="0">
                <a:latin typeface="Garamond" panose="02020404030301010803" pitchFamily="18" charset="0"/>
                <a:cs typeface="Times New Roman" panose="02020603050405020304" pitchFamily="18" charset="0"/>
              </a:rPr>
              <a:t>位数字</a:t>
            </a:r>
            <a:r>
              <a:rPr lang="en-US" altLang="zh-CN" dirty="0">
                <a:latin typeface="Garamond" panose="02020404030301010803" pitchFamily="18" charset="0"/>
                <a:cs typeface="Times New Roman" panose="02020603050405020304" pitchFamily="18" charset="0"/>
              </a:rPr>
              <a:t>, </a:t>
            </a:r>
            <a:r>
              <a:rPr lang="zh-CN" altLang="en-US" dirty="0">
                <a:latin typeface="Garamond" panose="02020404030301010803" pitchFamily="18" charset="0"/>
                <a:cs typeface="Times New Roman" panose="02020603050405020304" pitchFamily="18" charset="0"/>
              </a:rPr>
              <a:t>取各关键码的④⑤⑥位做为记录的散列地址</a:t>
            </a:r>
          </a:p>
        </p:txBody>
      </p:sp>
      <p:sp>
        <p:nvSpPr>
          <p:cNvPr id="63493" name="Rectangle 7">
            <a:extLst>
              <a:ext uri="{FF2B5EF4-FFF2-40B4-BE49-F238E27FC236}">
                <a16:creationId xmlns:a16="http://schemas.microsoft.com/office/drawing/2014/main" id="{D277AC64-3D04-4410-BE06-7DF60D6F5302}"/>
              </a:ext>
            </a:extLst>
          </p:cNvPr>
          <p:cNvSpPr>
            <a:spLocks noChangeArrowheads="1"/>
          </p:cNvSpPr>
          <p:nvPr/>
        </p:nvSpPr>
        <p:spPr bwMode="auto">
          <a:xfrm>
            <a:off x="1980407" y="1143000"/>
            <a:ext cx="8215313"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kumimoji="1" lang="en-US" altLang="zh-CN" sz="2600" dirty="0">
                <a:solidFill>
                  <a:srgbClr val="000000"/>
                </a:solidFill>
                <a:cs typeface="+mn-cs"/>
              </a:rPr>
              <a:t>         9   9   2   1   4   8	           ①</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1</a:t>
            </a:r>
            <a:r>
              <a:rPr kumimoji="1" lang="en-US" altLang="zh-CN" sz="2600" dirty="0">
                <a:solidFill>
                  <a:srgbClr val="000000"/>
                </a:solidFill>
                <a:cs typeface="+mn-cs"/>
              </a:rPr>
              <a:t> = 57.60</a:t>
            </a:r>
          </a:p>
          <a:p>
            <a:pPr eaLnBrk="1" hangingPunct="1">
              <a:lnSpc>
                <a:spcPct val="100000"/>
              </a:lnSpc>
              <a:spcBef>
                <a:spcPct val="0"/>
              </a:spcBef>
              <a:buClrTx/>
              <a:buNone/>
            </a:pPr>
            <a:r>
              <a:rPr kumimoji="1" lang="en-US" altLang="zh-CN" sz="2600" dirty="0">
                <a:solidFill>
                  <a:srgbClr val="000000"/>
                </a:solidFill>
                <a:cs typeface="+mn-cs"/>
              </a:rPr>
              <a:t>         9   9   1   2   6   9		②</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2</a:t>
            </a:r>
            <a:r>
              <a:rPr kumimoji="1" lang="en-US" altLang="zh-CN" sz="2600" dirty="0">
                <a:solidFill>
                  <a:srgbClr val="000000"/>
                </a:solidFill>
                <a:cs typeface="+mn-cs"/>
              </a:rPr>
              <a:t> = 57.60</a:t>
            </a:r>
          </a:p>
          <a:p>
            <a:pPr eaLnBrk="1" hangingPunct="1">
              <a:lnSpc>
                <a:spcPct val="100000"/>
              </a:lnSpc>
              <a:spcBef>
                <a:spcPct val="0"/>
              </a:spcBef>
              <a:buClrTx/>
              <a:buNone/>
            </a:pPr>
            <a:r>
              <a:rPr kumimoji="1" lang="en-US" altLang="zh-CN" sz="2600" dirty="0">
                <a:solidFill>
                  <a:srgbClr val="000000"/>
                </a:solidFill>
                <a:cs typeface="+mn-cs"/>
              </a:rPr>
              <a:t>         9   9   0   5   2   7		③</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3</a:t>
            </a:r>
            <a:r>
              <a:rPr kumimoji="1" lang="en-US" altLang="zh-CN" sz="2600" dirty="0">
                <a:solidFill>
                  <a:srgbClr val="000000"/>
                </a:solidFill>
                <a:cs typeface="+mn-cs"/>
              </a:rPr>
              <a:t> = 17.60 </a:t>
            </a:r>
          </a:p>
          <a:p>
            <a:pPr eaLnBrk="1" hangingPunct="1">
              <a:lnSpc>
                <a:spcPct val="100000"/>
              </a:lnSpc>
              <a:spcBef>
                <a:spcPct val="0"/>
              </a:spcBef>
              <a:buClrTx/>
              <a:buNone/>
            </a:pPr>
            <a:r>
              <a:rPr kumimoji="1" lang="en-US" altLang="zh-CN" sz="2600" dirty="0">
                <a:solidFill>
                  <a:srgbClr val="000000"/>
                </a:solidFill>
                <a:cs typeface="+mn-cs"/>
              </a:rPr>
              <a:t>         9   9   1   6   3   0		④</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4</a:t>
            </a:r>
            <a:r>
              <a:rPr kumimoji="1" lang="en-US" altLang="zh-CN" sz="2600" dirty="0">
                <a:solidFill>
                  <a:srgbClr val="000000"/>
                </a:solidFill>
                <a:cs typeface="+mn-cs"/>
              </a:rPr>
              <a:t> = 5.60 </a:t>
            </a:r>
          </a:p>
          <a:p>
            <a:pPr eaLnBrk="1" hangingPunct="1">
              <a:lnSpc>
                <a:spcPct val="100000"/>
              </a:lnSpc>
              <a:spcBef>
                <a:spcPct val="0"/>
              </a:spcBef>
              <a:buClrTx/>
              <a:buNone/>
            </a:pPr>
            <a:r>
              <a:rPr kumimoji="1" lang="en-US" altLang="zh-CN" sz="2600" dirty="0">
                <a:solidFill>
                  <a:srgbClr val="000000"/>
                </a:solidFill>
                <a:cs typeface="+mn-cs"/>
              </a:rPr>
              <a:t>         9   9   1   8   0   5		⑤</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5</a:t>
            </a:r>
            <a:r>
              <a:rPr kumimoji="1" lang="en-US" altLang="zh-CN" sz="2600" dirty="0">
                <a:solidFill>
                  <a:srgbClr val="000000"/>
                </a:solidFill>
                <a:cs typeface="+mn-cs"/>
              </a:rPr>
              <a:t> = 5.60</a:t>
            </a:r>
          </a:p>
          <a:p>
            <a:pPr eaLnBrk="1" hangingPunct="1">
              <a:lnSpc>
                <a:spcPct val="100000"/>
              </a:lnSpc>
              <a:spcBef>
                <a:spcPct val="0"/>
              </a:spcBef>
              <a:buClrTx/>
              <a:buNone/>
            </a:pPr>
            <a:r>
              <a:rPr kumimoji="1" lang="en-US" altLang="zh-CN" sz="2600" dirty="0">
                <a:solidFill>
                  <a:srgbClr val="000000"/>
                </a:solidFill>
                <a:cs typeface="+mn-cs"/>
              </a:rPr>
              <a:t>         9   9   1   5   5   8		⑥</a:t>
            </a:r>
            <a:r>
              <a:rPr kumimoji="1" lang="zh-CN" altLang="en-US" sz="2600" dirty="0">
                <a:solidFill>
                  <a:srgbClr val="000000"/>
                </a:solidFill>
                <a:cs typeface="+mn-cs"/>
              </a:rPr>
              <a:t>位， </a:t>
            </a:r>
            <a:r>
              <a:rPr kumimoji="1" lang="zh-CN" altLang="en-US" sz="2600" dirty="0">
                <a:solidFill>
                  <a:srgbClr val="000000"/>
                </a:solidFill>
                <a:cs typeface="+mn-cs"/>
                <a:sym typeface="Symbol" panose="05050102010706020507" pitchFamily="18" charset="2"/>
              </a:rPr>
              <a:t> </a:t>
            </a:r>
            <a:r>
              <a:rPr kumimoji="1" lang="en-US" altLang="zh-CN" sz="2600" baseline="-25000" dirty="0">
                <a:solidFill>
                  <a:srgbClr val="000000"/>
                </a:solidFill>
                <a:cs typeface="+mn-cs"/>
                <a:sym typeface="Symbol" panose="05050102010706020507" pitchFamily="18" charset="2"/>
              </a:rPr>
              <a:t>6</a:t>
            </a:r>
            <a:r>
              <a:rPr kumimoji="1" lang="en-US" altLang="zh-CN" sz="2600" dirty="0">
                <a:solidFill>
                  <a:srgbClr val="000000"/>
                </a:solidFill>
                <a:cs typeface="+mn-cs"/>
              </a:rPr>
              <a:t> = 5.60</a:t>
            </a:r>
          </a:p>
          <a:p>
            <a:pPr eaLnBrk="1" hangingPunct="1">
              <a:lnSpc>
                <a:spcPct val="100000"/>
              </a:lnSpc>
              <a:spcBef>
                <a:spcPct val="0"/>
              </a:spcBef>
              <a:buClrTx/>
              <a:buNone/>
            </a:pPr>
            <a:r>
              <a:rPr kumimoji="1" lang="en-US" altLang="zh-CN" sz="2600" dirty="0">
                <a:solidFill>
                  <a:srgbClr val="000000"/>
                </a:solidFill>
                <a:cs typeface="+mn-cs"/>
              </a:rPr>
              <a:t>         9   9   2   0   4   7		</a:t>
            </a:r>
          </a:p>
          <a:p>
            <a:pPr eaLnBrk="1" hangingPunct="1">
              <a:lnSpc>
                <a:spcPct val="100000"/>
              </a:lnSpc>
              <a:spcBef>
                <a:spcPct val="0"/>
              </a:spcBef>
              <a:buClrTx/>
              <a:buNone/>
            </a:pPr>
            <a:r>
              <a:rPr kumimoji="1" lang="en-US" altLang="zh-CN" sz="2600" dirty="0">
                <a:solidFill>
                  <a:srgbClr val="000000"/>
                </a:solidFill>
                <a:cs typeface="+mn-cs"/>
              </a:rPr>
              <a:t>         9   9   0   0   0   1</a:t>
            </a:r>
          </a:p>
          <a:p>
            <a:pPr eaLnBrk="1" hangingPunct="1">
              <a:lnSpc>
                <a:spcPct val="100000"/>
              </a:lnSpc>
              <a:spcBef>
                <a:spcPct val="0"/>
              </a:spcBef>
              <a:buClrTx/>
              <a:buNone/>
            </a:pPr>
            <a:r>
              <a:rPr kumimoji="1" lang="en-US" altLang="zh-CN" sz="2600" dirty="0">
                <a:solidFill>
                  <a:srgbClr val="000000"/>
                </a:solidFill>
                <a:cs typeface="+mn-cs"/>
              </a:rPr>
              <a:t>        ① ② ③ ④ ⑤ ⑥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61A85FB7-C1A7-4F96-AA6E-675665755A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A209B18-98AB-4CD4-A70A-55EA86F4CE8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219" name="标题 1">
            <a:extLst>
              <a:ext uri="{FF2B5EF4-FFF2-40B4-BE49-F238E27FC236}">
                <a16:creationId xmlns:a16="http://schemas.microsoft.com/office/drawing/2014/main" id="{614B75B9-29C5-4B6B-9729-A7E56F9701AF}"/>
              </a:ext>
            </a:extLst>
          </p:cNvPr>
          <p:cNvSpPr>
            <a:spLocks noGrp="1" noChangeArrowheads="1"/>
          </p:cNvSpPr>
          <p:nvPr>
            <p:ph type="title" idx="4294967295"/>
          </p:nvPr>
        </p:nvSpPr>
        <p:spPr/>
        <p:txBody>
          <a:bodyPr/>
          <a:lstStyle/>
          <a:p>
            <a:r>
              <a:rPr lang="zh-CN" altLang="en-US" b="1">
                <a:ea typeface="黑体" panose="02010609060101010101" pitchFamily="49" charset="-122"/>
              </a:rPr>
              <a:t>平均检索长度的例子</a:t>
            </a:r>
          </a:p>
        </p:txBody>
      </p:sp>
      <p:sp>
        <p:nvSpPr>
          <p:cNvPr id="9220" name="内容占位符 2">
            <a:extLst>
              <a:ext uri="{FF2B5EF4-FFF2-40B4-BE49-F238E27FC236}">
                <a16:creationId xmlns:a16="http://schemas.microsoft.com/office/drawing/2014/main" id="{E153972A-69F4-4B7D-9E21-9E461DE192C8}"/>
              </a:ext>
            </a:extLst>
          </p:cNvPr>
          <p:cNvSpPr>
            <a:spLocks noGrp="1"/>
          </p:cNvSpPr>
          <p:nvPr>
            <p:ph idx="4294967295"/>
          </p:nvPr>
        </p:nvSpPr>
        <p:spPr/>
        <p:txBody>
          <a:bodyPr/>
          <a:lstStyle/>
          <a:p>
            <a:pPr marL="360363" indent="-360363">
              <a:defRPr/>
            </a:pPr>
            <a:r>
              <a:rPr lang="zh-CN" altLang="en-US" dirty="0">
                <a:latin typeface="Garamond" panose="02020404030301010803" pitchFamily="18" charset="0"/>
                <a:cs typeface="Times New Roman" panose="02020603050405020304" pitchFamily="18" charset="0"/>
              </a:rPr>
              <a:t>线性表</a:t>
            </a:r>
            <a:r>
              <a:rPr lang="en-US" altLang="zh-CN" dirty="0">
                <a:latin typeface="Garamond" panose="02020404030301010803" pitchFamily="18" charset="0"/>
                <a:cs typeface="Times New Roman" panose="02020603050405020304" pitchFamily="18" charset="0"/>
              </a:rPr>
              <a:t>(a, b, c)</a:t>
            </a:r>
            <a:r>
              <a:rPr lang="zh-CN" altLang="en-US" dirty="0">
                <a:latin typeface="Garamond" panose="02020404030301010803" pitchFamily="18" charset="0"/>
                <a:cs typeface="Times New Roman" panose="02020603050405020304" pitchFamily="18" charset="0"/>
              </a:rPr>
              <a:t>，检索</a:t>
            </a:r>
            <a:r>
              <a:rPr lang="en-US" altLang="zh-CN" dirty="0">
                <a:latin typeface="Garamond" panose="02020404030301010803" pitchFamily="18" charset="0"/>
                <a:cs typeface="Times New Roman" panose="02020603050405020304" pitchFamily="18" charset="0"/>
              </a:rPr>
              <a:t>a, b, c </a:t>
            </a:r>
            <a:r>
              <a:rPr lang="zh-CN" altLang="en-US" dirty="0">
                <a:latin typeface="Garamond" panose="02020404030301010803" pitchFamily="18" charset="0"/>
                <a:cs typeface="Times New Roman" panose="02020603050405020304" pitchFamily="18" charset="0"/>
              </a:rPr>
              <a:t>概率分别为</a:t>
            </a:r>
            <a:r>
              <a:rPr lang="en-US" altLang="zh-CN" dirty="0">
                <a:latin typeface="Garamond" panose="02020404030301010803" pitchFamily="18" charset="0"/>
                <a:cs typeface="Times New Roman" panose="02020603050405020304" pitchFamily="18" charset="0"/>
              </a:rPr>
              <a:t>0.4, 0.1, 0.5</a:t>
            </a:r>
          </a:p>
          <a:p>
            <a:pPr marL="900113" lvl="1" indent="-360363">
              <a:defRPr/>
            </a:pPr>
            <a:r>
              <a:rPr lang="zh-CN" altLang="en-US" sz="2800" dirty="0">
                <a:latin typeface="Garamond" panose="02020404030301010803" pitchFamily="18" charset="0"/>
                <a:cs typeface="Times New Roman" panose="02020603050405020304" pitchFamily="18" charset="0"/>
              </a:rPr>
              <a:t>顺序检索算法的平均检索长度为</a:t>
            </a:r>
            <a:endParaRPr lang="en-US" altLang="zh-CN" sz="2800" dirty="0">
              <a:latin typeface="Garamond" panose="02020404030301010803" pitchFamily="18" charset="0"/>
              <a:cs typeface="Times New Roman" panose="02020603050405020304" pitchFamily="18" charset="0"/>
            </a:endParaRPr>
          </a:p>
          <a:p>
            <a:pPr marL="539750" lvl="1" indent="0">
              <a:buNone/>
              <a:defRPr/>
            </a:pPr>
            <a:r>
              <a:rPr lang="en-US" altLang="zh-CN" sz="2800" dirty="0">
                <a:latin typeface="Garamond" panose="02020404030301010803" pitchFamily="18" charset="0"/>
                <a:cs typeface="Times New Roman" panose="02020603050405020304" pitchFamily="18" charset="0"/>
              </a:rPr>
              <a:t>    0.4×1 + 0.1×2 + 0.5×3 = 2.1</a:t>
            </a:r>
          </a:p>
          <a:p>
            <a:pPr marL="900113" lvl="1" indent="-360363">
              <a:defRPr/>
            </a:pPr>
            <a:r>
              <a:rPr lang="zh-CN" altLang="en-US" sz="2800" dirty="0">
                <a:latin typeface="Garamond" panose="02020404030301010803" pitchFamily="18" charset="0"/>
                <a:cs typeface="Times New Roman" panose="02020603050405020304" pitchFamily="18" charset="0"/>
              </a:rPr>
              <a:t>平均</a:t>
            </a:r>
            <a:r>
              <a:rPr lang="en-US" altLang="zh-CN" sz="2800" dirty="0">
                <a:latin typeface="Garamond" panose="02020404030301010803" pitchFamily="18" charset="0"/>
                <a:cs typeface="Times New Roman" panose="02020603050405020304" pitchFamily="18" charset="0"/>
              </a:rPr>
              <a:t>2.1</a:t>
            </a:r>
            <a:r>
              <a:rPr lang="zh-CN" altLang="en-US" sz="2800" dirty="0">
                <a:latin typeface="Garamond" panose="02020404030301010803" pitchFamily="18" charset="0"/>
                <a:cs typeface="Times New Roman" panose="02020603050405020304" pitchFamily="18" charset="0"/>
              </a:rPr>
              <a:t>次比较才能找到待查元素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92702A25-D59F-4575-84FD-F1CCEC894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7936F29-93C4-4529-81CE-0C7259CF57B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4515" name="Rectangle 2">
            <a:extLst>
              <a:ext uri="{FF2B5EF4-FFF2-40B4-BE49-F238E27FC236}">
                <a16:creationId xmlns:a16="http://schemas.microsoft.com/office/drawing/2014/main" id="{2EA0E1D1-FF7F-4AB8-A6CA-34FC07F90EC6}"/>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数字分析法（续</a:t>
            </a:r>
            <a:r>
              <a:rPr lang="en-US" altLang="zh-CN" b="1">
                <a:latin typeface="Garamond" panose="02020404030301010803" pitchFamily="18" charset="0"/>
                <a:ea typeface="黑体" panose="02010609060101010101" pitchFamily="49" charset="-122"/>
              </a:rPr>
              <a:t>3</a:t>
            </a:r>
            <a:r>
              <a:rPr lang="zh-CN" altLang="en-US" b="1">
                <a:latin typeface="Garamond" panose="02020404030301010803" pitchFamily="18" charset="0"/>
                <a:ea typeface="黑体" panose="02010609060101010101" pitchFamily="49" charset="-122"/>
              </a:rPr>
              <a:t>）</a:t>
            </a:r>
          </a:p>
        </p:txBody>
      </p:sp>
      <p:sp>
        <p:nvSpPr>
          <p:cNvPr id="64516" name="Rectangle 3">
            <a:extLst>
              <a:ext uri="{FF2B5EF4-FFF2-40B4-BE49-F238E27FC236}">
                <a16:creationId xmlns:a16="http://schemas.microsoft.com/office/drawing/2014/main" id="{33C35362-EB66-40C6-B299-AAB6B8ACB243}"/>
              </a:ext>
            </a:extLst>
          </p:cNvPr>
          <p:cNvSpPr>
            <a:spLocks noGrp="1" noChangeArrowheads="1"/>
          </p:cNvSpPr>
          <p:nvPr>
            <p:ph type="body" idx="4294967295"/>
          </p:nvPr>
        </p:nvSpPr>
        <p:spPr/>
        <p:txBody>
          <a:bodyPr/>
          <a:lstStyle/>
          <a:p>
            <a:pPr marL="360363" indent="-360363"/>
            <a:r>
              <a:rPr lang="zh-CN" altLang="en-US" sz="3200"/>
              <a:t>适用于事先知道表关键码数值分布的情况</a:t>
            </a:r>
          </a:p>
          <a:p>
            <a:pPr marL="900113" lvl="1" indent="-360363"/>
            <a:r>
              <a:rPr lang="zh-CN" altLang="en-US" sz="3200"/>
              <a:t>依赖于关键码集合</a:t>
            </a:r>
          </a:p>
          <a:p>
            <a:pPr marL="360363" indent="-360363"/>
            <a:r>
              <a:rPr lang="zh-CN" altLang="en-US" sz="3200"/>
              <a:t>更换关键码集合，要重新决定</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8399E0C1-FAC8-4E6B-B823-99ACBD8F01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7467010-E35D-4842-AD46-61F2A703047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6563" name="Rectangle 2">
            <a:extLst>
              <a:ext uri="{FF2B5EF4-FFF2-40B4-BE49-F238E27FC236}">
                <a16:creationId xmlns:a16="http://schemas.microsoft.com/office/drawing/2014/main" id="{432B15BD-5B0C-44A1-AEF5-706C2C6DB29D}"/>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5. </a:t>
            </a:r>
            <a:r>
              <a:rPr lang="zh-CN" altLang="en-US" b="1">
                <a:latin typeface="Times New Roman" panose="02020603050405020304" pitchFamily="18" charset="0"/>
                <a:ea typeface="黑体" panose="02010609060101010101" pitchFamily="49" charset="-122"/>
                <a:cs typeface="Times New Roman" panose="02020603050405020304" pitchFamily="18" charset="0"/>
              </a:rPr>
              <a:t>基数转换法</a:t>
            </a:r>
          </a:p>
        </p:txBody>
      </p:sp>
      <p:sp>
        <p:nvSpPr>
          <p:cNvPr id="66564" name="Rectangle 3">
            <a:extLst>
              <a:ext uri="{FF2B5EF4-FFF2-40B4-BE49-F238E27FC236}">
                <a16:creationId xmlns:a16="http://schemas.microsoft.com/office/drawing/2014/main" id="{48227316-470A-4891-8C96-44B31C861159}"/>
              </a:ext>
            </a:extLst>
          </p:cNvPr>
          <p:cNvSpPr>
            <a:spLocks noGrp="1" noChangeArrowheads="1"/>
          </p:cNvSpPr>
          <p:nvPr>
            <p:ph type="body" idx="4294967295"/>
          </p:nvPr>
        </p:nvSpPr>
        <p:spPr/>
        <p:txBody>
          <a:bodyPr/>
          <a:lstStyle/>
          <a:p>
            <a:pPr marL="360363" indent="-360363"/>
            <a:r>
              <a:rPr lang="zh-CN" altLang="en-US" sz="3200" dirty="0">
                <a:latin typeface="宋体" panose="02010600030101010101" pitchFamily="2" charset="-122"/>
              </a:rPr>
              <a:t>基本思路</a:t>
            </a:r>
            <a:endParaRPr lang="en-US" altLang="zh-CN" sz="3200" dirty="0">
              <a:latin typeface="宋体" panose="02010600030101010101" pitchFamily="2" charset="-122"/>
            </a:endParaRPr>
          </a:p>
          <a:p>
            <a:pPr marL="760413" lvl="1" indent="-360363"/>
            <a:r>
              <a:rPr lang="zh-CN" altLang="en-US" sz="2800" dirty="0">
                <a:latin typeface="宋体" panose="02010600030101010101" pitchFamily="2" charset="-122"/>
              </a:rPr>
              <a:t>把关键码看成另一进制上的数，再把它转换成原来进制上的数，取其中若干位作为散列地址</a:t>
            </a:r>
          </a:p>
          <a:p>
            <a:pPr marL="360363" indent="-360363"/>
            <a:r>
              <a:rPr lang="zh-CN" altLang="en-US" sz="3200" dirty="0">
                <a:latin typeface="宋体" panose="02010600030101010101" pitchFamily="2" charset="-122"/>
              </a:rPr>
              <a:t>一般取大于原来基数的数作为转换的基数，且两个基数要互素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2C0146CC-14CE-421F-BB0B-B261AF955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A838AAF-A467-45E6-A146-F018FF83737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8611" name="标题 1">
            <a:extLst>
              <a:ext uri="{FF2B5EF4-FFF2-40B4-BE49-F238E27FC236}">
                <a16:creationId xmlns:a16="http://schemas.microsoft.com/office/drawing/2014/main" id="{49B4311C-F395-4977-8B24-4E0489D66BFF}"/>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例：基数转换法</a:t>
            </a:r>
            <a:endParaRPr lang="zh-CN" altLang="en-US" b="1">
              <a:ea typeface="黑体" panose="02010609060101010101" pitchFamily="49" charset="-122"/>
            </a:endParaRPr>
          </a:p>
        </p:txBody>
      </p:sp>
      <p:sp>
        <p:nvSpPr>
          <p:cNvPr id="68612" name="内容占位符 2">
            <a:extLst>
              <a:ext uri="{FF2B5EF4-FFF2-40B4-BE49-F238E27FC236}">
                <a16:creationId xmlns:a16="http://schemas.microsoft.com/office/drawing/2014/main" id="{9D65EA2E-C551-4D00-82A8-F490CC5C2F8F}"/>
              </a:ext>
            </a:extLst>
          </p:cNvPr>
          <p:cNvSpPr>
            <a:spLocks noGrp="1" noChangeArrowheads="1"/>
          </p:cNvSpPr>
          <p:nvPr>
            <p:ph idx="4294967295"/>
          </p:nvPr>
        </p:nvSpPr>
        <p:spPr/>
        <p:txBody>
          <a:bodyPr/>
          <a:lstStyle/>
          <a:p>
            <a:pPr marL="360363" indent="-360363">
              <a:lnSpc>
                <a:spcPct val="130000"/>
              </a:lnSpc>
            </a:pPr>
            <a:r>
              <a:rPr lang="zh-CN" altLang="en-US" dirty="0">
                <a:latin typeface="Garamond" panose="02020404030301010803" pitchFamily="18" charset="0"/>
              </a:rPr>
              <a:t>例如，给定一个十进制数的关键码是</a:t>
            </a:r>
            <a:r>
              <a:rPr lang="en-US" altLang="zh-CN" dirty="0">
                <a:latin typeface="Garamond" panose="02020404030301010803" pitchFamily="18" charset="0"/>
              </a:rPr>
              <a:t>(210485)</a:t>
            </a:r>
            <a:r>
              <a:rPr lang="en-US" altLang="zh-CN" baseline="-25000" dirty="0">
                <a:latin typeface="Garamond" panose="02020404030301010803" pitchFamily="18" charset="0"/>
              </a:rPr>
              <a:t>10</a:t>
            </a:r>
            <a:r>
              <a:rPr lang="zh-CN" altLang="en-US" dirty="0">
                <a:latin typeface="Garamond" panose="02020404030301010803" pitchFamily="18" charset="0"/>
              </a:rPr>
              <a:t>，把它看成以</a:t>
            </a:r>
            <a:r>
              <a:rPr lang="en-US" altLang="zh-CN" dirty="0">
                <a:latin typeface="Garamond" panose="02020404030301010803" pitchFamily="18" charset="0"/>
              </a:rPr>
              <a:t>13</a:t>
            </a:r>
            <a:r>
              <a:rPr lang="zh-CN" altLang="en-US" dirty="0">
                <a:latin typeface="Garamond" panose="02020404030301010803" pitchFamily="18" charset="0"/>
              </a:rPr>
              <a:t>为基数的十三进制数</a:t>
            </a:r>
            <a:r>
              <a:rPr lang="en-US" altLang="zh-CN" dirty="0">
                <a:latin typeface="Garamond" panose="02020404030301010803" pitchFamily="18" charset="0"/>
              </a:rPr>
              <a:t>(210485)</a:t>
            </a:r>
            <a:r>
              <a:rPr lang="en-US" altLang="zh-CN" baseline="-25000" dirty="0">
                <a:latin typeface="Garamond" panose="02020404030301010803" pitchFamily="18" charset="0"/>
              </a:rPr>
              <a:t>13</a:t>
            </a:r>
            <a:r>
              <a:rPr lang="en-US" altLang="zh-CN" dirty="0">
                <a:latin typeface="Garamond" panose="02020404030301010803" pitchFamily="18" charset="0"/>
              </a:rPr>
              <a:t> </a:t>
            </a:r>
            <a:r>
              <a:rPr lang="zh-CN" altLang="en-US" dirty="0">
                <a:latin typeface="Garamond" panose="02020404030301010803" pitchFamily="18" charset="0"/>
              </a:rPr>
              <a:t>，再把它转换为十进制</a:t>
            </a:r>
            <a:endParaRPr lang="en-US" altLang="zh-CN" dirty="0">
              <a:latin typeface="Garamond" panose="02020404030301010803" pitchFamily="18" charset="0"/>
            </a:endParaRPr>
          </a:p>
          <a:p>
            <a:pPr marL="360363" indent="-1588">
              <a:lnSpc>
                <a:spcPct val="130000"/>
              </a:lnSpc>
              <a:spcBef>
                <a:spcPts val="1200"/>
              </a:spcBef>
              <a:buNone/>
            </a:pPr>
            <a:r>
              <a:rPr lang="zh-CN" altLang="en-US" dirty="0">
                <a:latin typeface="Garamond" panose="02020404030301010803" pitchFamily="18" charset="0"/>
              </a:rPr>
              <a:t>    </a:t>
            </a:r>
            <a:r>
              <a:rPr lang="en-US" altLang="zh-CN" dirty="0">
                <a:latin typeface="Garamond" panose="02020404030301010803" pitchFamily="18" charset="0"/>
              </a:rPr>
              <a:t>(210485)</a:t>
            </a:r>
            <a:r>
              <a:rPr lang="en-US" altLang="zh-CN" baseline="-25000" dirty="0">
                <a:latin typeface="Garamond" panose="02020404030301010803" pitchFamily="18" charset="0"/>
              </a:rPr>
              <a:t>13</a:t>
            </a:r>
            <a:r>
              <a:rPr lang="en-US" altLang="zh-CN" dirty="0">
                <a:latin typeface="Garamond" panose="02020404030301010803" pitchFamily="18" charset="0"/>
              </a:rPr>
              <a:t> = 2×13</a:t>
            </a:r>
            <a:r>
              <a:rPr lang="en-US" altLang="zh-CN" baseline="30000" dirty="0">
                <a:latin typeface="Garamond" panose="02020404030301010803" pitchFamily="18" charset="0"/>
              </a:rPr>
              <a:t>5</a:t>
            </a:r>
            <a:r>
              <a:rPr lang="en-US" altLang="zh-CN" dirty="0">
                <a:latin typeface="Garamond" panose="02020404030301010803" pitchFamily="18" charset="0"/>
              </a:rPr>
              <a:t> + 1×13</a:t>
            </a:r>
            <a:r>
              <a:rPr lang="en-US" altLang="zh-CN" baseline="30000" dirty="0">
                <a:latin typeface="Garamond" panose="02020404030301010803" pitchFamily="18" charset="0"/>
              </a:rPr>
              <a:t>4</a:t>
            </a:r>
            <a:r>
              <a:rPr lang="en-US" altLang="zh-CN" dirty="0">
                <a:latin typeface="Garamond" panose="02020404030301010803" pitchFamily="18" charset="0"/>
              </a:rPr>
              <a:t> + 4×13</a:t>
            </a:r>
            <a:r>
              <a:rPr lang="en-US" altLang="zh-CN" baseline="30000" dirty="0">
                <a:latin typeface="Garamond" panose="02020404030301010803" pitchFamily="18" charset="0"/>
              </a:rPr>
              <a:t>2</a:t>
            </a:r>
            <a:r>
              <a:rPr lang="en-US" altLang="zh-CN" dirty="0">
                <a:latin typeface="Garamond" panose="02020404030301010803" pitchFamily="18" charset="0"/>
              </a:rPr>
              <a:t> + 8×13 + 5</a:t>
            </a:r>
          </a:p>
          <a:p>
            <a:pPr marL="360363" indent="-1588">
              <a:lnSpc>
                <a:spcPct val="130000"/>
              </a:lnSpc>
              <a:spcBef>
                <a:spcPct val="50000"/>
              </a:spcBef>
              <a:buClr>
                <a:srgbClr val="FF3300"/>
              </a:buClr>
              <a:buNone/>
            </a:pPr>
            <a:r>
              <a:rPr lang="en-US" altLang="zh-CN" dirty="0">
                <a:latin typeface="Garamond" panose="02020404030301010803" pitchFamily="18" charset="0"/>
              </a:rPr>
              <a:t>                     = (771932)</a:t>
            </a:r>
            <a:r>
              <a:rPr lang="en-US" altLang="zh-CN" baseline="-25000" dirty="0">
                <a:latin typeface="Garamond" panose="02020404030301010803" pitchFamily="18" charset="0"/>
              </a:rPr>
              <a:t>10</a:t>
            </a:r>
            <a:endParaRPr lang="en-US" altLang="zh-CN" dirty="0">
              <a:latin typeface="Garamond" panose="02020404030301010803" pitchFamily="18" charset="0"/>
            </a:endParaRPr>
          </a:p>
          <a:p>
            <a:pPr marL="760413" lvl="1" indent="-360363">
              <a:lnSpc>
                <a:spcPct val="130000"/>
              </a:lnSpc>
            </a:pPr>
            <a:endParaRPr lang="en-US" altLang="zh-CN" dirty="0">
              <a:latin typeface="Garamond" panose="02020404030301010803" pitchFamily="18" charset="0"/>
            </a:endParaRPr>
          </a:p>
          <a:p>
            <a:pPr marL="760413" lvl="1" indent="-360363">
              <a:lnSpc>
                <a:spcPct val="130000"/>
              </a:lnSpc>
            </a:pPr>
            <a:r>
              <a:rPr lang="zh-CN" altLang="en-US" dirty="0">
                <a:latin typeface="Garamond" panose="02020404030301010803" pitchFamily="18" charset="0"/>
              </a:rPr>
              <a:t>假设散列表长度是</a:t>
            </a:r>
            <a:r>
              <a:rPr lang="en-US" altLang="zh-CN" dirty="0">
                <a:latin typeface="Garamond" panose="02020404030301010803" pitchFamily="18" charset="0"/>
              </a:rPr>
              <a:t>10000</a:t>
            </a:r>
            <a:r>
              <a:rPr lang="zh-CN" altLang="en-US" dirty="0">
                <a:latin typeface="Garamond" panose="02020404030301010803" pitchFamily="18" charset="0"/>
              </a:rPr>
              <a:t>，则可取低</a:t>
            </a:r>
            <a:r>
              <a:rPr lang="en-US" altLang="zh-CN" dirty="0">
                <a:latin typeface="Garamond" panose="02020404030301010803" pitchFamily="18" charset="0"/>
              </a:rPr>
              <a:t>4</a:t>
            </a:r>
            <a:r>
              <a:rPr lang="zh-CN" altLang="en-US" dirty="0">
                <a:latin typeface="Garamond" panose="02020404030301010803" pitchFamily="18" charset="0"/>
              </a:rPr>
              <a:t>位</a:t>
            </a:r>
            <a:r>
              <a:rPr lang="en-US" altLang="zh-CN" dirty="0">
                <a:solidFill>
                  <a:schemeClr val="tx2"/>
                </a:solidFill>
                <a:latin typeface="Garamond" panose="02020404030301010803" pitchFamily="18" charset="0"/>
              </a:rPr>
              <a:t>1932</a:t>
            </a:r>
            <a:r>
              <a:rPr lang="zh-CN" altLang="en-US" dirty="0">
                <a:latin typeface="Garamond" panose="02020404030301010803" pitchFamily="18" charset="0"/>
              </a:rPr>
              <a:t>作为散列地址</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AD43044B-91E1-4657-A476-0C87ED0222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2E645A3-5B1B-415A-8686-09DB3DBD377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9635" name="标题 1">
            <a:extLst>
              <a:ext uri="{FF2B5EF4-FFF2-40B4-BE49-F238E27FC236}">
                <a16:creationId xmlns:a16="http://schemas.microsoft.com/office/drawing/2014/main" id="{06940F07-96D7-4221-889B-C2FB17535FA4}"/>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6. </a:t>
            </a:r>
            <a:r>
              <a:rPr lang="zh-CN" altLang="en-US" b="1">
                <a:latin typeface="Times New Roman" panose="02020603050405020304" pitchFamily="18" charset="0"/>
                <a:ea typeface="黑体" panose="02010609060101010101" pitchFamily="49" charset="-122"/>
                <a:cs typeface="Times New Roman" panose="02020603050405020304" pitchFamily="18" charset="0"/>
              </a:rPr>
              <a:t>折叠法</a:t>
            </a:r>
          </a:p>
        </p:txBody>
      </p:sp>
      <p:sp>
        <p:nvSpPr>
          <p:cNvPr id="69636" name="内容占位符 2">
            <a:extLst>
              <a:ext uri="{FF2B5EF4-FFF2-40B4-BE49-F238E27FC236}">
                <a16:creationId xmlns:a16="http://schemas.microsoft.com/office/drawing/2014/main" id="{1E7B0F06-58A1-439A-87C9-5698FF153C26}"/>
              </a:ext>
            </a:extLst>
          </p:cNvPr>
          <p:cNvSpPr>
            <a:spLocks noGrp="1" noChangeArrowheads="1"/>
          </p:cNvSpPr>
          <p:nvPr>
            <p:ph idx="4294967295"/>
          </p:nvPr>
        </p:nvSpPr>
        <p:spPr/>
        <p:txBody>
          <a:bodyPr/>
          <a:lstStyle/>
          <a:p>
            <a:pPr marL="360363" indent="-360363"/>
            <a:r>
              <a:rPr lang="zh-CN" altLang="en-US" sz="3200"/>
              <a:t>基本思想</a:t>
            </a:r>
          </a:p>
          <a:p>
            <a:pPr marL="900113" lvl="1" indent="-360363"/>
            <a:r>
              <a:rPr lang="zh-CN" altLang="en-US" sz="2800"/>
              <a:t>将关键码分割成位数相同的几部分</a:t>
            </a:r>
            <a:endParaRPr lang="en-US" altLang="zh-CN" sz="2800"/>
          </a:p>
          <a:p>
            <a:pPr marL="1300163" lvl="2" indent="-360363"/>
            <a:r>
              <a:rPr lang="zh-CN" altLang="en-US"/>
              <a:t>最后一部分的位数可以不同</a:t>
            </a:r>
          </a:p>
          <a:p>
            <a:pPr marL="900113" lvl="1" indent="-360363"/>
            <a:r>
              <a:rPr lang="zh-CN" altLang="en-US" sz="2800"/>
              <a:t>然后取这几部分的叠加和（舍去进位）作为散列地址</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2913A8FA-1359-4BFE-9EBE-E6BCFB8CC0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3603F2A-BDBA-48A9-B6BA-6416B8C5D63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0659" name="标题 1">
            <a:extLst>
              <a:ext uri="{FF2B5EF4-FFF2-40B4-BE49-F238E27FC236}">
                <a16:creationId xmlns:a16="http://schemas.microsoft.com/office/drawing/2014/main" id="{D8A826BE-FDBE-4895-897D-AA114DDCC39B}"/>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两种折叠方法</a:t>
            </a:r>
            <a:endParaRPr lang="zh-CN" altLang="en-US" b="1">
              <a:ea typeface="黑体" panose="02010609060101010101" pitchFamily="49" charset="-122"/>
            </a:endParaRPr>
          </a:p>
        </p:txBody>
      </p:sp>
      <p:sp>
        <p:nvSpPr>
          <p:cNvPr id="70660" name="内容占位符 2">
            <a:extLst>
              <a:ext uri="{FF2B5EF4-FFF2-40B4-BE49-F238E27FC236}">
                <a16:creationId xmlns:a16="http://schemas.microsoft.com/office/drawing/2014/main" id="{A7255919-F688-4DC5-9020-2FE58C203118}"/>
              </a:ext>
            </a:extLst>
          </p:cNvPr>
          <p:cNvSpPr>
            <a:spLocks noGrp="1" noChangeArrowheads="1"/>
          </p:cNvSpPr>
          <p:nvPr>
            <p:ph idx="4294967295"/>
          </p:nvPr>
        </p:nvSpPr>
        <p:spPr/>
        <p:txBody>
          <a:bodyPr/>
          <a:lstStyle/>
          <a:p>
            <a:pPr marL="360363" indent="-360363"/>
            <a:r>
              <a:rPr lang="zh-CN" altLang="en-US" sz="3200">
                <a:latin typeface="宋体" panose="02010600030101010101" pitchFamily="2" charset="-122"/>
              </a:rPr>
              <a:t>两种叠加方法</a:t>
            </a:r>
          </a:p>
          <a:p>
            <a:pPr marL="900113" lvl="1" indent="-360363"/>
            <a:r>
              <a:rPr lang="zh-CN" altLang="en-US" sz="2800">
                <a:solidFill>
                  <a:srgbClr val="B90000"/>
                </a:solidFill>
                <a:latin typeface="宋体" panose="02010600030101010101" pitchFamily="2" charset="-122"/>
              </a:rPr>
              <a:t>移位叠加：</a:t>
            </a:r>
            <a:r>
              <a:rPr lang="zh-CN" altLang="en-US" sz="2800">
                <a:latin typeface="宋体" panose="02010600030101010101" pitchFamily="2" charset="-122"/>
              </a:rPr>
              <a:t>把各部分的最后一位对齐相加</a:t>
            </a:r>
          </a:p>
          <a:p>
            <a:pPr marL="900113" lvl="1" indent="-360363"/>
            <a:r>
              <a:rPr lang="zh-CN" altLang="en-US" sz="2800">
                <a:solidFill>
                  <a:srgbClr val="B90000"/>
                </a:solidFill>
                <a:latin typeface="宋体" panose="02010600030101010101" pitchFamily="2" charset="-122"/>
              </a:rPr>
              <a:t>分界叠加：</a:t>
            </a:r>
            <a:r>
              <a:rPr lang="zh-CN" altLang="en-US" sz="2800">
                <a:latin typeface="宋体" panose="02010600030101010101" pitchFamily="2" charset="-122"/>
              </a:rPr>
              <a:t>沿各部分的分界来回折叠，然后对齐相加，将相加的结果当做散列地址</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E7D8D3FE-4752-4A9C-AE0B-C6C3E2EF10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DF3CBE1-BE8D-4F56-AED2-5FEA257D2CC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1683" name="标题 1">
            <a:extLst>
              <a:ext uri="{FF2B5EF4-FFF2-40B4-BE49-F238E27FC236}">
                <a16:creationId xmlns:a16="http://schemas.microsoft.com/office/drawing/2014/main" id="{2E98BB9E-4EB3-4A6F-A7DE-2AF249DBB0A8}"/>
              </a:ext>
            </a:extLst>
          </p:cNvPr>
          <p:cNvSpPr>
            <a:spLocks noGrp="1" noChangeArrowheads="1"/>
          </p:cNvSpPr>
          <p:nvPr>
            <p:ph type="title" idx="4294967295"/>
          </p:nvPr>
        </p:nvSpPr>
        <p:spPr/>
        <p:txBody>
          <a:bodyPr/>
          <a:lstStyle/>
          <a:p>
            <a:r>
              <a:rPr lang="zh-CN" altLang="en-US" b="1">
                <a:ea typeface="黑体" panose="02010609060101010101" pitchFamily="49" charset="-122"/>
              </a:rPr>
              <a:t>例：折叠法</a:t>
            </a:r>
          </a:p>
        </p:txBody>
      </p:sp>
      <p:sp>
        <p:nvSpPr>
          <p:cNvPr id="71684" name="内容占位符 2">
            <a:extLst>
              <a:ext uri="{FF2B5EF4-FFF2-40B4-BE49-F238E27FC236}">
                <a16:creationId xmlns:a16="http://schemas.microsoft.com/office/drawing/2014/main" id="{4E9CD2CD-3A71-4131-B9E6-5F7E7813FFEC}"/>
              </a:ext>
            </a:extLst>
          </p:cNvPr>
          <p:cNvSpPr>
            <a:spLocks noGrp="1" noChangeArrowheads="1"/>
          </p:cNvSpPr>
          <p:nvPr>
            <p:ph idx="4294967295"/>
          </p:nvPr>
        </p:nvSpPr>
        <p:spPr/>
        <p:txBody>
          <a:bodyPr/>
          <a:lstStyle/>
          <a:p>
            <a:pPr marL="360363" indent="-360363">
              <a:lnSpc>
                <a:spcPct val="130000"/>
              </a:lnSpc>
            </a:pPr>
            <a:r>
              <a:rPr lang="zh-CN" altLang="en-US"/>
              <a:t>如果一本书的编号为</a:t>
            </a:r>
            <a:r>
              <a:rPr lang="en-US" altLang="zh-CN"/>
              <a:t>04-4220-5864</a:t>
            </a:r>
          </a:p>
          <a:p>
            <a:pPr marL="360363" indent="-360363">
              <a:lnSpc>
                <a:spcPct val="130000"/>
              </a:lnSpc>
              <a:buNone/>
            </a:pPr>
            <a:r>
              <a:rPr lang="en-US" altLang="zh-CN" sz="2400"/>
              <a:t>                                5 8 6 4                            5 8 6 4</a:t>
            </a:r>
          </a:p>
          <a:p>
            <a:pPr marL="360363" indent="-360363">
              <a:lnSpc>
                <a:spcPct val="130000"/>
              </a:lnSpc>
              <a:buNone/>
            </a:pPr>
            <a:r>
              <a:rPr lang="en-US" altLang="zh-CN" sz="2400"/>
              <a:t>                                4 2 2 0                            0 2 2 4</a:t>
            </a:r>
          </a:p>
          <a:p>
            <a:pPr marL="360363" indent="-360363">
              <a:lnSpc>
                <a:spcPct val="130000"/>
              </a:lnSpc>
              <a:buNone/>
            </a:pPr>
            <a:r>
              <a:rPr lang="en-US" altLang="zh-CN" sz="2400"/>
              <a:t>                               +     0 4                     +           0 4</a:t>
            </a:r>
          </a:p>
          <a:p>
            <a:pPr marL="360363" indent="-360363">
              <a:lnSpc>
                <a:spcPct val="130000"/>
              </a:lnSpc>
              <a:buNone/>
            </a:pPr>
            <a:r>
              <a:rPr lang="en-US" altLang="zh-CN" sz="2400"/>
              <a:t>                           [1] 0 0 8 8                             6 0 9 2</a:t>
            </a:r>
          </a:p>
          <a:p>
            <a:pPr marL="360363" indent="-360363">
              <a:lnSpc>
                <a:spcPct val="130000"/>
              </a:lnSpc>
              <a:buNone/>
            </a:pPr>
            <a:endParaRPr lang="en-US" altLang="zh-CN" sz="2400"/>
          </a:p>
          <a:p>
            <a:pPr marL="360363" indent="-360363">
              <a:lnSpc>
                <a:spcPct val="130000"/>
              </a:lnSpc>
              <a:buNone/>
            </a:pPr>
            <a:r>
              <a:rPr lang="en-US" altLang="zh-CN" sz="2400"/>
              <a:t>                       h(key)=0088                h(key)=6092</a:t>
            </a:r>
          </a:p>
          <a:p>
            <a:pPr marL="360363" indent="-360363">
              <a:lnSpc>
                <a:spcPct val="130000"/>
              </a:lnSpc>
              <a:buNone/>
            </a:pPr>
            <a:r>
              <a:rPr lang="en-US" altLang="zh-CN" sz="2400"/>
              <a:t>                         (a)</a:t>
            </a:r>
            <a:r>
              <a:rPr lang="zh-CN" altLang="en-US" sz="2400"/>
              <a:t>移位叠加                      </a:t>
            </a:r>
            <a:r>
              <a:rPr lang="en-US" altLang="zh-CN" sz="2400"/>
              <a:t>(b)</a:t>
            </a:r>
            <a:r>
              <a:rPr lang="zh-CN" altLang="en-US" sz="2400"/>
              <a:t>分界叠加 </a:t>
            </a:r>
          </a:p>
          <a:p>
            <a:pPr marL="360363" indent="-360363">
              <a:lnSpc>
                <a:spcPct val="130000"/>
              </a:lnSpc>
              <a:buNone/>
            </a:pPr>
            <a:endParaRPr lang="zh-CN" altLang="en-US" sz="2400"/>
          </a:p>
        </p:txBody>
      </p:sp>
      <p:sp>
        <p:nvSpPr>
          <p:cNvPr id="71685" name="Line 9">
            <a:extLst>
              <a:ext uri="{FF2B5EF4-FFF2-40B4-BE49-F238E27FC236}">
                <a16:creationId xmlns:a16="http://schemas.microsoft.com/office/drawing/2014/main" id="{F6BF3B64-E89F-4A58-A557-7A26114985DD}"/>
              </a:ext>
            </a:extLst>
          </p:cNvPr>
          <p:cNvSpPr>
            <a:spLocks noChangeShapeType="1"/>
          </p:cNvSpPr>
          <p:nvPr/>
        </p:nvSpPr>
        <p:spPr bwMode="auto">
          <a:xfrm>
            <a:off x="3352006" y="3429000"/>
            <a:ext cx="21605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1686" name="Line 10">
            <a:extLst>
              <a:ext uri="{FF2B5EF4-FFF2-40B4-BE49-F238E27FC236}">
                <a16:creationId xmlns:a16="http://schemas.microsoft.com/office/drawing/2014/main" id="{4E13B010-21FB-4EA5-A603-BEDB18A76DF9}"/>
              </a:ext>
            </a:extLst>
          </p:cNvPr>
          <p:cNvSpPr>
            <a:spLocks noChangeShapeType="1"/>
          </p:cNvSpPr>
          <p:nvPr/>
        </p:nvSpPr>
        <p:spPr bwMode="auto">
          <a:xfrm>
            <a:off x="6476206" y="3429000"/>
            <a:ext cx="21605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5116736F-D947-4A2B-8D10-9791B4EA11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C29A922-99B9-4588-A4EA-41C17D79531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2707" name="标题 1">
            <a:extLst>
              <a:ext uri="{FF2B5EF4-FFF2-40B4-BE49-F238E27FC236}">
                <a16:creationId xmlns:a16="http://schemas.microsoft.com/office/drawing/2014/main" id="{78AAA102-130F-4425-898E-8569B26FD835}"/>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散列函数的应用</a:t>
            </a:r>
            <a:endParaRPr lang="zh-CN" altLang="en-US" b="1">
              <a:ea typeface="黑体" panose="02010609060101010101" pitchFamily="49" charset="-122"/>
            </a:endParaRPr>
          </a:p>
        </p:txBody>
      </p:sp>
      <p:sp>
        <p:nvSpPr>
          <p:cNvPr id="72708" name="内容占位符 2">
            <a:extLst>
              <a:ext uri="{FF2B5EF4-FFF2-40B4-BE49-F238E27FC236}">
                <a16:creationId xmlns:a16="http://schemas.microsoft.com/office/drawing/2014/main" id="{3819D368-5F94-448E-9C99-B9D9142F7919}"/>
              </a:ext>
            </a:extLst>
          </p:cNvPr>
          <p:cNvSpPr>
            <a:spLocks noGrp="1" noChangeArrowheads="1"/>
          </p:cNvSpPr>
          <p:nvPr>
            <p:ph idx="4294967295"/>
          </p:nvPr>
        </p:nvSpPr>
        <p:spPr>
          <a:xfrm>
            <a:off x="288758" y="1066800"/>
            <a:ext cx="11569566" cy="5334000"/>
          </a:xfrm>
        </p:spPr>
        <p:txBody>
          <a:bodyPr/>
          <a:lstStyle/>
          <a:p>
            <a:pPr marL="360363" indent="-360363"/>
            <a:r>
              <a:rPr lang="zh-CN" altLang="en-US" dirty="0"/>
              <a:t>实际应用中，应根据关键码的特点，选用适当的散列函数</a:t>
            </a:r>
          </a:p>
          <a:p>
            <a:pPr marL="360363" indent="-360363" algn="just"/>
            <a:r>
              <a:rPr lang="zh-CN" altLang="en-US" dirty="0"/>
              <a:t>统计分析表明，</a:t>
            </a:r>
            <a:r>
              <a:rPr lang="zh-CN" altLang="en-US" dirty="0">
                <a:solidFill>
                  <a:srgbClr val="3333FF"/>
                </a:solidFill>
              </a:rPr>
              <a:t>平方取中法</a:t>
            </a:r>
            <a:r>
              <a:rPr lang="zh-CN" altLang="en-US" dirty="0"/>
              <a:t>最接近于</a:t>
            </a:r>
            <a:r>
              <a:rPr lang="zh-CN" altLang="en-US" dirty="0">
                <a:latin typeface="Arial" panose="020B0604020202020204" pitchFamily="34" charset="0"/>
              </a:rPr>
              <a:t>“</a:t>
            </a:r>
            <a:r>
              <a:rPr lang="zh-CN" altLang="en-US" dirty="0"/>
              <a:t>随机化</a:t>
            </a:r>
            <a:r>
              <a:rPr lang="zh-CN" altLang="en-US" dirty="0">
                <a:latin typeface="Arial" panose="020B0604020202020204" pitchFamily="34" charset="0"/>
              </a:rPr>
              <a:t>”</a:t>
            </a:r>
            <a:endParaRPr lang="zh-CN" altLang="en-US" dirty="0"/>
          </a:p>
          <a:p>
            <a:pPr marL="900113" lvl="1" indent="-360363" algn="just"/>
            <a:r>
              <a:rPr lang="zh-CN" altLang="en-US" dirty="0"/>
              <a:t>若关键码不是整数而是字符串时，可以把每个字符串转换成整数，再应用平方取中法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77543E85-0095-4448-BC75-10CB62F6FA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68014B8-F9EA-4523-AE03-BB84CF75CD6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3731" name="标题 1">
            <a:extLst>
              <a:ext uri="{FF2B5EF4-FFF2-40B4-BE49-F238E27FC236}">
                <a16:creationId xmlns:a16="http://schemas.microsoft.com/office/drawing/2014/main" id="{E091C274-667A-4F4B-AEBF-5F4B940469FD}"/>
              </a:ext>
            </a:extLst>
          </p:cNvPr>
          <p:cNvSpPr>
            <a:spLocks noGrp="1"/>
          </p:cNvSpPr>
          <p:nvPr>
            <p:ph type="title" idx="4294967295"/>
          </p:nvPr>
        </p:nvSpPr>
        <p:spPr/>
        <p:txBody>
          <a:bodyPr/>
          <a:lstStyle/>
          <a:p>
            <a:pPr marL="857250" indent="-857250">
              <a:buFont typeface="+mj-lt"/>
              <a:buAutoNum type="romanUcPeriod" startAt="2"/>
              <a:defRPr/>
            </a:pPr>
            <a:r>
              <a:rPr lang="zh-CN" altLang="en-US" b="1" dirty="0">
                <a:latin typeface="+mn-lt"/>
                <a:ea typeface="黑体" panose="02010609060101010101" pitchFamily="49" charset="-122"/>
              </a:rPr>
              <a:t>冲突的解决方法</a:t>
            </a:r>
          </a:p>
        </p:txBody>
      </p:sp>
      <p:sp>
        <p:nvSpPr>
          <p:cNvPr id="73732" name="内容占位符 2">
            <a:extLst>
              <a:ext uri="{FF2B5EF4-FFF2-40B4-BE49-F238E27FC236}">
                <a16:creationId xmlns:a16="http://schemas.microsoft.com/office/drawing/2014/main" id="{94953FD2-B57D-4333-BED0-C53B60C5C250}"/>
              </a:ext>
            </a:extLst>
          </p:cNvPr>
          <p:cNvSpPr>
            <a:spLocks noGrp="1" noChangeArrowheads="1"/>
          </p:cNvSpPr>
          <p:nvPr>
            <p:ph idx="4294967295"/>
          </p:nvPr>
        </p:nvSpPr>
        <p:spPr>
          <a:xfrm>
            <a:off x="283017" y="914400"/>
            <a:ext cx="6332935" cy="5334000"/>
          </a:xfrm>
        </p:spPr>
        <p:txBody>
          <a:bodyPr/>
          <a:lstStyle/>
          <a:p>
            <a:pPr marL="571500" indent="-571500">
              <a:lnSpc>
                <a:spcPct val="140000"/>
              </a:lnSpc>
              <a:spcBef>
                <a:spcPct val="40000"/>
              </a:spcBef>
              <a:buFont typeface="华文中宋" panose="02010600040101010101" pitchFamily="2" charset="-122"/>
              <a:buAutoNum type="ea1JpnChsDbPeriod"/>
            </a:pPr>
            <a:r>
              <a:rPr lang="zh-CN" altLang="en-US" dirty="0">
                <a:solidFill>
                  <a:srgbClr val="C00000"/>
                </a:solidFill>
                <a:highlight>
                  <a:srgbClr val="FFFF00"/>
                </a:highlight>
                <a:latin typeface="微软雅黑" panose="020B0503020204020204" pitchFamily="34" charset="-122"/>
                <a:ea typeface="微软雅黑" panose="020B0503020204020204" pitchFamily="34" charset="-122"/>
              </a:rPr>
              <a:t>开 </a:t>
            </a:r>
            <a:r>
              <a:rPr lang="zh-CN" altLang="en-US" dirty="0">
                <a:latin typeface="微软雅黑" panose="020B0503020204020204" pitchFamily="34" charset="-122"/>
                <a:ea typeface="微软雅黑" panose="020B0503020204020204" pitchFamily="34" charset="-122"/>
              </a:rPr>
              <a:t>散列方法</a:t>
            </a:r>
            <a:r>
              <a:rPr lang="zh-CN" altLang="en-US" dirty="0">
                <a:latin typeface="Garamond" panose="02020404030301010803" pitchFamily="18" charset="0"/>
                <a:cs typeface="Times New Roman" panose="02020603050405020304" pitchFamily="18" charset="0"/>
              </a:rPr>
              <a:t>（</a:t>
            </a:r>
            <a:r>
              <a:rPr lang="zh-CN" altLang="en-US" dirty="0">
                <a:solidFill>
                  <a:srgbClr val="0033CC"/>
                </a:solidFill>
                <a:latin typeface="Garamond" panose="02020404030301010803" pitchFamily="18" charset="0"/>
              </a:rPr>
              <a:t>也称拉链法</a:t>
            </a:r>
            <a:r>
              <a:rPr lang="zh-CN" altLang="en-US" dirty="0">
                <a:latin typeface="Garamond" panose="02020404030301010803" pitchFamily="18" charset="0"/>
                <a:cs typeface="Times New Roman" panose="02020603050405020304" pitchFamily="18" charset="0"/>
              </a:rPr>
              <a:t>）</a:t>
            </a:r>
            <a:endParaRPr lang="en-US" altLang="zh-CN" dirty="0">
              <a:latin typeface="Garamond" panose="02020404030301010803" pitchFamily="18" charset="0"/>
              <a:cs typeface="Times New Roman" panose="02020603050405020304" pitchFamily="18" charset="0"/>
            </a:endParaRPr>
          </a:p>
          <a:p>
            <a:pPr marL="900113" lvl="1" indent="-360363">
              <a:lnSpc>
                <a:spcPct val="140000"/>
              </a:lnSpc>
              <a:spcBef>
                <a:spcPct val="40000"/>
              </a:spcBef>
            </a:pPr>
            <a:r>
              <a:rPr lang="zh-CN" altLang="en-US" sz="2800" dirty="0">
                <a:latin typeface="Garamond" panose="02020404030301010803" pitchFamily="18" charset="0"/>
              </a:rPr>
              <a:t>所有同义词链接在同一链表</a:t>
            </a:r>
            <a:endParaRPr lang="en-US" altLang="zh-CN" sz="2800" dirty="0">
              <a:latin typeface="Garamond" panose="02020404030301010803" pitchFamily="18" charset="0"/>
            </a:endParaRPr>
          </a:p>
          <a:p>
            <a:pPr marL="900113" lvl="1" indent="-360363">
              <a:lnSpc>
                <a:spcPct val="140000"/>
              </a:lnSpc>
              <a:spcBef>
                <a:spcPts val="600"/>
              </a:spcBef>
            </a:pPr>
            <a:r>
              <a:rPr lang="el-GR" altLang="zh-CN" sz="2800" dirty="0">
                <a:solidFill>
                  <a:srgbClr val="0033CC"/>
                </a:solidFill>
              </a:rPr>
              <a:t>α</a:t>
            </a:r>
            <a:r>
              <a:rPr lang="zh-CN" altLang="en-US" sz="2800" dirty="0">
                <a:solidFill>
                  <a:srgbClr val="0033CC"/>
                </a:solidFill>
              </a:rPr>
              <a:t>可大于</a:t>
            </a:r>
            <a:r>
              <a:rPr lang="en-US" altLang="zh-CN" sz="2800" dirty="0">
                <a:solidFill>
                  <a:srgbClr val="0033CC"/>
                </a:solidFill>
              </a:rPr>
              <a:t>1</a:t>
            </a:r>
            <a:r>
              <a:rPr lang="zh-CN" altLang="en-US" sz="2800" dirty="0">
                <a:solidFill>
                  <a:srgbClr val="0033CC"/>
                </a:solidFill>
              </a:rPr>
              <a:t>，但一般取</a:t>
            </a:r>
            <a:r>
              <a:rPr lang="el-GR" altLang="zh-CN" sz="2800" dirty="0">
                <a:solidFill>
                  <a:srgbClr val="0033CC"/>
                </a:solidFill>
              </a:rPr>
              <a:t>α≤1</a:t>
            </a:r>
            <a:endParaRPr lang="zh-CN" altLang="en-US" sz="2800" dirty="0">
              <a:solidFill>
                <a:srgbClr val="0033CC"/>
              </a:solidFill>
              <a:latin typeface="Garamond" panose="02020404030301010803" pitchFamily="18" charset="0"/>
            </a:endParaRPr>
          </a:p>
        </p:txBody>
      </p:sp>
      <p:pic>
        <p:nvPicPr>
          <p:cNvPr id="73733" name="Picture 4" descr="re_hash">
            <a:extLst>
              <a:ext uri="{FF2B5EF4-FFF2-40B4-BE49-F238E27FC236}">
                <a16:creationId xmlns:a16="http://schemas.microsoft.com/office/drawing/2014/main" id="{2D962DE4-792E-4D99-BF31-A0D958F14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4797" y="3544888"/>
            <a:ext cx="32766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a:extLst>
              <a:ext uri="{FF2B5EF4-FFF2-40B4-BE49-F238E27FC236}">
                <a16:creationId xmlns:a16="http://schemas.microsoft.com/office/drawing/2014/main" id="{A628DEF6-5617-4F83-ACF0-A60BE870F553}"/>
              </a:ext>
            </a:extLst>
          </p:cNvPr>
          <p:cNvSpPr txBox="1">
            <a:spLocks/>
          </p:cNvSpPr>
          <p:nvPr/>
        </p:nvSpPr>
        <p:spPr bwMode="auto">
          <a:xfrm>
            <a:off x="292651" y="3829844"/>
            <a:ext cx="5677844" cy="2514600"/>
          </a:xfrm>
          <a:prstGeom prst="rect">
            <a:avLst/>
          </a:prstGeom>
          <a:noFill/>
          <a:ln>
            <a:noFill/>
          </a:ln>
        </p:spPr>
        <p:txBody>
          <a:bodyPr/>
          <a:lstStyle>
            <a:lvl1pPr marL="342900" indent="-342900" algn="l" rtl="0" eaLnBrk="0" fontAlgn="base" hangingPunct="0">
              <a:lnSpc>
                <a:spcPct val="150000"/>
              </a:lnSpc>
              <a:spcBef>
                <a:spcPct val="30000"/>
              </a:spcBef>
              <a:spcAft>
                <a:spcPct val="0"/>
              </a:spcAft>
              <a:buClr>
                <a:schemeClr val="accent2"/>
              </a:buClr>
              <a:buFont typeface="Wingdings" pitchFamily="2" charset="2"/>
              <a:buChar char="Ø"/>
              <a:defRPr sz="2800" b="1">
                <a:solidFill>
                  <a:schemeClr val="tx1"/>
                </a:solidFill>
                <a:latin typeface="+mn-lt"/>
                <a:ea typeface="+mn-ea"/>
                <a:cs typeface="+mn-cs"/>
              </a:defRPr>
            </a:lvl1pPr>
            <a:lvl2pPr marL="742950" indent="-285750" algn="l" rtl="0" eaLnBrk="0" fontAlgn="base" hangingPunct="0">
              <a:lnSpc>
                <a:spcPct val="150000"/>
              </a:lnSpc>
              <a:spcBef>
                <a:spcPct val="30000"/>
              </a:spcBef>
              <a:spcAft>
                <a:spcPct val="0"/>
              </a:spcAft>
              <a:buSzPct val="90000"/>
              <a:buBlip>
                <a:blip r:embed="rId2"/>
              </a:buBlip>
              <a:defRPr sz="2400" b="1">
                <a:solidFill>
                  <a:schemeClr val="tx1"/>
                </a:solidFill>
                <a:latin typeface="+mn-lt"/>
                <a:ea typeface="+mn-ea"/>
              </a:defRPr>
            </a:lvl2pPr>
            <a:lvl3pPr marL="1143000" indent="-228600" algn="l" rtl="0" eaLnBrk="0" fontAlgn="base" hangingPunct="0">
              <a:lnSpc>
                <a:spcPct val="150000"/>
              </a:lnSpc>
              <a:spcBef>
                <a:spcPct val="30000"/>
              </a:spcBef>
              <a:spcAft>
                <a:spcPct val="0"/>
              </a:spcAft>
              <a:buFont typeface="Wingdings" pitchFamily="2" charset="2"/>
              <a:buChar char="ü"/>
              <a:defRPr sz="24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5pPr>
            <a:lvl6pPr marL="25146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6pPr>
            <a:lvl7pPr marL="29718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7pPr>
            <a:lvl8pPr marL="34290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8pPr>
            <a:lvl9pPr marL="38862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9pPr>
          </a:lstStyle>
          <a:p>
            <a:pPr marL="571500" indent="-571500">
              <a:lnSpc>
                <a:spcPct val="140000"/>
              </a:lnSpc>
              <a:spcBef>
                <a:spcPct val="40000"/>
              </a:spcBef>
              <a:buClr>
                <a:srgbClr val="333399"/>
              </a:buClr>
              <a:buFont typeface="+mj-ea"/>
              <a:buAutoNum type="ea1JpnChsDbPeriod" startAt="2"/>
              <a:defRPr/>
            </a:pPr>
            <a:r>
              <a:rPr lang="zh-CN" altLang="en-US" dirty="0">
                <a:solidFill>
                  <a:srgbClr val="C00000"/>
                </a:solidFill>
                <a:highlight>
                  <a:srgbClr val="FFFF00"/>
                </a:highlight>
                <a:latin typeface="微软雅黑" panose="020B0503020204020204" pitchFamily="34" charset="-122"/>
                <a:ea typeface="微软雅黑" panose="020B0503020204020204" pitchFamily="34" charset="-122"/>
              </a:rPr>
              <a:t>闭 </a:t>
            </a:r>
            <a:r>
              <a:rPr lang="zh-CN" altLang="en-US" dirty="0">
                <a:solidFill>
                  <a:srgbClr val="000000"/>
                </a:solidFill>
                <a:latin typeface="微软雅黑" panose="020B0503020204020204" pitchFamily="34" charset="-122"/>
                <a:ea typeface="微软雅黑" panose="020B0503020204020204" pitchFamily="34" charset="-122"/>
              </a:rPr>
              <a:t>散列方法</a:t>
            </a:r>
            <a:r>
              <a:rPr lang="zh-CN" altLang="en-US" kern="0" dirty="0">
                <a:solidFill>
                  <a:srgbClr val="000000"/>
                </a:solidFill>
                <a:latin typeface="Garamond" pitchFamily="18" charset="0"/>
                <a:ea typeface="楷体_GB2312"/>
                <a:cs typeface="Times New Roman" pitchFamily="18" charset="0"/>
              </a:rPr>
              <a:t>（</a:t>
            </a:r>
            <a:r>
              <a:rPr lang="zh-CN" altLang="en-US" dirty="0">
                <a:solidFill>
                  <a:srgbClr val="0033CC"/>
                </a:solidFill>
                <a:latin typeface="Garamond" panose="02020404030301010803" pitchFamily="18" charset="0"/>
                <a:ea typeface="楷体_GB2312"/>
              </a:rPr>
              <a:t>也称开地址法</a:t>
            </a:r>
            <a:r>
              <a:rPr lang="en-US" altLang="zh-CN" dirty="0">
                <a:solidFill>
                  <a:srgbClr val="0033CC"/>
                </a:solidFill>
                <a:latin typeface="Garamond" panose="02020404030301010803" pitchFamily="18" charset="0"/>
                <a:ea typeface="楷体_GB2312"/>
              </a:rPr>
              <a:t> </a:t>
            </a:r>
            <a:r>
              <a:rPr lang="en-US" altLang="zh-CN" kern="0" dirty="0">
                <a:solidFill>
                  <a:srgbClr val="000000"/>
                </a:solidFill>
                <a:latin typeface="Garamond" pitchFamily="18" charset="0"/>
                <a:ea typeface="楷体_GB2312"/>
                <a:cs typeface="Times New Roman" pitchFamily="18" charset="0"/>
              </a:rPr>
              <a:t>)</a:t>
            </a:r>
            <a:endParaRPr lang="en-US" altLang="zh-CN" kern="0" dirty="0">
              <a:solidFill>
                <a:srgbClr val="000000"/>
              </a:solidFill>
              <a:latin typeface="Garamond" pitchFamily="18" charset="0"/>
              <a:ea typeface="楷体_GB2312"/>
            </a:endParaRPr>
          </a:p>
          <a:p>
            <a:pPr marL="900113" lvl="1" indent="-360363">
              <a:lnSpc>
                <a:spcPct val="140000"/>
              </a:lnSpc>
              <a:spcBef>
                <a:spcPct val="40000"/>
              </a:spcBef>
              <a:defRPr/>
            </a:pPr>
            <a:r>
              <a:rPr lang="zh-CN" altLang="en-US" sz="2800" kern="0" dirty="0">
                <a:solidFill>
                  <a:srgbClr val="000000"/>
                </a:solidFill>
                <a:latin typeface="Garamond" pitchFamily="18" charset="0"/>
                <a:ea typeface="楷体_GB2312"/>
                <a:cs typeface="+mn-cs"/>
              </a:rPr>
              <a:t>把发生冲突的关键码存储在散列表中另一个空地址内</a:t>
            </a:r>
          </a:p>
        </p:txBody>
      </p:sp>
      <p:pic>
        <p:nvPicPr>
          <p:cNvPr id="73735" name="Picture 8" descr="http://images.cnitblog.com/blog/631817/201502/271613146279675.x-png">
            <a:extLst>
              <a:ext uri="{FF2B5EF4-FFF2-40B4-BE49-F238E27FC236}">
                <a16:creationId xmlns:a16="http://schemas.microsoft.com/office/drawing/2014/main" id="{53B8D07D-E7EB-4991-A0AE-FA18C88A3B0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94797" y="920750"/>
            <a:ext cx="317182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F3831577-CF80-43AC-B7E0-5D9D01FDF4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2843448-8BA9-469B-A58F-D06E88CFAEE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4755" name="标题 1">
            <a:extLst>
              <a:ext uri="{FF2B5EF4-FFF2-40B4-BE49-F238E27FC236}">
                <a16:creationId xmlns:a16="http://schemas.microsoft.com/office/drawing/2014/main" id="{2F0C6599-20DB-443B-A328-E044A7C6BB77}"/>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cs typeface="Times New Roman" panose="02020603050405020304" pitchFamily="18" charset="0"/>
              </a:rPr>
              <a:t>一、开散列方法</a:t>
            </a:r>
          </a:p>
        </p:txBody>
      </p:sp>
      <p:sp>
        <p:nvSpPr>
          <p:cNvPr id="74756" name="内容占位符 2">
            <a:extLst>
              <a:ext uri="{FF2B5EF4-FFF2-40B4-BE49-F238E27FC236}">
                <a16:creationId xmlns:a16="http://schemas.microsoft.com/office/drawing/2014/main" id="{7F367A4D-7067-4F62-BE34-8C344BA116D9}"/>
              </a:ext>
            </a:extLst>
          </p:cNvPr>
          <p:cNvSpPr>
            <a:spLocks noGrp="1" noChangeArrowheads="1"/>
          </p:cNvSpPr>
          <p:nvPr>
            <p:ph idx="4294967295"/>
          </p:nvPr>
        </p:nvSpPr>
        <p:spPr>
          <a:xfrm>
            <a:off x="365768" y="1066800"/>
            <a:ext cx="6303973" cy="3039035"/>
          </a:xfrm>
        </p:spPr>
        <p:txBody>
          <a:bodyPr/>
          <a:lstStyle/>
          <a:p>
            <a:pPr marL="360363" indent="-360363"/>
            <a:r>
              <a:rPr lang="zh-CN" altLang="en-US" sz="4000" dirty="0">
                <a:cs typeface="Times New Roman" panose="02020603050405020304" pitchFamily="18" charset="0"/>
              </a:rPr>
              <a:t>两类方法</a:t>
            </a:r>
          </a:p>
          <a:p>
            <a:pPr marL="1200150" lvl="1" indent="-742950">
              <a:buFont typeface="Georgia" panose="02040502050405020303" pitchFamily="18" charset="0"/>
              <a:buAutoNum type="alphaUcPeriod"/>
            </a:pPr>
            <a:r>
              <a:rPr lang="zh-CN" altLang="en-US" sz="3600" dirty="0">
                <a:cs typeface="Times New Roman" panose="02020603050405020304" pitchFamily="18" charset="0"/>
              </a:rPr>
              <a:t>拉</a:t>
            </a:r>
            <a:r>
              <a:rPr lang="zh-CN" altLang="en-US" sz="3600" dirty="0">
                <a:solidFill>
                  <a:srgbClr val="C00000"/>
                </a:solidFill>
                <a:cs typeface="Times New Roman" panose="02020603050405020304" pitchFamily="18" charset="0"/>
              </a:rPr>
              <a:t>链</a:t>
            </a:r>
            <a:r>
              <a:rPr lang="zh-CN" altLang="en-US" sz="3600" dirty="0">
                <a:cs typeface="Times New Roman" panose="02020603050405020304" pitchFamily="18" charset="0"/>
              </a:rPr>
              <a:t>方法（</a:t>
            </a:r>
            <a:r>
              <a:rPr lang="zh-CN" altLang="en-US" sz="3200" dirty="0">
                <a:solidFill>
                  <a:srgbClr val="0033CC"/>
                </a:solidFill>
                <a:latin typeface="微软雅黑" panose="020B0503020204020204" pitchFamily="34" charset="-122"/>
                <a:ea typeface="微软雅黑" panose="020B0503020204020204" pitchFamily="34" charset="-122"/>
                <a:cs typeface="Times New Roman" panose="02020603050405020304" pitchFamily="18" charset="0"/>
              </a:rPr>
              <a:t>适用于内存</a:t>
            </a:r>
            <a:r>
              <a:rPr lang="zh-CN" altLang="en-US" sz="3600" dirty="0">
                <a:cs typeface="Times New Roman" panose="02020603050405020304" pitchFamily="18" charset="0"/>
              </a:rPr>
              <a:t>）</a:t>
            </a:r>
          </a:p>
          <a:p>
            <a:pPr marL="1200150" lvl="1" indent="-742950">
              <a:buFont typeface="Georgia" panose="02040502050405020303" pitchFamily="18" charset="0"/>
              <a:buAutoNum type="alphaUcPeriod"/>
            </a:pPr>
            <a:r>
              <a:rPr lang="zh-CN" altLang="en-US" sz="3600" dirty="0">
                <a:solidFill>
                  <a:srgbClr val="C00000"/>
                </a:solidFill>
                <a:cs typeface="Times New Roman" panose="02020603050405020304" pitchFamily="18" charset="0"/>
              </a:rPr>
              <a:t>桶</a:t>
            </a:r>
            <a:r>
              <a:rPr lang="zh-CN" altLang="en-US" sz="3600" dirty="0">
                <a:cs typeface="Times New Roman" panose="02020603050405020304" pitchFamily="18" charset="0"/>
              </a:rPr>
              <a:t>式散列（</a:t>
            </a:r>
            <a:r>
              <a:rPr lang="zh-CN" altLang="en-US" sz="3200" dirty="0">
                <a:solidFill>
                  <a:srgbClr val="0033CC"/>
                </a:solidFill>
                <a:latin typeface="微软雅黑" panose="020B0503020204020204" pitchFamily="34" charset="-122"/>
                <a:ea typeface="微软雅黑" panose="020B0503020204020204" pitchFamily="34" charset="-122"/>
              </a:rPr>
              <a:t>适用于外存</a:t>
            </a:r>
            <a:r>
              <a:rPr lang="zh-CN" altLang="en-US" sz="3600" dirty="0">
                <a:cs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65DCE4E8-D956-4188-902C-4F0232AD78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F831EB2-238F-4333-9D0C-191053684D4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5779" name="标题 1">
            <a:extLst>
              <a:ext uri="{FF2B5EF4-FFF2-40B4-BE49-F238E27FC236}">
                <a16:creationId xmlns:a16="http://schemas.microsoft.com/office/drawing/2014/main" id="{B53B1283-FB1A-4874-8C4A-7677DB1597BD}"/>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A. </a:t>
            </a:r>
            <a:r>
              <a:rPr lang="zh-CN" altLang="en-US" b="1">
                <a:latin typeface="Times New Roman" panose="02020603050405020304" pitchFamily="18" charset="0"/>
                <a:ea typeface="黑体" panose="02010609060101010101" pitchFamily="49" charset="-122"/>
                <a:cs typeface="Times New Roman" panose="02020603050405020304" pitchFamily="18" charset="0"/>
              </a:rPr>
              <a:t>拉链法</a:t>
            </a:r>
          </a:p>
        </p:txBody>
      </p:sp>
      <p:sp>
        <p:nvSpPr>
          <p:cNvPr id="75780" name="Rectangle 1024">
            <a:extLst>
              <a:ext uri="{FF2B5EF4-FFF2-40B4-BE49-F238E27FC236}">
                <a16:creationId xmlns:a16="http://schemas.microsoft.com/office/drawing/2014/main" id="{8D3BCDB9-9E58-413E-81F4-38DFC2A5B6A6}"/>
              </a:ext>
            </a:extLst>
          </p:cNvPr>
          <p:cNvSpPr>
            <a:spLocks noChangeArrowheads="1"/>
          </p:cNvSpPr>
          <p:nvPr/>
        </p:nvSpPr>
        <p:spPr bwMode="auto">
          <a:xfrm>
            <a:off x="357981" y="963613"/>
            <a:ext cx="1162925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buClr>
                <a:srgbClr val="333399"/>
              </a:buClr>
            </a:pPr>
            <a:r>
              <a:rPr lang="zh-CN" altLang="en-US" dirty="0">
                <a:solidFill>
                  <a:srgbClr val="000000"/>
                </a:solidFill>
                <a:cs typeface="+mn-cs"/>
              </a:rPr>
              <a:t>散列表的每个槽定义为</a:t>
            </a:r>
            <a:r>
              <a:rPr lang="zh-CN" altLang="en-US" dirty="0">
                <a:solidFill>
                  <a:srgbClr val="C00000"/>
                </a:solidFill>
                <a:cs typeface="+mn-cs"/>
              </a:rPr>
              <a:t>链表表头</a:t>
            </a:r>
            <a:r>
              <a:rPr lang="zh-CN" altLang="en-US" dirty="0">
                <a:solidFill>
                  <a:srgbClr val="000000"/>
                </a:solidFill>
                <a:cs typeface="+mn-cs"/>
              </a:rPr>
              <a:t>，槽内所有记录都放到这个槽的链表中  </a:t>
            </a:r>
          </a:p>
        </p:txBody>
      </p:sp>
      <p:sp>
        <p:nvSpPr>
          <p:cNvPr id="75781" name="矩形 5">
            <a:extLst>
              <a:ext uri="{FF2B5EF4-FFF2-40B4-BE49-F238E27FC236}">
                <a16:creationId xmlns:a16="http://schemas.microsoft.com/office/drawing/2014/main" id="{2EEA7FE8-37F9-4808-A0A7-602A90027942}"/>
              </a:ext>
            </a:extLst>
          </p:cNvPr>
          <p:cNvSpPr>
            <a:spLocks noChangeArrowheads="1"/>
          </p:cNvSpPr>
          <p:nvPr/>
        </p:nvSpPr>
        <p:spPr bwMode="auto">
          <a:xfrm>
            <a:off x="585050" y="1950717"/>
            <a:ext cx="5576014" cy="223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marL="0" lvl="1" eaLnBrk="1" hangingPunct="1">
              <a:spcBef>
                <a:spcPct val="0"/>
              </a:spcBef>
              <a:buSzTx/>
              <a:buNone/>
            </a:pPr>
            <a:r>
              <a:rPr lang="zh-CN" altLang="en-US" dirty="0">
                <a:solidFill>
                  <a:srgbClr val="000000"/>
                </a:solidFill>
                <a:cs typeface="+mn-cs"/>
              </a:rPr>
              <a:t>例子：关键码集合：</a:t>
            </a:r>
            <a:endParaRPr lang="en-US" altLang="zh-CN" dirty="0">
              <a:solidFill>
                <a:srgbClr val="000000"/>
              </a:solidFill>
              <a:cs typeface="+mn-cs"/>
            </a:endParaRPr>
          </a:p>
          <a:p>
            <a:pPr marL="0" lvl="1" eaLnBrk="1" hangingPunct="1">
              <a:spcBef>
                <a:spcPct val="0"/>
              </a:spcBef>
              <a:buSzTx/>
              <a:buNone/>
            </a:pPr>
            <a:r>
              <a:rPr lang="zh-CN" altLang="en-US" dirty="0">
                <a:solidFill>
                  <a:srgbClr val="000000"/>
                </a:solidFill>
                <a:cs typeface="+mn-cs"/>
              </a:rPr>
              <a:t>           </a:t>
            </a:r>
            <a:r>
              <a:rPr lang="en-US" altLang="zh-CN" dirty="0">
                <a:solidFill>
                  <a:srgbClr val="000000"/>
                </a:solidFill>
                <a:cs typeface="+mn-cs"/>
              </a:rPr>
              <a:t>{47, 7, 29, 11, 16, 92, 22, 8, 3}</a:t>
            </a:r>
          </a:p>
          <a:p>
            <a:pPr marL="0" lvl="1" eaLnBrk="1" hangingPunct="1">
              <a:spcBef>
                <a:spcPct val="0"/>
              </a:spcBef>
              <a:buSzTx/>
              <a:buNone/>
            </a:pPr>
            <a:r>
              <a:rPr lang="zh-CN" altLang="en-US" dirty="0">
                <a:solidFill>
                  <a:srgbClr val="000000"/>
                </a:solidFill>
                <a:cs typeface="+mn-cs"/>
              </a:rPr>
              <a:t>散列函数：</a:t>
            </a:r>
            <a:endParaRPr lang="en-US" altLang="zh-CN" dirty="0">
              <a:solidFill>
                <a:srgbClr val="000000"/>
              </a:solidFill>
              <a:cs typeface="+mn-cs"/>
            </a:endParaRPr>
          </a:p>
          <a:p>
            <a:pPr marL="0" lvl="1" eaLnBrk="1" hangingPunct="1">
              <a:spcBef>
                <a:spcPct val="0"/>
              </a:spcBef>
              <a:buSzTx/>
              <a:buNone/>
            </a:pPr>
            <a:r>
              <a:rPr lang="en-US" altLang="zh-CN" i="1" dirty="0">
                <a:solidFill>
                  <a:srgbClr val="000000"/>
                </a:solidFill>
                <a:cs typeface="+mn-cs"/>
              </a:rPr>
              <a:t>           H</a:t>
            </a:r>
            <a:r>
              <a:rPr lang="en-US" altLang="zh-CN" dirty="0">
                <a:solidFill>
                  <a:srgbClr val="000000"/>
                </a:solidFill>
                <a:latin typeface="宋体" panose="02010600030101010101" pitchFamily="2" charset="-122"/>
                <a:cs typeface="+mn-cs"/>
              </a:rPr>
              <a:t>(</a:t>
            </a:r>
            <a:r>
              <a:rPr lang="en-US" altLang="zh-CN" i="1" dirty="0">
                <a:solidFill>
                  <a:srgbClr val="000000"/>
                </a:solidFill>
                <a:cs typeface="+mn-cs"/>
              </a:rPr>
              <a:t>key</a:t>
            </a:r>
            <a:r>
              <a:rPr lang="en-US" altLang="zh-CN" dirty="0">
                <a:solidFill>
                  <a:srgbClr val="000000"/>
                </a:solidFill>
                <a:latin typeface="宋体" panose="02010600030101010101" pitchFamily="2" charset="-122"/>
                <a:cs typeface="+mn-cs"/>
              </a:rPr>
              <a:t>)</a:t>
            </a:r>
            <a:r>
              <a:rPr lang="en-US" altLang="zh-CN" dirty="0">
                <a:solidFill>
                  <a:srgbClr val="000000"/>
                </a:solidFill>
                <a:cs typeface="+mn-cs"/>
              </a:rPr>
              <a:t>=</a:t>
            </a:r>
            <a:r>
              <a:rPr lang="en-US" altLang="zh-CN" i="1" dirty="0">
                <a:solidFill>
                  <a:srgbClr val="000000"/>
                </a:solidFill>
                <a:cs typeface="+mn-cs"/>
              </a:rPr>
              <a:t>key</a:t>
            </a:r>
            <a:r>
              <a:rPr lang="en-US" altLang="zh-CN" dirty="0">
                <a:solidFill>
                  <a:srgbClr val="000000"/>
                </a:solidFill>
                <a:cs typeface="+mn-cs"/>
              </a:rPr>
              <a:t> mod 11</a:t>
            </a:r>
            <a:endParaRPr lang="en-US" altLang="zh-CN" dirty="0">
              <a:solidFill>
                <a:srgbClr val="000000"/>
              </a:solidFill>
              <a:latin typeface="宋体" panose="02010600030101010101" pitchFamily="2" charset="-122"/>
              <a:cs typeface="+mn-cs"/>
            </a:endParaRPr>
          </a:p>
        </p:txBody>
      </p:sp>
      <p:grpSp>
        <p:nvGrpSpPr>
          <p:cNvPr id="75782" name="Group 4">
            <a:extLst>
              <a:ext uri="{FF2B5EF4-FFF2-40B4-BE49-F238E27FC236}">
                <a16:creationId xmlns:a16="http://schemas.microsoft.com/office/drawing/2014/main" id="{7543E6C2-565C-477C-BA56-2DC1630F02C8}"/>
              </a:ext>
            </a:extLst>
          </p:cNvPr>
          <p:cNvGrpSpPr>
            <a:grpSpLocks/>
          </p:cNvGrpSpPr>
          <p:nvPr/>
        </p:nvGrpSpPr>
        <p:grpSpPr bwMode="auto">
          <a:xfrm>
            <a:off x="6923088" y="1933508"/>
            <a:ext cx="3421063" cy="4135438"/>
            <a:chOff x="1434" y="1253"/>
            <a:chExt cx="2155" cy="2605"/>
          </a:xfrm>
        </p:grpSpPr>
        <p:sp>
          <p:nvSpPr>
            <p:cNvPr id="75783" name="Text Box 5">
              <a:extLst>
                <a:ext uri="{FF2B5EF4-FFF2-40B4-BE49-F238E27FC236}">
                  <a16:creationId xmlns:a16="http://schemas.microsoft.com/office/drawing/2014/main" id="{81CEB4F5-F632-4BA2-BAF0-208F78A69FA4}"/>
                </a:ext>
              </a:extLst>
            </p:cNvPr>
            <p:cNvSpPr txBox="1">
              <a:spLocks noChangeArrowheads="1"/>
            </p:cNvSpPr>
            <p:nvPr/>
          </p:nvSpPr>
          <p:spPr bwMode="auto">
            <a:xfrm>
              <a:off x="1434" y="1253"/>
              <a:ext cx="226"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0</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3</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4</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5</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6</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7</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8</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9</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10</a:t>
              </a:r>
            </a:p>
          </p:txBody>
        </p:sp>
        <p:grpSp>
          <p:nvGrpSpPr>
            <p:cNvPr id="75784" name="Group 6">
              <a:extLst>
                <a:ext uri="{FF2B5EF4-FFF2-40B4-BE49-F238E27FC236}">
                  <a16:creationId xmlns:a16="http://schemas.microsoft.com/office/drawing/2014/main" id="{0E486CFD-DCF5-4422-A6B6-021AAB3FA8FC}"/>
                </a:ext>
              </a:extLst>
            </p:cNvPr>
            <p:cNvGrpSpPr>
              <a:grpSpLocks/>
            </p:cNvGrpSpPr>
            <p:nvPr/>
          </p:nvGrpSpPr>
          <p:grpSpPr bwMode="auto">
            <a:xfrm>
              <a:off x="1718" y="1259"/>
              <a:ext cx="368" cy="2586"/>
              <a:chOff x="1718" y="1259"/>
              <a:chExt cx="456" cy="2586"/>
            </a:xfrm>
          </p:grpSpPr>
          <p:sp>
            <p:nvSpPr>
              <p:cNvPr id="75817" name="Text Box 7">
                <a:extLst>
                  <a:ext uri="{FF2B5EF4-FFF2-40B4-BE49-F238E27FC236}">
                    <a16:creationId xmlns:a16="http://schemas.microsoft.com/office/drawing/2014/main" id="{F0ADC936-C0B7-4349-BAA3-903C416891E4}"/>
                  </a:ext>
                </a:extLst>
              </p:cNvPr>
              <p:cNvSpPr txBox="1">
                <a:spLocks noChangeArrowheads="1"/>
              </p:cNvSpPr>
              <p:nvPr/>
            </p:nvSpPr>
            <p:spPr bwMode="auto">
              <a:xfrm>
                <a:off x="1722" y="1259"/>
                <a:ext cx="450" cy="2586"/>
              </a:xfrm>
              <a:prstGeom prst="rect">
                <a:avLst/>
              </a:prstGeom>
              <a:solidFill>
                <a:schemeClr val="hlink"/>
              </a:solidFill>
              <a:ln w="28575">
                <a:solidFill>
                  <a:schemeClr val="tx1"/>
                </a:solidFill>
                <a:miter lim="800000"/>
                <a:headEnd/>
                <a:tailEnd/>
              </a:ln>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a:t>
                </a: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75818" name="Line 8">
                <a:extLst>
                  <a:ext uri="{FF2B5EF4-FFF2-40B4-BE49-F238E27FC236}">
                    <a16:creationId xmlns:a16="http://schemas.microsoft.com/office/drawing/2014/main" id="{490E9F59-0FDC-47E0-98FD-73B01F50C90B}"/>
                  </a:ext>
                </a:extLst>
              </p:cNvPr>
              <p:cNvSpPr>
                <a:spLocks noChangeShapeType="1"/>
              </p:cNvSpPr>
              <p:nvPr/>
            </p:nvSpPr>
            <p:spPr bwMode="auto">
              <a:xfrm>
                <a:off x="1722" y="150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9" name="Line 9">
                <a:extLst>
                  <a:ext uri="{FF2B5EF4-FFF2-40B4-BE49-F238E27FC236}">
                    <a16:creationId xmlns:a16="http://schemas.microsoft.com/office/drawing/2014/main" id="{E1EDDEE4-4DE1-42B5-8653-A1F91F5DE4B5}"/>
                  </a:ext>
                </a:extLst>
              </p:cNvPr>
              <p:cNvSpPr>
                <a:spLocks noChangeShapeType="1"/>
              </p:cNvSpPr>
              <p:nvPr/>
            </p:nvSpPr>
            <p:spPr bwMode="auto">
              <a:xfrm>
                <a:off x="1719" y="1963"/>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0" name="Line 10">
                <a:extLst>
                  <a:ext uri="{FF2B5EF4-FFF2-40B4-BE49-F238E27FC236}">
                    <a16:creationId xmlns:a16="http://schemas.microsoft.com/office/drawing/2014/main" id="{DE614923-7FF4-477D-B67C-385D38B71F37}"/>
                  </a:ext>
                </a:extLst>
              </p:cNvPr>
              <p:cNvSpPr>
                <a:spLocks noChangeShapeType="1"/>
              </p:cNvSpPr>
              <p:nvPr/>
            </p:nvSpPr>
            <p:spPr bwMode="auto">
              <a:xfrm>
                <a:off x="1718" y="1732"/>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1" name="Line 11">
                <a:extLst>
                  <a:ext uri="{FF2B5EF4-FFF2-40B4-BE49-F238E27FC236}">
                    <a16:creationId xmlns:a16="http://schemas.microsoft.com/office/drawing/2014/main" id="{C323EFB2-577D-47D9-885B-A610CCE468ED}"/>
                  </a:ext>
                </a:extLst>
              </p:cNvPr>
              <p:cNvSpPr>
                <a:spLocks noChangeShapeType="1"/>
              </p:cNvSpPr>
              <p:nvPr/>
            </p:nvSpPr>
            <p:spPr bwMode="auto">
              <a:xfrm>
                <a:off x="1723" y="2195"/>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2" name="Line 12">
                <a:extLst>
                  <a:ext uri="{FF2B5EF4-FFF2-40B4-BE49-F238E27FC236}">
                    <a16:creationId xmlns:a16="http://schemas.microsoft.com/office/drawing/2014/main" id="{A00E97FF-F042-4CB6-BA26-2AAA59074DFB}"/>
                  </a:ext>
                </a:extLst>
              </p:cNvPr>
              <p:cNvSpPr>
                <a:spLocks noChangeShapeType="1"/>
              </p:cNvSpPr>
              <p:nvPr/>
            </p:nvSpPr>
            <p:spPr bwMode="auto">
              <a:xfrm>
                <a:off x="1734" y="3608"/>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3" name="Line 13">
                <a:extLst>
                  <a:ext uri="{FF2B5EF4-FFF2-40B4-BE49-F238E27FC236}">
                    <a16:creationId xmlns:a16="http://schemas.microsoft.com/office/drawing/2014/main" id="{32643530-F93D-4234-A2B0-4C9B2B5D56D3}"/>
                  </a:ext>
                </a:extLst>
              </p:cNvPr>
              <p:cNvSpPr>
                <a:spLocks noChangeShapeType="1"/>
              </p:cNvSpPr>
              <p:nvPr/>
            </p:nvSpPr>
            <p:spPr bwMode="auto">
              <a:xfrm>
                <a:off x="1726" y="242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4" name="Line 14">
                <a:extLst>
                  <a:ext uri="{FF2B5EF4-FFF2-40B4-BE49-F238E27FC236}">
                    <a16:creationId xmlns:a16="http://schemas.microsoft.com/office/drawing/2014/main" id="{D8B9E87B-CB6F-498F-98F8-ACE4C81AB302}"/>
                  </a:ext>
                </a:extLst>
              </p:cNvPr>
              <p:cNvSpPr>
                <a:spLocks noChangeShapeType="1"/>
              </p:cNvSpPr>
              <p:nvPr/>
            </p:nvSpPr>
            <p:spPr bwMode="auto">
              <a:xfrm>
                <a:off x="1726" y="265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5" name="Line 15">
                <a:extLst>
                  <a:ext uri="{FF2B5EF4-FFF2-40B4-BE49-F238E27FC236}">
                    <a16:creationId xmlns:a16="http://schemas.microsoft.com/office/drawing/2014/main" id="{E84E56C9-FD07-4F8B-8A84-866B20B18EB9}"/>
                  </a:ext>
                </a:extLst>
              </p:cNvPr>
              <p:cNvSpPr>
                <a:spLocks noChangeShapeType="1"/>
              </p:cNvSpPr>
              <p:nvPr/>
            </p:nvSpPr>
            <p:spPr bwMode="auto">
              <a:xfrm>
                <a:off x="1729" y="3125"/>
                <a:ext cx="4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6" name="Line 16">
                <a:extLst>
                  <a:ext uri="{FF2B5EF4-FFF2-40B4-BE49-F238E27FC236}">
                    <a16:creationId xmlns:a16="http://schemas.microsoft.com/office/drawing/2014/main" id="{965BF499-F375-49DF-AD3F-AF854FDCEC33}"/>
                  </a:ext>
                </a:extLst>
              </p:cNvPr>
              <p:cNvSpPr>
                <a:spLocks noChangeShapeType="1"/>
              </p:cNvSpPr>
              <p:nvPr/>
            </p:nvSpPr>
            <p:spPr bwMode="auto">
              <a:xfrm>
                <a:off x="1736" y="337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27" name="Line 17">
                <a:extLst>
                  <a:ext uri="{FF2B5EF4-FFF2-40B4-BE49-F238E27FC236}">
                    <a16:creationId xmlns:a16="http://schemas.microsoft.com/office/drawing/2014/main" id="{E7499623-3F5C-46FF-803A-B1A9DB911F06}"/>
                  </a:ext>
                </a:extLst>
              </p:cNvPr>
              <p:cNvSpPr>
                <a:spLocks noChangeShapeType="1"/>
              </p:cNvSpPr>
              <p:nvPr/>
            </p:nvSpPr>
            <p:spPr bwMode="auto">
              <a:xfrm>
                <a:off x="1734" y="2896"/>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75785" name="Text Box 18">
              <a:extLst>
                <a:ext uri="{FF2B5EF4-FFF2-40B4-BE49-F238E27FC236}">
                  <a16:creationId xmlns:a16="http://schemas.microsoft.com/office/drawing/2014/main" id="{9070FA14-36B8-449F-8FB8-5FDB9B4140DF}"/>
                </a:ext>
              </a:extLst>
            </p:cNvPr>
            <p:cNvSpPr txBox="1">
              <a:spLocks noChangeArrowheads="1"/>
            </p:cNvSpPr>
            <p:nvPr/>
          </p:nvSpPr>
          <p:spPr bwMode="auto">
            <a:xfrm>
              <a:off x="3107" y="125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11 ∧</a:t>
              </a:r>
            </a:p>
          </p:txBody>
        </p:sp>
        <p:sp>
          <p:nvSpPr>
            <p:cNvPr id="75786" name="Line 19">
              <a:extLst>
                <a:ext uri="{FF2B5EF4-FFF2-40B4-BE49-F238E27FC236}">
                  <a16:creationId xmlns:a16="http://schemas.microsoft.com/office/drawing/2014/main" id="{7D1020B4-65EA-494E-A4C2-2B1CFEF1CC79}"/>
                </a:ext>
              </a:extLst>
            </p:cNvPr>
            <p:cNvSpPr>
              <a:spLocks noChangeShapeType="1"/>
            </p:cNvSpPr>
            <p:nvPr/>
          </p:nvSpPr>
          <p:spPr bwMode="auto">
            <a:xfrm>
              <a:off x="3352" y="125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787" name="Text Box 20">
              <a:extLst>
                <a:ext uri="{FF2B5EF4-FFF2-40B4-BE49-F238E27FC236}">
                  <a16:creationId xmlns:a16="http://schemas.microsoft.com/office/drawing/2014/main" id="{229DF629-EC79-4FF0-976A-A75281C06E5D}"/>
                </a:ext>
              </a:extLst>
            </p:cNvPr>
            <p:cNvSpPr txBox="1">
              <a:spLocks noChangeArrowheads="1"/>
            </p:cNvSpPr>
            <p:nvPr/>
          </p:nvSpPr>
          <p:spPr bwMode="auto">
            <a:xfrm>
              <a:off x="1774" y="14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5788" name="Rectangle 21">
              <a:extLst>
                <a:ext uri="{FF2B5EF4-FFF2-40B4-BE49-F238E27FC236}">
                  <a16:creationId xmlns:a16="http://schemas.microsoft.com/office/drawing/2014/main" id="{F00FDD1A-7F90-4F2B-9C32-79A9FD5DAE77}"/>
                </a:ext>
              </a:extLst>
            </p:cNvPr>
            <p:cNvSpPr>
              <a:spLocks noChangeArrowheads="1"/>
            </p:cNvSpPr>
            <p:nvPr/>
          </p:nvSpPr>
          <p:spPr bwMode="auto">
            <a:xfrm>
              <a:off x="1774" y="1735"/>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5789" name="Rectangle 22">
              <a:extLst>
                <a:ext uri="{FF2B5EF4-FFF2-40B4-BE49-F238E27FC236}">
                  <a16:creationId xmlns:a16="http://schemas.microsoft.com/office/drawing/2014/main" id="{5278139E-8820-4E40-8B62-6F596BF7EA81}"/>
                </a:ext>
              </a:extLst>
            </p:cNvPr>
            <p:cNvSpPr>
              <a:spLocks noChangeArrowheads="1"/>
            </p:cNvSpPr>
            <p:nvPr/>
          </p:nvSpPr>
          <p:spPr bwMode="auto">
            <a:xfrm>
              <a:off x="1785" y="3351"/>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5790" name="Rectangle 23">
              <a:extLst>
                <a:ext uri="{FF2B5EF4-FFF2-40B4-BE49-F238E27FC236}">
                  <a16:creationId xmlns:a16="http://schemas.microsoft.com/office/drawing/2014/main" id="{A2E7FA56-181A-4066-AB86-2687F9BE99E1}"/>
                </a:ext>
              </a:extLst>
            </p:cNvPr>
            <p:cNvSpPr>
              <a:spLocks noChangeArrowheads="1"/>
            </p:cNvSpPr>
            <p:nvPr/>
          </p:nvSpPr>
          <p:spPr bwMode="auto">
            <a:xfrm>
              <a:off x="1792" y="3606"/>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5791" name="Rectangle 24">
              <a:extLst>
                <a:ext uri="{FF2B5EF4-FFF2-40B4-BE49-F238E27FC236}">
                  <a16:creationId xmlns:a16="http://schemas.microsoft.com/office/drawing/2014/main" id="{7A2BED25-3778-4712-8F1D-A354DC5914CA}"/>
                </a:ext>
              </a:extLst>
            </p:cNvPr>
            <p:cNvSpPr>
              <a:spLocks noChangeArrowheads="1"/>
            </p:cNvSpPr>
            <p:nvPr/>
          </p:nvSpPr>
          <p:spPr bwMode="auto">
            <a:xfrm>
              <a:off x="1776" y="2642"/>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5792" name="Text Box 25">
              <a:extLst>
                <a:ext uri="{FF2B5EF4-FFF2-40B4-BE49-F238E27FC236}">
                  <a16:creationId xmlns:a16="http://schemas.microsoft.com/office/drawing/2014/main" id="{B25C5933-3AE7-4047-B2AA-A2E86E3979A9}"/>
                </a:ext>
              </a:extLst>
            </p:cNvPr>
            <p:cNvSpPr txBox="1">
              <a:spLocks noChangeArrowheads="1"/>
            </p:cNvSpPr>
            <p:nvPr/>
          </p:nvSpPr>
          <p:spPr bwMode="auto">
            <a:xfrm>
              <a:off x="2350" y="126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22</a:t>
              </a:r>
            </a:p>
          </p:txBody>
        </p:sp>
        <p:sp>
          <p:nvSpPr>
            <p:cNvPr id="75793" name="Line 26">
              <a:extLst>
                <a:ext uri="{FF2B5EF4-FFF2-40B4-BE49-F238E27FC236}">
                  <a16:creationId xmlns:a16="http://schemas.microsoft.com/office/drawing/2014/main" id="{1549C709-C74E-427F-A2F4-B7A6410B3B56}"/>
                </a:ext>
              </a:extLst>
            </p:cNvPr>
            <p:cNvSpPr>
              <a:spLocks noChangeShapeType="1"/>
            </p:cNvSpPr>
            <p:nvPr/>
          </p:nvSpPr>
          <p:spPr bwMode="auto">
            <a:xfrm>
              <a:off x="2595" y="126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794" name="Line 27">
              <a:extLst>
                <a:ext uri="{FF2B5EF4-FFF2-40B4-BE49-F238E27FC236}">
                  <a16:creationId xmlns:a16="http://schemas.microsoft.com/office/drawing/2014/main" id="{96E5BA1B-C504-46B6-95D1-9D12F274A06C}"/>
                </a:ext>
              </a:extLst>
            </p:cNvPr>
            <p:cNvSpPr>
              <a:spLocks noChangeShapeType="1"/>
            </p:cNvSpPr>
            <p:nvPr/>
          </p:nvSpPr>
          <p:spPr bwMode="auto">
            <a:xfrm>
              <a:off x="2001"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795" name="Line 28">
              <a:extLst>
                <a:ext uri="{FF2B5EF4-FFF2-40B4-BE49-F238E27FC236}">
                  <a16:creationId xmlns:a16="http://schemas.microsoft.com/office/drawing/2014/main" id="{21DCA6F2-6E0A-4F19-970E-172555E5FF12}"/>
                </a:ext>
              </a:extLst>
            </p:cNvPr>
            <p:cNvSpPr>
              <a:spLocks noChangeShapeType="1"/>
            </p:cNvSpPr>
            <p:nvPr/>
          </p:nvSpPr>
          <p:spPr bwMode="auto">
            <a:xfrm>
              <a:off x="2738"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796" name="Text Box 29">
              <a:extLst>
                <a:ext uri="{FF2B5EF4-FFF2-40B4-BE49-F238E27FC236}">
                  <a16:creationId xmlns:a16="http://schemas.microsoft.com/office/drawing/2014/main" id="{215EA36F-29D3-4553-9F12-D66AD22B0F47}"/>
                </a:ext>
              </a:extLst>
            </p:cNvPr>
            <p:cNvSpPr txBox="1">
              <a:spLocks noChangeArrowheads="1"/>
            </p:cNvSpPr>
            <p:nvPr/>
          </p:nvSpPr>
          <p:spPr bwMode="auto">
            <a:xfrm>
              <a:off x="3126" y="194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47 ∧</a:t>
              </a:r>
            </a:p>
          </p:txBody>
        </p:sp>
        <p:sp>
          <p:nvSpPr>
            <p:cNvPr id="75797" name="Line 30">
              <a:extLst>
                <a:ext uri="{FF2B5EF4-FFF2-40B4-BE49-F238E27FC236}">
                  <a16:creationId xmlns:a16="http://schemas.microsoft.com/office/drawing/2014/main" id="{583D216A-C411-45B2-BE5C-353510CEC450}"/>
                </a:ext>
              </a:extLst>
            </p:cNvPr>
            <p:cNvSpPr>
              <a:spLocks noChangeShapeType="1"/>
            </p:cNvSpPr>
            <p:nvPr/>
          </p:nvSpPr>
          <p:spPr bwMode="auto">
            <a:xfrm>
              <a:off x="3371" y="194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798" name="Text Box 31">
              <a:extLst>
                <a:ext uri="{FF2B5EF4-FFF2-40B4-BE49-F238E27FC236}">
                  <a16:creationId xmlns:a16="http://schemas.microsoft.com/office/drawing/2014/main" id="{026CAAE7-2417-4425-B04F-5A49CD2AC482}"/>
                </a:ext>
              </a:extLst>
            </p:cNvPr>
            <p:cNvSpPr txBox="1">
              <a:spLocks noChangeArrowheads="1"/>
            </p:cNvSpPr>
            <p:nvPr/>
          </p:nvSpPr>
          <p:spPr bwMode="auto">
            <a:xfrm>
              <a:off x="2369" y="195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3</a:t>
              </a:r>
            </a:p>
          </p:txBody>
        </p:sp>
        <p:sp>
          <p:nvSpPr>
            <p:cNvPr id="75799" name="Line 32">
              <a:extLst>
                <a:ext uri="{FF2B5EF4-FFF2-40B4-BE49-F238E27FC236}">
                  <a16:creationId xmlns:a16="http://schemas.microsoft.com/office/drawing/2014/main" id="{C5078FDA-6DCC-4BC2-AB45-B185F878E290}"/>
                </a:ext>
              </a:extLst>
            </p:cNvPr>
            <p:cNvSpPr>
              <a:spLocks noChangeShapeType="1"/>
            </p:cNvSpPr>
            <p:nvPr/>
          </p:nvSpPr>
          <p:spPr bwMode="auto">
            <a:xfrm>
              <a:off x="2614" y="195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0" name="Line 33">
              <a:extLst>
                <a:ext uri="{FF2B5EF4-FFF2-40B4-BE49-F238E27FC236}">
                  <a16:creationId xmlns:a16="http://schemas.microsoft.com/office/drawing/2014/main" id="{6F85074E-62CE-4DA4-ABFD-D85C9FD91632}"/>
                </a:ext>
              </a:extLst>
            </p:cNvPr>
            <p:cNvSpPr>
              <a:spLocks noChangeShapeType="1"/>
            </p:cNvSpPr>
            <p:nvPr/>
          </p:nvSpPr>
          <p:spPr bwMode="auto">
            <a:xfrm>
              <a:off x="2018" y="2085"/>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1" name="Line 34">
              <a:extLst>
                <a:ext uri="{FF2B5EF4-FFF2-40B4-BE49-F238E27FC236}">
                  <a16:creationId xmlns:a16="http://schemas.microsoft.com/office/drawing/2014/main" id="{CB711F6A-399A-4482-9610-7DE2BCC0BF71}"/>
                </a:ext>
              </a:extLst>
            </p:cNvPr>
            <p:cNvSpPr>
              <a:spLocks noChangeShapeType="1"/>
            </p:cNvSpPr>
            <p:nvPr/>
          </p:nvSpPr>
          <p:spPr bwMode="auto">
            <a:xfrm>
              <a:off x="2757" y="2077"/>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2" name="Text Box 35">
              <a:extLst>
                <a:ext uri="{FF2B5EF4-FFF2-40B4-BE49-F238E27FC236}">
                  <a16:creationId xmlns:a16="http://schemas.microsoft.com/office/drawing/2014/main" id="{F602758B-CB81-4E79-9EAC-678FB8DF9FF4}"/>
                </a:ext>
              </a:extLst>
            </p:cNvPr>
            <p:cNvSpPr txBox="1">
              <a:spLocks noChangeArrowheads="1"/>
            </p:cNvSpPr>
            <p:nvPr/>
          </p:nvSpPr>
          <p:spPr bwMode="auto">
            <a:xfrm>
              <a:off x="2370" y="2217"/>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92 ∧</a:t>
              </a:r>
            </a:p>
          </p:txBody>
        </p:sp>
        <p:sp>
          <p:nvSpPr>
            <p:cNvPr id="75803" name="Line 36">
              <a:extLst>
                <a:ext uri="{FF2B5EF4-FFF2-40B4-BE49-F238E27FC236}">
                  <a16:creationId xmlns:a16="http://schemas.microsoft.com/office/drawing/2014/main" id="{54108358-37C7-4F3F-ADF6-5A9DBD0DC194}"/>
                </a:ext>
              </a:extLst>
            </p:cNvPr>
            <p:cNvSpPr>
              <a:spLocks noChangeShapeType="1"/>
            </p:cNvSpPr>
            <p:nvPr/>
          </p:nvSpPr>
          <p:spPr bwMode="auto">
            <a:xfrm>
              <a:off x="2615" y="2217"/>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4" name="Line 37">
              <a:extLst>
                <a:ext uri="{FF2B5EF4-FFF2-40B4-BE49-F238E27FC236}">
                  <a16:creationId xmlns:a16="http://schemas.microsoft.com/office/drawing/2014/main" id="{23C4D82C-1034-47CD-B7EE-6EA471D60C58}"/>
                </a:ext>
              </a:extLst>
            </p:cNvPr>
            <p:cNvSpPr>
              <a:spLocks noChangeShapeType="1"/>
            </p:cNvSpPr>
            <p:nvPr/>
          </p:nvSpPr>
          <p:spPr bwMode="auto">
            <a:xfrm>
              <a:off x="2001" y="232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5" name="Text Box 38">
              <a:extLst>
                <a:ext uri="{FF2B5EF4-FFF2-40B4-BE49-F238E27FC236}">
                  <a16:creationId xmlns:a16="http://schemas.microsoft.com/office/drawing/2014/main" id="{14772ECA-DE4E-4AB2-B284-C081A44FC108}"/>
                </a:ext>
              </a:extLst>
            </p:cNvPr>
            <p:cNvSpPr txBox="1">
              <a:spLocks noChangeArrowheads="1"/>
            </p:cNvSpPr>
            <p:nvPr/>
          </p:nvSpPr>
          <p:spPr bwMode="auto">
            <a:xfrm>
              <a:off x="2370" y="2472"/>
              <a:ext cx="455"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16 ∧</a:t>
              </a:r>
            </a:p>
          </p:txBody>
        </p:sp>
        <p:sp>
          <p:nvSpPr>
            <p:cNvPr id="75806" name="Line 39">
              <a:extLst>
                <a:ext uri="{FF2B5EF4-FFF2-40B4-BE49-F238E27FC236}">
                  <a16:creationId xmlns:a16="http://schemas.microsoft.com/office/drawing/2014/main" id="{B3EE0AEA-DDD7-4647-B464-638556685F66}"/>
                </a:ext>
              </a:extLst>
            </p:cNvPr>
            <p:cNvSpPr>
              <a:spLocks noChangeShapeType="1"/>
            </p:cNvSpPr>
            <p:nvPr/>
          </p:nvSpPr>
          <p:spPr bwMode="auto">
            <a:xfrm>
              <a:off x="2615" y="2472"/>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7" name="Line 40">
              <a:extLst>
                <a:ext uri="{FF2B5EF4-FFF2-40B4-BE49-F238E27FC236}">
                  <a16:creationId xmlns:a16="http://schemas.microsoft.com/office/drawing/2014/main" id="{F6393152-C53D-4E15-9486-E912756EA878}"/>
                </a:ext>
              </a:extLst>
            </p:cNvPr>
            <p:cNvSpPr>
              <a:spLocks noChangeShapeType="1"/>
            </p:cNvSpPr>
            <p:nvPr/>
          </p:nvSpPr>
          <p:spPr bwMode="auto">
            <a:xfrm>
              <a:off x="2001" y="2576"/>
              <a:ext cx="342" cy="1"/>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08" name="Text Box 41">
              <a:extLst>
                <a:ext uri="{FF2B5EF4-FFF2-40B4-BE49-F238E27FC236}">
                  <a16:creationId xmlns:a16="http://schemas.microsoft.com/office/drawing/2014/main" id="{6EDC683A-C7D9-4744-831F-AF926F13DDAA}"/>
                </a:ext>
              </a:extLst>
            </p:cNvPr>
            <p:cNvSpPr txBox="1">
              <a:spLocks noChangeArrowheads="1"/>
            </p:cNvSpPr>
            <p:nvPr/>
          </p:nvSpPr>
          <p:spPr bwMode="auto">
            <a:xfrm>
              <a:off x="3136" y="2878"/>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7  ∧</a:t>
              </a:r>
            </a:p>
          </p:txBody>
        </p:sp>
        <p:sp>
          <p:nvSpPr>
            <p:cNvPr id="75809" name="Line 42">
              <a:extLst>
                <a:ext uri="{FF2B5EF4-FFF2-40B4-BE49-F238E27FC236}">
                  <a16:creationId xmlns:a16="http://schemas.microsoft.com/office/drawing/2014/main" id="{0C828CF9-965B-4A9C-B87C-CC83D62F347A}"/>
                </a:ext>
              </a:extLst>
            </p:cNvPr>
            <p:cNvSpPr>
              <a:spLocks noChangeShapeType="1"/>
            </p:cNvSpPr>
            <p:nvPr/>
          </p:nvSpPr>
          <p:spPr bwMode="auto">
            <a:xfrm>
              <a:off x="3381" y="287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0" name="Text Box 43">
              <a:extLst>
                <a:ext uri="{FF2B5EF4-FFF2-40B4-BE49-F238E27FC236}">
                  <a16:creationId xmlns:a16="http://schemas.microsoft.com/office/drawing/2014/main" id="{34FCE66F-5FD3-4AFC-9724-67D8724B892B}"/>
                </a:ext>
              </a:extLst>
            </p:cNvPr>
            <p:cNvSpPr txBox="1">
              <a:spLocks noChangeArrowheads="1"/>
            </p:cNvSpPr>
            <p:nvPr/>
          </p:nvSpPr>
          <p:spPr bwMode="auto">
            <a:xfrm>
              <a:off x="2379" y="2888"/>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29</a:t>
              </a:r>
            </a:p>
          </p:txBody>
        </p:sp>
        <p:sp>
          <p:nvSpPr>
            <p:cNvPr id="75811" name="Line 44">
              <a:extLst>
                <a:ext uri="{FF2B5EF4-FFF2-40B4-BE49-F238E27FC236}">
                  <a16:creationId xmlns:a16="http://schemas.microsoft.com/office/drawing/2014/main" id="{8DBD8074-05AA-472D-B088-B9A307078DA6}"/>
                </a:ext>
              </a:extLst>
            </p:cNvPr>
            <p:cNvSpPr>
              <a:spLocks noChangeShapeType="1"/>
            </p:cNvSpPr>
            <p:nvPr/>
          </p:nvSpPr>
          <p:spPr bwMode="auto">
            <a:xfrm>
              <a:off x="2624" y="288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2" name="Line 45">
              <a:extLst>
                <a:ext uri="{FF2B5EF4-FFF2-40B4-BE49-F238E27FC236}">
                  <a16:creationId xmlns:a16="http://schemas.microsoft.com/office/drawing/2014/main" id="{3905398E-416B-4226-A20A-D62E797329F4}"/>
                </a:ext>
              </a:extLst>
            </p:cNvPr>
            <p:cNvSpPr>
              <a:spLocks noChangeShapeType="1"/>
            </p:cNvSpPr>
            <p:nvPr/>
          </p:nvSpPr>
          <p:spPr bwMode="auto">
            <a:xfrm>
              <a:off x="2030"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3" name="Line 46">
              <a:extLst>
                <a:ext uri="{FF2B5EF4-FFF2-40B4-BE49-F238E27FC236}">
                  <a16:creationId xmlns:a16="http://schemas.microsoft.com/office/drawing/2014/main" id="{D3A4C27F-79F9-481F-90C7-61C1647A02F1}"/>
                </a:ext>
              </a:extLst>
            </p:cNvPr>
            <p:cNvSpPr>
              <a:spLocks noChangeShapeType="1"/>
            </p:cNvSpPr>
            <p:nvPr/>
          </p:nvSpPr>
          <p:spPr bwMode="auto">
            <a:xfrm>
              <a:off x="2767"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4" name="Text Box 47">
              <a:extLst>
                <a:ext uri="{FF2B5EF4-FFF2-40B4-BE49-F238E27FC236}">
                  <a16:creationId xmlns:a16="http://schemas.microsoft.com/office/drawing/2014/main" id="{069F2F5F-6043-4F5D-9B19-E814F892CE50}"/>
                </a:ext>
              </a:extLst>
            </p:cNvPr>
            <p:cNvSpPr txBox="1">
              <a:spLocks noChangeArrowheads="1"/>
            </p:cNvSpPr>
            <p:nvPr/>
          </p:nvSpPr>
          <p:spPr bwMode="auto">
            <a:xfrm>
              <a:off x="2380" y="3143"/>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8  ∧</a:t>
              </a:r>
            </a:p>
          </p:txBody>
        </p:sp>
        <p:sp>
          <p:nvSpPr>
            <p:cNvPr id="75815" name="Line 48">
              <a:extLst>
                <a:ext uri="{FF2B5EF4-FFF2-40B4-BE49-F238E27FC236}">
                  <a16:creationId xmlns:a16="http://schemas.microsoft.com/office/drawing/2014/main" id="{E447EBB8-9A1D-403C-ABC8-270089BDAE39}"/>
                </a:ext>
              </a:extLst>
            </p:cNvPr>
            <p:cNvSpPr>
              <a:spLocks noChangeShapeType="1"/>
            </p:cNvSpPr>
            <p:nvPr/>
          </p:nvSpPr>
          <p:spPr bwMode="auto">
            <a:xfrm>
              <a:off x="2625" y="314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5816" name="Line 49">
              <a:extLst>
                <a:ext uri="{FF2B5EF4-FFF2-40B4-BE49-F238E27FC236}">
                  <a16:creationId xmlns:a16="http://schemas.microsoft.com/office/drawing/2014/main" id="{35B30DAC-9C73-40DC-AC28-A1BE8E9251CB}"/>
                </a:ext>
              </a:extLst>
            </p:cNvPr>
            <p:cNvSpPr>
              <a:spLocks noChangeShapeType="1"/>
            </p:cNvSpPr>
            <p:nvPr/>
          </p:nvSpPr>
          <p:spPr bwMode="auto">
            <a:xfrm>
              <a:off x="2011" y="327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6E208AFB-8A07-42A5-9FEE-110A463EFA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D850CDC-3C09-4612-8091-C2A37099DD5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243" name="标题 1">
            <a:extLst>
              <a:ext uri="{FF2B5EF4-FFF2-40B4-BE49-F238E27FC236}">
                <a16:creationId xmlns:a16="http://schemas.microsoft.com/office/drawing/2014/main" id="{8C111FC6-1F99-4715-8B78-C41B14657162}"/>
              </a:ext>
            </a:extLst>
          </p:cNvPr>
          <p:cNvSpPr>
            <a:spLocks noGrp="1" noChangeArrowheads="1"/>
          </p:cNvSpPr>
          <p:nvPr>
            <p:ph type="title" idx="4294967295"/>
          </p:nvPr>
        </p:nvSpPr>
        <p:spPr/>
        <p:txBody>
          <a:bodyPr/>
          <a:lstStyle/>
          <a:p>
            <a:r>
              <a:rPr lang="zh-CN" altLang="en-US" b="1">
                <a:ea typeface="黑体" panose="02010609060101010101" pitchFamily="49" charset="-122"/>
              </a:rPr>
              <a:t>提高检索效率的方法</a:t>
            </a:r>
          </a:p>
        </p:txBody>
      </p:sp>
      <p:sp>
        <p:nvSpPr>
          <p:cNvPr id="10244" name="内容占位符 2">
            <a:extLst>
              <a:ext uri="{FF2B5EF4-FFF2-40B4-BE49-F238E27FC236}">
                <a16:creationId xmlns:a16="http://schemas.microsoft.com/office/drawing/2014/main" id="{35416782-FA1E-4F28-9940-393F776382AE}"/>
              </a:ext>
            </a:extLst>
          </p:cNvPr>
          <p:cNvSpPr>
            <a:spLocks noGrp="1" noChangeArrowheads="1"/>
          </p:cNvSpPr>
          <p:nvPr>
            <p:ph idx="4294967295"/>
          </p:nvPr>
        </p:nvSpPr>
        <p:spPr>
          <a:xfrm>
            <a:off x="357001" y="1226343"/>
            <a:ext cx="8686800" cy="5334000"/>
          </a:xfrm>
        </p:spPr>
        <p:txBody>
          <a:bodyPr/>
          <a:lstStyle/>
          <a:p>
            <a:pPr marL="360363" indent="-360363">
              <a:lnSpc>
                <a:spcPct val="130000"/>
              </a:lnSpc>
              <a:spcBef>
                <a:spcPct val="50000"/>
              </a:spcBef>
            </a:pPr>
            <a:r>
              <a:rPr lang="zh-CN" altLang="en-US" dirty="0">
                <a:solidFill>
                  <a:srgbClr val="B90000"/>
                </a:solidFill>
              </a:rPr>
              <a:t>预排序</a:t>
            </a:r>
          </a:p>
          <a:p>
            <a:pPr marL="360363" indent="-360363">
              <a:lnSpc>
                <a:spcPct val="130000"/>
              </a:lnSpc>
              <a:spcBef>
                <a:spcPct val="50000"/>
              </a:spcBef>
            </a:pPr>
            <a:endParaRPr lang="zh-CN" altLang="en-US" dirty="0"/>
          </a:p>
          <a:p>
            <a:pPr marL="360363" indent="-360363">
              <a:lnSpc>
                <a:spcPct val="130000"/>
              </a:lnSpc>
              <a:spcBef>
                <a:spcPct val="50000"/>
              </a:spcBef>
            </a:pPr>
            <a:r>
              <a:rPr lang="zh-CN" altLang="en-US" dirty="0">
                <a:solidFill>
                  <a:srgbClr val="B90000"/>
                </a:solidFill>
              </a:rPr>
              <a:t>建立索引</a:t>
            </a:r>
          </a:p>
          <a:p>
            <a:pPr marL="360363" indent="-360363">
              <a:lnSpc>
                <a:spcPct val="130000"/>
              </a:lnSpc>
              <a:spcBef>
                <a:spcPct val="50000"/>
              </a:spcBef>
            </a:pPr>
            <a:endParaRPr lang="zh-CN" altLang="en-US" dirty="0"/>
          </a:p>
          <a:p>
            <a:pPr marL="360363" indent="-360363">
              <a:lnSpc>
                <a:spcPct val="130000"/>
              </a:lnSpc>
              <a:spcBef>
                <a:spcPct val="50000"/>
              </a:spcBef>
            </a:pPr>
            <a:r>
              <a:rPr lang="zh-CN" altLang="en-US" dirty="0"/>
              <a:t>散列技术</a:t>
            </a:r>
          </a:p>
          <a:p>
            <a:pPr marL="360363" indent="-360363">
              <a:lnSpc>
                <a:spcPct val="130000"/>
              </a:lnSpc>
              <a:spcBef>
                <a:spcPct val="50000"/>
              </a:spcBef>
            </a:pPr>
            <a:endParaRPr lang="zh-CN" altLang="en-US" dirty="0"/>
          </a:p>
        </p:txBody>
      </p:sp>
      <p:sp>
        <p:nvSpPr>
          <p:cNvPr id="4" name="AutoShape 4">
            <a:extLst>
              <a:ext uri="{FF2B5EF4-FFF2-40B4-BE49-F238E27FC236}">
                <a16:creationId xmlns:a16="http://schemas.microsoft.com/office/drawing/2014/main" id="{0F0D64B8-5D2E-4A18-B65F-F5BE08821DD2}"/>
              </a:ext>
            </a:extLst>
          </p:cNvPr>
          <p:cNvSpPr>
            <a:spLocks noChangeArrowheads="1"/>
          </p:cNvSpPr>
          <p:nvPr/>
        </p:nvSpPr>
        <p:spPr bwMode="auto">
          <a:xfrm>
            <a:off x="3721520" y="1005682"/>
            <a:ext cx="5453062" cy="1182688"/>
          </a:xfrm>
          <a:prstGeom prst="wedgeRectCallout">
            <a:avLst>
              <a:gd name="adj1" fmla="val -76588"/>
              <a:gd name="adj2" fmla="val -5199"/>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spcBef>
                <a:spcPts val="60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排序算法本身比较费时</a:t>
            </a:r>
          </a:p>
          <a:p>
            <a:pPr eaLnBrk="1" hangingPunct="1">
              <a:spcBef>
                <a:spcPct val="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只是预处理（在检索之前已经完成）</a:t>
            </a:r>
          </a:p>
        </p:txBody>
      </p:sp>
      <p:sp>
        <p:nvSpPr>
          <p:cNvPr id="5" name="AutoShape 5">
            <a:extLst>
              <a:ext uri="{FF2B5EF4-FFF2-40B4-BE49-F238E27FC236}">
                <a16:creationId xmlns:a16="http://schemas.microsoft.com/office/drawing/2014/main" id="{174A4143-47EA-4F43-8628-01EC4A78A7BF}"/>
              </a:ext>
            </a:extLst>
          </p:cNvPr>
          <p:cNvSpPr>
            <a:spLocks noChangeArrowheads="1"/>
          </p:cNvSpPr>
          <p:nvPr/>
        </p:nvSpPr>
        <p:spPr bwMode="auto">
          <a:xfrm>
            <a:off x="3721521" y="2713833"/>
            <a:ext cx="5464175" cy="1209675"/>
          </a:xfrm>
          <a:prstGeom prst="wedgeRectCallout">
            <a:avLst>
              <a:gd name="adj1" fmla="val -75634"/>
              <a:gd name="adj2" fmla="val -19051"/>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检索时充分利用辅助索引信息</a:t>
            </a:r>
          </a:p>
          <a:p>
            <a:pPr eaLnBrk="1" hangingPunct="1">
              <a:spcBef>
                <a:spcPct val="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牺牲一定的空间</a:t>
            </a:r>
            <a:r>
              <a:rPr lang="en-US" altLang="zh-CN" sz="2400" b="0" dirty="0">
                <a:solidFill>
                  <a:srgbClr val="000000"/>
                </a:solidFill>
                <a:latin typeface="楷体" panose="02010609060101010101" pitchFamily="49" charset="-122"/>
                <a:ea typeface="楷体" panose="02010609060101010101" pitchFamily="49" charset="-122"/>
                <a:cs typeface="+mn-cs"/>
              </a:rPr>
              <a:t>,</a:t>
            </a:r>
            <a:r>
              <a:rPr lang="zh-CN" altLang="en-US" sz="2400" b="0" dirty="0">
                <a:solidFill>
                  <a:srgbClr val="000000"/>
                </a:solidFill>
                <a:latin typeface="楷体" panose="02010609060101010101" pitchFamily="49" charset="-122"/>
                <a:ea typeface="楷体" panose="02010609060101010101" pitchFamily="49" charset="-122"/>
                <a:cs typeface="+mn-cs"/>
              </a:rPr>
              <a:t>从而提高检索效率</a:t>
            </a:r>
          </a:p>
        </p:txBody>
      </p:sp>
      <p:sp>
        <p:nvSpPr>
          <p:cNvPr id="6" name="AutoShape 6">
            <a:extLst>
              <a:ext uri="{FF2B5EF4-FFF2-40B4-BE49-F238E27FC236}">
                <a16:creationId xmlns:a16="http://schemas.microsoft.com/office/drawing/2014/main" id="{03B4EC12-2D94-4571-98CB-CC35BCCC5199}"/>
              </a:ext>
            </a:extLst>
          </p:cNvPr>
          <p:cNvSpPr>
            <a:spLocks noChangeArrowheads="1"/>
          </p:cNvSpPr>
          <p:nvPr/>
        </p:nvSpPr>
        <p:spPr bwMode="auto">
          <a:xfrm>
            <a:off x="3721520" y="4412457"/>
            <a:ext cx="5453062" cy="1219200"/>
          </a:xfrm>
          <a:prstGeom prst="wedgeRectCallout">
            <a:avLst>
              <a:gd name="adj1" fmla="val -73972"/>
              <a:gd name="adj2" fmla="val -34736"/>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把数据组织到一个表中</a:t>
            </a:r>
          </a:p>
          <a:p>
            <a:pPr eaLnBrk="1" hangingPunct="1">
              <a:spcBef>
                <a:spcPct val="0"/>
              </a:spcBef>
              <a:buClr>
                <a:srgbClr val="333399"/>
              </a:buClr>
            </a:pPr>
            <a:r>
              <a:rPr lang="zh-CN" altLang="en-US" sz="2400" b="0" dirty="0">
                <a:solidFill>
                  <a:srgbClr val="000000"/>
                </a:solidFill>
                <a:latin typeface="楷体" panose="02010609060101010101" pitchFamily="49" charset="-122"/>
                <a:ea typeface="楷体" panose="02010609060101010101" pitchFamily="49" charset="-122"/>
                <a:cs typeface="+mn-cs"/>
              </a:rPr>
              <a:t>根据关键码的值确定表中记录的位置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D1DDF143-DD0F-4C0C-A773-A37FC451FE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8E05AC4-206E-4421-8068-DAB774D35BE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6803" name="Rectangle 2">
            <a:extLst>
              <a:ext uri="{FF2B5EF4-FFF2-40B4-BE49-F238E27FC236}">
                <a16:creationId xmlns:a16="http://schemas.microsoft.com/office/drawing/2014/main" id="{103BA019-7243-4D47-8503-F7CD4AECD2C9}"/>
              </a:ext>
            </a:extLst>
          </p:cNvPr>
          <p:cNvSpPr>
            <a:spLocks noGrp="1" noChangeArrowheads="1"/>
          </p:cNvSpPr>
          <p:nvPr>
            <p:ph type="title"/>
          </p:nvPr>
        </p:nvSpPr>
        <p:spPr/>
        <p:txBody>
          <a:bodyPr/>
          <a:lstStyle/>
          <a:p>
            <a:r>
              <a:rPr lang="zh-CN" altLang="en-US" sz="4000" b="1">
                <a:ea typeface="黑体" panose="02010609060101010101" pitchFamily="49" charset="-122"/>
              </a:rPr>
              <a:t>同义词表的组织</a:t>
            </a:r>
          </a:p>
        </p:txBody>
      </p:sp>
      <p:sp>
        <p:nvSpPr>
          <p:cNvPr id="76804" name="Rectangle 3">
            <a:extLst>
              <a:ext uri="{FF2B5EF4-FFF2-40B4-BE49-F238E27FC236}">
                <a16:creationId xmlns:a16="http://schemas.microsoft.com/office/drawing/2014/main" id="{0B024976-495F-4E9B-82D6-BA32F3584372}"/>
              </a:ext>
            </a:extLst>
          </p:cNvPr>
          <p:cNvSpPr>
            <a:spLocks noGrp="1" noChangeArrowheads="1"/>
          </p:cNvSpPr>
          <p:nvPr>
            <p:ph type="body" idx="1"/>
          </p:nvPr>
        </p:nvSpPr>
        <p:spPr>
          <a:xfrm>
            <a:off x="304761" y="887506"/>
            <a:ext cx="11580892" cy="5334000"/>
          </a:xfrm>
        </p:spPr>
        <p:txBody>
          <a:bodyPr/>
          <a:lstStyle/>
          <a:p>
            <a:r>
              <a:rPr lang="zh-CN" altLang="en-US" sz="3200" dirty="0"/>
              <a:t>组织方式</a:t>
            </a:r>
          </a:p>
          <a:p>
            <a:pPr lvl="1"/>
            <a:r>
              <a:rPr lang="zh-CN" altLang="en-US" sz="2800" dirty="0"/>
              <a:t>根据输入顺序</a:t>
            </a:r>
          </a:p>
          <a:p>
            <a:pPr lvl="1"/>
            <a:r>
              <a:rPr lang="zh-CN" altLang="en-US" sz="2800" dirty="0"/>
              <a:t>根据访问频率的顺序</a:t>
            </a:r>
            <a:endParaRPr lang="en-US" altLang="zh-CN" sz="2800" dirty="0"/>
          </a:p>
          <a:p>
            <a:pPr lvl="1"/>
            <a:r>
              <a:rPr lang="zh-CN" altLang="en-US" sz="2800" dirty="0"/>
              <a:t>根据值的顺序</a:t>
            </a:r>
          </a:p>
          <a:p>
            <a:pPr lvl="2">
              <a:buFont typeface="Arial" panose="020B0604020202020204" pitchFamily="34" charset="0"/>
              <a:buChar char="•"/>
            </a:pPr>
            <a:r>
              <a:rPr lang="zh-CN" altLang="en-US" b="1" dirty="0"/>
              <a:t>适合检索不成功的情况：</a:t>
            </a:r>
            <a:r>
              <a:rPr lang="zh-CN" altLang="zh-CN" b="1" dirty="0"/>
              <a:t>一旦遇到一个比待检索关键码大的值，就停止检索</a:t>
            </a:r>
            <a:endParaRPr lang="en-US" altLang="zh-CN" b="1" dirty="0"/>
          </a:p>
          <a:p>
            <a:pPr lvl="2">
              <a:buFont typeface="Arial" panose="020B0604020202020204" pitchFamily="34" charset="0"/>
              <a:buChar char="•"/>
            </a:pPr>
            <a:r>
              <a:rPr lang="zh-CN" altLang="zh-CN" b="1" dirty="0"/>
              <a:t>如果记录没排序或者根据访问频率排序，那么一次不成功的检索就需要访问同义词表中的</a:t>
            </a:r>
            <a:r>
              <a:rPr lang="zh-CN" altLang="en-US" b="1" dirty="0"/>
              <a:t>所有</a:t>
            </a:r>
            <a:r>
              <a:rPr lang="zh-CN" altLang="zh-CN" b="1" dirty="0"/>
              <a:t>记录</a:t>
            </a:r>
            <a:endParaRPr lang="zh-CN" altLang="en-US" b="1" dirty="0"/>
          </a:p>
          <a:p>
            <a:pPr lvl="1"/>
            <a:endParaRPr lang="zh-CN"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2D2E9089-9689-4008-B299-939D465AAE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CBA90D4-5A6C-42A3-BB80-2012EE108E2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7827" name="标题 1">
            <a:extLst>
              <a:ext uri="{FF2B5EF4-FFF2-40B4-BE49-F238E27FC236}">
                <a16:creationId xmlns:a16="http://schemas.microsoft.com/office/drawing/2014/main" id="{A1A9348D-6306-4333-90A4-E3C6301DD135}"/>
              </a:ext>
            </a:extLst>
          </p:cNvPr>
          <p:cNvSpPr>
            <a:spLocks noGrp="1" noChangeArrowheads="1"/>
          </p:cNvSpPr>
          <p:nvPr>
            <p:ph type="title" idx="4294967295"/>
          </p:nvPr>
        </p:nvSpPr>
        <p:spPr/>
        <p:txBody>
          <a:bodyPr/>
          <a:lstStyle/>
          <a:p>
            <a:r>
              <a:rPr lang="zh-CN" altLang="en-US" b="1">
                <a:solidFill>
                  <a:srgbClr val="FFFF00"/>
                </a:solidFill>
                <a:latin typeface="Times New Roman" panose="02020603050405020304" pitchFamily="18" charset="0"/>
                <a:ea typeface="黑体" panose="02010609060101010101" pitchFamily="49" charset="-122"/>
                <a:cs typeface="Times New Roman" panose="02020603050405020304" pitchFamily="18" charset="0"/>
              </a:rPr>
              <a:t>查找长度分析</a:t>
            </a:r>
          </a:p>
        </p:txBody>
      </p:sp>
      <p:grpSp>
        <p:nvGrpSpPr>
          <p:cNvPr id="77828" name="Group 4">
            <a:extLst>
              <a:ext uri="{FF2B5EF4-FFF2-40B4-BE49-F238E27FC236}">
                <a16:creationId xmlns:a16="http://schemas.microsoft.com/office/drawing/2014/main" id="{CF4BCDE4-ED78-4E8F-90E5-5CAD55E5D008}"/>
              </a:ext>
            </a:extLst>
          </p:cNvPr>
          <p:cNvGrpSpPr>
            <a:grpSpLocks/>
          </p:cNvGrpSpPr>
          <p:nvPr/>
        </p:nvGrpSpPr>
        <p:grpSpPr bwMode="auto">
          <a:xfrm>
            <a:off x="903982" y="1381125"/>
            <a:ext cx="3421063" cy="4135438"/>
            <a:chOff x="1434" y="1253"/>
            <a:chExt cx="2155" cy="2605"/>
          </a:xfrm>
        </p:grpSpPr>
        <p:sp>
          <p:nvSpPr>
            <p:cNvPr id="77834" name="Text Box 5">
              <a:extLst>
                <a:ext uri="{FF2B5EF4-FFF2-40B4-BE49-F238E27FC236}">
                  <a16:creationId xmlns:a16="http://schemas.microsoft.com/office/drawing/2014/main" id="{3877763E-A30D-4EFA-B7C1-76F2B2A79A43}"/>
                </a:ext>
              </a:extLst>
            </p:cNvPr>
            <p:cNvSpPr txBox="1">
              <a:spLocks noChangeArrowheads="1"/>
            </p:cNvSpPr>
            <p:nvPr/>
          </p:nvSpPr>
          <p:spPr bwMode="auto">
            <a:xfrm>
              <a:off x="1434" y="1253"/>
              <a:ext cx="226" cy="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0</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3</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4</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5</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6</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7</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8</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9</a:t>
              </a:r>
            </a:p>
            <a:p>
              <a:pPr algn="just">
                <a:lnSpc>
                  <a:spcPct val="123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10</a:t>
              </a:r>
            </a:p>
          </p:txBody>
        </p:sp>
        <p:grpSp>
          <p:nvGrpSpPr>
            <p:cNvPr id="77835" name="Group 6">
              <a:extLst>
                <a:ext uri="{FF2B5EF4-FFF2-40B4-BE49-F238E27FC236}">
                  <a16:creationId xmlns:a16="http://schemas.microsoft.com/office/drawing/2014/main" id="{3FC83616-F546-4CB5-869D-B96F4DAE9202}"/>
                </a:ext>
              </a:extLst>
            </p:cNvPr>
            <p:cNvGrpSpPr>
              <a:grpSpLocks/>
            </p:cNvGrpSpPr>
            <p:nvPr/>
          </p:nvGrpSpPr>
          <p:grpSpPr bwMode="auto">
            <a:xfrm>
              <a:off x="1718" y="1259"/>
              <a:ext cx="368" cy="2586"/>
              <a:chOff x="1718" y="1259"/>
              <a:chExt cx="456" cy="2586"/>
            </a:xfrm>
          </p:grpSpPr>
          <p:sp>
            <p:nvSpPr>
              <p:cNvPr id="77868" name="Text Box 7">
                <a:extLst>
                  <a:ext uri="{FF2B5EF4-FFF2-40B4-BE49-F238E27FC236}">
                    <a16:creationId xmlns:a16="http://schemas.microsoft.com/office/drawing/2014/main" id="{366EA920-5512-48D6-84DA-4BE214F34387}"/>
                  </a:ext>
                </a:extLst>
              </p:cNvPr>
              <p:cNvSpPr txBox="1">
                <a:spLocks noChangeArrowheads="1"/>
              </p:cNvSpPr>
              <p:nvPr/>
            </p:nvSpPr>
            <p:spPr bwMode="auto">
              <a:xfrm>
                <a:off x="1722" y="1259"/>
                <a:ext cx="450" cy="2586"/>
              </a:xfrm>
              <a:prstGeom prst="rect">
                <a:avLst/>
              </a:prstGeom>
              <a:solidFill>
                <a:schemeClr val="hlink"/>
              </a:solidFill>
              <a:ln w="28575">
                <a:solidFill>
                  <a:schemeClr val="tx1"/>
                </a:solidFill>
                <a:miter lim="800000"/>
                <a:headEnd/>
                <a:tailEnd/>
              </a:ln>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a:t>
                </a: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a:p>
                <a:pPr algn="just">
                  <a:lnSpc>
                    <a:spcPct val="120000"/>
                  </a:lnSpc>
                  <a:spcBef>
                    <a:spcPct val="0"/>
                  </a:spcBef>
                  <a:buClrTx/>
                  <a:buNone/>
                </a:pP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77869" name="Line 8">
                <a:extLst>
                  <a:ext uri="{FF2B5EF4-FFF2-40B4-BE49-F238E27FC236}">
                    <a16:creationId xmlns:a16="http://schemas.microsoft.com/office/drawing/2014/main" id="{3DD7DDAB-1744-4894-AC40-3CD9C74A8371}"/>
                  </a:ext>
                </a:extLst>
              </p:cNvPr>
              <p:cNvSpPr>
                <a:spLocks noChangeShapeType="1"/>
              </p:cNvSpPr>
              <p:nvPr/>
            </p:nvSpPr>
            <p:spPr bwMode="auto">
              <a:xfrm>
                <a:off x="1722" y="150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0" name="Line 9">
                <a:extLst>
                  <a:ext uri="{FF2B5EF4-FFF2-40B4-BE49-F238E27FC236}">
                    <a16:creationId xmlns:a16="http://schemas.microsoft.com/office/drawing/2014/main" id="{0B2F4082-C8D1-4E01-814E-97AEAD6EB260}"/>
                  </a:ext>
                </a:extLst>
              </p:cNvPr>
              <p:cNvSpPr>
                <a:spLocks noChangeShapeType="1"/>
              </p:cNvSpPr>
              <p:nvPr/>
            </p:nvSpPr>
            <p:spPr bwMode="auto">
              <a:xfrm>
                <a:off x="1719" y="1963"/>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1" name="Line 10">
                <a:extLst>
                  <a:ext uri="{FF2B5EF4-FFF2-40B4-BE49-F238E27FC236}">
                    <a16:creationId xmlns:a16="http://schemas.microsoft.com/office/drawing/2014/main" id="{EE45B293-A69D-4F82-80C5-DCFF7E06FD0E}"/>
                  </a:ext>
                </a:extLst>
              </p:cNvPr>
              <p:cNvSpPr>
                <a:spLocks noChangeShapeType="1"/>
              </p:cNvSpPr>
              <p:nvPr/>
            </p:nvSpPr>
            <p:spPr bwMode="auto">
              <a:xfrm>
                <a:off x="1718" y="1732"/>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2" name="Line 11">
                <a:extLst>
                  <a:ext uri="{FF2B5EF4-FFF2-40B4-BE49-F238E27FC236}">
                    <a16:creationId xmlns:a16="http://schemas.microsoft.com/office/drawing/2014/main" id="{4522DBA0-7E89-48C1-BD77-3F07D1031FC6}"/>
                  </a:ext>
                </a:extLst>
              </p:cNvPr>
              <p:cNvSpPr>
                <a:spLocks noChangeShapeType="1"/>
              </p:cNvSpPr>
              <p:nvPr/>
            </p:nvSpPr>
            <p:spPr bwMode="auto">
              <a:xfrm>
                <a:off x="1723" y="2195"/>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3" name="Line 12">
                <a:extLst>
                  <a:ext uri="{FF2B5EF4-FFF2-40B4-BE49-F238E27FC236}">
                    <a16:creationId xmlns:a16="http://schemas.microsoft.com/office/drawing/2014/main" id="{55F08055-FB4B-4644-94E3-19B240333B62}"/>
                  </a:ext>
                </a:extLst>
              </p:cNvPr>
              <p:cNvSpPr>
                <a:spLocks noChangeShapeType="1"/>
              </p:cNvSpPr>
              <p:nvPr/>
            </p:nvSpPr>
            <p:spPr bwMode="auto">
              <a:xfrm>
                <a:off x="1734" y="3608"/>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4" name="Line 13">
                <a:extLst>
                  <a:ext uri="{FF2B5EF4-FFF2-40B4-BE49-F238E27FC236}">
                    <a16:creationId xmlns:a16="http://schemas.microsoft.com/office/drawing/2014/main" id="{3E366E4E-1A4D-4921-8A00-7E43D5DC473C}"/>
                  </a:ext>
                </a:extLst>
              </p:cNvPr>
              <p:cNvSpPr>
                <a:spLocks noChangeShapeType="1"/>
              </p:cNvSpPr>
              <p:nvPr/>
            </p:nvSpPr>
            <p:spPr bwMode="auto">
              <a:xfrm>
                <a:off x="1726" y="2429"/>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5" name="Line 14">
                <a:extLst>
                  <a:ext uri="{FF2B5EF4-FFF2-40B4-BE49-F238E27FC236}">
                    <a16:creationId xmlns:a16="http://schemas.microsoft.com/office/drawing/2014/main" id="{FAC7F2B3-2138-4BE3-85F3-5EDB7A4661F8}"/>
                  </a:ext>
                </a:extLst>
              </p:cNvPr>
              <p:cNvSpPr>
                <a:spLocks noChangeShapeType="1"/>
              </p:cNvSpPr>
              <p:nvPr/>
            </p:nvSpPr>
            <p:spPr bwMode="auto">
              <a:xfrm>
                <a:off x="1726" y="265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6" name="Line 15">
                <a:extLst>
                  <a:ext uri="{FF2B5EF4-FFF2-40B4-BE49-F238E27FC236}">
                    <a16:creationId xmlns:a16="http://schemas.microsoft.com/office/drawing/2014/main" id="{C43C57FE-7665-45E6-A219-12DA7ACB897D}"/>
                  </a:ext>
                </a:extLst>
              </p:cNvPr>
              <p:cNvSpPr>
                <a:spLocks noChangeShapeType="1"/>
              </p:cNvSpPr>
              <p:nvPr/>
            </p:nvSpPr>
            <p:spPr bwMode="auto">
              <a:xfrm>
                <a:off x="1729" y="3125"/>
                <a:ext cx="43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7" name="Line 16">
                <a:extLst>
                  <a:ext uri="{FF2B5EF4-FFF2-40B4-BE49-F238E27FC236}">
                    <a16:creationId xmlns:a16="http://schemas.microsoft.com/office/drawing/2014/main" id="{17A7B7B1-7E7D-49FB-8578-1D852459A670}"/>
                  </a:ext>
                </a:extLst>
              </p:cNvPr>
              <p:cNvSpPr>
                <a:spLocks noChangeShapeType="1"/>
              </p:cNvSpPr>
              <p:nvPr/>
            </p:nvSpPr>
            <p:spPr bwMode="auto">
              <a:xfrm>
                <a:off x="1736" y="3377"/>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78" name="Line 17">
                <a:extLst>
                  <a:ext uri="{FF2B5EF4-FFF2-40B4-BE49-F238E27FC236}">
                    <a16:creationId xmlns:a16="http://schemas.microsoft.com/office/drawing/2014/main" id="{0D34BA69-6834-42FC-958D-EBFAE9181519}"/>
                  </a:ext>
                </a:extLst>
              </p:cNvPr>
              <p:cNvSpPr>
                <a:spLocks noChangeShapeType="1"/>
              </p:cNvSpPr>
              <p:nvPr/>
            </p:nvSpPr>
            <p:spPr bwMode="auto">
              <a:xfrm>
                <a:off x="1734" y="2896"/>
                <a:ext cx="4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77836" name="Text Box 18">
              <a:extLst>
                <a:ext uri="{FF2B5EF4-FFF2-40B4-BE49-F238E27FC236}">
                  <a16:creationId xmlns:a16="http://schemas.microsoft.com/office/drawing/2014/main" id="{32F79216-1ABC-4FE4-A643-AD6C170B5D47}"/>
                </a:ext>
              </a:extLst>
            </p:cNvPr>
            <p:cNvSpPr txBox="1">
              <a:spLocks noChangeArrowheads="1"/>
            </p:cNvSpPr>
            <p:nvPr/>
          </p:nvSpPr>
          <p:spPr bwMode="auto">
            <a:xfrm>
              <a:off x="3107" y="125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11 ∧</a:t>
              </a:r>
            </a:p>
          </p:txBody>
        </p:sp>
        <p:sp>
          <p:nvSpPr>
            <p:cNvPr id="77837" name="Line 19">
              <a:extLst>
                <a:ext uri="{FF2B5EF4-FFF2-40B4-BE49-F238E27FC236}">
                  <a16:creationId xmlns:a16="http://schemas.microsoft.com/office/drawing/2014/main" id="{B53709F1-4069-4653-B811-7CA2D9B5B167}"/>
                </a:ext>
              </a:extLst>
            </p:cNvPr>
            <p:cNvSpPr>
              <a:spLocks noChangeShapeType="1"/>
            </p:cNvSpPr>
            <p:nvPr/>
          </p:nvSpPr>
          <p:spPr bwMode="auto">
            <a:xfrm>
              <a:off x="3352" y="125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38" name="Text Box 20">
              <a:extLst>
                <a:ext uri="{FF2B5EF4-FFF2-40B4-BE49-F238E27FC236}">
                  <a16:creationId xmlns:a16="http://schemas.microsoft.com/office/drawing/2014/main" id="{A3ECF715-3B94-4E40-8677-097535CF4DB6}"/>
                </a:ext>
              </a:extLst>
            </p:cNvPr>
            <p:cNvSpPr txBox="1">
              <a:spLocks noChangeArrowheads="1"/>
            </p:cNvSpPr>
            <p:nvPr/>
          </p:nvSpPr>
          <p:spPr bwMode="auto">
            <a:xfrm>
              <a:off x="1774" y="148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7839" name="Rectangle 21">
              <a:extLst>
                <a:ext uri="{FF2B5EF4-FFF2-40B4-BE49-F238E27FC236}">
                  <a16:creationId xmlns:a16="http://schemas.microsoft.com/office/drawing/2014/main" id="{E80B416D-67E2-4613-B2DB-2338EB0A5B03}"/>
                </a:ext>
              </a:extLst>
            </p:cNvPr>
            <p:cNvSpPr>
              <a:spLocks noChangeArrowheads="1"/>
            </p:cNvSpPr>
            <p:nvPr/>
          </p:nvSpPr>
          <p:spPr bwMode="auto">
            <a:xfrm>
              <a:off x="1774" y="1735"/>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7840" name="Rectangle 22">
              <a:extLst>
                <a:ext uri="{FF2B5EF4-FFF2-40B4-BE49-F238E27FC236}">
                  <a16:creationId xmlns:a16="http://schemas.microsoft.com/office/drawing/2014/main" id="{CA3C24E2-735C-4E0F-A1AC-29BC1A798B72}"/>
                </a:ext>
              </a:extLst>
            </p:cNvPr>
            <p:cNvSpPr>
              <a:spLocks noChangeArrowheads="1"/>
            </p:cNvSpPr>
            <p:nvPr/>
          </p:nvSpPr>
          <p:spPr bwMode="auto">
            <a:xfrm>
              <a:off x="1785" y="3351"/>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7841" name="Rectangle 23">
              <a:extLst>
                <a:ext uri="{FF2B5EF4-FFF2-40B4-BE49-F238E27FC236}">
                  <a16:creationId xmlns:a16="http://schemas.microsoft.com/office/drawing/2014/main" id="{9D8F1A83-E3EB-4436-834C-CFDFE37732C2}"/>
                </a:ext>
              </a:extLst>
            </p:cNvPr>
            <p:cNvSpPr>
              <a:spLocks noChangeArrowheads="1"/>
            </p:cNvSpPr>
            <p:nvPr/>
          </p:nvSpPr>
          <p:spPr bwMode="auto">
            <a:xfrm>
              <a:off x="1792" y="3606"/>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7842" name="Rectangle 24">
              <a:extLst>
                <a:ext uri="{FF2B5EF4-FFF2-40B4-BE49-F238E27FC236}">
                  <a16:creationId xmlns:a16="http://schemas.microsoft.com/office/drawing/2014/main" id="{FF75270B-44B9-4B3C-BD4F-BC6353CAF829}"/>
                </a:ext>
              </a:extLst>
            </p:cNvPr>
            <p:cNvSpPr>
              <a:spLocks noChangeArrowheads="1"/>
            </p:cNvSpPr>
            <p:nvPr/>
          </p:nvSpPr>
          <p:spPr bwMode="auto">
            <a:xfrm>
              <a:off x="1776" y="2642"/>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a:t>
              </a:r>
            </a:p>
          </p:txBody>
        </p:sp>
        <p:sp>
          <p:nvSpPr>
            <p:cNvPr id="77843" name="Text Box 25">
              <a:extLst>
                <a:ext uri="{FF2B5EF4-FFF2-40B4-BE49-F238E27FC236}">
                  <a16:creationId xmlns:a16="http://schemas.microsoft.com/office/drawing/2014/main" id="{64FBEDDB-EBD3-4DEE-9E8E-93139DBDBF97}"/>
                </a:ext>
              </a:extLst>
            </p:cNvPr>
            <p:cNvSpPr txBox="1">
              <a:spLocks noChangeArrowheads="1"/>
            </p:cNvSpPr>
            <p:nvPr/>
          </p:nvSpPr>
          <p:spPr bwMode="auto">
            <a:xfrm>
              <a:off x="2350" y="1263"/>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22</a:t>
              </a:r>
            </a:p>
          </p:txBody>
        </p:sp>
        <p:sp>
          <p:nvSpPr>
            <p:cNvPr id="77844" name="Line 26">
              <a:extLst>
                <a:ext uri="{FF2B5EF4-FFF2-40B4-BE49-F238E27FC236}">
                  <a16:creationId xmlns:a16="http://schemas.microsoft.com/office/drawing/2014/main" id="{7D720DEC-262A-492F-9841-ABB7A97E28C1}"/>
                </a:ext>
              </a:extLst>
            </p:cNvPr>
            <p:cNvSpPr>
              <a:spLocks noChangeShapeType="1"/>
            </p:cNvSpPr>
            <p:nvPr/>
          </p:nvSpPr>
          <p:spPr bwMode="auto">
            <a:xfrm>
              <a:off x="2595" y="126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45" name="Line 27">
              <a:extLst>
                <a:ext uri="{FF2B5EF4-FFF2-40B4-BE49-F238E27FC236}">
                  <a16:creationId xmlns:a16="http://schemas.microsoft.com/office/drawing/2014/main" id="{54EED627-F896-48F6-8F21-F6ABBC2A989F}"/>
                </a:ext>
              </a:extLst>
            </p:cNvPr>
            <p:cNvSpPr>
              <a:spLocks noChangeShapeType="1"/>
            </p:cNvSpPr>
            <p:nvPr/>
          </p:nvSpPr>
          <p:spPr bwMode="auto">
            <a:xfrm>
              <a:off x="2001"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46" name="Line 28">
              <a:extLst>
                <a:ext uri="{FF2B5EF4-FFF2-40B4-BE49-F238E27FC236}">
                  <a16:creationId xmlns:a16="http://schemas.microsoft.com/office/drawing/2014/main" id="{47EB1F42-4034-4DE1-AE79-DF719DAA5BD4}"/>
                </a:ext>
              </a:extLst>
            </p:cNvPr>
            <p:cNvSpPr>
              <a:spLocks noChangeShapeType="1"/>
            </p:cNvSpPr>
            <p:nvPr/>
          </p:nvSpPr>
          <p:spPr bwMode="auto">
            <a:xfrm>
              <a:off x="2738" y="138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47" name="Text Box 29">
              <a:extLst>
                <a:ext uri="{FF2B5EF4-FFF2-40B4-BE49-F238E27FC236}">
                  <a16:creationId xmlns:a16="http://schemas.microsoft.com/office/drawing/2014/main" id="{AC59D1DC-200A-4DAF-B137-96139FF1ECE5}"/>
                </a:ext>
              </a:extLst>
            </p:cNvPr>
            <p:cNvSpPr txBox="1">
              <a:spLocks noChangeArrowheads="1"/>
            </p:cNvSpPr>
            <p:nvPr/>
          </p:nvSpPr>
          <p:spPr bwMode="auto">
            <a:xfrm>
              <a:off x="3126" y="194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47 ∧</a:t>
              </a:r>
            </a:p>
          </p:txBody>
        </p:sp>
        <p:sp>
          <p:nvSpPr>
            <p:cNvPr id="77848" name="Line 30">
              <a:extLst>
                <a:ext uri="{FF2B5EF4-FFF2-40B4-BE49-F238E27FC236}">
                  <a16:creationId xmlns:a16="http://schemas.microsoft.com/office/drawing/2014/main" id="{8030A125-20B8-4B48-922B-95EE69B515E8}"/>
                </a:ext>
              </a:extLst>
            </p:cNvPr>
            <p:cNvSpPr>
              <a:spLocks noChangeShapeType="1"/>
            </p:cNvSpPr>
            <p:nvPr/>
          </p:nvSpPr>
          <p:spPr bwMode="auto">
            <a:xfrm>
              <a:off x="3371" y="194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49" name="Text Box 31">
              <a:extLst>
                <a:ext uri="{FF2B5EF4-FFF2-40B4-BE49-F238E27FC236}">
                  <a16:creationId xmlns:a16="http://schemas.microsoft.com/office/drawing/2014/main" id="{47DCE9E4-780E-435E-8D45-C9332011EAE8}"/>
                </a:ext>
              </a:extLst>
            </p:cNvPr>
            <p:cNvSpPr txBox="1">
              <a:spLocks noChangeArrowheads="1"/>
            </p:cNvSpPr>
            <p:nvPr/>
          </p:nvSpPr>
          <p:spPr bwMode="auto">
            <a:xfrm>
              <a:off x="2369" y="1954"/>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3</a:t>
              </a:r>
            </a:p>
          </p:txBody>
        </p:sp>
        <p:sp>
          <p:nvSpPr>
            <p:cNvPr id="77850" name="Line 32">
              <a:extLst>
                <a:ext uri="{FF2B5EF4-FFF2-40B4-BE49-F238E27FC236}">
                  <a16:creationId xmlns:a16="http://schemas.microsoft.com/office/drawing/2014/main" id="{9634EC1C-694C-4960-AFDD-559FF52F5A8A}"/>
                </a:ext>
              </a:extLst>
            </p:cNvPr>
            <p:cNvSpPr>
              <a:spLocks noChangeShapeType="1"/>
            </p:cNvSpPr>
            <p:nvPr/>
          </p:nvSpPr>
          <p:spPr bwMode="auto">
            <a:xfrm>
              <a:off x="2614" y="1954"/>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1" name="Line 33">
              <a:extLst>
                <a:ext uri="{FF2B5EF4-FFF2-40B4-BE49-F238E27FC236}">
                  <a16:creationId xmlns:a16="http://schemas.microsoft.com/office/drawing/2014/main" id="{62708125-7EC7-4A11-A2C5-E692C7749B3E}"/>
                </a:ext>
              </a:extLst>
            </p:cNvPr>
            <p:cNvSpPr>
              <a:spLocks noChangeShapeType="1"/>
            </p:cNvSpPr>
            <p:nvPr/>
          </p:nvSpPr>
          <p:spPr bwMode="auto">
            <a:xfrm>
              <a:off x="2018" y="2085"/>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2" name="Line 34">
              <a:extLst>
                <a:ext uri="{FF2B5EF4-FFF2-40B4-BE49-F238E27FC236}">
                  <a16:creationId xmlns:a16="http://schemas.microsoft.com/office/drawing/2014/main" id="{8D23F5F1-2F1D-4221-BE18-25CCC1770715}"/>
                </a:ext>
              </a:extLst>
            </p:cNvPr>
            <p:cNvSpPr>
              <a:spLocks noChangeShapeType="1"/>
            </p:cNvSpPr>
            <p:nvPr/>
          </p:nvSpPr>
          <p:spPr bwMode="auto">
            <a:xfrm>
              <a:off x="2757" y="2077"/>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3" name="Text Box 35">
              <a:extLst>
                <a:ext uri="{FF2B5EF4-FFF2-40B4-BE49-F238E27FC236}">
                  <a16:creationId xmlns:a16="http://schemas.microsoft.com/office/drawing/2014/main" id="{B6B21ACD-8EE3-489D-A69C-30E064C0F5B2}"/>
                </a:ext>
              </a:extLst>
            </p:cNvPr>
            <p:cNvSpPr txBox="1">
              <a:spLocks noChangeArrowheads="1"/>
            </p:cNvSpPr>
            <p:nvPr/>
          </p:nvSpPr>
          <p:spPr bwMode="auto">
            <a:xfrm>
              <a:off x="2370" y="2217"/>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92 ∧</a:t>
              </a:r>
            </a:p>
          </p:txBody>
        </p:sp>
        <p:sp>
          <p:nvSpPr>
            <p:cNvPr id="77854" name="Line 36">
              <a:extLst>
                <a:ext uri="{FF2B5EF4-FFF2-40B4-BE49-F238E27FC236}">
                  <a16:creationId xmlns:a16="http://schemas.microsoft.com/office/drawing/2014/main" id="{8B5FF973-1506-4309-BE7D-1B86251B4526}"/>
                </a:ext>
              </a:extLst>
            </p:cNvPr>
            <p:cNvSpPr>
              <a:spLocks noChangeShapeType="1"/>
            </p:cNvSpPr>
            <p:nvPr/>
          </p:nvSpPr>
          <p:spPr bwMode="auto">
            <a:xfrm>
              <a:off x="2615" y="2217"/>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5" name="Line 37">
              <a:extLst>
                <a:ext uri="{FF2B5EF4-FFF2-40B4-BE49-F238E27FC236}">
                  <a16:creationId xmlns:a16="http://schemas.microsoft.com/office/drawing/2014/main" id="{693082DA-510A-412A-85BD-C68C5423A261}"/>
                </a:ext>
              </a:extLst>
            </p:cNvPr>
            <p:cNvSpPr>
              <a:spLocks noChangeShapeType="1"/>
            </p:cNvSpPr>
            <p:nvPr/>
          </p:nvSpPr>
          <p:spPr bwMode="auto">
            <a:xfrm>
              <a:off x="2001" y="232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6" name="Text Box 38">
              <a:extLst>
                <a:ext uri="{FF2B5EF4-FFF2-40B4-BE49-F238E27FC236}">
                  <a16:creationId xmlns:a16="http://schemas.microsoft.com/office/drawing/2014/main" id="{E525D773-08D6-487B-8BB1-08E9AD877883}"/>
                </a:ext>
              </a:extLst>
            </p:cNvPr>
            <p:cNvSpPr txBox="1">
              <a:spLocks noChangeArrowheads="1"/>
            </p:cNvSpPr>
            <p:nvPr/>
          </p:nvSpPr>
          <p:spPr bwMode="auto">
            <a:xfrm>
              <a:off x="2370" y="2472"/>
              <a:ext cx="455"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16 ∧</a:t>
              </a:r>
            </a:p>
          </p:txBody>
        </p:sp>
        <p:sp>
          <p:nvSpPr>
            <p:cNvPr id="77857" name="Line 39">
              <a:extLst>
                <a:ext uri="{FF2B5EF4-FFF2-40B4-BE49-F238E27FC236}">
                  <a16:creationId xmlns:a16="http://schemas.microsoft.com/office/drawing/2014/main" id="{49607F32-D8C1-4B21-A3E2-1C056F9C1471}"/>
                </a:ext>
              </a:extLst>
            </p:cNvPr>
            <p:cNvSpPr>
              <a:spLocks noChangeShapeType="1"/>
            </p:cNvSpPr>
            <p:nvPr/>
          </p:nvSpPr>
          <p:spPr bwMode="auto">
            <a:xfrm>
              <a:off x="2615" y="2472"/>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8" name="Line 40">
              <a:extLst>
                <a:ext uri="{FF2B5EF4-FFF2-40B4-BE49-F238E27FC236}">
                  <a16:creationId xmlns:a16="http://schemas.microsoft.com/office/drawing/2014/main" id="{4CB72344-467A-47FF-BDBD-A4FBC1BF4FC5}"/>
                </a:ext>
              </a:extLst>
            </p:cNvPr>
            <p:cNvSpPr>
              <a:spLocks noChangeShapeType="1"/>
            </p:cNvSpPr>
            <p:nvPr/>
          </p:nvSpPr>
          <p:spPr bwMode="auto">
            <a:xfrm>
              <a:off x="2001" y="2576"/>
              <a:ext cx="342" cy="1"/>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59" name="Text Box 41">
              <a:extLst>
                <a:ext uri="{FF2B5EF4-FFF2-40B4-BE49-F238E27FC236}">
                  <a16:creationId xmlns:a16="http://schemas.microsoft.com/office/drawing/2014/main" id="{E6B7B41B-3A6A-4CCB-914D-AA791678FCE2}"/>
                </a:ext>
              </a:extLst>
            </p:cNvPr>
            <p:cNvSpPr txBox="1">
              <a:spLocks noChangeArrowheads="1"/>
            </p:cNvSpPr>
            <p:nvPr/>
          </p:nvSpPr>
          <p:spPr bwMode="auto">
            <a:xfrm>
              <a:off x="3136" y="2878"/>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7  ∧</a:t>
              </a:r>
            </a:p>
          </p:txBody>
        </p:sp>
        <p:sp>
          <p:nvSpPr>
            <p:cNvPr id="77860" name="Line 42">
              <a:extLst>
                <a:ext uri="{FF2B5EF4-FFF2-40B4-BE49-F238E27FC236}">
                  <a16:creationId xmlns:a16="http://schemas.microsoft.com/office/drawing/2014/main" id="{9106A888-BC8A-4FB7-8DA5-B5648C357BD1}"/>
                </a:ext>
              </a:extLst>
            </p:cNvPr>
            <p:cNvSpPr>
              <a:spLocks noChangeShapeType="1"/>
            </p:cNvSpPr>
            <p:nvPr/>
          </p:nvSpPr>
          <p:spPr bwMode="auto">
            <a:xfrm>
              <a:off x="3381" y="287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61" name="Text Box 43">
              <a:extLst>
                <a:ext uri="{FF2B5EF4-FFF2-40B4-BE49-F238E27FC236}">
                  <a16:creationId xmlns:a16="http://schemas.microsoft.com/office/drawing/2014/main" id="{5DCDDC7B-A26D-435D-9B58-D0AD6A50D477}"/>
                </a:ext>
              </a:extLst>
            </p:cNvPr>
            <p:cNvSpPr txBox="1">
              <a:spLocks noChangeArrowheads="1"/>
            </p:cNvSpPr>
            <p:nvPr/>
          </p:nvSpPr>
          <p:spPr bwMode="auto">
            <a:xfrm>
              <a:off x="2379" y="2888"/>
              <a:ext cx="453" cy="227"/>
            </a:xfrm>
            <a:prstGeom prst="rect">
              <a:avLst/>
            </a:prstGeom>
            <a:solidFill>
              <a:schemeClr val="hlink"/>
            </a:solidFill>
            <a:ln w="28575">
              <a:solidFill>
                <a:schemeClr val="accent1"/>
              </a:solidFill>
              <a:miter lim="800000"/>
              <a:headEnd/>
              <a:tailEnd/>
            </a:ln>
          </p:spPr>
          <p:txBody>
            <a:bodyPr lIns="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29</a:t>
              </a:r>
            </a:p>
          </p:txBody>
        </p:sp>
        <p:sp>
          <p:nvSpPr>
            <p:cNvPr id="77862" name="Line 44">
              <a:extLst>
                <a:ext uri="{FF2B5EF4-FFF2-40B4-BE49-F238E27FC236}">
                  <a16:creationId xmlns:a16="http://schemas.microsoft.com/office/drawing/2014/main" id="{0FF4C128-8F91-4BB2-9B5B-875A0046376F}"/>
                </a:ext>
              </a:extLst>
            </p:cNvPr>
            <p:cNvSpPr>
              <a:spLocks noChangeShapeType="1"/>
            </p:cNvSpPr>
            <p:nvPr/>
          </p:nvSpPr>
          <p:spPr bwMode="auto">
            <a:xfrm>
              <a:off x="2624" y="2888"/>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63" name="Line 45">
              <a:extLst>
                <a:ext uri="{FF2B5EF4-FFF2-40B4-BE49-F238E27FC236}">
                  <a16:creationId xmlns:a16="http://schemas.microsoft.com/office/drawing/2014/main" id="{B6C09B79-A367-4630-A84A-D04CCFE69313}"/>
                </a:ext>
              </a:extLst>
            </p:cNvPr>
            <p:cNvSpPr>
              <a:spLocks noChangeShapeType="1"/>
            </p:cNvSpPr>
            <p:nvPr/>
          </p:nvSpPr>
          <p:spPr bwMode="auto">
            <a:xfrm>
              <a:off x="2030"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64" name="Line 46">
              <a:extLst>
                <a:ext uri="{FF2B5EF4-FFF2-40B4-BE49-F238E27FC236}">
                  <a16:creationId xmlns:a16="http://schemas.microsoft.com/office/drawing/2014/main" id="{EBF6E497-BB50-4FAE-8679-797A343F0607}"/>
                </a:ext>
              </a:extLst>
            </p:cNvPr>
            <p:cNvSpPr>
              <a:spLocks noChangeShapeType="1"/>
            </p:cNvSpPr>
            <p:nvPr/>
          </p:nvSpPr>
          <p:spPr bwMode="auto">
            <a:xfrm>
              <a:off x="2767" y="3011"/>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65" name="Text Box 47">
              <a:extLst>
                <a:ext uri="{FF2B5EF4-FFF2-40B4-BE49-F238E27FC236}">
                  <a16:creationId xmlns:a16="http://schemas.microsoft.com/office/drawing/2014/main" id="{D8B53952-E310-4E31-AA25-075F9944D741}"/>
                </a:ext>
              </a:extLst>
            </p:cNvPr>
            <p:cNvSpPr txBox="1">
              <a:spLocks noChangeArrowheads="1"/>
            </p:cNvSpPr>
            <p:nvPr/>
          </p:nvSpPr>
          <p:spPr bwMode="auto">
            <a:xfrm>
              <a:off x="2380" y="3143"/>
              <a:ext cx="453" cy="227"/>
            </a:xfrm>
            <a:prstGeom prst="rect">
              <a:avLst/>
            </a:prstGeom>
            <a:solidFill>
              <a:schemeClr val="hlink"/>
            </a:solidFill>
            <a:ln w="28575">
              <a:solidFill>
                <a:schemeClr val="accent1"/>
              </a:solidFill>
              <a:miter lim="800000"/>
              <a:headEnd/>
              <a:tailEnd/>
            </a:ln>
          </p:spPr>
          <p:txBody>
            <a:bodyPr lIns="72000" tIns="1800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a:lnSpc>
                  <a:spcPct val="100000"/>
                </a:lnSpc>
                <a:spcBef>
                  <a:spcPct val="0"/>
                </a:spcBef>
                <a:buClrTx/>
                <a:buNone/>
              </a:pPr>
              <a:r>
                <a:rPr lang="en-US" altLang="zh-CN" sz="2000">
                  <a:solidFill>
                    <a:srgbClr val="000000"/>
                  </a:solidFill>
                  <a:latin typeface="Arial" panose="020B0604020202020204" pitchFamily="34" charset="0"/>
                  <a:ea typeface="宋体" panose="02010600030101010101" pitchFamily="2" charset="-122"/>
                  <a:cs typeface="+mn-cs"/>
                </a:rPr>
                <a:t> 8  ∧</a:t>
              </a:r>
            </a:p>
          </p:txBody>
        </p:sp>
        <p:sp>
          <p:nvSpPr>
            <p:cNvPr id="77866" name="Line 48">
              <a:extLst>
                <a:ext uri="{FF2B5EF4-FFF2-40B4-BE49-F238E27FC236}">
                  <a16:creationId xmlns:a16="http://schemas.microsoft.com/office/drawing/2014/main" id="{E444DE88-8B93-4187-A461-0C472EEF9118}"/>
                </a:ext>
              </a:extLst>
            </p:cNvPr>
            <p:cNvSpPr>
              <a:spLocks noChangeShapeType="1"/>
            </p:cNvSpPr>
            <p:nvPr/>
          </p:nvSpPr>
          <p:spPr bwMode="auto">
            <a:xfrm>
              <a:off x="2625" y="3143"/>
              <a:ext cx="0" cy="21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67" name="Line 49">
              <a:extLst>
                <a:ext uri="{FF2B5EF4-FFF2-40B4-BE49-F238E27FC236}">
                  <a16:creationId xmlns:a16="http://schemas.microsoft.com/office/drawing/2014/main" id="{1655A9A5-26EB-4EE4-85C8-800BAD82EF84}"/>
                </a:ext>
              </a:extLst>
            </p:cNvPr>
            <p:cNvSpPr>
              <a:spLocks noChangeShapeType="1"/>
            </p:cNvSpPr>
            <p:nvPr/>
          </p:nvSpPr>
          <p:spPr bwMode="auto">
            <a:xfrm>
              <a:off x="2011" y="3276"/>
              <a:ext cx="340" cy="0"/>
            </a:xfrm>
            <a:prstGeom prst="line">
              <a:avLst/>
            </a:prstGeom>
            <a:noFill/>
            <a:ln w="2540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aphicFrame>
        <p:nvGraphicFramePr>
          <p:cNvPr id="77829" name="Object 38">
            <a:extLst>
              <a:ext uri="{FF2B5EF4-FFF2-40B4-BE49-F238E27FC236}">
                <a16:creationId xmlns:a16="http://schemas.microsoft.com/office/drawing/2014/main" id="{EA63DAA2-3E80-42C3-92CE-40F7D928A3DF}"/>
              </a:ext>
            </a:extLst>
          </p:cNvPr>
          <p:cNvGraphicFramePr>
            <a:graphicFrameLocks noChangeAspect="1"/>
          </p:cNvGraphicFramePr>
          <p:nvPr/>
        </p:nvGraphicFramePr>
        <p:xfrm>
          <a:off x="5968206" y="1795464"/>
          <a:ext cx="4241800" cy="896937"/>
        </p:xfrm>
        <a:graphic>
          <a:graphicData uri="http://schemas.openxmlformats.org/presentationml/2006/ole">
            <mc:AlternateContent xmlns:mc="http://schemas.openxmlformats.org/markup-compatibility/2006">
              <mc:Choice xmlns:v="urn:schemas-microsoft-com:vml" Requires="v">
                <p:oleObj spid="_x0000_s48278" name="Equation" r:id="rId5" imgW="1916868" imgH="393529" progId="Equation.DSMT4">
                  <p:embed/>
                </p:oleObj>
              </mc:Choice>
              <mc:Fallback>
                <p:oleObj name="Equation" r:id="rId5" imgW="1916868" imgH="393529" progId="Equation.DSMT4">
                  <p:embed/>
                  <p:pic>
                    <p:nvPicPr>
                      <p:cNvPr id="77829" name="Object 38">
                        <a:extLst>
                          <a:ext uri="{FF2B5EF4-FFF2-40B4-BE49-F238E27FC236}">
                            <a16:creationId xmlns:a16="http://schemas.microsoft.com/office/drawing/2014/main" id="{EA63DAA2-3E80-42C3-92CE-40F7D928A3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8206" y="1795464"/>
                        <a:ext cx="42418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0" name="Object 39">
            <a:extLst>
              <a:ext uri="{FF2B5EF4-FFF2-40B4-BE49-F238E27FC236}">
                <a16:creationId xmlns:a16="http://schemas.microsoft.com/office/drawing/2014/main" id="{8507C827-D00D-4D19-AFA5-113942759295}"/>
              </a:ext>
            </a:extLst>
          </p:cNvPr>
          <p:cNvGraphicFramePr>
            <a:graphicFrameLocks noChangeAspect="1"/>
          </p:cNvGraphicFramePr>
          <p:nvPr/>
        </p:nvGraphicFramePr>
        <p:xfrm>
          <a:off x="5968207" y="3840163"/>
          <a:ext cx="4575175" cy="1784350"/>
        </p:xfrm>
        <a:graphic>
          <a:graphicData uri="http://schemas.openxmlformats.org/presentationml/2006/ole">
            <mc:AlternateContent xmlns:mc="http://schemas.openxmlformats.org/markup-compatibility/2006">
              <mc:Choice xmlns:v="urn:schemas-microsoft-com:vml" Requires="v">
                <p:oleObj spid="_x0000_s48279" name="Equation" r:id="rId7" imgW="2413000" imgH="812800" progId="Equation.DSMT4">
                  <p:embed/>
                </p:oleObj>
              </mc:Choice>
              <mc:Fallback>
                <p:oleObj name="Equation" r:id="rId7" imgW="2413000" imgH="812800" progId="Equation.DSMT4">
                  <p:embed/>
                  <p:pic>
                    <p:nvPicPr>
                      <p:cNvPr id="77830" name="Object 39">
                        <a:extLst>
                          <a:ext uri="{FF2B5EF4-FFF2-40B4-BE49-F238E27FC236}">
                            <a16:creationId xmlns:a16="http://schemas.microsoft.com/office/drawing/2014/main" id="{8507C827-D00D-4D19-AFA5-1139427592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8207" y="3840163"/>
                        <a:ext cx="45751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1" name="文本框 1">
            <a:extLst>
              <a:ext uri="{FF2B5EF4-FFF2-40B4-BE49-F238E27FC236}">
                <a16:creationId xmlns:a16="http://schemas.microsoft.com/office/drawing/2014/main" id="{3E09CBCC-95B1-4638-BB82-AEA6D69BF054}"/>
              </a:ext>
            </a:extLst>
          </p:cNvPr>
          <p:cNvSpPr txBox="1">
            <a:spLocks noChangeArrowheads="1"/>
          </p:cNvSpPr>
          <p:nvPr/>
        </p:nvSpPr>
        <p:spPr bwMode="auto">
          <a:xfrm>
            <a:off x="5528469" y="1249364"/>
            <a:ext cx="1363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pPr>
            <a:r>
              <a:rPr lang="zh-CN" altLang="en-US">
                <a:solidFill>
                  <a:srgbClr val="C00000"/>
                </a:solidFill>
                <a:latin typeface="微软雅黑" panose="020B0503020204020204" pitchFamily="34" charset="-122"/>
                <a:ea typeface="微软雅黑" panose="020B0503020204020204" pitchFamily="34" charset="-122"/>
                <a:cs typeface="+mn-cs"/>
              </a:rPr>
              <a:t>成功</a:t>
            </a:r>
          </a:p>
        </p:txBody>
      </p:sp>
      <p:sp>
        <p:nvSpPr>
          <p:cNvPr id="77832" name="文本框 52">
            <a:extLst>
              <a:ext uri="{FF2B5EF4-FFF2-40B4-BE49-F238E27FC236}">
                <a16:creationId xmlns:a16="http://schemas.microsoft.com/office/drawing/2014/main" id="{AEE71184-70D0-4450-B61C-72AFD9E26CFB}"/>
              </a:ext>
            </a:extLst>
          </p:cNvPr>
          <p:cNvSpPr txBox="1">
            <a:spLocks noChangeArrowheads="1"/>
          </p:cNvSpPr>
          <p:nvPr/>
        </p:nvSpPr>
        <p:spPr bwMode="auto">
          <a:xfrm>
            <a:off x="5499894" y="3352801"/>
            <a:ext cx="1363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pPr>
            <a:r>
              <a:rPr lang="zh-CN" altLang="en-US">
                <a:solidFill>
                  <a:srgbClr val="C00000"/>
                </a:solidFill>
                <a:latin typeface="微软雅黑" panose="020B0503020204020204" pitchFamily="34" charset="-122"/>
                <a:ea typeface="微软雅黑" panose="020B0503020204020204" pitchFamily="34" charset="-122"/>
                <a:cs typeface="+mn-cs"/>
              </a:rPr>
              <a:t>失败</a:t>
            </a:r>
          </a:p>
        </p:txBody>
      </p:sp>
      <p:sp>
        <p:nvSpPr>
          <p:cNvPr id="77833" name="文本框 1">
            <a:extLst>
              <a:ext uri="{FF2B5EF4-FFF2-40B4-BE49-F238E27FC236}">
                <a16:creationId xmlns:a16="http://schemas.microsoft.com/office/drawing/2014/main" id="{24C71A60-B0CD-4ADD-9AE5-D46087DE4431}"/>
              </a:ext>
            </a:extLst>
          </p:cNvPr>
          <p:cNvSpPr txBox="1">
            <a:spLocks noChangeArrowheads="1"/>
          </p:cNvSpPr>
          <p:nvPr/>
        </p:nvSpPr>
        <p:spPr bwMode="auto">
          <a:xfrm>
            <a:off x="6004720" y="5926138"/>
            <a:ext cx="4544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zh-CN" altLang="en-US" sz="2000" dirty="0">
                <a:solidFill>
                  <a:srgbClr val="C00000"/>
                </a:solidFill>
                <a:latin typeface="微软雅黑" panose="020B0503020204020204" pitchFamily="34" charset="-122"/>
                <a:ea typeface="微软雅黑" panose="020B0503020204020204" pitchFamily="34" charset="-122"/>
                <a:cs typeface="+mn-cs"/>
              </a:rPr>
              <a:t>假设：每个槽中查找失败的概率均等！</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4108E05A-5111-40FD-9B3A-B5F744099A7A}"/>
              </a:ext>
            </a:extLst>
          </p:cNvPr>
          <p:cNvSpPr>
            <a:spLocks noGrp="1" noChangeArrowheads="1"/>
          </p:cNvSpPr>
          <p:nvPr>
            <p:ph type="body" idx="1"/>
          </p:nvPr>
        </p:nvSpPr>
        <p:spPr>
          <a:xfrm>
            <a:off x="308007" y="914400"/>
            <a:ext cx="11569567" cy="5638800"/>
          </a:xfrm>
        </p:spPr>
        <p:txBody>
          <a:bodyPr/>
          <a:lstStyle/>
          <a:p>
            <a:r>
              <a:rPr lang="zh-CN" altLang="en-US" dirty="0">
                <a:latin typeface="楷体_GB2312" pitchFamily="49" charset="-122"/>
              </a:rPr>
              <a:t>处理冲突简单，</a:t>
            </a:r>
            <a:r>
              <a:rPr lang="zh-CN" altLang="en-US" dirty="0">
                <a:solidFill>
                  <a:srgbClr val="C00000"/>
                </a:solidFill>
                <a:latin typeface="楷体_GB2312" pitchFamily="49" charset="-122"/>
              </a:rPr>
              <a:t>不同基地址冲突彼此独立</a:t>
            </a:r>
            <a:r>
              <a:rPr lang="zh-CN" altLang="en-US" dirty="0">
                <a:latin typeface="楷体_GB2312" pitchFamily="49" charset="-122"/>
              </a:rPr>
              <a:t>，平均查找长度短</a:t>
            </a:r>
          </a:p>
          <a:p>
            <a:r>
              <a:rPr lang="zh-CN" altLang="en-US" dirty="0">
                <a:latin typeface="楷体_GB2312" pitchFamily="49" charset="-122"/>
              </a:rPr>
              <a:t>链表结点动态申请，适合于表长不确定情况</a:t>
            </a:r>
          </a:p>
          <a:p>
            <a:r>
              <a:rPr lang="zh-CN" altLang="en-US" dirty="0">
                <a:latin typeface="楷体_GB2312" pitchFamily="49" charset="-122"/>
              </a:rPr>
              <a:t>拉链法可取</a:t>
            </a:r>
            <a:r>
              <a:rPr lang="en-US" altLang="zh-CN" dirty="0">
                <a:latin typeface="楷体_GB2312" pitchFamily="49" charset="-122"/>
              </a:rPr>
              <a:t>α≥1</a:t>
            </a:r>
            <a:r>
              <a:rPr lang="zh-CN" altLang="en-US" dirty="0">
                <a:latin typeface="楷体_GB2312" pitchFamily="49" charset="-122"/>
              </a:rPr>
              <a:t>，且结点较大时，拉链法中增加的指针域可忽略不计，故节省空间</a:t>
            </a:r>
            <a:endParaRPr lang="en-US" altLang="zh-CN" dirty="0">
              <a:latin typeface="楷体_GB2312" pitchFamily="49" charset="-122"/>
            </a:endParaRPr>
          </a:p>
          <a:p>
            <a:r>
              <a:rPr lang="zh-CN" altLang="en-US" dirty="0">
                <a:latin typeface="楷体_GB2312" pitchFamily="49" charset="-122"/>
              </a:rPr>
              <a:t>用拉链法构造的散列表，删除结点易于实现</a:t>
            </a:r>
            <a:endParaRPr lang="en-US" altLang="zh-CN" dirty="0">
              <a:latin typeface="楷体_GB2312" pitchFamily="49" charset="-122"/>
            </a:endParaRPr>
          </a:p>
          <a:p>
            <a:pPr lvl="1"/>
            <a:r>
              <a:rPr lang="zh-CN" altLang="en-US" dirty="0">
                <a:latin typeface="楷体_GB2312" pitchFamily="49" charset="-122"/>
              </a:rPr>
              <a:t>只要简单地删去链表上相应的结点即可</a:t>
            </a:r>
            <a:endParaRPr lang="en-US" altLang="zh-CN" dirty="0">
              <a:latin typeface="楷体_GB2312" pitchFamily="49" charset="-122"/>
            </a:endParaRPr>
          </a:p>
          <a:p>
            <a:pPr lvl="1"/>
            <a:r>
              <a:rPr lang="zh-CN" altLang="en-US" sz="2800" dirty="0">
                <a:solidFill>
                  <a:srgbClr val="C00000"/>
                </a:solidFill>
                <a:latin typeface="微软雅黑" panose="020B0503020204020204" pitchFamily="34" charset="-122"/>
                <a:ea typeface="微软雅黑" panose="020B0503020204020204" pitchFamily="34" charset="-122"/>
              </a:rPr>
              <a:t>闭散列远没有如此简单！</a:t>
            </a:r>
          </a:p>
        </p:txBody>
      </p:sp>
      <p:sp>
        <p:nvSpPr>
          <p:cNvPr id="79875" name="标题 1">
            <a:extLst>
              <a:ext uri="{FF2B5EF4-FFF2-40B4-BE49-F238E27FC236}">
                <a16:creationId xmlns:a16="http://schemas.microsoft.com/office/drawing/2014/main" id="{D686D9B0-9E33-45E0-9A0D-0CF0B81368F8}"/>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拉链法的优点</a:t>
            </a:r>
            <a:endParaRPr lang="zh-CN" altLang="en-US" b="1">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33908DC2-D18E-426E-B731-46FCE58B3F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C9D0F2F-6DB1-416C-9926-35471B05258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1923" name="标题 1">
            <a:extLst>
              <a:ext uri="{FF2B5EF4-FFF2-40B4-BE49-F238E27FC236}">
                <a16:creationId xmlns:a16="http://schemas.microsoft.com/office/drawing/2014/main" id="{4B966BCD-D36F-4417-91AB-EF40C34CDF95}"/>
              </a:ext>
            </a:extLst>
          </p:cNvPr>
          <p:cNvSpPr>
            <a:spLocks noGrp="1" noChangeArrowheads="1"/>
          </p:cNvSpPr>
          <p:nvPr>
            <p:ph type="title" idx="4294967295"/>
          </p:nvPr>
        </p:nvSpPr>
        <p:spPr/>
        <p:txBody>
          <a:bodyPr/>
          <a:lstStyle/>
          <a:p>
            <a:r>
              <a:rPr lang="zh-CN" altLang="en-US" b="1">
                <a:ea typeface="黑体" panose="02010609060101010101" pitchFamily="49" charset="-122"/>
              </a:rPr>
              <a:t>缺点</a:t>
            </a:r>
          </a:p>
        </p:txBody>
      </p:sp>
      <p:sp>
        <p:nvSpPr>
          <p:cNvPr id="81924" name="内容占位符 2">
            <a:extLst>
              <a:ext uri="{FF2B5EF4-FFF2-40B4-BE49-F238E27FC236}">
                <a16:creationId xmlns:a16="http://schemas.microsoft.com/office/drawing/2014/main" id="{FDF27CAD-48D2-4F2A-A76C-E6005DD3ED15}"/>
              </a:ext>
            </a:extLst>
          </p:cNvPr>
          <p:cNvSpPr>
            <a:spLocks noGrp="1" noChangeArrowheads="1"/>
          </p:cNvSpPr>
          <p:nvPr>
            <p:ph idx="4294967295"/>
          </p:nvPr>
        </p:nvSpPr>
        <p:spPr/>
        <p:txBody>
          <a:bodyPr/>
          <a:lstStyle/>
          <a:p>
            <a:pPr marL="360363" indent="-360363"/>
            <a:r>
              <a:rPr lang="zh-CN" altLang="en-US" dirty="0">
                <a:latin typeface="微软雅黑" panose="020B0503020204020204" pitchFamily="34" charset="-122"/>
                <a:ea typeface="微软雅黑" panose="020B0503020204020204" pitchFamily="34" charset="-122"/>
              </a:rPr>
              <a:t>如果整个散列表元素存储于内存，拉链法容易实现</a:t>
            </a:r>
          </a:p>
          <a:p>
            <a:pPr marL="360363" indent="-360363"/>
            <a:r>
              <a:rPr lang="zh-CN" altLang="en-US" dirty="0">
                <a:solidFill>
                  <a:srgbClr val="C00000"/>
                </a:solidFill>
                <a:latin typeface="微软雅黑" panose="020B0503020204020204" pitchFamily="34" charset="-122"/>
                <a:ea typeface="微软雅黑" panose="020B0503020204020204" pitchFamily="34" charset="-122"/>
              </a:rPr>
              <a:t>如果散列表元素存储在磁盘，用拉链法则不太适用</a:t>
            </a:r>
          </a:p>
          <a:p>
            <a:pPr marL="900113" lvl="1" indent="-360363"/>
            <a:r>
              <a:rPr lang="zh-CN" altLang="en-US" b="0" dirty="0"/>
              <a:t>同义词表中的元素可能存储在不同的磁盘页中</a:t>
            </a:r>
          </a:p>
          <a:p>
            <a:pPr marL="900113" lvl="1" indent="-360363"/>
            <a:r>
              <a:rPr lang="zh-CN" altLang="en-US" b="0" dirty="0"/>
              <a:t>会导致在检索一个特定关键码值时引起多次磁盘访问，从而增加了检索时间</a:t>
            </a:r>
          </a:p>
          <a:p>
            <a:pPr marL="360363" indent="-360363"/>
            <a:r>
              <a:rPr lang="zh-CN" altLang="en-US" sz="3200" dirty="0">
                <a:solidFill>
                  <a:srgbClr val="C00000"/>
                </a:solidFill>
              </a:rPr>
              <a:t>引入桶式散列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119D48D0-C559-4631-9757-A744EF7228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ED24BBA-1047-410E-847A-AF94F80F034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2947" name="Rectangle 2">
            <a:extLst>
              <a:ext uri="{FF2B5EF4-FFF2-40B4-BE49-F238E27FC236}">
                <a16:creationId xmlns:a16="http://schemas.microsoft.com/office/drawing/2014/main" id="{FB5B81B6-295A-4FED-BEDB-F0D75AFE011E}"/>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B. </a:t>
            </a:r>
            <a:r>
              <a:rPr lang="zh-CN" altLang="en-US" b="1">
                <a:latin typeface="Times New Roman" panose="02020603050405020304" pitchFamily="18" charset="0"/>
                <a:ea typeface="黑体" panose="02010609060101010101" pitchFamily="49" charset="-122"/>
                <a:cs typeface="Times New Roman" panose="02020603050405020304" pitchFamily="18" charset="0"/>
              </a:rPr>
              <a:t>桶式散列 </a:t>
            </a:r>
          </a:p>
        </p:txBody>
      </p:sp>
      <p:sp>
        <p:nvSpPr>
          <p:cNvPr id="82948" name="Rectangle 3">
            <a:extLst>
              <a:ext uri="{FF2B5EF4-FFF2-40B4-BE49-F238E27FC236}">
                <a16:creationId xmlns:a16="http://schemas.microsoft.com/office/drawing/2014/main" id="{0C42FFDD-15BF-4A42-964C-7B2964983D37}"/>
              </a:ext>
            </a:extLst>
          </p:cNvPr>
          <p:cNvSpPr>
            <a:spLocks noGrp="1" noChangeArrowheads="1"/>
          </p:cNvSpPr>
          <p:nvPr>
            <p:ph type="body" idx="4294967295"/>
          </p:nvPr>
        </p:nvSpPr>
        <p:spPr/>
        <p:txBody>
          <a:bodyPr/>
          <a:lstStyle/>
          <a:p>
            <a:pPr marL="360363" indent="-360363"/>
            <a:r>
              <a:rPr lang="zh-CN" altLang="en-US" sz="3200" dirty="0">
                <a:solidFill>
                  <a:srgbClr val="C00000"/>
                </a:solidFill>
                <a:latin typeface="微软雅黑" panose="020B0503020204020204" pitchFamily="34" charset="-122"/>
                <a:ea typeface="微软雅黑" panose="020B0503020204020204" pitchFamily="34" charset="-122"/>
              </a:rPr>
              <a:t>适合存储于磁盘的散列表</a:t>
            </a:r>
          </a:p>
          <a:p>
            <a:pPr marL="360363" indent="-360363"/>
            <a:r>
              <a:rPr lang="zh-CN" altLang="en-US" sz="3200" dirty="0">
                <a:latin typeface="Garamond" panose="02020404030301010803" pitchFamily="18" charset="0"/>
              </a:rPr>
              <a:t>基本思想</a:t>
            </a:r>
            <a:endParaRPr lang="en-US" altLang="zh-CN" sz="3200" dirty="0">
              <a:latin typeface="Garamond" panose="02020404030301010803" pitchFamily="18" charset="0"/>
            </a:endParaRPr>
          </a:p>
          <a:p>
            <a:pPr marL="900113" lvl="1" indent="-360363"/>
            <a:r>
              <a:rPr lang="zh-CN" altLang="en-US" sz="2800" b="0" dirty="0">
                <a:latin typeface="Garamond" panose="02020404030301010803" pitchFamily="18" charset="0"/>
              </a:rPr>
              <a:t>散列文件记录分为若干桶，每个桶包含若干页块</a:t>
            </a:r>
          </a:p>
          <a:p>
            <a:pPr marL="900113" lvl="1" indent="-360363"/>
            <a:r>
              <a:rPr lang="zh-CN" altLang="en-US" sz="2800" b="0" dirty="0">
                <a:latin typeface="Garamond" panose="02020404030301010803" pitchFamily="18" charset="0"/>
              </a:rPr>
              <a:t>桶内各页块用指针链接，每个页块包含若干记录</a:t>
            </a:r>
          </a:p>
          <a:p>
            <a:pPr marL="900113" lvl="1" indent="-360363"/>
            <a:r>
              <a:rPr lang="zh-CN" altLang="en-US" sz="2800" b="0" dirty="0">
                <a:latin typeface="Garamond" panose="02020404030301010803" pitchFamily="18" charset="0"/>
              </a:rPr>
              <a:t>散列函数</a:t>
            </a:r>
            <a:r>
              <a:rPr lang="en-US" altLang="zh-CN" sz="2800" b="0" dirty="0">
                <a:latin typeface="Garamond" panose="02020404030301010803" pitchFamily="18" charset="0"/>
              </a:rPr>
              <a:t>h(K)</a:t>
            </a:r>
            <a:r>
              <a:rPr lang="zh-CN" altLang="en-US" sz="2800" b="0" dirty="0">
                <a:latin typeface="Garamond" panose="02020404030301010803" pitchFamily="18" charset="0"/>
              </a:rPr>
              <a:t>表示具有关键码</a:t>
            </a:r>
            <a:r>
              <a:rPr lang="en-US" altLang="zh-CN" sz="2800" b="0" dirty="0">
                <a:latin typeface="Garamond" panose="02020404030301010803" pitchFamily="18" charset="0"/>
              </a:rPr>
              <a:t>K</a:t>
            </a:r>
            <a:r>
              <a:rPr lang="zh-CN" altLang="en-US" sz="2800" b="0" dirty="0">
                <a:latin typeface="Garamond" panose="02020404030301010803" pitchFamily="18" charset="0"/>
              </a:rPr>
              <a:t>的记录所在桶号</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376B421B-48E1-4AA6-82B9-343F205471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29B77F2-D2FD-475A-8A9F-51B0B5FF920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4995" name="Rectangle 2">
            <a:extLst>
              <a:ext uri="{FF2B5EF4-FFF2-40B4-BE49-F238E27FC236}">
                <a16:creationId xmlns:a16="http://schemas.microsoft.com/office/drawing/2014/main" id="{C1B22F99-4900-44C7-BBDD-20115A6D27D4}"/>
              </a:ext>
            </a:extLst>
          </p:cNvPr>
          <p:cNvSpPr>
            <a:spLocks noGrp="1" noChangeArrowheads="1"/>
          </p:cNvSpPr>
          <p:nvPr>
            <p:ph type="title" idx="4294967295"/>
          </p:nvPr>
        </p:nvSpPr>
        <p:spPr/>
        <p:txBody>
          <a:bodyPr/>
          <a:lstStyle/>
          <a:p>
            <a:r>
              <a:rPr lang="zh-CN" altLang="en-US" b="1">
                <a:ea typeface="黑体" panose="02010609060101010101" pitchFamily="49" charset="-122"/>
              </a:rPr>
              <a:t>桶式散列文件组织示例</a:t>
            </a:r>
          </a:p>
        </p:txBody>
      </p:sp>
      <p:sp>
        <p:nvSpPr>
          <p:cNvPr id="84996" name="Rectangle 4">
            <a:extLst>
              <a:ext uri="{FF2B5EF4-FFF2-40B4-BE49-F238E27FC236}">
                <a16:creationId xmlns:a16="http://schemas.microsoft.com/office/drawing/2014/main" id="{78434B3F-79E3-4018-AD65-5B584EC8A35F}"/>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84997" name="Rectangle 5">
            <a:extLst>
              <a:ext uri="{FF2B5EF4-FFF2-40B4-BE49-F238E27FC236}">
                <a16:creationId xmlns:a16="http://schemas.microsoft.com/office/drawing/2014/main" id="{38A4540C-34D4-41F6-80BC-9FA220B66014}"/>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84998" name="Rectangle 6">
            <a:extLst>
              <a:ext uri="{FF2B5EF4-FFF2-40B4-BE49-F238E27FC236}">
                <a16:creationId xmlns:a16="http://schemas.microsoft.com/office/drawing/2014/main" id="{6C980BCA-39EA-467C-B4B6-904E5B90BAAB}"/>
              </a:ext>
            </a:extLst>
          </p:cNvPr>
          <p:cNvSpPr>
            <a:spLocks noChangeArrowheads="1"/>
          </p:cNvSpPr>
          <p:nvPr/>
        </p:nvSpPr>
        <p:spPr bwMode="auto">
          <a:xfrm>
            <a:off x="1523207" y="23299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84999" name="内容占位符 9">
            <a:extLst>
              <a:ext uri="{FF2B5EF4-FFF2-40B4-BE49-F238E27FC236}">
                <a16:creationId xmlns:a16="http://schemas.microsoft.com/office/drawing/2014/main" id="{0BA4AC8C-A6B4-49AF-8CFC-0005407BE7DF}"/>
              </a:ext>
            </a:extLst>
          </p:cNvPr>
          <p:cNvSpPr>
            <a:spLocks noGrp="1" noChangeArrowheads="1"/>
          </p:cNvSpPr>
          <p:nvPr>
            <p:ph idx="4294967295"/>
          </p:nvPr>
        </p:nvSpPr>
        <p:spPr>
          <a:xfrm>
            <a:off x="288365" y="990600"/>
            <a:ext cx="8610600" cy="5334000"/>
          </a:xfrm>
        </p:spPr>
        <p:txBody>
          <a:bodyPr/>
          <a:lstStyle/>
          <a:p>
            <a:pPr marL="360363" indent="-360363"/>
            <a:r>
              <a:rPr lang="zh-CN" altLang="en-US" sz="3200" dirty="0">
                <a:ea typeface="宋体" panose="02010600030101010101" pitchFamily="2" charset="-122"/>
              </a:rPr>
              <a:t>右图表示一个具有</a:t>
            </a:r>
            <a:r>
              <a:rPr lang="en-US" altLang="zh-CN" sz="3200" dirty="0">
                <a:ea typeface="宋体" panose="02010600030101010101" pitchFamily="2" charset="-122"/>
              </a:rPr>
              <a:t>B</a:t>
            </a:r>
            <a:r>
              <a:rPr lang="zh-CN" altLang="en-US" sz="3200" dirty="0">
                <a:ea typeface="宋体" panose="02010600030101010101" pitchFamily="2" charset="-122"/>
              </a:rPr>
              <a:t>个桶的散列文件</a:t>
            </a:r>
            <a:endParaRPr lang="zh-CN" altLang="en-US" dirty="0">
              <a:ea typeface="宋体" panose="02010600030101010101" pitchFamily="2" charset="-122"/>
            </a:endParaRPr>
          </a:p>
        </p:txBody>
      </p:sp>
      <p:sp>
        <p:nvSpPr>
          <p:cNvPr id="9" name="内容占位符 9">
            <a:extLst>
              <a:ext uri="{FF2B5EF4-FFF2-40B4-BE49-F238E27FC236}">
                <a16:creationId xmlns:a16="http://schemas.microsoft.com/office/drawing/2014/main" id="{7EFF9A46-F63C-4C99-BEA5-A58CE2F6490D}"/>
              </a:ext>
            </a:extLst>
          </p:cNvPr>
          <p:cNvSpPr txBox="1">
            <a:spLocks/>
          </p:cNvSpPr>
          <p:nvPr/>
        </p:nvSpPr>
        <p:spPr bwMode="auto">
          <a:xfrm>
            <a:off x="289977" y="1941897"/>
            <a:ext cx="4705350" cy="3733800"/>
          </a:xfrm>
          <a:prstGeom prst="rect">
            <a:avLst/>
          </a:prstGeom>
          <a:noFill/>
          <a:ln>
            <a:noFill/>
          </a:ln>
        </p:spPr>
        <p:txBody>
          <a:bodyPr/>
          <a:lstStyle>
            <a:lvl1pPr marL="342900" indent="-342900" algn="l" rtl="0" eaLnBrk="0" fontAlgn="base" hangingPunct="0">
              <a:lnSpc>
                <a:spcPct val="150000"/>
              </a:lnSpc>
              <a:spcBef>
                <a:spcPct val="30000"/>
              </a:spcBef>
              <a:spcAft>
                <a:spcPct val="0"/>
              </a:spcAft>
              <a:buClr>
                <a:schemeClr val="accent2"/>
              </a:buClr>
              <a:buFont typeface="Wingdings" pitchFamily="2" charset="2"/>
              <a:buChar char="Ø"/>
              <a:defRPr sz="2800" b="1">
                <a:solidFill>
                  <a:schemeClr val="tx1"/>
                </a:solidFill>
                <a:latin typeface="+mn-lt"/>
                <a:ea typeface="+mn-ea"/>
                <a:cs typeface="+mn-cs"/>
              </a:defRPr>
            </a:lvl1pPr>
            <a:lvl2pPr marL="742950" indent="-285750" algn="l" rtl="0" eaLnBrk="0" fontAlgn="base" hangingPunct="0">
              <a:lnSpc>
                <a:spcPct val="150000"/>
              </a:lnSpc>
              <a:spcBef>
                <a:spcPct val="30000"/>
              </a:spcBef>
              <a:spcAft>
                <a:spcPct val="0"/>
              </a:spcAft>
              <a:buSzPct val="90000"/>
              <a:buBlip>
                <a:blip r:embed="rId3"/>
              </a:buBlip>
              <a:defRPr sz="2400" b="1">
                <a:solidFill>
                  <a:schemeClr val="tx1"/>
                </a:solidFill>
                <a:latin typeface="+mn-lt"/>
                <a:ea typeface="+mn-ea"/>
              </a:defRPr>
            </a:lvl2pPr>
            <a:lvl3pPr marL="1143000" indent="-228600" algn="l" rtl="0" eaLnBrk="0" fontAlgn="base" hangingPunct="0">
              <a:lnSpc>
                <a:spcPct val="150000"/>
              </a:lnSpc>
              <a:spcBef>
                <a:spcPct val="30000"/>
              </a:spcBef>
              <a:spcAft>
                <a:spcPct val="0"/>
              </a:spcAft>
              <a:buFont typeface="Wingdings" pitchFamily="2" charset="2"/>
              <a:buChar char="ü"/>
              <a:defRPr sz="24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5pPr>
            <a:lvl6pPr marL="25146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6pPr>
            <a:lvl7pPr marL="29718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7pPr>
            <a:lvl8pPr marL="34290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8pPr>
            <a:lvl9pPr marL="38862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9pPr>
          </a:lstStyle>
          <a:p>
            <a:pPr marL="900113" lvl="1" indent="-360363">
              <a:spcBef>
                <a:spcPts val="1800"/>
              </a:spcBef>
              <a:defRPr/>
            </a:pPr>
            <a:r>
              <a:rPr lang="zh-CN" altLang="en-US" sz="2800" kern="0" dirty="0">
                <a:solidFill>
                  <a:srgbClr val="000000"/>
                </a:solidFill>
                <a:latin typeface="Times New Roman"/>
                <a:ea typeface="宋体" panose="02010600030101010101" pitchFamily="2" charset="-122"/>
                <a:cs typeface="+mn-cs"/>
              </a:rPr>
              <a:t>如果</a:t>
            </a:r>
            <a:r>
              <a:rPr lang="en-US" altLang="zh-CN" sz="2800" kern="0" dirty="0">
                <a:solidFill>
                  <a:srgbClr val="000000"/>
                </a:solidFill>
                <a:latin typeface="Times New Roman"/>
                <a:ea typeface="宋体" panose="02010600030101010101" pitchFamily="2" charset="-122"/>
                <a:cs typeface="+mn-cs"/>
              </a:rPr>
              <a:t>B</a:t>
            </a:r>
            <a:r>
              <a:rPr lang="zh-CN" altLang="en-US" sz="2800" kern="0" dirty="0">
                <a:solidFill>
                  <a:srgbClr val="000000"/>
                </a:solidFill>
                <a:latin typeface="Times New Roman"/>
                <a:ea typeface="宋体" panose="02010600030101010101" pitchFamily="2" charset="-122"/>
                <a:cs typeface="+mn-cs"/>
              </a:rPr>
              <a:t>很小，存储桶目录表可放在内存</a:t>
            </a:r>
            <a:endParaRPr lang="en-US" altLang="zh-CN" sz="2800" kern="0" dirty="0">
              <a:solidFill>
                <a:srgbClr val="000000"/>
              </a:solidFill>
              <a:latin typeface="Times New Roman"/>
              <a:ea typeface="宋体" panose="02010600030101010101" pitchFamily="2" charset="-122"/>
              <a:cs typeface="+mn-cs"/>
            </a:endParaRPr>
          </a:p>
          <a:p>
            <a:pPr marL="900113" lvl="1" indent="-360363">
              <a:spcBef>
                <a:spcPts val="1800"/>
              </a:spcBef>
              <a:defRPr/>
            </a:pPr>
            <a:r>
              <a:rPr lang="zh-CN" altLang="en-US" sz="2800" kern="0" dirty="0">
                <a:solidFill>
                  <a:srgbClr val="000000"/>
                </a:solidFill>
                <a:latin typeface="Times New Roman"/>
                <a:ea typeface="宋体" panose="02010600030101010101" pitchFamily="2" charset="-122"/>
                <a:cs typeface="+mn-cs"/>
              </a:rPr>
              <a:t>如果</a:t>
            </a:r>
            <a:r>
              <a:rPr lang="en-US" altLang="zh-CN" sz="2800" kern="0" dirty="0">
                <a:solidFill>
                  <a:srgbClr val="000000"/>
                </a:solidFill>
                <a:latin typeface="Times New Roman"/>
                <a:ea typeface="宋体" panose="02010600030101010101" pitchFamily="2" charset="-122"/>
                <a:cs typeface="+mn-cs"/>
              </a:rPr>
              <a:t>B</a:t>
            </a:r>
            <a:r>
              <a:rPr lang="zh-CN" altLang="en-US" sz="2800" kern="0" dirty="0">
                <a:solidFill>
                  <a:srgbClr val="000000"/>
                </a:solidFill>
                <a:latin typeface="Times New Roman"/>
                <a:ea typeface="宋体" panose="02010600030101010101" pitchFamily="2" charset="-122"/>
                <a:cs typeface="+mn-cs"/>
              </a:rPr>
              <a:t>存放多个页块，则桶目录表存到外存</a:t>
            </a:r>
          </a:p>
        </p:txBody>
      </p:sp>
      <p:pic>
        <p:nvPicPr>
          <p:cNvPr id="85001" name="图片 1">
            <a:extLst>
              <a:ext uri="{FF2B5EF4-FFF2-40B4-BE49-F238E27FC236}">
                <a16:creationId xmlns:a16="http://schemas.microsoft.com/office/drawing/2014/main" id="{B62D6185-5CC5-471E-9F9E-C02735B4517A}"/>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93556" y="1941896"/>
            <a:ext cx="5591000" cy="371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D3837D74-D819-4493-A755-DDFE864634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66C3B06-A955-4F09-8185-2FCE3FE7875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7043" name="Rectangle 2">
            <a:extLst>
              <a:ext uri="{FF2B5EF4-FFF2-40B4-BE49-F238E27FC236}">
                <a16:creationId xmlns:a16="http://schemas.microsoft.com/office/drawing/2014/main" id="{4AEE2D9C-65CB-4161-A061-7F76E59C4724}"/>
              </a:ext>
            </a:extLst>
          </p:cNvPr>
          <p:cNvSpPr>
            <a:spLocks noGrp="1" noChangeArrowheads="1"/>
          </p:cNvSpPr>
          <p:nvPr>
            <p:ph type="title"/>
          </p:nvPr>
        </p:nvSpPr>
        <p:spPr/>
        <p:txBody>
          <a:bodyPr/>
          <a:lstStyle/>
          <a:p>
            <a:r>
              <a:rPr lang="zh-CN" altLang="en-US" sz="4000" b="1">
                <a:ea typeface="黑体" panose="02010609060101010101" pitchFamily="49" charset="-122"/>
              </a:rPr>
              <a:t>桶式散列的访问</a:t>
            </a:r>
          </a:p>
        </p:txBody>
      </p:sp>
      <p:sp>
        <p:nvSpPr>
          <p:cNvPr id="87044" name="Rectangle 3">
            <a:extLst>
              <a:ext uri="{FF2B5EF4-FFF2-40B4-BE49-F238E27FC236}">
                <a16:creationId xmlns:a16="http://schemas.microsoft.com/office/drawing/2014/main" id="{F3A2AEDC-12A4-45A5-AA6D-AF9220EB2C3A}"/>
              </a:ext>
            </a:extLst>
          </p:cNvPr>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检索访问</a:t>
            </a:r>
          </a:p>
          <a:p>
            <a:pPr lvl="1"/>
            <a:r>
              <a:rPr lang="zh-CN" altLang="en-US" dirty="0">
                <a:ea typeface="宋体" panose="02010600030101010101" pitchFamily="2" charset="-122"/>
              </a:rPr>
              <a:t>计算</a:t>
            </a:r>
            <a:r>
              <a:rPr lang="en-US" altLang="zh-CN" dirty="0">
                <a:ea typeface="宋体" panose="02010600030101010101" pitchFamily="2" charset="-122"/>
              </a:rPr>
              <a:t>H(</a:t>
            </a:r>
            <a:r>
              <a:rPr lang="en-US" altLang="zh-CN" i="1" dirty="0" err="1">
                <a:ea typeface="宋体" panose="02010600030101010101" pitchFamily="2" charset="-122"/>
              </a:rPr>
              <a:t>i</a:t>
            </a:r>
            <a:r>
              <a:rPr lang="en-US" altLang="zh-CN" dirty="0">
                <a:ea typeface="宋体" panose="02010600030101010101" pitchFamily="2" charset="-122"/>
              </a:rPr>
              <a:t>)</a:t>
            </a:r>
            <a:r>
              <a:rPr lang="zh-CN" altLang="en-US" dirty="0">
                <a:ea typeface="宋体" panose="02010600030101010101" pitchFamily="2" charset="-122"/>
              </a:rPr>
              <a:t>的值，然后调</a:t>
            </a:r>
            <a:r>
              <a:rPr lang="zh-CN" altLang="en-US" u="sng" dirty="0">
                <a:solidFill>
                  <a:srgbClr val="C00000"/>
                </a:solidFill>
                <a:ea typeface="宋体" panose="02010600030101010101" pitchFamily="2" charset="-122"/>
              </a:rPr>
              <a:t>桶目录表</a:t>
            </a:r>
            <a:r>
              <a:rPr lang="zh-CN" altLang="en-US" dirty="0">
                <a:ea typeface="宋体" panose="02010600030101010101" pitchFamily="2" charset="-122"/>
              </a:rPr>
              <a:t>中包含第</a:t>
            </a:r>
            <a:r>
              <a:rPr lang="en-US" altLang="zh-CN" i="1" dirty="0" err="1">
                <a:ea typeface="宋体" panose="02010600030101010101" pitchFamily="2" charset="-122"/>
              </a:rPr>
              <a:t>i</a:t>
            </a:r>
            <a:r>
              <a:rPr lang="zh-CN" altLang="en-US" dirty="0">
                <a:ea typeface="宋体" panose="02010600030101010101" pitchFamily="2" charset="-122"/>
              </a:rPr>
              <a:t>个桶目录的页块进入内存，查到第</a:t>
            </a:r>
            <a:r>
              <a:rPr lang="en-US" altLang="zh-CN" i="1" dirty="0" err="1">
                <a:ea typeface="宋体" panose="02010600030101010101" pitchFamily="2" charset="-122"/>
              </a:rPr>
              <a:t>i</a:t>
            </a:r>
            <a:r>
              <a:rPr lang="zh-CN" altLang="en-US" dirty="0">
                <a:ea typeface="宋体" panose="02010600030101010101" pitchFamily="2" charset="-122"/>
              </a:rPr>
              <a:t>个存储桶的第一个页块的地址，然后根据该地址调入相应页块</a:t>
            </a:r>
          </a:p>
          <a:p>
            <a:r>
              <a:rPr lang="zh-CN" altLang="en-US" dirty="0">
                <a:latin typeface="微软雅黑" panose="020B0503020204020204" pitchFamily="34" charset="-122"/>
                <a:ea typeface="微软雅黑" panose="020B0503020204020204" pitchFamily="34" charset="-122"/>
              </a:rPr>
              <a:t>磁盘访问性能 </a:t>
            </a:r>
          </a:p>
          <a:p>
            <a:pPr lvl="1"/>
            <a:r>
              <a:rPr lang="zh-CN" altLang="en-US" dirty="0">
                <a:ea typeface="宋体" panose="02010600030101010101" pitchFamily="2" charset="-122"/>
              </a:rPr>
              <a:t>调存储桶目录表进入内存（设不在内存）需进行一次访外</a:t>
            </a:r>
          </a:p>
          <a:p>
            <a:pPr lvl="1"/>
            <a:r>
              <a:rPr lang="zh-CN" altLang="en-US" dirty="0">
                <a:ea typeface="宋体" panose="02010600030101010101" pitchFamily="2" charset="-122"/>
              </a:rPr>
              <a:t>逐个检查桶内各页块，则平均访外次数为桶内页块数一半</a:t>
            </a:r>
          </a:p>
          <a:p>
            <a:pPr lvl="1"/>
            <a:r>
              <a:rPr lang="zh-CN" altLang="en-US" dirty="0">
                <a:ea typeface="宋体" panose="02010600030101010101" pitchFamily="2" charset="-122"/>
              </a:rPr>
              <a:t>对于修改、插入等其他运算</a:t>
            </a:r>
            <a:r>
              <a:rPr lang="zh-CN" altLang="en-US" dirty="0">
                <a:solidFill>
                  <a:srgbClr val="C00000"/>
                </a:solidFill>
                <a:ea typeface="宋体" panose="02010600030101010101" pitchFamily="2" charset="-122"/>
              </a:rPr>
              <a:t>尚需另</a:t>
            </a:r>
            <a:r>
              <a:rPr lang="en-US" altLang="zh-CN" dirty="0">
                <a:solidFill>
                  <a:srgbClr val="C00000"/>
                </a:solidFill>
                <a:ea typeface="宋体" panose="02010600030101010101" pitchFamily="2" charset="-122"/>
              </a:rPr>
              <a:t>1</a:t>
            </a:r>
            <a:r>
              <a:rPr lang="zh-CN" altLang="en-US" dirty="0">
                <a:solidFill>
                  <a:srgbClr val="C00000"/>
                </a:solidFill>
                <a:ea typeface="宋体" panose="02010600030101010101" pitchFamily="2" charset="-122"/>
              </a:rPr>
              <a:t>次访外写外存</a:t>
            </a:r>
            <a:r>
              <a:rPr lang="zh-CN" altLang="en-US" dirty="0">
                <a:ea typeface="宋体" panose="02010600030101010101" pitchFamily="2" charset="-122"/>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41863544-C1DF-41A9-88C4-AD8719531C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C66A954-710A-4789-9F1F-F2B7E61775D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8067" name="Rectangle 2">
            <a:extLst>
              <a:ext uri="{FF2B5EF4-FFF2-40B4-BE49-F238E27FC236}">
                <a16:creationId xmlns:a16="http://schemas.microsoft.com/office/drawing/2014/main" id="{19307384-1D02-4EBF-B5A1-EB2B351F3A51}"/>
              </a:ext>
            </a:extLst>
          </p:cNvPr>
          <p:cNvSpPr>
            <a:spLocks noGrp="1" noChangeArrowheads="1"/>
          </p:cNvSpPr>
          <p:nvPr>
            <p:ph type="title" idx="4294967295"/>
          </p:nvPr>
        </p:nvSpPr>
        <p:spPr/>
        <p:txBody>
          <a:bodyPr/>
          <a:lstStyle/>
          <a:p>
            <a:pPr>
              <a:lnSpc>
                <a:spcPct val="8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二、闭散列方法</a:t>
            </a:r>
            <a:endParaRPr lang="zh-CN" altLang="en-US" b="1">
              <a:latin typeface="宋体" panose="02010600030101010101" pitchFamily="2" charset="-122"/>
              <a:ea typeface="黑体" panose="02010609060101010101" pitchFamily="49" charset="-122"/>
            </a:endParaRPr>
          </a:p>
        </p:txBody>
      </p:sp>
      <p:sp>
        <p:nvSpPr>
          <p:cNvPr id="88068" name="Rectangle 3">
            <a:extLst>
              <a:ext uri="{FF2B5EF4-FFF2-40B4-BE49-F238E27FC236}">
                <a16:creationId xmlns:a16="http://schemas.microsoft.com/office/drawing/2014/main" id="{CC3E663C-F0B9-437A-96F9-514CFB34F14E}"/>
              </a:ext>
            </a:extLst>
          </p:cNvPr>
          <p:cNvSpPr>
            <a:spLocks noGrp="1" noChangeArrowheads="1"/>
          </p:cNvSpPr>
          <p:nvPr>
            <p:ph type="body" idx="4294967295"/>
          </p:nvPr>
        </p:nvSpPr>
        <p:spPr/>
        <p:txBody>
          <a:bodyPr/>
          <a:lstStyle/>
          <a:p>
            <a:pPr marL="360363" indent="-360363"/>
            <a:r>
              <a:rPr lang="en-US" altLang="zh-CN" dirty="0">
                <a:ea typeface="宋体" panose="02010600030101010101" pitchFamily="2" charset="-122"/>
                <a:cs typeface="Times New Roman" panose="02020603050405020304" pitchFamily="18" charset="0"/>
              </a:rPr>
              <a:t>d</a:t>
            </a:r>
            <a:r>
              <a:rPr lang="en-US" altLang="zh-CN" baseline="-30000" dirty="0">
                <a:ea typeface="宋体" panose="02010600030101010101" pitchFamily="2" charset="-122"/>
                <a:cs typeface="Times New Roman" panose="02020603050405020304" pitchFamily="18" charset="0"/>
              </a:rPr>
              <a:t>0  </a:t>
            </a:r>
            <a:r>
              <a:rPr lang="en-US" altLang="zh-CN" dirty="0">
                <a:ea typeface="宋体" panose="02010600030101010101" pitchFamily="2" charset="-122"/>
                <a:cs typeface="Times New Roman" panose="02020603050405020304" pitchFamily="18" charset="0"/>
              </a:rPr>
              <a:t>= h(K) </a:t>
            </a:r>
            <a:r>
              <a:rPr lang="zh-CN" altLang="en-US" dirty="0">
                <a:ea typeface="宋体" panose="02010600030101010101" pitchFamily="2" charset="-122"/>
                <a:cs typeface="Times New Roman" panose="02020603050405020304" pitchFamily="18" charset="0"/>
              </a:rPr>
              <a:t>称为</a:t>
            </a:r>
            <a:r>
              <a:rPr lang="en-US" altLang="zh-CN" dirty="0">
                <a:ea typeface="宋体" panose="02010600030101010101" pitchFamily="2" charset="-122"/>
                <a:cs typeface="Times New Roman" panose="02020603050405020304" pitchFamily="18" charset="0"/>
              </a:rPr>
              <a:t>K</a:t>
            </a:r>
            <a:r>
              <a:rPr lang="zh-CN" altLang="en-US" dirty="0">
                <a:ea typeface="宋体" panose="02010600030101010101" pitchFamily="2" charset="-122"/>
                <a:cs typeface="Times New Roman" panose="02020603050405020304" pitchFamily="18" charset="0"/>
              </a:rPr>
              <a:t>的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基地址</a:t>
            </a:r>
          </a:p>
          <a:p>
            <a:pPr marL="360363" indent="-360363"/>
            <a:r>
              <a:rPr lang="zh-CN" altLang="en-US" dirty="0">
                <a:ea typeface="宋体" panose="02010600030101010101" pitchFamily="2" charset="-122"/>
                <a:cs typeface="Times New Roman" panose="02020603050405020304" pitchFamily="18" charset="0"/>
              </a:rPr>
              <a:t>当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冲突</a:t>
            </a:r>
            <a:r>
              <a:rPr lang="zh-CN" altLang="en-US" dirty="0">
                <a:solidFill>
                  <a:srgbClr val="C00000"/>
                </a:solidFill>
                <a:ea typeface="宋体" panose="02010600030101010101" pitchFamily="2" charset="-122"/>
                <a:cs typeface="Times New Roman" panose="02020603050405020304" pitchFamily="18" charset="0"/>
              </a:rPr>
              <a:t> </a:t>
            </a:r>
            <a:r>
              <a:rPr lang="zh-CN" altLang="en-US" dirty="0">
                <a:ea typeface="宋体" panose="02010600030101010101" pitchFamily="2" charset="-122"/>
                <a:cs typeface="Times New Roman" panose="02020603050405020304" pitchFamily="18" charset="0"/>
              </a:rPr>
              <a:t>发生时，使用某种方法为关键码</a:t>
            </a:r>
            <a:r>
              <a:rPr lang="en-US" altLang="zh-CN" dirty="0">
                <a:ea typeface="宋体" panose="02010600030101010101" pitchFamily="2" charset="-122"/>
                <a:cs typeface="Times New Roman" panose="02020603050405020304" pitchFamily="18" charset="0"/>
              </a:rPr>
              <a:t>K</a:t>
            </a:r>
            <a:r>
              <a:rPr lang="zh-CN" altLang="en-US" dirty="0">
                <a:ea typeface="宋体" panose="02010600030101010101" pitchFamily="2" charset="-122"/>
                <a:cs typeface="Times New Roman" panose="02020603050405020304" pitchFamily="18" charset="0"/>
              </a:rPr>
              <a:t>生成一个候选的散列地址序列，称为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探查序列</a:t>
            </a:r>
            <a:endPar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60363" indent="-360363">
              <a:buNone/>
            </a:pPr>
            <a:r>
              <a:rPr lang="zh-CN" altLang="en-US" dirty="0">
                <a:ea typeface="宋体" panose="02010600030101010101" pitchFamily="2" charset="-122"/>
                <a:cs typeface="Times New Roman" panose="02020603050405020304" pitchFamily="18" charset="0"/>
              </a:rPr>
              <a:t>       </a:t>
            </a:r>
            <a:r>
              <a:rPr lang="en-US" altLang="zh-CN" dirty="0">
                <a:ea typeface="宋体" panose="02010600030101010101" pitchFamily="2" charset="-122"/>
                <a:cs typeface="Times New Roman" panose="02020603050405020304" pitchFamily="18" charset="0"/>
              </a:rPr>
              <a:t>d</a:t>
            </a:r>
            <a:r>
              <a:rPr lang="en-US" altLang="zh-CN" baseline="-30000"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d</a:t>
            </a:r>
            <a:r>
              <a:rPr lang="en-US" altLang="zh-CN" baseline="-30000"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 d</a:t>
            </a:r>
            <a:r>
              <a:rPr lang="en-US" altLang="zh-CN" baseline="-30000" dirty="0">
                <a:ea typeface="宋体" panose="02010600030101010101" pitchFamily="2" charset="-122"/>
                <a:cs typeface="Times New Roman" panose="02020603050405020304" pitchFamily="18" charset="0"/>
              </a:rPr>
              <a:t>i </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...d</a:t>
            </a:r>
            <a:r>
              <a:rPr lang="en-US" altLang="zh-CN" baseline="-30000" dirty="0">
                <a:ea typeface="宋体" panose="02010600030101010101" pitchFamily="2" charset="-122"/>
                <a:cs typeface="Times New Roman" panose="02020603050405020304" pitchFamily="18" charset="0"/>
              </a:rPr>
              <a:t>M-1</a:t>
            </a:r>
            <a:endParaRPr lang="zh-CN" altLang="en-US" dirty="0">
              <a:ea typeface="宋体" panose="02010600030101010101" pitchFamily="2" charset="-122"/>
              <a:cs typeface="Times New Roman" panose="02020603050405020304" pitchFamily="18" charset="0"/>
            </a:endParaRPr>
          </a:p>
          <a:p>
            <a:pPr marL="360363" indent="-360363"/>
            <a:r>
              <a:rPr lang="en-US" altLang="zh-CN" dirty="0">
                <a:ea typeface="宋体" panose="02010600030101010101" pitchFamily="2" charset="-122"/>
                <a:cs typeface="Times New Roman" panose="02020603050405020304" pitchFamily="18" charset="0"/>
              </a:rPr>
              <a:t>d</a:t>
            </a:r>
            <a:r>
              <a:rPr lang="en-US" altLang="zh-CN" baseline="-30000" dirty="0">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 = d</a:t>
            </a:r>
            <a:r>
              <a:rPr lang="en-US" altLang="zh-CN" baseline="-30000" dirty="0">
                <a:ea typeface="宋体" panose="02010600030101010101" pitchFamily="2" charset="-122"/>
                <a:cs typeface="Times New Roman" panose="02020603050405020304" pitchFamily="18" charset="0"/>
              </a:rPr>
              <a:t>0</a:t>
            </a:r>
            <a:r>
              <a:rPr lang="en-US" altLang="zh-CN" dirty="0">
                <a:ea typeface="宋体" panose="02010600030101010101" pitchFamily="2" charset="-122"/>
                <a:cs typeface="Times New Roman" panose="02020603050405020304" pitchFamily="18" charset="0"/>
              </a:rPr>
              <a:t> + p(K</a:t>
            </a:r>
            <a:r>
              <a:rPr lang="zh-CN" altLang="en-US" dirty="0">
                <a:ea typeface="宋体" panose="02010600030101010101" pitchFamily="2" charset="-122"/>
                <a:cs typeface="Times New Roman" panose="02020603050405020304" pitchFamily="18" charset="0"/>
              </a:rPr>
              <a:t>，</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 (0&lt;</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&lt;M)</a:t>
            </a:r>
            <a:r>
              <a:rPr lang="zh-CN" altLang="en-US" dirty="0">
                <a:ea typeface="宋体" panose="02010600030101010101" pitchFamily="2" charset="-122"/>
                <a:cs typeface="Times New Roman" panose="02020603050405020304" pitchFamily="18" charset="0"/>
              </a:rPr>
              <a:t>是后继散列地址，</a:t>
            </a:r>
            <a:r>
              <a:rPr lang="en-US" altLang="zh-CN" dirty="0">
                <a:ea typeface="宋体" panose="02010600030101010101" pitchFamily="2" charset="-122"/>
                <a:cs typeface="Times New Roman" panose="02020603050405020304" pitchFamily="18" charset="0"/>
              </a:rPr>
              <a:t>p(K</a:t>
            </a:r>
            <a:r>
              <a:rPr lang="zh-CN" altLang="en-US" dirty="0">
                <a:ea typeface="宋体" panose="02010600030101010101" pitchFamily="2" charset="-122"/>
                <a:cs typeface="Times New Roman" panose="02020603050405020304" pitchFamily="18" charset="0"/>
              </a:rPr>
              <a:t>，</a:t>
            </a:r>
            <a:r>
              <a:rPr lang="en-US" altLang="zh-CN" dirty="0" err="1">
                <a:ea typeface="宋体" panose="02010600030101010101" pitchFamily="2" charset="-122"/>
                <a:cs typeface="Times New Roman" panose="02020603050405020304" pitchFamily="18" charset="0"/>
              </a:rPr>
              <a:t>i</a:t>
            </a:r>
            <a:r>
              <a:rPr lang="en-US" altLang="zh-CN" dirty="0">
                <a:ea typeface="宋体" panose="02010600030101010101" pitchFamily="2" charset="-122"/>
                <a:cs typeface="Times New Roman" panose="02020603050405020304" pitchFamily="18" charset="0"/>
              </a:rPr>
              <a:t>)</a:t>
            </a:r>
            <a:r>
              <a:rPr lang="zh-CN" altLang="en-US" dirty="0">
                <a:ea typeface="宋体" panose="02010600030101010101" pitchFamily="2" charset="-122"/>
                <a:cs typeface="Times New Roman" panose="02020603050405020304" pitchFamily="18" charset="0"/>
              </a:rPr>
              <a:t>是 </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探查函数</a:t>
            </a:r>
            <a:endParaRPr lang="zh-CN" altLang="en-US" sz="24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57D7493D-57BB-4ADC-A305-9DDCAA171B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A6CE6F2-A3DF-412E-8A84-F8B5203C3DC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0115" name="Rectangle 2">
            <a:extLst>
              <a:ext uri="{FF2B5EF4-FFF2-40B4-BE49-F238E27FC236}">
                <a16:creationId xmlns:a16="http://schemas.microsoft.com/office/drawing/2014/main" id="{F0F7AF13-7DE1-4F58-BD40-4A9D4E9BE7A6}"/>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解决冲突的基本思想</a:t>
            </a:r>
          </a:p>
        </p:txBody>
      </p:sp>
      <p:sp>
        <p:nvSpPr>
          <p:cNvPr id="90116" name="Rectangle 3">
            <a:extLst>
              <a:ext uri="{FF2B5EF4-FFF2-40B4-BE49-F238E27FC236}">
                <a16:creationId xmlns:a16="http://schemas.microsoft.com/office/drawing/2014/main" id="{C60A83D7-76C5-4184-8536-F204CF524A1C}"/>
              </a:ext>
            </a:extLst>
          </p:cNvPr>
          <p:cNvSpPr>
            <a:spLocks noGrp="1" noChangeArrowheads="1"/>
          </p:cNvSpPr>
          <p:nvPr>
            <p:ph type="body" idx="4294967295"/>
          </p:nvPr>
        </p:nvSpPr>
        <p:spPr>
          <a:xfrm>
            <a:off x="304761" y="1066800"/>
            <a:ext cx="11682478" cy="5334000"/>
          </a:xfrm>
        </p:spPr>
        <p:txBody>
          <a:bodyPr/>
          <a:lstStyle/>
          <a:p>
            <a:pPr marL="360363" indent="-360363">
              <a:lnSpc>
                <a:spcPct val="160000"/>
              </a:lnSpc>
            </a:pPr>
            <a:r>
              <a:rPr lang="zh-CN" altLang="en-US" dirty="0">
                <a:latin typeface="Garamond" panose="02020404030301010803" pitchFamily="18" charset="0"/>
              </a:rPr>
              <a:t>插入</a:t>
            </a:r>
            <a:r>
              <a:rPr lang="en-US" altLang="zh-CN" dirty="0">
                <a:latin typeface="Garamond" panose="02020404030301010803" pitchFamily="18" charset="0"/>
                <a:cs typeface="Times New Roman" panose="02020603050405020304" pitchFamily="18" charset="0"/>
              </a:rPr>
              <a:t>K</a:t>
            </a:r>
            <a:r>
              <a:rPr lang="zh-CN" altLang="en-US" dirty="0">
                <a:latin typeface="Garamond" panose="02020404030301010803" pitchFamily="18" charset="0"/>
              </a:rPr>
              <a:t>时，若基地址结点已被占用</a:t>
            </a:r>
          </a:p>
          <a:p>
            <a:pPr marL="900113" lvl="1" indent="-360363">
              <a:lnSpc>
                <a:spcPct val="160000"/>
              </a:lnSpc>
            </a:pPr>
            <a:r>
              <a:rPr lang="zh-CN" altLang="en-US" sz="2800" dirty="0">
                <a:latin typeface="Garamond" panose="02020404030301010803" pitchFamily="18" charset="0"/>
              </a:rPr>
              <a:t>则按探查函数生成的探查序列依次查找，将找到的</a:t>
            </a:r>
            <a:r>
              <a:rPr lang="zh-CN" altLang="en-US" sz="2800" dirty="0">
                <a:solidFill>
                  <a:srgbClr val="FF0000"/>
                </a:solidFill>
                <a:latin typeface="Garamond" panose="02020404030301010803" pitchFamily="18" charset="0"/>
              </a:rPr>
              <a:t>第一个空闲位置</a:t>
            </a:r>
            <a:r>
              <a:rPr lang="en-US" altLang="zh-CN" sz="2800" dirty="0">
                <a:solidFill>
                  <a:srgbClr val="FF0000"/>
                </a:solidFill>
                <a:latin typeface="Garamond" panose="02020404030301010803" pitchFamily="18" charset="0"/>
                <a:cs typeface="Times New Roman" panose="02020603050405020304" pitchFamily="18" charset="0"/>
              </a:rPr>
              <a:t>d</a:t>
            </a:r>
            <a:r>
              <a:rPr lang="en-US" altLang="zh-CN" sz="2800" baseline="-30000" dirty="0">
                <a:solidFill>
                  <a:srgbClr val="FF0000"/>
                </a:solidFill>
                <a:latin typeface="Garamond" panose="02020404030301010803" pitchFamily="18" charset="0"/>
                <a:cs typeface="Times New Roman" panose="02020603050405020304" pitchFamily="18" charset="0"/>
              </a:rPr>
              <a:t>i</a:t>
            </a:r>
            <a:r>
              <a:rPr lang="zh-CN" altLang="en-US" sz="2800" dirty="0">
                <a:latin typeface="Garamond" panose="02020404030301010803" pitchFamily="18" charset="0"/>
              </a:rPr>
              <a:t>作为 </a:t>
            </a:r>
            <a:r>
              <a:rPr lang="en-US" altLang="zh-CN" sz="2800" dirty="0">
                <a:latin typeface="Garamond" panose="02020404030301010803" pitchFamily="18" charset="0"/>
                <a:cs typeface="Times New Roman" panose="02020603050405020304" pitchFamily="18" charset="0"/>
              </a:rPr>
              <a:t>K </a:t>
            </a:r>
            <a:r>
              <a:rPr lang="zh-CN" altLang="en-US" sz="2800" dirty="0">
                <a:latin typeface="Garamond" panose="02020404030301010803" pitchFamily="18" charset="0"/>
              </a:rPr>
              <a:t>的存储位置</a:t>
            </a:r>
          </a:p>
          <a:p>
            <a:pPr marL="360363" indent="-360363">
              <a:lnSpc>
                <a:spcPct val="160000"/>
              </a:lnSpc>
            </a:pPr>
            <a:r>
              <a:rPr lang="zh-CN" altLang="en-US" dirty="0">
                <a:latin typeface="Garamond" panose="02020404030301010803" pitchFamily="18" charset="0"/>
              </a:rPr>
              <a:t>若所有后继散列地址都不空闲，说明该闭散列表已满，报告溢出</a:t>
            </a:r>
            <a:endParaRPr lang="zh-CN" altLang="en-US" sz="3200" dirty="0">
              <a:latin typeface="Garamond" panose="02020404030301010803"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CA1AC00B-5FA7-482C-874F-D9F37E4A66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5A98042-3B27-4603-B01D-B6C56848895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2163" name="Rectangle 2">
            <a:extLst>
              <a:ext uri="{FF2B5EF4-FFF2-40B4-BE49-F238E27FC236}">
                <a16:creationId xmlns:a16="http://schemas.microsoft.com/office/drawing/2014/main" id="{1EE2CFCF-E142-4779-8CD2-C2F50973775D}"/>
              </a:ext>
            </a:extLst>
          </p:cNvPr>
          <p:cNvSpPr>
            <a:spLocks noGrp="1" noChangeArrowheads="1"/>
          </p:cNvSpPr>
          <p:nvPr>
            <p:ph type="title" idx="4294967295"/>
          </p:nvPr>
        </p:nvSpPr>
        <p:spPr/>
        <p:txBody>
          <a:bodyPr/>
          <a:lstStyle/>
          <a:p>
            <a:pPr>
              <a:lnSpc>
                <a:spcPct val="80000"/>
              </a:lnSpc>
            </a:pPr>
            <a:r>
              <a:rPr lang="zh-CN" altLang="en-US" b="1">
                <a:latin typeface="宋体" panose="02010600030101010101" pitchFamily="2" charset="-122"/>
                <a:ea typeface="黑体" panose="02010609060101010101" pitchFamily="49" charset="-122"/>
              </a:rPr>
              <a:t>检索过程</a:t>
            </a:r>
          </a:p>
        </p:txBody>
      </p:sp>
      <p:sp>
        <p:nvSpPr>
          <p:cNvPr id="92164" name="Rectangle 3">
            <a:extLst>
              <a:ext uri="{FF2B5EF4-FFF2-40B4-BE49-F238E27FC236}">
                <a16:creationId xmlns:a16="http://schemas.microsoft.com/office/drawing/2014/main" id="{FD5A7957-EB67-43C5-843E-8F850874440F}"/>
              </a:ext>
            </a:extLst>
          </p:cNvPr>
          <p:cNvSpPr>
            <a:spLocks noGrp="1" noChangeArrowheads="1"/>
          </p:cNvSpPr>
          <p:nvPr>
            <p:ph type="body" idx="4294967295"/>
          </p:nvPr>
        </p:nvSpPr>
        <p:spPr/>
        <p:txBody>
          <a:bodyPr/>
          <a:lstStyle/>
          <a:p>
            <a:pPr marL="360363" indent="-360363">
              <a:lnSpc>
                <a:spcPct val="130000"/>
              </a:lnSpc>
            </a:pPr>
            <a:r>
              <a:rPr lang="zh-CN" altLang="en-US" sz="3200" dirty="0">
                <a:ea typeface="宋体" panose="02010600030101010101" pitchFamily="2" charset="-122"/>
              </a:rPr>
              <a:t>检索要遵循插入时同样的探查序列</a:t>
            </a:r>
          </a:p>
          <a:p>
            <a:pPr marL="900113" lvl="1" indent="-360363">
              <a:lnSpc>
                <a:spcPct val="130000"/>
              </a:lnSpc>
            </a:pPr>
            <a:r>
              <a:rPr lang="zh-CN" altLang="en-US" sz="2800" dirty="0">
                <a:ea typeface="宋体" panose="02010600030101010101" pitchFamily="2" charset="-122"/>
              </a:rPr>
              <a:t>重复冲突解决过程</a:t>
            </a:r>
          </a:p>
          <a:p>
            <a:pPr marL="900113" lvl="1" indent="-360363">
              <a:lnSpc>
                <a:spcPct val="130000"/>
              </a:lnSpc>
            </a:pPr>
            <a:r>
              <a:rPr lang="zh-CN" altLang="en-US" sz="2800" dirty="0">
                <a:ea typeface="宋体" panose="02010600030101010101" pitchFamily="2" charset="-122"/>
              </a:rPr>
              <a:t>找出在基位置没有找到的记录</a:t>
            </a:r>
          </a:p>
          <a:p>
            <a:pPr marL="360363" indent="-360363">
              <a:lnSpc>
                <a:spcPct val="130000"/>
              </a:lnSpc>
            </a:pPr>
            <a:r>
              <a:rPr lang="zh-CN" altLang="en-US" sz="3200" dirty="0">
                <a:ea typeface="宋体" panose="02010600030101010101" pitchFamily="2" charset="-122"/>
              </a:rPr>
              <a:t>插入和检索函数都假定每个关键码的探查序列中</a:t>
            </a:r>
            <a:r>
              <a:rPr lang="zh-CN" altLang="en-US" sz="3200" u="sng" dirty="0">
                <a:solidFill>
                  <a:srgbClr val="C00000"/>
                </a:solidFill>
                <a:ea typeface="宋体" panose="02010600030101010101" pitchFamily="2" charset="-122"/>
              </a:rPr>
              <a:t>至少有一个存储位置是空的</a:t>
            </a:r>
          </a:p>
          <a:p>
            <a:pPr marL="900113" lvl="1" indent="-360363">
              <a:lnSpc>
                <a:spcPct val="130000"/>
              </a:lnSpc>
            </a:pPr>
            <a:r>
              <a:rPr lang="zh-CN" altLang="en-US" sz="2800" dirty="0">
                <a:ea typeface="宋体" panose="02010600030101010101" pitchFamily="2" charset="-122"/>
              </a:rPr>
              <a:t>否则可能会进入一个无限循环中</a:t>
            </a:r>
            <a:endParaRPr lang="en-US" altLang="zh-CN" sz="2800" dirty="0">
              <a:ea typeface="宋体" panose="02010600030101010101" pitchFamily="2" charset="-122"/>
            </a:endParaRPr>
          </a:p>
          <a:p>
            <a:pPr marL="900113" lvl="1" indent="-360363">
              <a:lnSpc>
                <a:spcPct val="130000"/>
              </a:lnSpc>
            </a:pPr>
            <a:r>
              <a:rPr lang="zh-CN" altLang="en-US" sz="2800" dirty="0">
                <a:ea typeface="宋体" panose="02010600030101010101" pitchFamily="2" charset="-122"/>
              </a:rPr>
              <a:t>也可以限制探查序列长度</a:t>
            </a:r>
            <a:endParaRPr lang="en-US" altLang="zh-CN" sz="28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1F73C960-8501-45AA-84E8-E2F0692631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B6542A8-4BB5-4C64-B7C4-7C6B260ABE1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291" name="标题 1">
            <a:extLst>
              <a:ext uri="{FF2B5EF4-FFF2-40B4-BE49-F238E27FC236}">
                <a16:creationId xmlns:a16="http://schemas.microsoft.com/office/drawing/2014/main" id="{8FF1D759-3ADC-4ACE-8747-5639CBA5E8B4}"/>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10.1 </a:t>
            </a:r>
            <a:r>
              <a:rPr lang="zh-CN" altLang="en-US" b="1">
                <a:latin typeface="Times New Roman" panose="02020603050405020304" pitchFamily="18" charset="0"/>
                <a:ea typeface="黑体" panose="02010609060101010101" pitchFamily="49" charset="-122"/>
                <a:cs typeface="Times New Roman" panose="02020603050405020304" pitchFamily="18" charset="0"/>
              </a:rPr>
              <a:t>基于线性表的检索</a:t>
            </a:r>
          </a:p>
        </p:txBody>
      </p:sp>
      <p:sp>
        <p:nvSpPr>
          <p:cNvPr id="12292" name="内容占位符 2">
            <a:extLst>
              <a:ext uri="{FF2B5EF4-FFF2-40B4-BE49-F238E27FC236}">
                <a16:creationId xmlns:a16="http://schemas.microsoft.com/office/drawing/2014/main" id="{B67717A5-2C2E-4B38-9CEE-D2A75386203F}"/>
              </a:ext>
            </a:extLst>
          </p:cNvPr>
          <p:cNvSpPr>
            <a:spLocks noGrp="1" noChangeArrowheads="1"/>
          </p:cNvSpPr>
          <p:nvPr>
            <p:ph idx="4294967295"/>
          </p:nvPr>
        </p:nvSpPr>
        <p:spPr/>
        <p:txBody>
          <a:bodyPr/>
          <a:lstStyle/>
          <a:p>
            <a:pPr marL="360363" indent="-360363">
              <a:spcBef>
                <a:spcPct val="50000"/>
              </a:spcBef>
            </a:pPr>
            <a:r>
              <a:rPr lang="en-US" altLang="zh-CN" sz="3200">
                <a:latin typeface="Garamond" panose="02020404030301010803" pitchFamily="18" charset="0"/>
                <a:cs typeface="Times New Roman" panose="02020603050405020304" pitchFamily="18" charset="0"/>
              </a:rPr>
              <a:t>10.1.1 </a:t>
            </a:r>
            <a:r>
              <a:rPr lang="zh-CN" altLang="en-US" sz="3200">
                <a:latin typeface="Garamond" panose="02020404030301010803" pitchFamily="18" charset="0"/>
                <a:cs typeface="Times New Roman" panose="02020603050405020304" pitchFamily="18" charset="0"/>
              </a:rPr>
              <a:t>顺序检索</a:t>
            </a:r>
          </a:p>
          <a:p>
            <a:pPr marL="360363" indent="-360363">
              <a:spcBef>
                <a:spcPct val="50000"/>
              </a:spcBef>
            </a:pPr>
            <a:r>
              <a:rPr lang="en-US" altLang="zh-CN" sz="3200">
                <a:latin typeface="Garamond" panose="02020404030301010803" pitchFamily="18" charset="0"/>
                <a:cs typeface="Times New Roman" panose="02020603050405020304" pitchFamily="18" charset="0"/>
              </a:rPr>
              <a:t>10.1.2 </a:t>
            </a:r>
            <a:r>
              <a:rPr lang="zh-CN" altLang="en-US" sz="3200">
                <a:latin typeface="Garamond" panose="02020404030301010803" pitchFamily="18" charset="0"/>
                <a:cs typeface="Times New Roman" panose="02020603050405020304" pitchFamily="18" charset="0"/>
              </a:rPr>
              <a:t>二分检索</a:t>
            </a:r>
          </a:p>
          <a:p>
            <a:pPr marL="360363" indent="-360363">
              <a:spcBef>
                <a:spcPct val="50000"/>
              </a:spcBef>
            </a:pPr>
            <a:r>
              <a:rPr lang="en-US" altLang="zh-CN" sz="3200">
                <a:latin typeface="Garamond" panose="02020404030301010803" pitchFamily="18" charset="0"/>
                <a:cs typeface="Times New Roman" panose="02020603050405020304" pitchFamily="18" charset="0"/>
              </a:rPr>
              <a:t>10.1.3 </a:t>
            </a:r>
            <a:r>
              <a:rPr lang="zh-CN" altLang="en-US" sz="3200">
                <a:latin typeface="Garamond" panose="02020404030301010803" pitchFamily="18" charset="0"/>
                <a:cs typeface="Times New Roman" panose="02020603050405020304" pitchFamily="18" charset="0"/>
              </a:rPr>
              <a:t>分块检索</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A2CE5608-F3FA-45CC-809B-38F2536DE2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D482340-2BE9-459E-8426-57089EC0874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4211" name="标题 1">
            <a:extLst>
              <a:ext uri="{FF2B5EF4-FFF2-40B4-BE49-F238E27FC236}">
                <a16:creationId xmlns:a16="http://schemas.microsoft.com/office/drawing/2014/main" id="{023046C5-0802-4606-92AB-22A77C857664}"/>
              </a:ext>
            </a:extLst>
          </p:cNvPr>
          <p:cNvSpPr>
            <a:spLocks noGrp="1" noChangeArrowheads="1"/>
          </p:cNvSpPr>
          <p:nvPr>
            <p:ph type="title" idx="4294967295"/>
          </p:nvPr>
        </p:nvSpPr>
        <p:spPr/>
        <p:txBody>
          <a:bodyPr/>
          <a:lstStyle/>
          <a:p>
            <a:r>
              <a:rPr lang="zh-CN" altLang="en-US" b="1">
                <a:ea typeface="黑体" panose="02010609060101010101" pitchFamily="49" charset="-122"/>
              </a:rPr>
              <a:t>探查方法（探查函数）</a:t>
            </a:r>
          </a:p>
        </p:txBody>
      </p:sp>
      <p:sp>
        <p:nvSpPr>
          <p:cNvPr id="94212" name="内容占位符 2">
            <a:extLst>
              <a:ext uri="{FF2B5EF4-FFF2-40B4-BE49-F238E27FC236}">
                <a16:creationId xmlns:a16="http://schemas.microsoft.com/office/drawing/2014/main" id="{08FF7452-4DDC-4BC9-A0ED-E42B15878D23}"/>
              </a:ext>
            </a:extLst>
          </p:cNvPr>
          <p:cNvSpPr>
            <a:spLocks noGrp="1" noChangeArrowheads="1"/>
          </p:cNvSpPr>
          <p:nvPr>
            <p:ph idx="4294967295"/>
          </p:nvPr>
        </p:nvSpPr>
        <p:spPr/>
        <p:txBody>
          <a:bodyPr/>
          <a:lstStyle/>
          <a:p>
            <a:pPr marL="514350" indent="-514350">
              <a:buFont typeface="Georgia" panose="02040502050405020303" pitchFamily="18" charset="0"/>
              <a:buAutoNum type="arabicPeriod"/>
            </a:pPr>
            <a:r>
              <a:rPr lang="zh-CN" altLang="en-US" sz="3200">
                <a:cs typeface="Times New Roman" panose="02020603050405020304" pitchFamily="18" charset="0"/>
              </a:rPr>
              <a:t>线性探查法</a:t>
            </a:r>
            <a:endParaRPr lang="en-US" altLang="zh-CN" sz="3200">
              <a:cs typeface="Times New Roman" panose="02020603050405020304" pitchFamily="18" charset="0"/>
            </a:endParaRPr>
          </a:p>
          <a:p>
            <a:pPr marL="514350" indent="-514350">
              <a:buFont typeface="Georgia" panose="02040502050405020303" pitchFamily="18" charset="0"/>
              <a:buAutoNum type="arabicPeriod"/>
            </a:pPr>
            <a:r>
              <a:rPr lang="zh-CN" altLang="en-US" sz="3200">
                <a:cs typeface="Times New Roman" panose="02020603050405020304" pitchFamily="18" charset="0"/>
              </a:rPr>
              <a:t>二次探查法</a:t>
            </a:r>
            <a:endParaRPr lang="en-US" altLang="zh-CN" sz="3200">
              <a:cs typeface="Times New Roman" panose="02020603050405020304" pitchFamily="18" charset="0"/>
            </a:endParaRPr>
          </a:p>
          <a:p>
            <a:pPr marL="514350" indent="-514350">
              <a:buFont typeface="Georgia" panose="02040502050405020303" pitchFamily="18" charset="0"/>
              <a:buAutoNum type="arabicPeriod"/>
            </a:pPr>
            <a:r>
              <a:rPr lang="zh-CN" altLang="en-US" sz="3200">
                <a:cs typeface="Times New Roman" panose="02020603050405020304" pitchFamily="18" charset="0"/>
              </a:rPr>
              <a:t>伪随机数序列探查法</a:t>
            </a:r>
            <a:endParaRPr lang="en-US" altLang="zh-CN" sz="3200">
              <a:cs typeface="Times New Roman" panose="02020603050405020304" pitchFamily="18" charset="0"/>
            </a:endParaRPr>
          </a:p>
          <a:p>
            <a:pPr marL="514350" indent="-514350">
              <a:buFont typeface="Georgia" panose="02040502050405020303" pitchFamily="18" charset="0"/>
              <a:buAutoNum type="arabicPeriod"/>
            </a:pPr>
            <a:r>
              <a:rPr lang="zh-CN" altLang="en-US" sz="3200">
                <a:cs typeface="Times New Roman" panose="02020603050405020304" pitchFamily="18" charset="0"/>
              </a:rPr>
              <a:t>双散列探查法</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05BD6969-1749-483E-842D-0654BED5C4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144D048-FF6C-4A6F-B985-46B887AE87A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5235" name="标题 1">
            <a:extLst>
              <a:ext uri="{FF2B5EF4-FFF2-40B4-BE49-F238E27FC236}">
                <a16:creationId xmlns:a16="http://schemas.microsoft.com/office/drawing/2014/main" id="{54CCF146-03FB-4221-A3CC-E5451CF01051}"/>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 </a:t>
            </a:r>
            <a:r>
              <a:rPr lang="zh-CN" altLang="en-US" b="1">
                <a:latin typeface="Times New Roman" panose="02020603050405020304" pitchFamily="18" charset="0"/>
                <a:ea typeface="黑体" panose="02010609060101010101" pitchFamily="49" charset="-122"/>
                <a:cs typeface="Times New Roman" panose="02020603050405020304" pitchFamily="18" charset="0"/>
              </a:rPr>
              <a:t>线性探查</a:t>
            </a:r>
          </a:p>
        </p:txBody>
      </p:sp>
      <p:sp>
        <p:nvSpPr>
          <p:cNvPr id="95236" name="内容占位符 2">
            <a:extLst>
              <a:ext uri="{FF2B5EF4-FFF2-40B4-BE49-F238E27FC236}">
                <a16:creationId xmlns:a16="http://schemas.microsoft.com/office/drawing/2014/main" id="{9030EA3A-2334-460A-818D-C3EF88E91F4E}"/>
              </a:ext>
            </a:extLst>
          </p:cNvPr>
          <p:cNvSpPr>
            <a:spLocks noGrp="1" noChangeArrowheads="1"/>
          </p:cNvSpPr>
          <p:nvPr>
            <p:ph idx="4294967295"/>
          </p:nvPr>
        </p:nvSpPr>
        <p:spPr>
          <a:xfrm>
            <a:off x="203173" y="995363"/>
            <a:ext cx="11674402" cy="5334000"/>
          </a:xfrm>
        </p:spPr>
        <p:txBody>
          <a:bodyPr/>
          <a:lstStyle/>
          <a:p>
            <a:pPr marL="360363" indent="-360363"/>
            <a:r>
              <a:rPr lang="zh-CN" altLang="en-US" sz="3200" dirty="0">
                <a:latin typeface="Garamond" panose="02020404030301010803" pitchFamily="18" charset="0"/>
                <a:cs typeface="Times New Roman" panose="02020603050405020304" pitchFamily="18" charset="0"/>
              </a:rPr>
              <a:t>基本思想</a:t>
            </a:r>
          </a:p>
          <a:p>
            <a:pPr marL="900113" lvl="1" indent="-360363"/>
            <a:r>
              <a:rPr lang="zh-CN" altLang="en-US" sz="2800" dirty="0">
                <a:latin typeface="Garamond" panose="02020404030301010803" pitchFamily="18" charset="0"/>
                <a:cs typeface="Times New Roman" panose="02020603050405020304" pitchFamily="18" charset="0"/>
              </a:rPr>
              <a:t>如果记录的基位置存储位置被占用，那么就在表中下移，直到找到一个空存储位置</a:t>
            </a:r>
            <a:endParaRPr lang="en-US" altLang="zh-CN" sz="2800" dirty="0">
              <a:latin typeface="Garamond" panose="02020404030301010803" pitchFamily="18" charset="0"/>
              <a:cs typeface="Times New Roman" panose="02020603050405020304" pitchFamily="18" charset="0"/>
            </a:endParaRPr>
          </a:p>
          <a:p>
            <a:pPr marL="1487488" lvl="2"/>
            <a:r>
              <a:rPr lang="zh-CN" altLang="en-US" b="1" dirty="0">
                <a:latin typeface="Garamond" panose="02020404030301010803" pitchFamily="18" charset="0"/>
                <a:cs typeface="Times New Roman" panose="02020603050405020304" pitchFamily="18" charset="0"/>
              </a:rPr>
              <a:t>探查序列：</a:t>
            </a:r>
            <a:r>
              <a:rPr lang="en-US" altLang="zh-CN" b="1" dirty="0">
                <a:latin typeface="Garamond" panose="02020404030301010803" pitchFamily="18" charset="0"/>
                <a:cs typeface="Times New Roman" panose="02020603050405020304" pitchFamily="18" charset="0"/>
              </a:rPr>
              <a:t>d+1, d+2, ......, M-1, 0, 1, ......, d-1 </a:t>
            </a:r>
          </a:p>
          <a:p>
            <a:pPr marL="900113" lvl="1" indent="-360363"/>
            <a:r>
              <a:rPr lang="zh-CN" altLang="en-US" sz="2800" dirty="0">
                <a:latin typeface="Garamond" panose="02020404030301010803" pitchFamily="18" charset="0"/>
                <a:cs typeface="Times New Roman" panose="02020603050405020304" pitchFamily="18" charset="0"/>
              </a:rPr>
              <a:t>用于简单线性探查的探查函数是：</a:t>
            </a:r>
            <a:r>
              <a:rPr lang="en-US" altLang="zh-CN" sz="2800" u="sng" dirty="0">
                <a:solidFill>
                  <a:srgbClr val="FF0000"/>
                </a:solidFill>
                <a:latin typeface="Garamond" panose="02020404030301010803" pitchFamily="18" charset="0"/>
                <a:cs typeface="Times New Roman" panose="02020603050405020304" pitchFamily="18" charset="0"/>
              </a:rPr>
              <a:t>p(K</a:t>
            </a:r>
            <a:r>
              <a:rPr lang="zh-CN" altLang="en-US" sz="2800" u="sng" dirty="0">
                <a:solidFill>
                  <a:srgbClr val="FF0000"/>
                </a:solidFill>
                <a:latin typeface="Garamond" panose="02020404030301010803" pitchFamily="18" charset="0"/>
                <a:cs typeface="Times New Roman" panose="02020603050405020304" pitchFamily="18" charset="0"/>
              </a:rPr>
              <a:t>，</a:t>
            </a:r>
            <a:r>
              <a:rPr lang="en-US" altLang="zh-CN" sz="2800" u="sng" dirty="0" err="1">
                <a:solidFill>
                  <a:srgbClr val="FF0000"/>
                </a:solidFill>
                <a:latin typeface="Garamond" panose="02020404030301010803" pitchFamily="18" charset="0"/>
                <a:cs typeface="Times New Roman" panose="02020603050405020304" pitchFamily="18" charset="0"/>
              </a:rPr>
              <a:t>i</a:t>
            </a:r>
            <a:r>
              <a:rPr lang="en-US" altLang="zh-CN" sz="2800" u="sng" dirty="0">
                <a:solidFill>
                  <a:srgbClr val="FF0000"/>
                </a:solidFill>
                <a:latin typeface="Garamond" panose="02020404030301010803" pitchFamily="18" charset="0"/>
                <a:cs typeface="Times New Roman" panose="02020603050405020304" pitchFamily="18" charset="0"/>
              </a:rPr>
              <a:t>) = </a:t>
            </a:r>
            <a:r>
              <a:rPr lang="en-US" altLang="zh-CN" sz="2800" u="sng" dirty="0" err="1">
                <a:solidFill>
                  <a:srgbClr val="FF0000"/>
                </a:solidFill>
                <a:latin typeface="Garamond" panose="02020404030301010803" pitchFamily="18" charset="0"/>
                <a:cs typeface="Times New Roman" panose="02020603050405020304" pitchFamily="18" charset="0"/>
              </a:rPr>
              <a:t>i</a:t>
            </a:r>
            <a:endParaRPr lang="en-US" altLang="zh-CN" sz="2800" u="sng" dirty="0">
              <a:solidFill>
                <a:srgbClr val="FF0000"/>
              </a:solidFill>
              <a:latin typeface="Garamond" panose="02020404030301010803" pitchFamily="18" charset="0"/>
              <a:cs typeface="Times New Roman" panose="02020603050405020304" pitchFamily="18" charset="0"/>
            </a:endParaRPr>
          </a:p>
          <a:p>
            <a:pPr marL="360363" indent="-360363"/>
            <a:r>
              <a:rPr lang="zh-CN" altLang="en-US" sz="3200" dirty="0">
                <a:latin typeface="Garamond" panose="02020404030301010803" pitchFamily="18" charset="0"/>
                <a:cs typeface="Times New Roman" panose="02020603050405020304" pitchFamily="18" charset="0"/>
              </a:rPr>
              <a:t>优点</a:t>
            </a:r>
          </a:p>
          <a:p>
            <a:pPr marL="900113" lvl="1" indent="-360363"/>
            <a:r>
              <a:rPr lang="zh-CN" altLang="en-US" sz="2800" dirty="0">
                <a:latin typeface="Garamond" panose="02020404030301010803" pitchFamily="18" charset="0"/>
                <a:cs typeface="Times New Roman" panose="02020603050405020304" pitchFamily="18" charset="0"/>
              </a:rPr>
              <a:t>表中所有的存储位置都可作为插入记录的候选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B9AD9496-3AEE-4F86-B783-7DD1A08C5F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22123A1-A5E6-47C7-BBB5-1C3FBD700BF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6259" name="标题 1">
            <a:extLst>
              <a:ext uri="{FF2B5EF4-FFF2-40B4-BE49-F238E27FC236}">
                <a16:creationId xmlns:a16="http://schemas.microsoft.com/office/drawing/2014/main" id="{CAC07319-A5CF-4DDC-BD30-B69BCF7D49DB}"/>
              </a:ext>
            </a:extLst>
          </p:cNvPr>
          <p:cNvSpPr>
            <a:spLocks noGrp="1" noChangeArrowheads="1"/>
          </p:cNvSpPr>
          <p:nvPr>
            <p:ph type="title" idx="4294967295"/>
          </p:nvPr>
        </p:nvSpPr>
        <p:spPr/>
        <p:txBody>
          <a:bodyPr/>
          <a:lstStyle/>
          <a:p>
            <a:r>
              <a:rPr lang="zh-CN" altLang="en-US" b="1">
                <a:ea typeface="黑体" panose="02010609060101010101" pitchFamily="49" charset="-122"/>
              </a:rPr>
              <a:t>产生的问题</a:t>
            </a:r>
            <a:r>
              <a:rPr lang="zh-CN" altLang="en-US" b="1">
                <a:latin typeface="Arial" panose="020B0604020202020204" pitchFamily="34" charset="0"/>
                <a:ea typeface="黑体" panose="02010609060101010101" pitchFamily="49" charset="-122"/>
              </a:rPr>
              <a:t>：</a:t>
            </a:r>
            <a:r>
              <a:rPr lang="zh-CN" altLang="en-US" b="1">
                <a:ea typeface="黑体" panose="02010609060101010101" pitchFamily="49" charset="-122"/>
              </a:rPr>
              <a:t>聚集</a:t>
            </a:r>
          </a:p>
        </p:txBody>
      </p:sp>
      <p:sp>
        <p:nvSpPr>
          <p:cNvPr id="96260" name="内容占位符 2">
            <a:extLst>
              <a:ext uri="{FF2B5EF4-FFF2-40B4-BE49-F238E27FC236}">
                <a16:creationId xmlns:a16="http://schemas.microsoft.com/office/drawing/2014/main" id="{E2CC4C04-74CB-4779-ACBC-EEBD4FF12CB3}"/>
              </a:ext>
            </a:extLst>
          </p:cNvPr>
          <p:cNvSpPr>
            <a:spLocks noGrp="1" noChangeArrowheads="1"/>
          </p:cNvSpPr>
          <p:nvPr>
            <p:ph idx="4294967295"/>
          </p:nvPr>
        </p:nvSpPr>
        <p:spPr>
          <a:xfrm>
            <a:off x="203173" y="1066800"/>
            <a:ext cx="10330683" cy="5334000"/>
          </a:xfrm>
        </p:spPr>
        <p:txBody>
          <a:bodyPr/>
          <a:lstStyle/>
          <a:p>
            <a:pPr marL="360363" indent="-360363"/>
            <a:r>
              <a:rPr lang="en-US" altLang="zh-CN" sz="3200" dirty="0">
                <a:latin typeface="Garamond" panose="02020404030301010803" pitchFamily="18" charset="0"/>
              </a:rPr>
              <a:t>“</a:t>
            </a:r>
            <a:r>
              <a:rPr lang="zh-CN" altLang="en-US" sz="3200" dirty="0">
                <a:solidFill>
                  <a:srgbClr val="FF0000"/>
                </a:solidFill>
                <a:latin typeface="Garamond" panose="02020404030301010803" pitchFamily="18" charset="0"/>
              </a:rPr>
              <a:t>聚集</a:t>
            </a:r>
            <a:r>
              <a:rPr lang="zh-CN" altLang="en-US" sz="3200" dirty="0">
                <a:latin typeface="Garamond" panose="02020404030301010803" pitchFamily="18" charset="0"/>
              </a:rPr>
              <a:t>”（或称“堆积”）</a:t>
            </a:r>
          </a:p>
          <a:p>
            <a:pPr marL="900113" lvl="1" indent="-360363"/>
            <a:r>
              <a:rPr lang="zh-CN" altLang="en-US" sz="3200" dirty="0">
                <a:latin typeface="Garamond" panose="02020404030301010803" pitchFamily="18" charset="0"/>
              </a:rPr>
              <a:t>基地址不同的记录，争夺同一后继地址序列</a:t>
            </a:r>
          </a:p>
          <a:p>
            <a:pPr marL="900113" lvl="1" indent="-360363"/>
            <a:r>
              <a:rPr lang="zh-CN" altLang="en-US" sz="3200" dirty="0">
                <a:latin typeface="Garamond" panose="02020404030301010803" pitchFamily="18" charset="0"/>
              </a:rPr>
              <a:t>小聚集汇成大聚集，导致很长的探查序列</a:t>
            </a:r>
            <a:endParaRPr lang="en-US" altLang="zh-CN" sz="3200" dirty="0">
              <a:latin typeface="Garamond" panose="02020404030301010803"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6">
            <a:extLst>
              <a:ext uri="{FF2B5EF4-FFF2-40B4-BE49-F238E27FC236}">
                <a16:creationId xmlns:a16="http://schemas.microsoft.com/office/drawing/2014/main" id="{931F834D-F664-400C-8304-20D5F6BE71BE}"/>
              </a:ext>
            </a:extLst>
          </p:cNvPr>
          <p:cNvSpPr>
            <a:spLocks noGrp="1"/>
          </p:cNvSpPr>
          <p:nvPr>
            <p:ph type="sldNum" sz="quarter" idx="12"/>
          </p:nvPr>
        </p:nvSpPr>
        <p:spPr>
          <a:xfrm>
            <a:off x="10411592" y="6143014"/>
            <a:ext cx="1828562"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A4332B7-52F0-4CD5-BFC1-1C5EEA5C835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7283" name="Rectangle 2">
            <a:extLst>
              <a:ext uri="{FF2B5EF4-FFF2-40B4-BE49-F238E27FC236}">
                <a16:creationId xmlns:a16="http://schemas.microsoft.com/office/drawing/2014/main" id="{EE47D185-A1F4-4578-88B2-6DD2D7B76C33}"/>
              </a:ext>
            </a:extLst>
          </p:cNvPr>
          <p:cNvSpPr>
            <a:spLocks noGrp="1" noChangeArrowheads="1"/>
          </p:cNvSpPr>
          <p:nvPr>
            <p:ph type="title"/>
          </p:nvPr>
        </p:nvSpPr>
        <p:spPr/>
        <p:txBody>
          <a:bodyPr/>
          <a:lstStyle/>
          <a:p>
            <a:r>
              <a:rPr lang="zh-CN" altLang="en-US" sz="4000" b="1">
                <a:ea typeface="黑体" panose="02010609060101010101" pitchFamily="49" charset="-122"/>
              </a:rPr>
              <a:t>散列表示例</a:t>
            </a:r>
          </a:p>
        </p:txBody>
      </p:sp>
      <p:sp>
        <p:nvSpPr>
          <p:cNvPr id="97284" name="Rectangle 3">
            <a:extLst>
              <a:ext uri="{FF2B5EF4-FFF2-40B4-BE49-F238E27FC236}">
                <a16:creationId xmlns:a16="http://schemas.microsoft.com/office/drawing/2014/main" id="{B1F0D10E-B447-444A-93B3-A78ED2575CDB}"/>
              </a:ext>
            </a:extLst>
          </p:cNvPr>
          <p:cNvSpPr>
            <a:spLocks noGrp="1" noChangeArrowheads="1"/>
          </p:cNvSpPr>
          <p:nvPr>
            <p:ph type="body" sz="half" idx="1"/>
          </p:nvPr>
        </p:nvSpPr>
        <p:spPr>
          <a:xfrm>
            <a:off x="203173" y="914400"/>
            <a:ext cx="11684027" cy="5334000"/>
          </a:xfrm>
        </p:spPr>
        <p:txBody>
          <a:bodyPr/>
          <a:lstStyle/>
          <a:p>
            <a:r>
              <a:rPr lang="zh-CN" altLang="en-US" sz="2400" dirty="0">
                <a:ea typeface="宋体" panose="02010600030101010101" pitchFamily="2" charset="-122"/>
              </a:rPr>
              <a:t>已知一组关键码为（</a:t>
            </a:r>
            <a:r>
              <a:rPr lang="en-US" altLang="zh-CN" sz="2400" dirty="0">
                <a:ea typeface="宋体" panose="02010600030101010101" pitchFamily="2" charset="-122"/>
              </a:rPr>
              <a:t>26</a:t>
            </a:r>
            <a:r>
              <a:rPr lang="zh-CN" altLang="en-US" sz="2400" dirty="0">
                <a:ea typeface="宋体" panose="02010600030101010101" pitchFamily="2" charset="-122"/>
              </a:rPr>
              <a:t>，</a:t>
            </a:r>
            <a:r>
              <a:rPr lang="en-US" altLang="zh-CN" sz="2400" dirty="0">
                <a:ea typeface="宋体" panose="02010600030101010101" pitchFamily="2" charset="-122"/>
              </a:rPr>
              <a:t>36</a:t>
            </a:r>
            <a:r>
              <a:rPr lang="zh-CN" altLang="en-US" sz="2400" dirty="0">
                <a:ea typeface="宋体" panose="02010600030101010101" pitchFamily="2" charset="-122"/>
              </a:rPr>
              <a:t>，</a:t>
            </a:r>
            <a:r>
              <a:rPr lang="en-US" altLang="zh-CN" sz="2400" dirty="0">
                <a:ea typeface="宋体" panose="02010600030101010101" pitchFamily="2" charset="-122"/>
              </a:rPr>
              <a:t>41</a:t>
            </a:r>
            <a:r>
              <a:rPr lang="zh-CN" altLang="en-US" sz="2400" dirty="0">
                <a:ea typeface="宋体" panose="02010600030101010101" pitchFamily="2" charset="-122"/>
              </a:rPr>
              <a:t>，</a:t>
            </a:r>
            <a:r>
              <a:rPr lang="en-US" altLang="zh-CN" sz="2400" dirty="0">
                <a:ea typeface="宋体" panose="02010600030101010101" pitchFamily="2" charset="-122"/>
              </a:rPr>
              <a:t>38</a:t>
            </a:r>
            <a:r>
              <a:rPr lang="zh-CN" altLang="en-US" sz="2400" dirty="0">
                <a:ea typeface="宋体" panose="02010600030101010101" pitchFamily="2" charset="-122"/>
              </a:rPr>
              <a:t>，</a:t>
            </a:r>
            <a:r>
              <a:rPr lang="en-US" altLang="zh-CN" sz="2400" dirty="0">
                <a:ea typeface="宋体" panose="02010600030101010101" pitchFamily="2" charset="-122"/>
              </a:rPr>
              <a:t>44</a:t>
            </a:r>
            <a:r>
              <a:rPr lang="zh-CN" altLang="en-US" sz="2400" dirty="0">
                <a:ea typeface="宋体" panose="02010600030101010101" pitchFamily="2" charset="-122"/>
              </a:rPr>
              <a:t>，</a:t>
            </a:r>
            <a:r>
              <a:rPr lang="en-US" altLang="zh-CN" sz="2400" dirty="0">
                <a:ea typeface="宋体" panose="02010600030101010101" pitchFamily="2" charset="-122"/>
              </a:rPr>
              <a:t>15</a:t>
            </a:r>
            <a:r>
              <a:rPr lang="zh-CN" altLang="en-US" sz="2400" dirty="0">
                <a:ea typeface="宋体" panose="02010600030101010101" pitchFamily="2" charset="-122"/>
              </a:rPr>
              <a:t>，</a:t>
            </a:r>
            <a:r>
              <a:rPr lang="en-US" altLang="zh-CN" sz="2400" dirty="0">
                <a:ea typeface="宋体" panose="02010600030101010101" pitchFamily="2" charset="-122"/>
              </a:rPr>
              <a:t>68</a:t>
            </a:r>
            <a:r>
              <a:rPr lang="zh-CN" altLang="en-US" sz="2400" dirty="0">
                <a:ea typeface="宋体" panose="02010600030101010101" pitchFamily="2" charset="-122"/>
              </a:rPr>
              <a:t>，</a:t>
            </a:r>
            <a:r>
              <a:rPr lang="en-US" altLang="zh-CN" sz="2400" dirty="0">
                <a:ea typeface="宋体" panose="02010600030101010101" pitchFamily="2" charset="-122"/>
              </a:rPr>
              <a:t>12</a:t>
            </a:r>
            <a:r>
              <a:rPr lang="zh-CN" altLang="en-US" sz="2400" dirty="0">
                <a:ea typeface="宋体" panose="02010600030101010101" pitchFamily="2" charset="-122"/>
              </a:rPr>
              <a:t>，</a:t>
            </a:r>
            <a:r>
              <a:rPr lang="en-US" altLang="zh-CN" sz="2400" dirty="0">
                <a:ea typeface="宋体" panose="02010600030101010101" pitchFamily="2" charset="-122"/>
              </a:rPr>
              <a:t>06</a:t>
            </a:r>
            <a:r>
              <a:rPr lang="zh-CN" altLang="en-US" sz="2400" dirty="0">
                <a:ea typeface="宋体" panose="02010600030101010101" pitchFamily="2" charset="-122"/>
              </a:rPr>
              <a:t>，</a:t>
            </a:r>
            <a:r>
              <a:rPr lang="en-US" altLang="zh-CN" sz="2400" dirty="0">
                <a:ea typeface="宋体" panose="02010600030101010101" pitchFamily="2" charset="-122"/>
              </a:rPr>
              <a:t>51</a:t>
            </a:r>
            <a:r>
              <a:rPr lang="zh-CN" altLang="en-US" sz="2400" dirty="0">
                <a:ea typeface="宋体" panose="02010600030101010101" pitchFamily="2" charset="-122"/>
              </a:rPr>
              <a:t>，</a:t>
            </a:r>
            <a:r>
              <a:rPr lang="en-US" altLang="zh-CN" sz="2400" dirty="0">
                <a:ea typeface="宋体" panose="02010600030101010101" pitchFamily="2" charset="-122"/>
              </a:rPr>
              <a:t>25</a:t>
            </a:r>
            <a:r>
              <a:rPr lang="zh-CN" altLang="en-US" sz="2400" dirty="0">
                <a:ea typeface="宋体" panose="02010600030101010101" pitchFamily="2" charset="-122"/>
              </a:rPr>
              <a:t>），散列表长度</a:t>
            </a:r>
            <a:r>
              <a:rPr lang="en-US" altLang="zh-CN" sz="2400" dirty="0">
                <a:ea typeface="宋体" panose="02010600030101010101" pitchFamily="2" charset="-122"/>
              </a:rPr>
              <a:t>M = 15</a:t>
            </a:r>
            <a:r>
              <a:rPr lang="zh-CN" altLang="en-US" sz="2400" dirty="0">
                <a:ea typeface="宋体" panose="02010600030101010101" pitchFamily="2" charset="-122"/>
              </a:rPr>
              <a:t>，用线性探查法解决冲突构造这组关键码的散列表。</a:t>
            </a:r>
          </a:p>
          <a:p>
            <a:pPr lvl="1"/>
            <a:r>
              <a:rPr lang="zh-CN" altLang="en-US" sz="2000" dirty="0">
                <a:ea typeface="宋体" panose="02010600030101010101" pitchFamily="2" charset="-122"/>
              </a:rPr>
              <a:t>利用除余法构造散列函数，选取小于Ｍ的最大质数</a:t>
            </a:r>
            <a:r>
              <a:rPr lang="en-US" altLang="zh-CN" sz="2000" dirty="0">
                <a:ea typeface="宋体" panose="02010600030101010101" pitchFamily="2" charset="-122"/>
              </a:rPr>
              <a:t>P = 13</a:t>
            </a:r>
            <a:r>
              <a:rPr lang="zh-CN" altLang="en-US" sz="2000" dirty="0">
                <a:ea typeface="宋体" panose="02010600030101010101" pitchFamily="2" charset="-122"/>
              </a:rPr>
              <a:t>，则散列函数为：</a:t>
            </a:r>
            <a:r>
              <a:rPr lang="en-US" altLang="zh-CN" sz="2000" dirty="0">
                <a:ea typeface="宋体" panose="02010600030101010101" pitchFamily="2" charset="-122"/>
              </a:rPr>
              <a:t>h(K)= K %13</a:t>
            </a:r>
            <a:r>
              <a:rPr lang="zh-CN" altLang="en-US" sz="2000" dirty="0">
                <a:ea typeface="宋体" panose="02010600030101010101" pitchFamily="2" charset="-122"/>
              </a:rPr>
              <a:t>。顺序插入各个结点：</a:t>
            </a:r>
            <a:r>
              <a:rPr lang="en-US" altLang="zh-CN" sz="2000" u="sng" dirty="0">
                <a:solidFill>
                  <a:srgbClr val="C00000"/>
                </a:solidFill>
                <a:ea typeface="宋体" panose="02010600030101010101" pitchFamily="2" charset="-122"/>
              </a:rPr>
              <a:t>26:  h(26) = 0</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36:  h(36) = 10</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41:  h(41) = 2</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38:  h(38) = 12</a:t>
            </a:r>
            <a:r>
              <a:rPr lang="zh-CN" altLang="en-US" sz="2000" dirty="0">
                <a:solidFill>
                  <a:srgbClr val="C00000"/>
                </a:solidFill>
                <a:ea typeface="宋体" panose="02010600030101010101" pitchFamily="2" charset="-122"/>
              </a:rPr>
              <a:t>；</a:t>
            </a:r>
            <a:r>
              <a:rPr lang="en-US" altLang="zh-CN" sz="2000" u="sng" dirty="0">
                <a:solidFill>
                  <a:srgbClr val="C00000"/>
                </a:solidFill>
                <a:ea typeface="宋体" panose="02010600030101010101" pitchFamily="2" charset="-122"/>
              </a:rPr>
              <a:t>44:  h(44) = 5</a:t>
            </a:r>
          </a:p>
          <a:p>
            <a:pPr lvl="1"/>
            <a:r>
              <a:rPr lang="zh-CN" altLang="en-US" sz="2000" dirty="0">
                <a:ea typeface="宋体" panose="02010600030101010101" pitchFamily="2" charset="-122"/>
              </a:rPr>
              <a:t>发生冲突：</a:t>
            </a:r>
            <a:r>
              <a:rPr lang="en-US" altLang="zh-CN" sz="2000" dirty="0">
                <a:ea typeface="宋体" panose="02010600030101010101" pitchFamily="2" charset="-122"/>
              </a:rPr>
              <a:t>15</a:t>
            </a:r>
            <a:r>
              <a:rPr lang="zh-CN" altLang="en-US" sz="2000" dirty="0">
                <a:ea typeface="宋体" panose="02010600030101010101" pitchFamily="2" charset="-122"/>
              </a:rPr>
              <a:t>，</a:t>
            </a:r>
            <a:r>
              <a:rPr lang="en-US" altLang="zh-CN" sz="2000" dirty="0">
                <a:ea typeface="宋体" panose="02010600030101010101" pitchFamily="2" charset="-122"/>
              </a:rPr>
              <a:t>68</a:t>
            </a:r>
            <a:r>
              <a:rPr lang="zh-CN" altLang="en-US" sz="2000" dirty="0">
                <a:ea typeface="宋体" panose="02010600030101010101" pitchFamily="2" charset="-122"/>
              </a:rPr>
              <a:t>，</a:t>
            </a:r>
            <a:r>
              <a:rPr lang="en-US" altLang="zh-CN" sz="2000" dirty="0">
                <a:ea typeface="宋体" panose="02010600030101010101" pitchFamily="2" charset="-122"/>
              </a:rPr>
              <a:t>12</a:t>
            </a:r>
            <a:r>
              <a:rPr lang="zh-CN" altLang="en-US" sz="2000" dirty="0">
                <a:ea typeface="宋体" panose="02010600030101010101" pitchFamily="2" charset="-122"/>
              </a:rPr>
              <a:t>，</a:t>
            </a:r>
            <a:r>
              <a:rPr lang="en-US" altLang="zh-CN" sz="2000" dirty="0">
                <a:ea typeface="宋体" panose="02010600030101010101" pitchFamily="2" charset="-122"/>
              </a:rPr>
              <a:t>6</a:t>
            </a:r>
            <a:r>
              <a:rPr lang="zh-CN" altLang="en-US" sz="2000" dirty="0">
                <a:ea typeface="宋体" panose="02010600030101010101" pitchFamily="2" charset="-122"/>
              </a:rPr>
              <a:t>，</a:t>
            </a:r>
            <a:r>
              <a:rPr lang="en-US" altLang="zh-CN" sz="2000" dirty="0">
                <a:ea typeface="宋体" panose="02010600030101010101" pitchFamily="2" charset="-122"/>
              </a:rPr>
              <a:t>51</a:t>
            </a:r>
            <a:r>
              <a:rPr lang="zh-CN" altLang="en-US" sz="2000" dirty="0">
                <a:ea typeface="宋体" panose="02010600030101010101" pitchFamily="2" charset="-122"/>
              </a:rPr>
              <a:t>，</a:t>
            </a:r>
            <a:r>
              <a:rPr lang="en-US" altLang="zh-CN" sz="2000" dirty="0">
                <a:ea typeface="宋体" panose="02010600030101010101" pitchFamily="2" charset="-122"/>
              </a:rPr>
              <a:t>25</a:t>
            </a:r>
          </a:p>
        </p:txBody>
      </p:sp>
      <p:graphicFrame>
        <p:nvGraphicFramePr>
          <p:cNvPr id="6" name="表格 5">
            <a:extLst>
              <a:ext uri="{FF2B5EF4-FFF2-40B4-BE49-F238E27FC236}">
                <a16:creationId xmlns:a16="http://schemas.microsoft.com/office/drawing/2014/main" id="{0046CE81-9A7F-443F-A560-F3693761B3E6}"/>
              </a:ext>
            </a:extLst>
          </p:cNvPr>
          <p:cNvGraphicFramePr>
            <a:graphicFrameLocks noGrp="1"/>
          </p:cNvGraphicFramePr>
          <p:nvPr>
            <p:extLst>
              <p:ext uri="{D42A27DB-BD31-4B8C-83A1-F6EECF244321}">
                <p14:modId xmlns:p14="http://schemas.microsoft.com/office/powerpoint/2010/main" val="3463851398"/>
              </p:ext>
            </p:extLst>
          </p:nvPr>
        </p:nvGraphicFramePr>
        <p:xfrm>
          <a:off x="2461921" y="4580914"/>
          <a:ext cx="8077201" cy="1181100"/>
        </p:xfrm>
        <a:graphic>
          <a:graphicData uri="http://schemas.openxmlformats.org/drawingml/2006/table">
            <a:tbl>
              <a:tblPr/>
              <a:tblGrid>
                <a:gridCol w="536296">
                  <a:extLst>
                    <a:ext uri="{9D8B030D-6E8A-4147-A177-3AD203B41FA5}">
                      <a16:colId xmlns:a16="http://schemas.microsoft.com/office/drawing/2014/main" val="20000"/>
                    </a:ext>
                  </a:extLst>
                </a:gridCol>
                <a:gridCol w="539745">
                  <a:extLst>
                    <a:ext uri="{9D8B030D-6E8A-4147-A177-3AD203B41FA5}">
                      <a16:colId xmlns:a16="http://schemas.microsoft.com/office/drawing/2014/main" val="20001"/>
                    </a:ext>
                  </a:extLst>
                </a:gridCol>
                <a:gridCol w="536296">
                  <a:extLst>
                    <a:ext uri="{9D8B030D-6E8A-4147-A177-3AD203B41FA5}">
                      <a16:colId xmlns:a16="http://schemas.microsoft.com/office/drawing/2014/main" val="20002"/>
                    </a:ext>
                  </a:extLst>
                </a:gridCol>
                <a:gridCol w="539745">
                  <a:extLst>
                    <a:ext uri="{9D8B030D-6E8A-4147-A177-3AD203B41FA5}">
                      <a16:colId xmlns:a16="http://schemas.microsoft.com/office/drawing/2014/main" val="20003"/>
                    </a:ext>
                  </a:extLst>
                </a:gridCol>
                <a:gridCol w="539745">
                  <a:extLst>
                    <a:ext uri="{9D8B030D-6E8A-4147-A177-3AD203B41FA5}">
                      <a16:colId xmlns:a16="http://schemas.microsoft.com/office/drawing/2014/main" val="20004"/>
                    </a:ext>
                  </a:extLst>
                </a:gridCol>
                <a:gridCol w="539745">
                  <a:extLst>
                    <a:ext uri="{9D8B030D-6E8A-4147-A177-3AD203B41FA5}">
                      <a16:colId xmlns:a16="http://schemas.microsoft.com/office/drawing/2014/main" val="20005"/>
                    </a:ext>
                  </a:extLst>
                </a:gridCol>
                <a:gridCol w="539745">
                  <a:extLst>
                    <a:ext uri="{9D8B030D-6E8A-4147-A177-3AD203B41FA5}">
                      <a16:colId xmlns:a16="http://schemas.microsoft.com/office/drawing/2014/main" val="20006"/>
                    </a:ext>
                  </a:extLst>
                </a:gridCol>
                <a:gridCol w="538020">
                  <a:extLst>
                    <a:ext uri="{9D8B030D-6E8A-4147-A177-3AD203B41FA5}">
                      <a16:colId xmlns:a16="http://schemas.microsoft.com/office/drawing/2014/main" val="20007"/>
                    </a:ext>
                  </a:extLst>
                </a:gridCol>
                <a:gridCol w="538020">
                  <a:extLst>
                    <a:ext uri="{9D8B030D-6E8A-4147-A177-3AD203B41FA5}">
                      <a16:colId xmlns:a16="http://schemas.microsoft.com/office/drawing/2014/main" val="20008"/>
                    </a:ext>
                  </a:extLst>
                </a:gridCol>
                <a:gridCol w="538020">
                  <a:extLst>
                    <a:ext uri="{9D8B030D-6E8A-4147-A177-3AD203B41FA5}">
                      <a16:colId xmlns:a16="http://schemas.microsoft.com/office/drawing/2014/main" val="20009"/>
                    </a:ext>
                  </a:extLst>
                </a:gridCol>
                <a:gridCol w="555264">
                  <a:extLst>
                    <a:ext uri="{9D8B030D-6E8A-4147-A177-3AD203B41FA5}">
                      <a16:colId xmlns:a16="http://schemas.microsoft.com/office/drawing/2014/main" val="20010"/>
                    </a:ext>
                  </a:extLst>
                </a:gridCol>
                <a:gridCol w="538020">
                  <a:extLst>
                    <a:ext uri="{9D8B030D-6E8A-4147-A177-3AD203B41FA5}">
                      <a16:colId xmlns:a16="http://schemas.microsoft.com/office/drawing/2014/main" val="20011"/>
                    </a:ext>
                  </a:extLst>
                </a:gridCol>
                <a:gridCol w="522500">
                  <a:extLst>
                    <a:ext uri="{9D8B030D-6E8A-4147-A177-3AD203B41FA5}">
                      <a16:colId xmlns:a16="http://schemas.microsoft.com/office/drawing/2014/main" val="20012"/>
                    </a:ext>
                  </a:extLst>
                </a:gridCol>
                <a:gridCol w="538020">
                  <a:extLst>
                    <a:ext uri="{9D8B030D-6E8A-4147-A177-3AD203B41FA5}">
                      <a16:colId xmlns:a16="http://schemas.microsoft.com/office/drawing/2014/main" val="20013"/>
                    </a:ext>
                  </a:extLst>
                </a:gridCol>
                <a:gridCol w="538020">
                  <a:extLst>
                    <a:ext uri="{9D8B030D-6E8A-4147-A177-3AD203B41FA5}">
                      <a16:colId xmlns:a16="http://schemas.microsoft.com/office/drawing/2014/main" val="20014"/>
                    </a:ext>
                  </a:extLst>
                </a:gridCol>
              </a:tblGrid>
              <a:tr h="632201">
                <a:tc>
                  <a:txBody>
                    <a:bodyPr/>
                    <a:lstStyle/>
                    <a:p>
                      <a:pPr algn="ctr">
                        <a:spcAft>
                          <a:spcPts val="0"/>
                        </a:spcAft>
                      </a:pPr>
                      <a:r>
                        <a:rPr lang="en-US" sz="2800" b="1" kern="100" dirty="0">
                          <a:latin typeface="+mn-lt"/>
                          <a:ea typeface="宋体"/>
                          <a:cs typeface="Times New Roman"/>
                        </a:rPr>
                        <a:t>0</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2</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3</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4</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5</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6</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7</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8</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9</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10</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25755" algn="ctr">
                        <a:spcAft>
                          <a:spcPts val="0"/>
                        </a:spcAft>
                      </a:pPr>
                      <a:r>
                        <a:rPr lang="en-US" sz="2800" b="1" kern="100">
                          <a:latin typeface="+mn-lt"/>
                          <a:ea typeface="宋体"/>
                          <a:cs typeface="Times New Roman"/>
                        </a:rPr>
                        <a:t>11</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12</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13</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latin typeface="+mn-lt"/>
                          <a:ea typeface="宋体"/>
                          <a:cs typeface="Times New Roman"/>
                        </a:rPr>
                        <a:t>14</a:t>
                      </a:r>
                      <a:endParaRPr lang="zh-CN" sz="3600" kern="10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8899">
                <a:tc>
                  <a:txBody>
                    <a:bodyPr/>
                    <a:lstStyle/>
                    <a:p>
                      <a:pPr algn="ctr">
                        <a:spcAft>
                          <a:spcPts val="0"/>
                        </a:spcAft>
                      </a:pPr>
                      <a:r>
                        <a:rPr lang="en-US" sz="2800" b="1" kern="100" dirty="0">
                          <a:latin typeface="+mn-lt"/>
                          <a:ea typeface="宋体"/>
                          <a:cs typeface="Times New Roman"/>
                        </a:rPr>
                        <a:t>26</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41</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solidFill>
                          <a:srgbClr val="FF0000"/>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solidFill>
                          <a:srgbClr val="CC0099"/>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44</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36</a:t>
                      </a: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325755"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latin typeface="+mn-lt"/>
                          <a:ea typeface="宋体"/>
                          <a:cs typeface="Times New Roman"/>
                        </a:rPr>
                        <a:t>38</a:t>
                      </a: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endParaRPr lang="zh-CN" sz="3600" kern="100" dirty="0">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矩形 1">
            <a:extLst>
              <a:ext uri="{FF2B5EF4-FFF2-40B4-BE49-F238E27FC236}">
                <a16:creationId xmlns:a16="http://schemas.microsoft.com/office/drawing/2014/main" id="{0EF1D672-1E47-48CE-8622-498C61157484}"/>
              </a:ext>
            </a:extLst>
          </p:cNvPr>
          <p:cNvSpPr/>
          <p:nvPr/>
        </p:nvSpPr>
        <p:spPr>
          <a:xfrm>
            <a:off x="3517609" y="4085615"/>
            <a:ext cx="544512" cy="523875"/>
          </a:xfrm>
          <a:prstGeom prst="rect">
            <a:avLst/>
          </a:prstGeom>
        </p:spPr>
        <p:txBody>
          <a:bodyPr wrap="none">
            <a:spAutoFit/>
          </a:bodyPr>
          <a:lstStyle/>
          <a:p>
            <a:pPr algn="just" eaLnBrk="1" hangingPunct="1">
              <a:spcAft>
                <a:spcPts val="0"/>
              </a:spcAft>
              <a:defRPr/>
            </a:pPr>
            <a:r>
              <a:rPr lang="en-US" altLang="zh-CN" sz="2800" b="1" kern="100" dirty="0">
                <a:solidFill>
                  <a:srgbClr val="FF0000"/>
                </a:solidFill>
                <a:latin typeface="Times New Roman"/>
                <a:ea typeface="宋体"/>
                <a:cs typeface="Times New Roman"/>
              </a:rPr>
              <a:t>15</a:t>
            </a:r>
            <a:endParaRPr lang="zh-CN" altLang="zh-CN" sz="3600" b="1" kern="100" dirty="0">
              <a:solidFill>
                <a:srgbClr val="FF0000"/>
              </a:solidFill>
              <a:latin typeface="Times New Roman"/>
              <a:ea typeface="宋体"/>
              <a:cs typeface="Times New Roman"/>
            </a:endParaRPr>
          </a:p>
        </p:txBody>
      </p:sp>
      <p:sp>
        <p:nvSpPr>
          <p:cNvPr id="3" name="矩形 2">
            <a:extLst>
              <a:ext uri="{FF2B5EF4-FFF2-40B4-BE49-F238E27FC236}">
                <a16:creationId xmlns:a16="http://schemas.microsoft.com/office/drawing/2014/main" id="{0BF004F5-E8FF-4E70-98AB-7267149418E9}"/>
              </a:ext>
            </a:extLst>
          </p:cNvPr>
          <p:cNvSpPr/>
          <p:nvPr/>
        </p:nvSpPr>
        <p:spPr>
          <a:xfrm>
            <a:off x="4049421" y="4103078"/>
            <a:ext cx="585788" cy="522287"/>
          </a:xfrm>
          <a:prstGeom prst="rect">
            <a:avLst/>
          </a:prstGeom>
        </p:spPr>
        <p:txBody>
          <a:bodyPr wrap="none">
            <a:spAutoFit/>
          </a:bodyPr>
          <a:lstStyle/>
          <a:p>
            <a:pPr algn="just" eaLnBrk="1" hangingPunct="1">
              <a:spcAft>
                <a:spcPts val="0"/>
              </a:spcAft>
              <a:defRPr/>
            </a:pPr>
            <a:r>
              <a:rPr lang="en-US" altLang="zh-CN" sz="2800" b="1" kern="100" dirty="0">
                <a:solidFill>
                  <a:srgbClr val="CC0099"/>
                </a:solidFill>
                <a:latin typeface="Arial" charset="0"/>
                <a:ea typeface="宋体"/>
                <a:cs typeface="Times New Roman"/>
              </a:rPr>
              <a:t>68</a:t>
            </a:r>
            <a:endParaRPr lang="zh-CN" altLang="zh-CN" sz="3600" b="1" kern="100" dirty="0">
              <a:solidFill>
                <a:srgbClr val="CC0099"/>
              </a:solidFill>
              <a:latin typeface="Arial" charset="0"/>
              <a:ea typeface="宋体"/>
              <a:cs typeface="Times New Roman"/>
            </a:endParaRPr>
          </a:p>
        </p:txBody>
      </p:sp>
      <p:sp>
        <p:nvSpPr>
          <p:cNvPr id="4" name="矩形 3">
            <a:extLst>
              <a:ext uri="{FF2B5EF4-FFF2-40B4-BE49-F238E27FC236}">
                <a16:creationId xmlns:a16="http://schemas.microsoft.com/office/drawing/2014/main" id="{8DBA410C-1F4B-42C3-91B9-8A12B68A1B93}"/>
              </a:ext>
            </a:extLst>
          </p:cNvPr>
          <p:cNvSpPr/>
          <p:nvPr/>
        </p:nvSpPr>
        <p:spPr>
          <a:xfrm>
            <a:off x="8886535" y="4157052"/>
            <a:ext cx="593725" cy="461962"/>
          </a:xfrm>
          <a:prstGeom prst="rect">
            <a:avLst/>
          </a:prstGeom>
        </p:spPr>
        <p:txBody>
          <a:bodyPr>
            <a:spAutoFit/>
          </a:bodyPr>
          <a:lstStyle/>
          <a:p>
            <a:pPr algn="ctr">
              <a:spcAft>
                <a:spcPts val="0"/>
              </a:spcAft>
              <a:defRPr/>
            </a:pPr>
            <a:r>
              <a:rPr lang="en-US" altLang="zh-CN" sz="2400" b="1" kern="100" dirty="0">
                <a:solidFill>
                  <a:srgbClr val="3333FF"/>
                </a:solidFill>
                <a:latin typeface="Arial" panose="020B0604020202020204" pitchFamily="34" charset="0"/>
                <a:ea typeface="宋体"/>
                <a:cs typeface="Times New Roman"/>
              </a:rPr>
              <a:t>12</a:t>
            </a:r>
            <a:endParaRPr lang="zh-CN" altLang="zh-CN" sz="3200" b="1" kern="100" dirty="0">
              <a:solidFill>
                <a:srgbClr val="3333FF"/>
              </a:solidFill>
              <a:latin typeface="Arial" panose="020B0604020202020204" pitchFamily="34" charset="0"/>
              <a:ea typeface="宋体"/>
              <a:cs typeface="Times New Roman"/>
            </a:endParaRPr>
          </a:p>
        </p:txBody>
      </p:sp>
      <p:sp>
        <p:nvSpPr>
          <p:cNvPr id="5" name="矩形 4">
            <a:extLst>
              <a:ext uri="{FF2B5EF4-FFF2-40B4-BE49-F238E27FC236}">
                <a16:creationId xmlns:a16="http://schemas.microsoft.com/office/drawing/2014/main" id="{EA9A6505-912D-4BAC-80C0-45B52672E36E}"/>
              </a:ext>
            </a:extLst>
          </p:cNvPr>
          <p:cNvSpPr>
            <a:spLocks noChangeArrowheads="1"/>
          </p:cNvSpPr>
          <p:nvPr/>
        </p:nvSpPr>
        <p:spPr bwMode="auto">
          <a:xfrm>
            <a:off x="5775034" y="4093553"/>
            <a:ext cx="3857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a:solidFill>
                  <a:srgbClr val="00B0F0"/>
                </a:solidFill>
                <a:latin typeface="Arial" panose="020B0604020202020204" pitchFamily="34" charset="0"/>
                <a:ea typeface="宋体" panose="02010600030101010101" pitchFamily="2" charset="-122"/>
                <a:cs typeface="+mn-cs"/>
              </a:rPr>
              <a:t>6</a:t>
            </a:r>
          </a:p>
        </p:txBody>
      </p:sp>
      <p:sp>
        <p:nvSpPr>
          <p:cNvPr id="7" name="矩形 6">
            <a:extLst>
              <a:ext uri="{FF2B5EF4-FFF2-40B4-BE49-F238E27FC236}">
                <a16:creationId xmlns:a16="http://schemas.microsoft.com/office/drawing/2014/main" id="{7737EF48-2B2C-4A51-BEBD-7758A42078A3}"/>
              </a:ext>
            </a:extLst>
          </p:cNvPr>
          <p:cNvSpPr>
            <a:spLocks noChangeArrowheads="1"/>
          </p:cNvSpPr>
          <p:nvPr/>
        </p:nvSpPr>
        <p:spPr bwMode="auto">
          <a:xfrm>
            <a:off x="8940509" y="4157052"/>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r>
              <a:rPr lang="en-US" altLang="zh-CN" sz="2400">
                <a:solidFill>
                  <a:srgbClr val="3333FF"/>
                </a:solidFill>
                <a:latin typeface="Arial" panose="020B0604020202020204" pitchFamily="34" charset="0"/>
                <a:ea typeface="宋体" panose="02010600030101010101" pitchFamily="2" charset="-122"/>
                <a:cs typeface="+mn-cs"/>
              </a:rPr>
              <a:t>51</a:t>
            </a:r>
          </a:p>
        </p:txBody>
      </p:sp>
      <p:sp>
        <p:nvSpPr>
          <p:cNvPr id="8" name="矩形 7">
            <a:extLst>
              <a:ext uri="{FF2B5EF4-FFF2-40B4-BE49-F238E27FC236}">
                <a16:creationId xmlns:a16="http://schemas.microsoft.com/office/drawing/2014/main" id="{B1395387-B56C-4558-B9F0-EA45D4F1A10D}"/>
              </a:ext>
            </a:extLst>
          </p:cNvPr>
          <p:cNvSpPr/>
          <p:nvPr/>
        </p:nvSpPr>
        <p:spPr>
          <a:xfrm>
            <a:off x="8932571" y="4161815"/>
            <a:ext cx="527050" cy="461963"/>
          </a:xfrm>
          <a:prstGeom prst="rect">
            <a:avLst/>
          </a:prstGeom>
        </p:spPr>
        <p:txBody>
          <a:bodyPr wrap="none">
            <a:spAutoFit/>
          </a:bodyPr>
          <a:lstStyle/>
          <a:p>
            <a:pPr algn="ctr">
              <a:spcAft>
                <a:spcPts val="0"/>
              </a:spcAft>
              <a:defRPr/>
            </a:pPr>
            <a:r>
              <a:rPr lang="en-US" altLang="zh-CN" sz="2400" b="1" kern="100" dirty="0">
                <a:solidFill>
                  <a:srgbClr val="3333FF"/>
                </a:solidFill>
                <a:latin typeface="Arial" panose="020B0604020202020204" pitchFamily="34" charset="0"/>
                <a:ea typeface="宋体"/>
                <a:cs typeface="Times New Roman"/>
              </a:rPr>
              <a:t>25</a:t>
            </a:r>
            <a:endParaRPr lang="zh-CN" altLang="zh-CN" sz="3200" b="1" kern="100" dirty="0">
              <a:solidFill>
                <a:srgbClr val="3333FF"/>
              </a:solidFill>
              <a:latin typeface="Arial" panose="020B0604020202020204" pitchFamily="34" charset="0"/>
              <a:ea typeface="宋体"/>
              <a:cs typeface="Times New Roman"/>
            </a:endParaRPr>
          </a:p>
        </p:txBody>
      </p:sp>
      <p:graphicFrame>
        <p:nvGraphicFramePr>
          <p:cNvPr id="9" name="表格 8">
            <a:extLst>
              <a:ext uri="{FF2B5EF4-FFF2-40B4-BE49-F238E27FC236}">
                <a16:creationId xmlns:a16="http://schemas.microsoft.com/office/drawing/2014/main" id="{50297357-6510-4B8B-8A89-3618090257F9}"/>
              </a:ext>
            </a:extLst>
          </p:cNvPr>
          <p:cNvGraphicFramePr>
            <a:graphicFrameLocks noGrp="1"/>
          </p:cNvGraphicFramePr>
          <p:nvPr>
            <p:extLst>
              <p:ext uri="{D42A27DB-BD31-4B8C-83A1-F6EECF244321}">
                <p14:modId xmlns:p14="http://schemas.microsoft.com/office/powerpoint/2010/main" val="781977847"/>
              </p:ext>
            </p:extLst>
          </p:nvPr>
        </p:nvGraphicFramePr>
        <p:xfrm>
          <a:off x="2461921" y="5762014"/>
          <a:ext cx="8077200" cy="457200"/>
        </p:xfrm>
        <a:graphic>
          <a:graphicData uri="http://schemas.openxmlformats.org/drawingml/2006/table">
            <a:tbl>
              <a:tblPr firstRow="1" bandRow="1">
                <a:tableStyleId>{8A107856-5554-42FB-B03E-39F5DBC370BA}</a:tableStyleId>
              </a:tblPr>
              <a:tblGrid>
                <a:gridCol w="538480">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gridCol w="538480">
                  <a:extLst>
                    <a:ext uri="{9D8B030D-6E8A-4147-A177-3AD203B41FA5}">
                      <a16:colId xmlns:a16="http://schemas.microsoft.com/office/drawing/2014/main" val="20005"/>
                    </a:ext>
                  </a:extLst>
                </a:gridCol>
                <a:gridCol w="318893">
                  <a:extLst>
                    <a:ext uri="{9D8B030D-6E8A-4147-A177-3AD203B41FA5}">
                      <a16:colId xmlns:a16="http://schemas.microsoft.com/office/drawing/2014/main" val="20006"/>
                    </a:ext>
                  </a:extLst>
                </a:gridCol>
                <a:gridCol w="758067">
                  <a:extLst>
                    <a:ext uri="{9D8B030D-6E8A-4147-A177-3AD203B41FA5}">
                      <a16:colId xmlns:a16="http://schemas.microsoft.com/office/drawing/2014/main" val="20007"/>
                    </a:ext>
                  </a:extLst>
                </a:gridCol>
                <a:gridCol w="538480">
                  <a:extLst>
                    <a:ext uri="{9D8B030D-6E8A-4147-A177-3AD203B41FA5}">
                      <a16:colId xmlns:a16="http://schemas.microsoft.com/office/drawing/2014/main" val="20008"/>
                    </a:ext>
                  </a:extLst>
                </a:gridCol>
                <a:gridCol w="538480">
                  <a:extLst>
                    <a:ext uri="{9D8B030D-6E8A-4147-A177-3AD203B41FA5}">
                      <a16:colId xmlns:a16="http://schemas.microsoft.com/office/drawing/2014/main" val="20009"/>
                    </a:ext>
                  </a:extLst>
                </a:gridCol>
                <a:gridCol w="538480">
                  <a:extLst>
                    <a:ext uri="{9D8B030D-6E8A-4147-A177-3AD203B41FA5}">
                      <a16:colId xmlns:a16="http://schemas.microsoft.com/office/drawing/2014/main" val="20010"/>
                    </a:ext>
                  </a:extLst>
                </a:gridCol>
                <a:gridCol w="538480">
                  <a:extLst>
                    <a:ext uri="{9D8B030D-6E8A-4147-A177-3AD203B41FA5}">
                      <a16:colId xmlns:a16="http://schemas.microsoft.com/office/drawing/2014/main" val="20011"/>
                    </a:ext>
                  </a:extLst>
                </a:gridCol>
                <a:gridCol w="538480">
                  <a:extLst>
                    <a:ext uri="{9D8B030D-6E8A-4147-A177-3AD203B41FA5}">
                      <a16:colId xmlns:a16="http://schemas.microsoft.com/office/drawing/2014/main" val="20012"/>
                    </a:ext>
                  </a:extLst>
                </a:gridCol>
                <a:gridCol w="538480">
                  <a:extLst>
                    <a:ext uri="{9D8B030D-6E8A-4147-A177-3AD203B41FA5}">
                      <a16:colId xmlns:a16="http://schemas.microsoft.com/office/drawing/2014/main" val="20013"/>
                    </a:ext>
                  </a:extLst>
                </a:gridCol>
                <a:gridCol w="538480">
                  <a:extLst>
                    <a:ext uri="{9D8B030D-6E8A-4147-A177-3AD203B41FA5}">
                      <a16:colId xmlns:a16="http://schemas.microsoft.com/office/drawing/2014/main" val="20014"/>
                    </a:ext>
                  </a:extLst>
                </a:gridCol>
              </a:tblGrid>
              <a:tr h="457200">
                <a:tc>
                  <a:txBody>
                    <a:bodyPr/>
                    <a:lstStyle/>
                    <a:p>
                      <a:pPr algn="ctr"/>
                      <a:r>
                        <a:rPr lang="en-US" altLang="zh-CN" sz="2400" dirty="0">
                          <a:solidFill>
                            <a:srgbClr val="FF0000"/>
                          </a:solidFill>
                        </a:rPr>
                        <a:t>1</a:t>
                      </a:r>
                      <a:endParaRPr lang="zh-CN" altLang="en-US" sz="2400" dirty="0">
                        <a:solidFill>
                          <a:srgbClr val="FF0000"/>
                        </a:solidFill>
                      </a:endParaRPr>
                    </a:p>
                  </a:txBody>
                  <a:tcPr/>
                </a:tc>
                <a:tc>
                  <a:txBody>
                    <a:bodyPr/>
                    <a:lstStyle/>
                    <a:p>
                      <a:pPr algn="ctr"/>
                      <a:r>
                        <a:rPr lang="en-US" altLang="zh-CN" sz="2400" dirty="0">
                          <a:solidFill>
                            <a:srgbClr val="FF0000"/>
                          </a:solidFill>
                        </a:rPr>
                        <a:t>5</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FF0000"/>
                          </a:solidFill>
                        </a:rPr>
                        <a:t>1</a:t>
                      </a:r>
                      <a:endParaRPr lang="zh-CN" altLang="en-US" sz="2400" dirty="0">
                        <a:solidFill>
                          <a:srgbClr val="FF0000"/>
                        </a:solidFill>
                      </a:endParaRPr>
                    </a:p>
                  </a:txBody>
                  <a:tcPr/>
                </a:tc>
                <a:tc>
                  <a:txBody>
                    <a:bodyPr/>
                    <a:lstStyle/>
                    <a:p>
                      <a:pPr algn="ctr"/>
                      <a:r>
                        <a:rPr lang="en-US" altLang="zh-CN" sz="2400" dirty="0">
                          <a:solidFill>
                            <a:srgbClr val="FF0000"/>
                          </a:solidFill>
                        </a:rPr>
                        <a:t>2</a:t>
                      </a:r>
                      <a:endParaRPr lang="zh-CN" altLang="en-US" sz="2400" dirty="0"/>
                    </a:p>
                  </a:txBody>
                  <a:tcPr/>
                </a:tc>
                <a:tc>
                  <a:txBody>
                    <a:bodyPr/>
                    <a:lstStyle/>
                    <a:p>
                      <a:pPr algn="ctr"/>
                      <a:r>
                        <a:rPr lang="en-US" altLang="zh-CN" sz="2400" dirty="0">
                          <a:solidFill>
                            <a:srgbClr val="FF0000"/>
                          </a:solidFill>
                        </a:rPr>
                        <a:t>2</a:t>
                      </a: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endParaRPr lang="zh-CN" altLang="en-US" sz="2400" dirty="0"/>
                    </a:p>
                  </a:txBody>
                  <a:tcPr/>
                </a:tc>
                <a:tc>
                  <a:txBody>
                    <a:bodyPr/>
                    <a:lstStyle/>
                    <a:p>
                      <a:pPr algn="ctr"/>
                      <a:r>
                        <a:rPr lang="en-US" altLang="zh-CN" sz="2400" dirty="0">
                          <a:solidFill>
                            <a:srgbClr val="FF0000"/>
                          </a:solidFill>
                        </a:rPr>
                        <a:t>1</a:t>
                      </a:r>
                      <a:endParaRPr lang="zh-CN" altLang="en-US" sz="2400" dirty="0"/>
                    </a:p>
                  </a:txBody>
                  <a:tcPr/>
                </a:tc>
                <a:tc>
                  <a:txBody>
                    <a:bodyPr/>
                    <a:lstStyle/>
                    <a:p>
                      <a:pPr algn="ctr"/>
                      <a:r>
                        <a:rPr lang="en-US" altLang="zh-CN" sz="2400" dirty="0">
                          <a:solidFill>
                            <a:srgbClr val="FF0000"/>
                          </a:solidFill>
                        </a:rPr>
                        <a:t>2</a:t>
                      </a:r>
                      <a:endParaRPr lang="zh-CN" altLang="en-US" sz="2400" b="0" dirty="0"/>
                    </a:p>
                  </a:txBody>
                  <a:tcPr/>
                </a:tc>
                <a:tc>
                  <a:txBody>
                    <a:bodyPr/>
                    <a:lstStyle/>
                    <a:p>
                      <a:pPr algn="ctr"/>
                      <a:r>
                        <a:rPr lang="en-US" altLang="zh-CN" sz="2400" dirty="0">
                          <a:solidFill>
                            <a:srgbClr val="FF0000"/>
                          </a:solidFill>
                        </a:rPr>
                        <a:t>3</a:t>
                      </a:r>
                      <a:endParaRPr lang="zh-CN" altLang="en-US" sz="2400"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50" presetClass="path" presetSubtype="0" accel="50000" decel="50000" fill="hold" grpId="1" nodeType="clickEffect">
                                  <p:stCondLst>
                                    <p:cond delay="0"/>
                                  </p:stCondLst>
                                  <p:childTnLst>
                                    <p:animMotion origin="layout" path="M 2.23336E-6 2.22222E-6 L 0.02396 2.22222E-6 C 0.03477 2.22222E-6 0.04805 0.04745 0.04805 0.08611 L 0.04805 0.17222 " pathEditMode="relative" rAng="0" ptsTypes="AAAA">
                                      <p:cBhvr>
                                        <p:cTn id="24" dur="2000" fill="hold"/>
                                        <p:tgtEl>
                                          <p:spTgt spid="2"/>
                                        </p:tgtEl>
                                        <p:attrNameLst>
                                          <p:attrName>ppt_x</p:attrName>
                                          <p:attrName>ppt_y</p:attrName>
                                        </p:attrNameLst>
                                      </p:cBhvr>
                                      <p:rCtr x="2396" y="861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80">
                                          <p:stCondLst>
                                            <p:cond delay="0"/>
                                          </p:stCondLst>
                                        </p:cTn>
                                        <p:tgtEl>
                                          <p:spTgt spid="3"/>
                                        </p:tgtEl>
                                      </p:cBhvr>
                                    </p:animEffect>
                                    <p:anim calcmode="lin" valueType="num">
                                      <p:cBhvr>
                                        <p:cTn id="3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gtEl>
                                      </p:cBhvr>
                                      <p:to x="100000" y="60000"/>
                                    </p:animScale>
                                    <p:animScale>
                                      <p:cBhvr>
                                        <p:cTn id="36" dur="166" decel="50000">
                                          <p:stCondLst>
                                            <p:cond delay="676"/>
                                          </p:stCondLst>
                                        </p:cTn>
                                        <p:tgtEl>
                                          <p:spTgt spid="3"/>
                                        </p:tgtEl>
                                      </p:cBhvr>
                                      <p:to x="100000" y="100000"/>
                                    </p:animScale>
                                    <p:animScale>
                                      <p:cBhvr>
                                        <p:cTn id="37" dur="26">
                                          <p:stCondLst>
                                            <p:cond delay="1312"/>
                                          </p:stCondLst>
                                        </p:cTn>
                                        <p:tgtEl>
                                          <p:spTgt spid="3"/>
                                        </p:tgtEl>
                                      </p:cBhvr>
                                      <p:to x="100000" y="80000"/>
                                    </p:animScale>
                                    <p:animScale>
                                      <p:cBhvr>
                                        <p:cTn id="38" dur="166" decel="50000">
                                          <p:stCondLst>
                                            <p:cond delay="1338"/>
                                          </p:stCondLst>
                                        </p:cTn>
                                        <p:tgtEl>
                                          <p:spTgt spid="3"/>
                                        </p:tgtEl>
                                      </p:cBhvr>
                                      <p:to x="100000" y="100000"/>
                                    </p:animScale>
                                    <p:animScale>
                                      <p:cBhvr>
                                        <p:cTn id="39" dur="26">
                                          <p:stCondLst>
                                            <p:cond delay="1642"/>
                                          </p:stCondLst>
                                        </p:cTn>
                                        <p:tgtEl>
                                          <p:spTgt spid="3"/>
                                        </p:tgtEl>
                                      </p:cBhvr>
                                      <p:to x="100000" y="90000"/>
                                    </p:animScale>
                                    <p:animScale>
                                      <p:cBhvr>
                                        <p:cTn id="40" dur="166" decel="50000">
                                          <p:stCondLst>
                                            <p:cond delay="1668"/>
                                          </p:stCondLst>
                                        </p:cTn>
                                        <p:tgtEl>
                                          <p:spTgt spid="3"/>
                                        </p:tgtEl>
                                      </p:cBhvr>
                                      <p:to x="100000" y="100000"/>
                                    </p:animScale>
                                    <p:animScale>
                                      <p:cBhvr>
                                        <p:cTn id="41" dur="26">
                                          <p:stCondLst>
                                            <p:cond delay="1808"/>
                                          </p:stCondLst>
                                        </p:cTn>
                                        <p:tgtEl>
                                          <p:spTgt spid="3"/>
                                        </p:tgtEl>
                                      </p:cBhvr>
                                      <p:to x="100000" y="95000"/>
                                    </p:animScale>
                                    <p:animScale>
                                      <p:cBhvr>
                                        <p:cTn id="42" dur="166" decel="50000">
                                          <p:stCondLst>
                                            <p:cond delay="1834"/>
                                          </p:stCondLst>
                                        </p:cTn>
                                        <p:tgtEl>
                                          <p:spTgt spid="3"/>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50" presetClass="path" presetSubtype="0" accel="50000" decel="50000" fill="hold" grpId="1" nodeType="clickEffect">
                                  <p:stCondLst>
                                    <p:cond delay="0"/>
                                  </p:stCondLst>
                                  <p:childTnLst>
                                    <p:animMotion origin="layout" path="M 3.83253E-6 -2.59259E-6 L 0.02161 -2.59259E-6 C 0.03112 -2.59259E-6 0.04323 0.04722 0.04323 0.08588 L 0.04323 0.17222 " pathEditMode="relative" rAng="0" ptsTypes="AAAA">
                                      <p:cBhvr>
                                        <p:cTn id="46" dur="2000" fill="hold"/>
                                        <p:tgtEl>
                                          <p:spTgt spid="3"/>
                                        </p:tgtEl>
                                        <p:attrNameLst>
                                          <p:attrName>ppt_x</p:attrName>
                                          <p:attrName>ppt_y</p:attrName>
                                        </p:attrNameLst>
                                      </p:cBhvr>
                                      <p:rCtr x="2162" y="861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80">
                                          <p:stCondLst>
                                            <p:cond delay="0"/>
                                          </p:stCondLst>
                                        </p:cTn>
                                        <p:tgtEl>
                                          <p:spTgt spid="4"/>
                                        </p:tgtEl>
                                      </p:cBhvr>
                                    </p:animEffect>
                                    <p:anim calcmode="lin" valueType="num">
                                      <p:cBhvr>
                                        <p:cTn id="5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7" dur="26">
                                          <p:stCondLst>
                                            <p:cond delay="650"/>
                                          </p:stCondLst>
                                        </p:cTn>
                                        <p:tgtEl>
                                          <p:spTgt spid="4"/>
                                        </p:tgtEl>
                                      </p:cBhvr>
                                      <p:to x="100000" y="60000"/>
                                    </p:animScale>
                                    <p:animScale>
                                      <p:cBhvr>
                                        <p:cTn id="58" dur="166" decel="50000">
                                          <p:stCondLst>
                                            <p:cond delay="676"/>
                                          </p:stCondLst>
                                        </p:cTn>
                                        <p:tgtEl>
                                          <p:spTgt spid="4"/>
                                        </p:tgtEl>
                                      </p:cBhvr>
                                      <p:to x="100000" y="100000"/>
                                    </p:animScale>
                                    <p:animScale>
                                      <p:cBhvr>
                                        <p:cTn id="59" dur="26">
                                          <p:stCondLst>
                                            <p:cond delay="1312"/>
                                          </p:stCondLst>
                                        </p:cTn>
                                        <p:tgtEl>
                                          <p:spTgt spid="4"/>
                                        </p:tgtEl>
                                      </p:cBhvr>
                                      <p:to x="100000" y="80000"/>
                                    </p:animScale>
                                    <p:animScale>
                                      <p:cBhvr>
                                        <p:cTn id="60" dur="166" decel="50000">
                                          <p:stCondLst>
                                            <p:cond delay="1338"/>
                                          </p:stCondLst>
                                        </p:cTn>
                                        <p:tgtEl>
                                          <p:spTgt spid="4"/>
                                        </p:tgtEl>
                                      </p:cBhvr>
                                      <p:to x="100000" y="100000"/>
                                    </p:animScale>
                                    <p:animScale>
                                      <p:cBhvr>
                                        <p:cTn id="61" dur="26">
                                          <p:stCondLst>
                                            <p:cond delay="1642"/>
                                          </p:stCondLst>
                                        </p:cTn>
                                        <p:tgtEl>
                                          <p:spTgt spid="4"/>
                                        </p:tgtEl>
                                      </p:cBhvr>
                                      <p:to x="100000" y="90000"/>
                                    </p:animScale>
                                    <p:animScale>
                                      <p:cBhvr>
                                        <p:cTn id="62" dur="166" decel="50000">
                                          <p:stCondLst>
                                            <p:cond delay="1668"/>
                                          </p:stCondLst>
                                        </p:cTn>
                                        <p:tgtEl>
                                          <p:spTgt spid="4"/>
                                        </p:tgtEl>
                                      </p:cBhvr>
                                      <p:to x="100000" y="100000"/>
                                    </p:animScale>
                                    <p:animScale>
                                      <p:cBhvr>
                                        <p:cTn id="63" dur="26">
                                          <p:stCondLst>
                                            <p:cond delay="1808"/>
                                          </p:stCondLst>
                                        </p:cTn>
                                        <p:tgtEl>
                                          <p:spTgt spid="4"/>
                                        </p:tgtEl>
                                      </p:cBhvr>
                                      <p:to x="100000" y="95000"/>
                                    </p:animScale>
                                    <p:animScale>
                                      <p:cBhvr>
                                        <p:cTn id="64" dur="166" decel="50000">
                                          <p:stCondLst>
                                            <p:cond delay="1834"/>
                                          </p:stCondLst>
                                        </p:cTn>
                                        <p:tgtEl>
                                          <p:spTgt spid="4"/>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50" presetClass="path" presetSubtype="0" accel="50000" decel="50000" fill="hold" grpId="1" nodeType="clickEffect">
                                  <p:stCondLst>
                                    <p:cond delay="0"/>
                                  </p:stCondLst>
                                  <p:childTnLst>
                                    <p:animMotion origin="layout" path="M -3.30121E-6 -4.81481E-6 L 0.02423 -4.81481E-6 C 0.03516 -4.81481E-6 0.04871 0.04723 0.04871 0.08612 L 0.04871 0.17223 " pathEditMode="relative" rAng="0" ptsTypes="AAAA">
                                      <p:cBhvr>
                                        <p:cTn id="68" dur="2000" fill="hold"/>
                                        <p:tgtEl>
                                          <p:spTgt spid="4"/>
                                        </p:tgtEl>
                                        <p:attrNameLst>
                                          <p:attrName>ppt_x</p:attrName>
                                          <p:attrName>ppt_y</p:attrName>
                                        </p:attrNameLst>
                                      </p:cBhvr>
                                      <p:rCtr x="2435" y="8611"/>
                                    </p:animMotion>
                                  </p:childTnLst>
                                </p:cTn>
                              </p:par>
                            </p:childTnLst>
                          </p:cTn>
                        </p:par>
                      </p:childTnLst>
                    </p:cTn>
                  </p:par>
                  <p:par>
                    <p:cTn id="69" fill="hold" nodeType="clickPar">
                      <p:stCondLst>
                        <p:cond delay="indefinite"/>
                      </p:stCondLst>
                      <p:childTnLst>
                        <p:par>
                          <p:cTn id="70" fill="hold" nodeType="withGroup">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80">
                                          <p:stCondLst>
                                            <p:cond delay="0"/>
                                          </p:stCondLst>
                                        </p:cTn>
                                        <p:tgtEl>
                                          <p:spTgt spid="5"/>
                                        </p:tgtEl>
                                      </p:cBhvr>
                                    </p:animEffect>
                                    <p:anim calcmode="lin" valueType="num">
                                      <p:cBhvr>
                                        <p:cTn id="7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79" dur="26">
                                          <p:stCondLst>
                                            <p:cond delay="650"/>
                                          </p:stCondLst>
                                        </p:cTn>
                                        <p:tgtEl>
                                          <p:spTgt spid="5"/>
                                        </p:tgtEl>
                                      </p:cBhvr>
                                      <p:to x="100000" y="60000"/>
                                    </p:animScale>
                                    <p:animScale>
                                      <p:cBhvr>
                                        <p:cTn id="80" dur="166" decel="50000">
                                          <p:stCondLst>
                                            <p:cond delay="676"/>
                                          </p:stCondLst>
                                        </p:cTn>
                                        <p:tgtEl>
                                          <p:spTgt spid="5"/>
                                        </p:tgtEl>
                                      </p:cBhvr>
                                      <p:to x="100000" y="100000"/>
                                    </p:animScale>
                                    <p:animScale>
                                      <p:cBhvr>
                                        <p:cTn id="81" dur="26">
                                          <p:stCondLst>
                                            <p:cond delay="1312"/>
                                          </p:stCondLst>
                                        </p:cTn>
                                        <p:tgtEl>
                                          <p:spTgt spid="5"/>
                                        </p:tgtEl>
                                      </p:cBhvr>
                                      <p:to x="100000" y="80000"/>
                                    </p:animScale>
                                    <p:animScale>
                                      <p:cBhvr>
                                        <p:cTn id="82" dur="166" decel="50000">
                                          <p:stCondLst>
                                            <p:cond delay="1338"/>
                                          </p:stCondLst>
                                        </p:cTn>
                                        <p:tgtEl>
                                          <p:spTgt spid="5"/>
                                        </p:tgtEl>
                                      </p:cBhvr>
                                      <p:to x="100000" y="100000"/>
                                    </p:animScale>
                                    <p:animScale>
                                      <p:cBhvr>
                                        <p:cTn id="83" dur="26">
                                          <p:stCondLst>
                                            <p:cond delay="1642"/>
                                          </p:stCondLst>
                                        </p:cTn>
                                        <p:tgtEl>
                                          <p:spTgt spid="5"/>
                                        </p:tgtEl>
                                      </p:cBhvr>
                                      <p:to x="100000" y="90000"/>
                                    </p:animScale>
                                    <p:animScale>
                                      <p:cBhvr>
                                        <p:cTn id="84" dur="166" decel="50000">
                                          <p:stCondLst>
                                            <p:cond delay="1668"/>
                                          </p:stCondLst>
                                        </p:cTn>
                                        <p:tgtEl>
                                          <p:spTgt spid="5"/>
                                        </p:tgtEl>
                                      </p:cBhvr>
                                      <p:to x="100000" y="100000"/>
                                    </p:animScale>
                                    <p:animScale>
                                      <p:cBhvr>
                                        <p:cTn id="85" dur="26">
                                          <p:stCondLst>
                                            <p:cond delay="1808"/>
                                          </p:stCondLst>
                                        </p:cTn>
                                        <p:tgtEl>
                                          <p:spTgt spid="5"/>
                                        </p:tgtEl>
                                      </p:cBhvr>
                                      <p:to x="100000" y="95000"/>
                                    </p:animScale>
                                    <p:animScale>
                                      <p:cBhvr>
                                        <p:cTn id="86" dur="166" decel="50000">
                                          <p:stCondLst>
                                            <p:cond delay="1834"/>
                                          </p:stCondLst>
                                        </p:cTn>
                                        <p:tgtEl>
                                          <p:spTgt spid="5"/>
                                        </p:tgtEl>
                                      </p:cBhvr>
                                      <p:to x="100000" y="100000"/>
                                    </p:animScale>
                                  </p:childTnLst>
                                </p:cTn>
                              </p:par>
                            </p:childTnLst>
                          </p:cTn>
                        </p:par>
                      </p:childTnLst>
                    </p:cTn>
                  </p:par>
                  <p:par>
                    <p:cTn id="87" fill="hold" nodeType="clickPar">
                      <p:stCondLst>
                        <p:cond delay="indefinite"/>
                      </p:stCondLst>
                      <p:childTnLst>
                        <p:par>
                          <p:cTn id="88" fill="hold" nodeType="withGroup">
                            <p:stCondLst>
                              <p:cond delay="0"/>
                            </p:stCondLst>
                            <p:childTnLst>
                              <p:par>
                                <p:cTn id="89" presetID="42" presetClass="path" presetSubtype="0" accel="50000" decel="50000" fill="hold" grpId="1" nodeType="clickEffect">
                                  <p:stCondLst>
                                    <p:cond delay="0"/>
                                  </p:stCondLst>
                                  <p:childTnLst>
                                    <p:animMotion origin="layout" path="M 3.13582E-6 -3.7037E-6 L -0.00274 0.17223 " pathEditMode="relative" rAng="0" ptsTypes="AA">
                                      <p:cBhvr>
                                        <p:cTn id="90" dur="2000" fill="hold"/>
                                        <p:tgtEl>
                                          <p:spTgt spid="5"/>
                                        </p:tgtEl>
                                        <p:attrNameLst>
                                          <p:attrName>ppt_x</p:attrName>
                                          <p:attrName>ppt_y</p:attrName>
                                        </p:attrNameLst>
                                      </p:cBhvr>
                                      <p:rCtr x="-143" y="8611"/>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26"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wipe(down)">
                                      <p:cBhvr>
                                        <p:cTn id="95" dur="580">
                                          <p:stCondLst>
                                            <p:cond delay="0"/>
                                          </p:stCondLst>
                                        </p:cTn>
                                        <p:tgtEl>
                                          <p:spTgt spid="7"/>
                                        </p:tgtEl>
                                      </p:cBhvr>
                                    </p:animEffect>
                                    <p:anim calcmode="lin" valueType="num">
                                      <p:cBhvr>
                                        <p:cTn id="9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01" dur="26">
                                          <p:stCondLst>
                                            <p:cond delay="650"/>
                                          </p:stCondLst>
                                        </p:cTn>
                                        <p:tgtEl>
                                          <p:spTgt spid="7"/>
                                        </p:tgtEl>
                                      </p:cBhvr>
                                      <p:to x="100000" y="60000"/>
                                    </p:animScale>
                                    <p:animScale>
                                      <p:cBhvr>
                                        <p:cTn id="102" dur="166" decel="50000">
                                          <p:stCondLst>
                                            <p:cond delay="676"/>
                                          </p:stCondLst>
                                        </p:cTn>
                                        <p:tgtEl>
                                          <p:spTgt spid="7"/>
                                        </p:tgtEl>
                                      </p:cBhvr>
                                      <p:to x="100000" y="100000"/>
                                    </p:animScale>
                                    <p:animScale>
                                      <p:cBhvr>
                                        <p:cTn id="103" dur="26">
                                          <p:stCondLst>
                                            <p:cond delay="1312"/>
                                          </p:stCondLst>
                                        </p:cTn>
                                        <p:tgtEl>
                                          <p:spTgt spid="7"/>
                                        </p:tgtEl>
                                      </p:cBhvr>
                                      <p:to x="100000" y="80000"/>
                                    </p:animScale>
                                    <p:animScale>
                                      <p:cBhvr>
                                        <p:cTn id="104" dur="166" decel="50000">
                                          <p:stCondLst>
                                            <p:cond delay="1338"/>
                                          </p:stCondLst>
                                        </p:cTn>
                                        <p:tgtEl>
                                          <p:spTgt spid="7"/>
                                        </p:tgtEl>
                                      </p:cBhvr>
                                      <p:to x="100000" y="100000"/>
                                    </p:animScale>
                                    <p:animScale>
                                      <p:cBhvr>
                                        <p:cTn id="105" dur="26">
                                          <p:stCondLst>
                                            <p:cond delay="1642"/>
                                          </p:stCondLst>
                                        </p:cTn>
                                        <p:tgtEl>
                                          <p:spTgt spid="7"/>
                                        </p:tgtEl>
                                      </p:cBhvr>
                                      <p:to x="100000" y="90000"/>
                                    </p:animScale>
                                    <p:animScale>
                                      <p:cBhvr>
                                        <p:cTn id="106" dur="166" decel="50000">
                                          <p:stCondLst>
                                            <p:cond delay="1668"/>
                                          </p:stCondLst>
                                        </p:cTn>
                                        <p:tgtEl>
                                          <p:spTgt spid="7"/>
                                        </p:tgtEl>
                                      </p:cBhvr>
                                      <p:to x="100000" y="100000"/>
                                    </p:animScale>
                                    <p:animScale>
                                      <p:cBhvr>
                                        <p:cTn id="107" dur="26">
                                          <p:stCondLst>
                                            <p:cond delay="1808"/>
                                          </p:stCondLst>
                                        </p:cTn>
                                        <p:tgtEl>
                                          <p:spTgt spid="7"/>
                                        </p:tgtEl>
                                      </p:cBhvr>
                                      <p:to x="100000" y="95000"/>
                                    </p:animScale>
                                    <p:animScale>
                                      <p:cBhvr>
                                        <p:cTn id="108" dur="166" decel="50000">
                                          <p:stCondLst>
                                            <p:cond delay="1834"/>
                                          </p:stCondLst>
                                        </p:cTn>
                                        <p:tgtEl>
                                          <p:spTgt spid="7"/>
                                        </p:tgtEl>
                                      </p:cBhvr>
                                      <p:to x="100000" y="100000"/>
                                    </p:animScale>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0" presetClass="path" presetSubtype="0" accel="50000" decel="50000" fill="hold" grpId="1" nodeType="clickEffect">
                                  <p:stCondLst>
                                    <p:cond delay="0"/>
                                  </p:stCondLst>
                                  <p:childTnLst>
                                    <p:animMotion origin="layout" path="M 3.77002E-6 -4.81481E-6 L 0.04206 -4.81481E-6 C 0.06094 -4.81481E-6 0.08438 0.04653 0.08438 0.08542 L 0.08438 0.17223 " pathEditMode="relative" rAng="0" ptsTypes="AAAA">
                                      <p:cBhvr>
                                        <p:cTn id="112" dur="2000" fill="hold"/>
                                        <p:tgtEl>
                                          <p:spTgt spid="7"/>
                                        </p:tgtEl>
                                        <p:attrNameLst>
                                          <p:attrName>ppt_x</p:attrName>
                                          <p:attrName>ppt_y</p:attrName>
                                        </p:attrNameLst>
                                      </p:cBhvr>
                                      <p:rCtr x="4219" y="8611"/>
                                    </p:animMotion>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6" presetClass="entr" presetSubtype="0" fill="hold" grpId="0"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80">
                                          <p:stCondLst>
                                            <p:cond delay="0"/>
                                          </p:stCondLst>
                                        </p:cTn>
                                        <p:tgtEl>
                                          <p:spTgt spid="8"/>
                                        </p:tgtEl>
                                      </p:cBhvr>
                                    </p:animEffect>
                                    <p:anim calcmode="lin" valueType="num">
                                      <p:cBhvr>
                                        <p:cTn id="1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23" dur="26">
                                          <p:stCondLst>
                                            <p:cond delay="650"/>
                                          </p:stCondLst>
                                        </p:cTn>
                                        <p:tgtEl>
                                          <p:spTgt spid="8"/>
                                        </p:tgtEl>
                                      </p:cBhvr>
                                      <p:to x="100000" y="60000"/>
                                    </p:animScale>
                                    <p:animScale>
                                      <p:cBhvr>
                                        <p:cTn id="124" dur="166" decel="50000">
                                          <p:stCondLst>
                                            <p:cond delay="676"/>
                                          </p:stCondLst>
                                        </p:cTn>
                                        <p:tgtEl>
                                          <p:spTgt spid="8"/>
                                        </p:tgtEl>
                                      </p:cBhvr>
                                      <p:to x="100000" y="100000"/>
                                    </p:animScale>
                                    <p:animScale>
                                      <p:cBhvr>
                                        <p:cTn id="125" dur="26">
                                          <p:stCondLst>
                                            <p:cond delay="1312"/>
                                          </p:stCondLst>
                                        </p:cTn>
                                        <p:tgtEl>
                                          <p:spTgt spid="8"/>
                                        </p:tgtEl>
                                      </p:cBhvr>
                                      <p:to x="100000" y="80000"/>
                                    </p:animScale>
                                    <p:animScale>
                                      <p:cBhvr>
                                        <p:cTn id="126" dur="166" decel="50000">
                                          <p:stCondLst>
                                            <p:cond delay="1338"/>
                                          </p:stCondLst>
                                        </p:cTn>
                                        <p:tgtEl>
                                          <p:spTgt spid="8"/>
                                        </p:tgtEl>
                                      </p:cBhvr>
                                      <p:to x="100000" y="100000"/>
                                    </p:animScale>
                                    <p:animScale>
                                      <p:cBhvr>
                                        <p:cTn id="127" dur="26">
                                          <p:stCondLst>
                                            <p:cond delay="1642"/>
                                          </p:stCondLst>
                                        </p:cTn>
                                        <p:tgtEl>
                                          <p:spTgt spid="8"/>
                                        </p:tgtEl>
                                      </p:cBhvr>
                                      <p:to x="100000" y="90000"/>
                                    </p:animScale>
                                    <p:animScale>
                                      <p:cBhvr>
                                        <p:cTn id="128" dur="166" decel="50000">
                                          <p:stCondLst>
                                            <p:cond delay="1668"/>
                                          </p:stCondLst>
                                        </p:cTn>
                                        <p:tgtEl>
                                          <p:spTgt spid="8"/>
                                        </p:tgtEl>
                                      </p:cBhvr>
                                      <p:to x="100000" y="100000"/>
                                    </p:animScale>
                                    <p:animScale>
                                      <p:cBhvr>
                                        <p:cTn id="129" dur="26">
                                          <p:stCondLst>
                                            <p:cond delay="1808"/>
                                          </p:stCondLst>
                                        </p:cTn>
                                        <p:tgtEl>
                                          <p:spTgt spid="8"/>
                                        </p:tgtEl>
                                      </p:cBhvr>
                                      <p:to x="100000" y="95000"/>
                                    </p:animScale>
                                    <p:animScale>
                                      <p:cBhvr>
                                        <p:cTn id="130" dur="166" decel="50000">
                                          <p:stCondLst>
                                            <p:cond delay="1834"/>
                                          </p:stCondLst>
                                        </p:cTn>
                                        <p:tgtEl>
                                          <p:spTgt spid="8"/>
                                        </p:tgtEl>
                                      </p:cBhvr>
                                      <p:to x="100000" y="10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50" presetClass="path" presetSubtype="0" accel="50000" decel="50000" fill="hold" grpId="1" nodeType="clickEffect">
                                  <p:stCondLst>
                                    <p:cond delay="0"/>
                                  </p:stCondLst>
                                  <p:childTnLst>
                                    <p:animMotion origin="layout" path="M -0.00014 -0.00023 L -0.24183 -0.00023 C -0.35044 -0.00023 -0.4834 0.04676 -0.4834 0.08588 L -0.4834 0.17199 " pathEditMode="relative" rAng="0" ptsTypes="AAAA">
                                      <p:cBhvr>
                                        <p:cTn id="134" dur="2000" fill="hold"/>
                                        <p:tgtEl>
                                          <p:spTgt spid="8"/>
                                        </p:tgtEl>
                                        <p:attrNameLst>
                                          <p:attrName>ppt_x</p:attrName>
                                          <p:attrName>ppt_y</p:attrName>
                                        </p:attrNameLst>
                                      </p:cBhvr>
                                      <p:rCtr x="-24170" y="8611"/>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42" presetClass="entr" presetSubtype="0" fill="hold" nodeType="clickEffect">
                                  <p:stCondLst>
                                    <p:cond delay="0"/>
                                  </p:stCondLst>
                                  <p:childTnLst>
                                    <p:set>
                                      <p:cBhvr>
                                        <p:cTn id="138" dur="1" fill="hold">
                                          <p:stCondLst>
                                            <p:cond delay="0"/>
                                          </p:stCondLst>
                                        </p:cTn>
                                        <p:tgtEl>
                                          <p:spTgt spid="9"/>
                                        </p:tgtEl>
                                        <p:attrNameLst>
                                          <p:attrName>style.visibility</p:attrName>
                                        </p:attrNameLst>
                                      </p:cBhvr>
                                      <p:to>
                                        <p:strVal val="visible"/>
                                      </p:to>
                                    </p:set>
                                    <p:animEffect transition="in" filter="fade">
                                      <p:cBhvr>
                                        <p:cTn id="139" dur="1000"/>
                                        <p:tgtEl>
                                          <p:spTgt spid="9"/>
                                        </p:tgtEl>
                                      </p:cBhvr>
                                    </p:animEffect>
                                    <p:anim calcmode="lin" valueType="num">
                                      <p:cBhvr>
                                        <p:cTn id="140" dur="1000" fill="hold"/>
                                        <p:tgtEl>
                                          <p:spTgt spid="9"/>
                                        </p:tgtEl>
                                        <p:attrNameLst>
                                          <p:attrName>ppt_x</p:attrName>
                                        </p:attrNameLst>
                                      </p:cBhvr>
                                      <p:tavLst>
                                        <p:tav tm="0">
                                          <p:val>
                                            <p:strVal val="#ppt_x"/>
                                          </p:val>
                                        </p:tav>
                                        <p:tav tm="100000">
                                          <p:val>
                                            <p:strVal val="#ppt_x"/>
                                          </p:val>
                                        </p:tav>
                                      </p:tavLst>
                                    </p:anim>
                                    <p:anim calcmode="lin" valueType="num">
                                      <p:cBhvr>
                                        <p:cTn id="1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7" grpId="0"/>
      <p:bldP spid="7" grpId="1"/>
      <p:bldP spid="8" grpId="0"/>
      <p:bldP spid="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8C8B1E57-184F-4940-B4DF-2B3FC423AE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1A2A743-4669-4D16-94DB-F4902538718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8307" name="标题 1">
            <a:extLst>
              <a:ext uri="{FF2B5EF4-FFF2-40B4-BE49-F238E27FC236}">
                <a16:creationId xmlns:a16="http://schemas.microsoft.com/office/drawing/2014/main" id="{BA1D7A4C-ED3D-4D46-8441-F11EE8F06B0A}"/>
              </a:ext>
            </a:extLst>
          </p:cNvPr>
          <p:cNvSpPr>
            <a:spLocks noGrp="1" noChangeArrowheads="1"/>
          </p:cNvSpPr>
          <p:nvPr>
            <p:ph type="title" idx="4294967295"/>
          </p:nvPr>
        </p:nvSpPr>
        <p:spPr/>
        <p:txBody>
          <a:bodyPr/>
          <a:lstStyle/>
          <a:p>
            <a:r>
              <a:rPr lang="zh-CN" altLang="en-US" sz="4000" b="1">
                <a:ea typeface="黑体" panose="02010609060101010101" pitchFamily="49" charset="-122"/>
              </a:rPr>
              <a:t>聚集示例</a:t>
            </a:r>
            <a:r>
              <a:rPr lang="zh-CN" altLang="en-US" b="1">
                <a:ea typeface="黑体" panose="02010609060101010101" pitchFamily="49" charset="-122"/>
              </a:rPr>
              <a:t> </a:t>
            </a:r>
          </a:p>
        </p:txBody>
      </p:sp>
      <p:sp>
        <p:nvSpPr>
          <p:cNvPr id="98308" name="内容占位符 4">
            <a:extLst>
              <a:ext uri="{FF2B5EF4-FFF2-40B4-BE49-F238E27FC236}">
                <a16:creationId xmlns:a16="http://schemas.microsoft.com/office/drawing/2014/main" id="{5A1B87BF-9720-4542-97AE-CD5795BB7FFF}"/>
              </a:ext>
            </a:extLst>
          </p:cNvPr>
          <p:cNvSpPr>
            <a:spLocks noGrp="1" noChangeArrowheads="1"/>
          </p:cNvSpPr>
          <p:nvPr>
            <p:ph idx="4294967295"/>
          </p:nvPr>
        </p:nvSpPr>
        <p:spPr/>
        <p:txBody>
          <a:bodyPr/>
          <a:lstStyle/>
          <a:p>
            <a:pPr marL="360363" indent="-360363">
              <a:lnSpc>
                <a:spcPct val="130000"/>
              </a:lnSpc>
            </a:pPr>
            <a:r>
              <a:rPr lang="zh-CN" altLang="en-US" sz="3200">
                <a:ea typeface="宋体" panose="02010600030101010101" pitchFamily="2" charset="-122"/>
                <a:cs typeface="Times New Roman" panose="02020603050405020304" pitchFamily="18" charset="0"/>
              </a:rPr>
              <a:t>在理想情况下，表中的每个空槽都应该有相同的机会接收下一个要插入的记录。</a:t>
            </a:r>
          </a:p>
          <a:p>
            <a:pPr marL="900113" lvl="1" indent="-360363">
              <a:lnSpc>
                <a:spcPct val="130000"/>
              </a:lnSpc>
            </a:pPr>
            <a:r>
              <a:rPr lang="zh-CN" altLang="en-US" sz="2800">
                <a:ea typeface="宋体" panose="02010600030101010101" pitchFamily="2" charset="-122"/>
                <a:cs typeface="Times New Roman" panose="02020603050405020304" pitchFamily="18" charset="0"/>
              </a:rPr>
              <a:t>下一条记录放在第</a:t>
            </a:r>
            <a:r>
              <a:rPr lang="en-US" altLang="zh-CN" sz="2800">
                <a:ea typeface="宋体" panose="02010600030101010101" pitchFamily="2" charset="-122"/>
                <a:cs typeface="Times New Roman" panose="02020603050405020304" pitchFamily="18" charset="0"/>
              </a:rPr>
              <a:t>11</a:t>
            </a:r>
            <a:r>
              <a:rPr lang="zh-CN" altLang="en-US" sz="2800">
                <a:ea typeface="宋体" panose="02010600030101010101" pitchFamily="2" charset="-122"/>
                <a:cs typeface="Times New Roman" panose="02020603050405020304" pitchFamily="18" charset="0"/>
              </a:rPr>
              <a:t>个槽中的概率是</a:t>
            </a:r>
            <a:r>
              <a:rPr lang="en-US" altLang="zh-CN" sz="2800">
                <a:ea typeface="宋体" panose="02010600030101010101" pitchFamily="2" charset="-122"/>
                <a:cs typeface="Times New Roman" panose="02020603050405020304" pitchFamily="18" charset="0"/>
              </a:rPr>
              <a:t>2/13</a:t>
            </a:r>
          </a:p>
          <a:p>
            <a:pPr marL="900113" lvl="1" indent="-360363">
              <a:lnSpc>
                <a:spcPct val="130000"/>
              </a:lnSpc>
            </a:pPr>
            <a:r>
              <a:rPr lang="zh-CN" altLang="en-US" sz="2800">
                <a:ea typeface="宋体" panose="02010600030101010101" pitchFamily="2" charset="-122"/>
                <a:cs typeface="Times New Roman" panose="02020603050405020304" pitchFamily="18" charset="0"/>
              </a:rPr>
              <a:t>放到第</a:t>
            </a:r>
            <a:r>
              <a:rPr lang="en-US" altLang="zh-CN" sz="2800">
                <a:ea typeface="宋体" panose="02010600030101010101" pitchFamily="2" charset="-122"/>
                <a:cs typeface="Times New Roman" panose="02020603050405020304" pitchFamily="18" charset="0"/>
              </a:rPr>
              <a:t>7</a:t>
            </a:r>
            <a:r>
              <a:rPr lang="zh-CN" altLang="en-US" sz="2800">
                <a:ea typeface="宋体" panose="02010600030101010101" pitchFamily="2" charset="-122"/>
                <a:cs typeface="Times New Roman" panose="02020603050405020304" pitchFamily="18" charset="0"/>
              </a:rPr>
              <a:t>个槽中的概率是</a:t>
            </a:r>
            <a:r>
              <a:rPr lang="en-US" altLang="zh-CN" sz="2800">
                <a:ea typeface="宋体" panose="02010600030101010101" pitchFamily="2" charset="-122"/>
                <a:cs typeface="Times New Roman" panose="02020603050405020304" pitchFamily="18" charset="0"/>
              </a:rPr>
              <a:t>9/13</a:t>
            </a:r>
          </a:p>
        </p:txBody>
      </p:sp>
      <p:graphicFrame>
        <p:nvGraphicFramePr>
          <p:cNvPr id="6" name="表格 5">
            <a:extLst>
              <a:ext uri="{FF2B5EF4-FFF2-40B4-BE49-F238E27FC236}">
                <a16:creationId xmlns:a16="http://schemas.microsoft.com/office/drawing/2014/main" id="{406B43A2-0DE4-4848-9372-B8FB00D7A231}"/>
              </a:ext>
            </a:extLst>
          </p:cNvPr>
          <p:cNvGraphicFramePr>
            <a:graphicFrameLocks noGrp="1"/>
          </p:cNvGraphicFramePr>
          <p:nvPr/>
        </p:nvGraphicFramePr>
        <p:xfrm>
          <a:off x="2056606" y="4297363"/>
          <a:ext cx="8077201" cy="1295400"/>
        </p:xfrm>
        <a:graphic>
          <a:graphicData uri="http://schemas.openxmlformats.org/drawingml/2006/table">
            <a:tbl>
              <a:tblPr/>
              <a:tblGrid>
                <a:gridCol w="536296">
                  <a:extLst>
                    <a:ext uri="{9D8B030D-6E8A-4147-A177-3AD203B41FA5}">
                      <a16:colId xmlns:a16="http://schemas.microsoft.com/office/drawing/2014/main" val="20000"/>
                    </a:ext>
                  </a:extLst>
                </a:gridCol>
                <a:gridCol w="539745">
                  <a:extLst>
                    <a:ext uri="{9D8B030D-6E8A-4147-A177-3AD203B41FA5}">
                      <a16:colId xmlns:a16="http://schemas.microsoft.com/office/drawing/2014/main" val="20001"/>
                    </a:ext>
                  </a:extLst>
                </a:gridCol>
                <a:gridCol w="536296">
                  <a:extLst>
                    <a:ext uri="{9D8B030D-6E8A-4147-A177-3AD203B41FA5}">
                      <a16:colId xmlns:a16="http://schemas.microsoft.com/office/drawing/2014/main" val="20002"/>
                    </a:ext>
                  </a:extLst>
                </a:gridCol>
                <a:gridCol w="539745">
                  <a:extLst>
                    <a:ext uri="{9D8B030D-6E8A-4147-A177-3AD203B41FA5}">
                      <a16:colId xmlns:a16="http://schemas.microsoft.com/office/drawing/2014/main" val="20003"/>
                    </a:ext>
                  </a:extLst>
                </a:gridCol>
                <a:gridCol w="539745">
                  <a:extLst>
                    <a:ext uri="{9D8B030D-6E8A-4147-A177-3AD203B41FA5}">
                      <a16:colId xmlns:a16="http://schemas.microsoft.com/office/drawing/2014/main" val="20004"/>
                    </a:ext>
                  </a:extLst>
                </a:gridCol>
                <a:gridCol w="539745">
                  <a:extLst>
                    <a:ext uri="{9D8B030D-6E8A-4147-A177-3AD203B41FA5}">
                      <a16:colId xmlns:a16="http://schemas.microsoft.com/office/drawing/2014/main" val="20005"/>
                    </a:ext>
                  </a:extLst>
                </a:gridCol>
                <a:gridCol w="539745">
                  <a:extLst>
                    <a:ext uri="{9D8B030D-6E8A-4147-A177-3AD203B41FA5}">
                      <a16:colId xmlns:a16="http://schemas.microsoft.com/office/drawing/2014/main" val="20006"/>
                    </a:ext>
                  </a:extLst>
                </a:gridCol>
                <a:gridCol w="538020">
                  <a:extLst>
                    <a:ext uri="{9D8B030D-6E8A-4147-A177-3AD203B41FA5}">
                      <a16:colId xmlns:a16="http://schemas.microsoft.com/office/drawing/2014/main" val="20007"/>
                    </a:ext>
                  </a:extLst>
                </a:gridCol>
                <a:gridCol w="538020">
                  <a:extLst>
                    <a:ext uri="{9D8B030D-6E8A-4147-A177-3AD203B41FA5}">
                      <a16:colId xmlns:a16="http://schemas.microsoft.com/office/drawing/2014/main" val="20008"/>
                    </a:ext>
                  </a:extLst>
                </a:gridCol>
                <a:gridCol w="538020">
                  <a:extLst>
                    <a:ext uri="{9D8B030D-6E8A-4147-A177-3AD203B41FA5}">
                      <a16:colId xmlns:a16="http://schemas.microsoft.com/office/drawing/2014/main" val="20009"/>
                    </a:ext>
                  </a:extLst>
                </a:gridCol>
                <a:gridCol w="555264">
                  <a:extLst>
                    <a:ext uri="{9D8B030D-6E8A-4147-A177-3AD203B41FA5}">
                      <a16:colId xmlns:a16="http://schemas.microsoft.com/office/drawing/2014/main" val="20010"/>
                    </a:ext>
                  </a:extLst>
                </a:gridCol>
                <a:gridCol w="538020">
                  <a:extLst>
                    <a:ext uri="{9D8B030D-6E8A-4147-A177-3AD203B41FA5}">
                      <a16:colId xmlns:a16="http://schemas.microsoft.com/office/drawing/2014/main" val="20011"/>
                    </a:ext>
                  </a:extLst>
                </a:gridCol>
                <a:gridCol w="522500">
                  <a:extLst>
                    <a:ext uri="{9D8B030D-6E8A-4147-A177-3AD203B41FA5}">
                      <a16:colId xmlns:a16="http://schemas.microsoft.com/office/drawing/2014/main" val="20012"/>
                    </a:ext>
                  </a:extLst>
                </a:gridCol>
                <a:gridCol w="538020">
                  <a:extLst>
                    <a:ext uri="{9D8B030D-6E8A-4147-A177-3AD203B41FA5}">
                      <a16:colId xmlns:a16="http://schemas.microsoft.com/office/drawing/2014/main" val="20013"/>
                    </a:ext>
                  </a:extLst>
                </a:gridCol>
                <a:gridCol w="538020">
                  <a:extLst>
                    <a:ext uri="{9D8B030D-6E8A-4147-A177-3AD203B41FA5}">
                      <a16:colId xmlns:a16="http://schemas.microsoft.com/office/drawing/2014/main" val="20014"/>
                    </a:ext>
                  </a:extLst>
                </a:gridCol>
              </a:tblGrid>
              <a:tr h="631902">
                <a:tc>
                  <a:txBody>
                    <a:bodyPr/>
                    <a:lstStyle/>
                    <a:p>
                      <a:pPr algn="ctr">
                        <a:spcAft>
                          <a:spcPts val="0"/>
                        </a:spcAft>
                      </a:pPr>
                      <a:r>
                        <a:rPr lang="en-US" sz="2800" b="1" kern="100" dirty="0">
                          <a:solidFill>
                            <a:schemeClr val="tx1"/>
                          </a:solidFill>
                          <a:latin typeface="+mn-lt"/>
                          <a:ea typeface="宋体"/>
                          <a:cs typeface="Times New Roman"/>
                        </a:rPr>
                        <a:t>0</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1</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2</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3</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4</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5</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6</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7</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8</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9</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a:solidFill>
                            <a:schemeClr val="tx1"/>
                          </a:solidFill>
                          <a:latin typeface="+mn-lt"/>
                          <a:ea typeface="宋体"/>
                          <a:cs typeface="Times New Roman"/>
                        </a:rPr>
                        <a:t>10</a:t>
                      </a:r>
                      <a:endParaRPr lang="zh-CN" sz="3600" kern="10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indent="-325755" algn="ctr">
                        <a:spcAft>
                          <a:spcPts val="0"/>
                        </a:spcAft>
                      </a:pPr>
                      <a:r>
                        <a:rPr lang="en-US" sz="2800" b="1" kern="100">
                          <a:solidFill>
                            <a:schemeClr val="tx1"/>
                          </a:solidFill>
                          <a:latin typeface="+mn-lt"/>
                          <a:ea typeface="宋体"/>
                          <a:cs typeface="Times New Roman"/>
                        </a:rPr>
                        <a:t>11</a:t>
                      </a:r>
                      <a:endParaRPr lang="zh-CN" sz="3600" kern="10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a:solidFill>
                            <a:schemeClr val="tx1"/>
                          </a:solidFill>
                          <a:latin typeface="+mn-lt"/>
                          <a:ea typeface="宋体"/>
                          <a:cs typeface="Times New Roman"/>
                        </a:rPr>
                        <a:t>12</a:t>
                      </a:r>
                      <a:endParaRPr lang="zh-CN" sz="3600" kern="10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a:solidFill>
                            <a:schemeClr val="tx1"/>
                          </a:solidFill>
                          <a:latin typeface="+mn-lt"/>
                          <a:ea typeface="宋体"/>
                          <a:cs typeface="Times New Roman"/>
                        </a:rPr>
                        <a:t>13</a:t>
                      </a:r>
                      <a:endParaRPr lang="zh-CN" sz="3600" kern="10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solidFill>
                            <a:schemeClr val="tx1"/>
                          </a:solidFill>
                          <a:latin typeface="+mn-lt"/>
                          <a:ea typeface="宋体"/>
                          <a:cs typeface="Times New Roman"/>
                        </a:rPr>
                        <a:t>14</a:t>
                      </a:r>
                      <a:endParaRPr lang="zh-CN" sz="3600" kern="10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3498">
                <a:tc>
                  <a:txBody>
                    <a:bodyPr/>
                    <a:lstStyle/>
                    <a:p>
                      <a:pPr algn="ctr">
                        <a:spcAft>
                          <a:spcPts val="0"/>
                        </a:spcAft>
                      </a:pPr>
                      <a:r>
                        <a:rPr lang="en-US" sz="2800" b="1" kern="100" dirty="0">
                          <a:solidFill>
                            <a:schemeClr val="tx1"/>
                          </a:solidFill>
                          <a:latin typeface="+mn-lt"/>
                          <a:ea typeface="宋体"/>
                          <a:cs typeface="Times New Roman"/>
                        </a:rPr>
                        <a:t>26</a:t>
                      </a:r>
                      <a:endParaRPr lang="zh-CN" sz="3600" kern="100" dirty="0">
                        <a:solidFill>
                          <a:schemeClr val="tx1"/>
                        </a:solidFill>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25</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41</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15</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68</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44</a:t>
                      </a:r>
                      <a:endParaRPr lang="zh-CN" sz="3600" kern="100" dirty="0">
                        <a:solidFill>
                          <a:schemeClr val="tx1"/>
                        </a:solidFill>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6</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36</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indent="-325755" algn="ctr">
                        <a:spcAft>
                          <a:spcPts val="0"/>
                        </a:spcAft>
                      </a:pP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38</a:t>
                      </a:r>
                      <a:endParaRPr lang="zh-CN" sz="3600" kern="100" dirty="0">
                        <a:solidFill>
                          <a:schemeClr val="tx1"/>
                        </a:solidFill>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tile tx="0" ty="0" sx="100000" sy="100000" flip="none" algn="tl"/>
                    </a:blipFill>
                  </a:tcPr>
                </a:tc>
                <a:tc>
                  <a:txBody>
                    <a:bodyPr/>
                    <a:lstStyle/>
                    <a:p>
                      <a:pPr algn="ctr">
                        <a:spcAft>
                          <a:spcPts val="0"/>
                        </a:spcAft>
                      </a:pPr>
                      <a:r>
                        <a:rPr lang="en-US" sz="2800" b="1" kern="100" dirty="0">
                          <a:solidFill>
                            <a:schemeClr val="tx1"/>
                          </a:solidFill>
                          <a:latin typeface="+mn-lt"/>
                          <a:ea typeface="宋体"/>
                          <a:cs typeface="Times New Roman"/>
                        </a:rPr>
                        <a:t>12</a:t>
                      </a:r>
                      <a:endParaRPr lang="zh-CN" sz="3600" kern="100" dirty="0">
                        <a:solidFill>
                          <a:schemeClr val="tx1"/>
                        </a:solidFill>
                        <a:latin typeface="+mn-lt"/>
                        <a:ea typeface="宋体"/>
                        <a:cs typeface="Times New Roman"/>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solidFill>
                            <a:schemeClr val="tx1"/>
                          </a:solidFill>
                          <a:latin typeface="+mn-lt"/>
                          <a:ea typeface="宋体"/>
                          <a:cs typeface="Times New Roman"/>
                        </a:rPr>
                        <a:t>51</a:t>
                      </a:r>
                      <a:endParaRPr lang="zh-CN" sz="3600" kern="100" dirty="0">
                        <a:solidFill>
                          <a:schemeClr val="tx1"/>
                        </a:solidFill>
                        <a:latin typeface="+mn-lt"/>
                        <a:ea typeface="宋体"/>
                        <a:cs typeface="Times New Roman"/>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C04C7C59-3880-4979-AB78-0010E895B10D}"/>
              </a:ext>
            </a:extLst>
          </p:cNvPr>
          <p:cNvGraphicFramePr>
            <a:graphicFrameLocks noGrp="1"/>
          </p:cNvGraphicFramePr>
          <p:nvPr/>
        </p:nvGraphicFramePr>
        <p:xfrm>
          <a:off x="2056606" y="5592764"/>
          <a:ext cx="8077200" cy="579437"/>
        </p:xfrm>
        <a:graphic>
          <a:graphicData uri="http://schemas.openxmlformats.org/drawingml/2006/table">
            <a:tbl>
              <a:tblPr firstRow="1" bandRow="1">
                <a:tableStyleId>{8A107856-5554-42FB-B03E-39F5DBC370BA}</a:tableStyleId>
              </a:tblPr>
              <a:tblGrid>
                <a:gridCol w="538480">
                  <a:extLst>
                    <a:ext uri="{9D8B030D-6E8A-4147-A177-3AD203B41FA5}">
                      <a16:colId xmlns:a16="http://schemas.microsoft.com/office/drawing/2014/main" val="20000"/>
                    </a:ext>
                  </a:extLst>
                </a:gridCol>
                <a:gridCol w="538480">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80">
                  <a:extLst>
                    <a:ext uri="{9D8B030D-6E8A-4147-A177-3AD203B41FA5}">
                      <a16:colId xmlns:a16="http://schemas.microsoft.com/office/drawing/2014/main" val="20004"/>
                    </a:ext>
                  </a:extLst>
                </a:gridCol>
                <a:gridCol w="538480">
                  <a:extLst>
                    <a:ext uri="{9D8B030D-6E8A-4147-A177-3AD203B41FA5}">
                      <a16:colId xmlns:a16="http://schemas.microsoft.com/office/drawing/2014/main" val="20005"/>
                    </a:ext>
                  </a:extLst>
                </a:gridCol>
                <a:gridCol w="538480">
                  <a:extLst>
                    <a:ext uri="{9D8B030D-6E8A-4147-A177-3AD203B41FA5}">
                      <a16:colId xmlns:a16="http://schemas.microsoft.com/office/drawing/2014/main" val="20006"/>
                    </a:ext>
                  </a:extLst>
                </a:gridCol>
                <a:gridCol w="538480">
                  <a:extLst>
                    <a:ext uri="{9D8B030D-6E8A-4147-A177-3AD203B41FA5}">
                      <a16:colId xmlns:a16="http://schemas.microsoft.com/office/drawing/2014/main" val="20007"/>
                    </a:ext>
                  </a:extLst>
                </a:gridCol>
                <a:gridCol w="538480">
                  <a:extLst>
                    <a:ext uri="{9D8B030D-6E8A-4147-A177-3AD203B41FA5}">
                      <a16:colId xmlns:a16="http://schemas.microsoft.com/office/drawing/2014/main" val="20008"/>
                    </a:ext>
                  </a:extLst>
                </a:gridCol>
                <a:gridCol w="538480">
                  <a:extLst>
                    <a:ext uri="{9D8B030D-6E8A-4147-A177-3AD203B41FA5}">
                      <a16:colId xmlns:a16="http://schemas.microsoft.com/office/drawing/2014/main" val="20009"/>
                    </a:ext>
                  </a:extLst>
                </a:gridCol>
                <a:gridCol w="538480">
                  <a:extLst>
                    <a:ext uri="{9D8B030D-6E8A-4147-A177-3AD203B41FA5}">
                      <a16:colId xmlns:a16="http://schemas.microsoft.com/office/drawing/2014/main" val="20010"/>
                    </a:ext>
                  </a:extLst>
                </a:gridCol>
                <a:gridCol w="538480">
                  <a:extLst>
                    <a:ext uri="{9D8B030D-6E8A-4147-A177-3AD203B41FA5}">
                      <a16:colId xmlns:a16="http://schemas.microsoft.com/office/drawing/2014/main" val="20011"/>
                    </a:ext>
                  </a:extLst>
                </a:gridCol>
                <a:gridCol w="538480">
                  <a:extLst>
                    <a:ext uri="{9D8B030D-6E8A-4147-A177-3AD203B41FA5}">
                      <a16:colId xmlns:a16="http://schemas.microsoft.com/office/drawing/2014/main" val="20012"/>
                    </a:ext>
                  </a:extLst>
                </a:gridCol>
                <a:gridCol w="538480">
                  <a:extLst>
                    <a:ext uri="{9D8B030D-6E8A-4147-A177-3AD203B41FA5}">
                      <a16:colId xmlns:a16="http://schemas.microsoft.com/office/drawing/2014/main" val="20013"/>
                    </a:ext>
                  </a:extLst>
                </a:gridCol>
                <a:gridCol w="538480">
                  <a:extLst>
                    <a:ext uri="{9D8B030D-6E8A-4147-A177-3AD203B41FA5}">
                      <a16:colId xmlns:a16="http://schemas.microsoft.com/office/drawing/2014/main" val="20014"/>
                    </a:ext>
                  </a:extLst>
                </a:gridCol>
              </a:tblGrid>
              <a:tr h="579437">
                <a:tc>
                  <a:txBody>
                    <a:bodyPr/>
                    <a:lstStyle/>
                    <a:p>
                      <a:pPr algn="ctr"/>
                      <a:r>
                        <a:rPr lang="en-US" altLang="zh-CN" sz="3200" dirty="0">
                          <a:solidFill>
                            <a:srgbClr val="FF0000"/>
                          </a:solidFill>
                        </a:rPr>
                        <a:t>1</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5</a:t>
                      </a:r>
                      <a:endParaRPr lang="zh-CN" altLang="en-US" sz="3200" dirty="0"/>
                    </a:p>
                  </a:txBody>
                  <a:tcPr marT="45745" marB="4574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rgbClr val="FF0000"/>
                          </a:solidFill>
                        </a:rPr>
                        <a:t>1</a:t>
                      </a:r>
                      <a:endParaRPr lang="zh-CN" altLang="en-US" sz="3200" dirty="0">
                        <a:solidFill>
                          <a:srgbClr val="FF0000"/>
                        </a:solidFill>
                      </a:endParaRPr>
                    </a:p>
                  </a:txBody>
                  <a:tcPr marT="45745" marB="45745"/>
                </a:tc>
                <a:tc>
                  <a:txBody>
                    <a:bodyPr/>
                    <a:lstStyle/>
                    <a:p>
                      <a:pPr algn="ctr"/>
                      <a:r>
                        <a:rPr lang="en-US" altLang="zh-CN" sz="3200" dirty="0">
                          <a:solidFill>
                            <a:srgbClr val="FF0000"/>
                          </a:solidFill>
                        </a:rPr>
                        <a:t>2</a:t>
                      </a:r>
                      <a:endParaRPr lang="zh-CN" altLang="en-US" sz="3200" dirty="0"/>
                    </a:p>
                  </a:txBody>
                  <a:tcPr marT="45745" marB="45745"/>
                </a:tc>
                <a:tc>
                  <a:txBody>
                    <a:bodyPr/>
                    <a:lstStyle/>
                    <a:p>
                      <a:pPr algn="ctr"/>
                      <a:r>
                        <a:rPr lang="en-US" altLang="zh-CN" sz="3200" dirty="0">
                          <a:solidFill>
                            <a:srgbClr val="FF0000"/>
                          </a:solidFill>
                        </a:rPr>
                        <a:t>2</a:t>
                      </a:r>
                      <a:endParaRPr lang="zh-CN" altLang="en-US" sz="3200" dirty="0"/>
                    </a:p>
                  </a:txBody>
                  <a:tcPr marT="45745" marB="45745"/>
                </a:tc>
                <a:tc>
                  <a:txBody>
                    <a:bodyPr/>
                    <a:lstStyle/>
                    <a:p>
                      <a:pPr algn="ctr"/>
                      <a:r>
                        <a:rPr lang="en-US" altLang="zh-CN" sz="3200" dirty="0">
                          <a:solidFill>
                            <a:srgbClr val="FF0000"/>
                          </a:solidFill>
                        </a:rPr>
                        <a:t>1</a:t>
                      </a:r>
                      <a:endParaRPr lang="zh-CN" altLang="en-US" sz="3200" dirty="0"/>
                    </a:p>
                  </a:txBody>
                  <a:tcPr marT="45745" marB="45745"/>
                </a:tc>
                <a:tc>
                  <a:txBody>
                    <a:bodyPr/>
                    <a:lstStyle/>
                    <a:p>
                      <a:pPr algn="ctr"/>
                      <a:r>
                        <a:rPr lang="en-US" altLang="zh-CN" sz="3200" dirty="0">
                          <a:solidFill>
                            <a:srgbClr val="FF0000"/>
                          </a:solidFill>
                        </a:rPr>
                        <a:t>1</a:t>
                      </a:r>
                      <a:endParaRPr lang="zh-CN" altLang="en-US" sz="3200" dirty="0"/>
                    </a:p>
                  </a:txBody>
                  <a:tcPr marT="45745" marB="45745"/>
                </a:tc>
                <a:tc>
                  <a:txBody>
                    <a:bodyPr/>
                    <a:lstStyle/>
                    <a:p>
                      <a:pPr algn="ctr"/>
                      <a:endParaRPr lang="zh-CN" altLang="en-US" sz="3200" dirty="0"/>
                    </a:p>
                  </a:txBody>
                  <a:tcPr marT="45745" marB="45745"/>
                </a:tc>
                <a:tc>
                  <a:txBody>
                    <a:bodyPr/>
                    <a:lstStyle/>
                    <a:p>
                      <a:pPr algn="ctr"/>
                      <a:endParaRPr lang="zh-CN" altLang="en-US" sz="3200" dirty="0"/>
                    </a:p>
                  </a:txBody>
                  <a:tcPr marT="45745" marB="45745"/>
                </a:tc>
                <a:tc>
                  <a:txBody>
                    <a:bodyPr/>
                    <a:lstStyle/>
                    <a:p>
                      <a:pPr algn="ctr"/>
                      <a:endParaRPr lang="zh-CN" altLang="en-US" sz="3200" dirty="0"/>
                    </a:p>
                  </a:txBody>
                  <a:tcPr marT="45745" marB="45745"/>
                </a:tc>
                <a:tc>
                  <a:txBody>
                    <a:bodyPr/>
                    <a:lstStyle/>
                    <a:p>
                      <a:pPr algn="ctr"/>
                      <a:r>
                        <a:rPr lang="en-US" altLang="zh-CN" sz="3200" dirty="0">
                          <a:solidFill>
                            <a:srgbClr val="FF0000"/>
                          </a:solidFill>
                        </a:rPr>
                        <a:t>1</a:t>
                      </a:r>
                      <a:endParaRPr lang="zh-CN" altLang="en-US" sz="3200" dirty="0"/>
                    </a:p>
                  </a:txBody>
                  <a:tcPr marT="45745" marB="45745"/>
                </a:tc>
                <a:tc>
                  <a:txBody>
                    <a:bodyPr/>
                    <a:lstStyle/>
                    <a:p>
                      <a:pPr algn="ctr"/>
                      <a:endParaRPr lang="zh-CN" altLang="en-US" sz="3200" dirty="0"/>
                    </a:p>
                  </a:txBody>
                  <a:tcPr marT="45745" marB="45745"/>
                </a:tc>
                <a:tc>
                  <a:txBody>
                    <a:bodyPr/>
                    <a:lstStyle/>
                    <a:p>
                      <a:pPr algn="ctr"/>
                      <a:r>
                        <a:rPr lang="en-US" altLang="zh-CN" sz="3200" dirty="0">
                          <a:solidFill>
                            <a:srgbClr val="FF0000"/>
                          </a:solidFill>
                        </a:rPr>
                        <a:t>1</a:t>
                      </a:r>
                      <a:endParaRPr lang="zh-CN" altLang="en-US" sz="3200" dirty="0"/>
                    </a:p>
                  </a:txBody>
                  <a:tcPr marT="45745" marB="45745"/>
                </a:tc>
                <a:tc>
                  <a:txBody>
                    <a:bodyPr/>
                    <a:lstStyle/>
                    <a:p>
                      <a:pPr algn="ctr"/>
                      <a:r>
                        <a:rPr lang="en-US" altLang="zh-CN" sz="3200" dirty="0">
                          <a:solidFill>
                            <a:srgbClr val="FF0000"/>
                          </a:solidFill>
                        </a:rPr>
                        <a:t>2</a:t>
                      </a:r>
                      <a:endParaRPr lang="zh-CN" altLang="en-US" sz="3200" b="0" dirty="0"/>
                    </a:p>
                  </a:txBody>
                  <a:tcPr marT="45745" marB="45745"/>
                </a:tc>
                <a:tc>
                  <a:txBody>
                    <a:bodyPr/>
                    <a:lstStyle/>
                    <a:p>
                      <a:pPr algn="ctr"/>
                      <a:r>
                        <a:rPr lang="en-US" altLang="zh-CN" sz="3200" dirty="0">
                          <a:solidFill>
                            <a:srgbClr val="FF0000"/>
                          </a:solidFill>
                        </a:rPr>
                        <a:t>3</a:t>
                      </a:r>
                      <a:endParaRPr lang="zh-CN" altLang="en-US" sz="3200" dirty="0"/>
                    </a:p>
                  </a:txBody>
                  <a:tcPr marT="45745" marB="45745"/>
                </a:tc>
                <a:extLst>
                  <a:ext uri="{0D108BD9-81ED-4DB2-BD59-A6C34878D82A}">
                    <a16:rowId xmlns:a16="http://schemas.microsoft.com/office/drawing/2014/main" val="10000"/>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75BFBFE5-682F-4CF7-835D-F6ACC0FC751C}"/>
              </a:ext>
            </a:extLst>
          </p:cNvPr>
          <p:cNvSpPr>
            <a:spLocks noGrp="1" noChangeArrowheads="1"/>
          </p:cNvSpPr>
          <p:nvPr>
            <p:ph type="title"/>
          </p:nvPr>
        </p:nvSpPr>
        <p:spPr/>
        <p:txBody>
          <a:bodyPr/>
          <a:lstStyle/>
          <a:p>
            <a:r>
              <a:rPr lang="zh-CN" altLang="en-US" b="1">
                <a:ea typeface="黑体" panose="02010609060101010101" pitchFamily="49" charset="-122"/>
              </a:rPr>
              <a:t>平均查找性能分析</a:t>
            </a:r>
          </a:p>
        </p:txBody>
      </p:sp>
      <p:sp>
        <p:nvSpPr>
          <p:cNvPr id="99331" name="内容占位符 2">
            <a:extLst>
              <a:ext uri="{FF2B5EF4-FFF2-40B4-BE49-F238E27FC236}">
                <a16:creationId xmlns:a16="http://schemas.microsoft.com/office/drawing/2014/main" id="{51D8C0BC-A7CF-4735-B097-7E02FC3FA294}"/>
              </a:ext>
            </a:extLst>
          </p:cNvPr>
          <p:cNvSpPr>
            <a:spLocks noGrp="1" noChangeArrowheads="1"/>
          </p:cNvSpPr>
          <p:nvPr>
            <p:ph idx="1"/>
          </p:nvPr>
        </p:nvSpPr>
        <p:spPr/>
        <p:txBody>
          <a:bodyPr/>
          <a:lstStyle/>
          <a:p>
            <a:r>
              <a:rPr lang="zh-CN" altLang="en-US" dirty="0">
                <a:ea typeface="微软雅黑" panose="020B0503020204020204" pitchFamily="34" charset="-122"/>
              </a:rPr>
              <a:t>成功查找：</a:t>
            </a:r>
            <a:r>
              <a:rPr lang="en-US" altLang="zh-CN" dirty="0" err="1">
                <a:ea typeface="微软雅黑" panose="020B0503020204020204" pitchFamily="34" charset="-122"/>
              </a:rPr>
              <a:t>ASLsucc</a:t>
            </a:r>
            <a:endParaRPr lang="en-US" altLang="zh-CN" dirty="0">
              <a:ea typeface="微软雅黑" panose="020B0503020204020204" pitchFamily="34" charset="-122"/>
            </a:endParaRPr>
          </a:p>
          <a:p>
            <a:endParaRPr lang="en-US" altLang="zh-CN" dirty="0"/>
          </a:p>
          <a:p>
            <a:endParaRPr lang="en-US" altLang="zh-CN" dirty="0"/>
          </a:p>
          <a:p>
            <a:r>
              <a:rPr lang="zh-CN" altLang="en-US" dirty="0">
                <a:ea typeface="微软雅黑" panose="020B0503020204020204" pitchFamily="34" charset="-122"/>
              </a:rPr>
              <a:t>失败查找的：</a:t>
            </a:r>
            <a:r>
              <a:rPr lang="en-US" altLang="zh-CN" dirty="0" err="1">
                <a:ea typeface="微软雅黑" panose="020B0503020204020204" pitchFamily="34" charset="-122"/>
              </a:rPr>
              <a:t>ASLunsucc</a:t>
            </a:r>
            <a:endParaRPr lang="en-US" altLang="zh-CN" dirty="0">
              <a:ea typeface="微软雅黑" panose="020B0503020204020204" pitchFamily="34" charset="-122"/>
            </a:endParaRPr>
          </a:p>
        </p:txBody>
      </p:sp>
      <p:sp>
        <p:nvSpPr>
          <p:cNvPr id="99332" name="灯片编号占位符 3">
            <a:extLst>
              <a:ext uri="{FF2B5EF4-FFF2-40B4-BE49-F238E27FC236}">
                <a16:creationId xmlns:a16="http://schemas.microsoft.com/office/drawing/2014/main" id="{7E4A4D51-E930-4E70-B75C-A334DA5E61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3D48B2B-3664-4036-B4B9-64769702599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75</a:t>
            </a:fld>
            <a:endParaRPr lang="zh-CN" altLang="zh-CN" sz="1400" b="0">
              <a:solidFill>
                <a:srgbClr val="FFFFFF"/>
              </a:solidFill>
              <a:latin typeface="Arial" panose="020B0604020202020204" pitchFamily="34" charset="0"/>
              <a:ea typeface="宋体" panose="02010600030101010101" pitchFamily="2" charset="-122"/>
              <a:cs typeface="+mn-cs"/>
            </a:endParaRPr>
          </a:p>
        </p:txBody>
      </p:sp>
      <p:graphicFrame>
        <p:nvGraphicFramePr>
          <p:cNvPr id="99333" name="Object 3">
            <a:extLst>
              <a:ext uri="{FF2B5EF4-FFF2-40B4-BE49-F238E27FC236}">
                <a16:creationId xmlns:a16="http://schemas.microsoft.com/office/drawing/2014/main" id="{6E22F3FA-AC21-49D8-8787-80884FD7F070}"/>
              </a:ext>
            </a:extLst>
          </p:cNvPr>
          <p:cNvGraphicFramePr>
            <a:graphicFrameLocks noChangeAspect="1"/>
          </p:cNvGraphicFramePr>
          <p:nvPr/>
        </p:nvGraphicFramePr>
        <p:xfrm>
          <a:off x="2169320" y="2057401"/>
          <a:ext cx="7240587" cy="1008063"/>
        </p:xfrm>
        <a:graphic>
          <a:graphicData uri="http://schemas.openxmlformats.org/presentationml/2006/ole">
            <mc:AlternateContent xmlns:mc="http://schemas.openxmlformats.org/markup-compatibility/2006">
              <mc:Choice xmlns:v="urn:schemas-microsoft-com:vml" Requires="v">
                <p:oleObj spid="_x0000_s49302" name="Equation" r:id="rId4" imgW="3251200" imgH="431800" progId="Equation.DSMT4">
                  <p:embed/>
                </p:oleObj>
              </mc:Choice>
              <mc:Fallback>
                <p:oleObj name="Equation" r:id="rId4" imgW="3251200" imgH="431800" progId="Equation.DSMT4">
                  <p:embed/>
                  <p:pic>
                    <p:nvPicPr>
                      <p:cNvPr id="99333" name="Object 3">
                        <a:extLst>
                          <a:ext uri="{FF2B5EF4-FFF2-40B4-BE49-F238E27FC236}">
                            <a16:creationId xmlns:a16="http://schemas.microsoft.com/office/drawing/2014/main" id="{6E22F3FA-AC21-49D8-8787-80884FD7F0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320" y="2057401"/>
                        <a:ext cx="72405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4" name="Object 4">
            <a:extLst>
              <a:ext uri="{FF2B5EF4-FFF2-40B4-BE49-F238E27FC236}">
                <a16:creationId xmlns:a16="http://schemas.microsoft.com/office/drawing/2014/main" id="{2F8BE250-17EB-4DA8-85FC-08491C2F10CB}"/>
              </a:ext>
            </a:extLst>
          </p:cNvPr>
          <p:cNvGraphicFramePr>
            <a:graphicFrameLocks noChangeAspect="1"/>
          </p:cNvGraphicFramePr>
          <p:nvPr/>
        </p:nvGraphicFramePr>
        <p:xfrm>
          <a:off x="2189956" y="4267201"/>
          <a:ext cx="8039100" cy="1863725"/>
        </p:xfrm>
        <a:graphic>
          <a:graphicData uri="http://schemas.openxmlformats.org/presentationml/2006/ole">
            <mc:AlternateContent xmlns:mc="http://schemas.openxmlformats.org/markup-compatibility/2006">
              <mc:Choice xmlns:v="urn:schemas-microsoft-com:vml" Requires="v">
                <p:oleObj spid="_x0000_s49303" name="Equation" r:id="rId6" imgW="3416300" imgH="812800" progId="Equation.DSMT4">
                  <p:embed/>
                </p:oleObj>
              </mc:Choice>
              <mc:Fallback>
                <p:oleObj name="Equation" r:id="rId6" imgW="3416300" imgH="812800" progId="Equation.DSMT4">
                  <p:embed/>
                  <p:pic>
                    <p:nvPicPr>
                      <p:cNvPr id="99334" name="Object 4">
                        <a:extLst>
                          <a:ext uri="{FF2B5EF4-FFF2-40B4-BE49-F238E27FC236}">
                            <a16:creationId xmlns:a16="http://schemas.microsoft.com/office/drawing/2014/main" id="{2F8BE250-17EB-4DA8-85FC-08491C2F10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9956" y="4267201"/>
                        <a:ext cx="80391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86AD3E32-4460-4A31-9CE2-5825BAC2D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CCD269D-36FF-4558-BF97-4F863E8CD47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0355" name="标题 1">
            <a:extLst>
              <a:ext uri="{FF2B5EF4-FFF2-40B4-BE49-F238E27FC236}">
                <a16:creationId xmlns:a16="http://schemas.microsoft.com/office/drawing/2014/main" id="{2FA7B2F6-088B-454C-9220-73C85CFD5B68}"/>
              </a:ext>
            </a:extLst>
          </p:cNvPr>
          <p:cNvSpPr>
            <a:spLocks noGrp="1" noChangeArrowheads="1"/>
          </p:cNvSpPr>
          <p:nvPr>
            <p:ph type="title" idx="4294967295"/>
          </p:nvPr>
        </p:nvSpPr>
        <p:spPr/>
        <p:txBody>
          <a:bodyPr/>
          <a:lstStyle/>
          <a:p>
            <a:r>
              <a:rPr lang="zh-CN" altLang="en-US" b="1">
                <a:ea typeface="黑体" panose="02010609060101010101" pitchFamily="49" charset="-122"/>
              </a:rPr>
              <a:t>改进线性探查</a:t>
            </a:r>
          </a:p>
        </p:txBody>
      </p:sp>
      <p:sp>
        <p:nvSpPr>
          <p:cNvPr id="100356" name="内容占位符 2">
            <a:extLst>
              <a:ext uri="{FF2B5EF4-FFF2-40B4-BE49-F238E27FC236}">
                <a16:creationId xmlns:a16="http://schemas.microsoft.com/office/drawing/2014/main" id="{C9919269-513C-43D1-AFB4-612A64A21C4A}"/>
              </a:ext>
            </a:extLst>
          </p:cNvPr>
          <p:cNvSpPr>
            <a:spLocks noGrp="1" noChangeArrowheads="1"/>
          </p:cNvSpPr>
          <p:nvPr>
            <p:ph idx="4294967295"/>
          </p:nvPr>
        </p:nvSpPr>
        <p:spPr/>
        <p:txBody>
          <a:bodyPr/>
          <a:lstStyle/>
          <a:p>
            <a:pPr marL="360363" indent="-360363">
              <a:lnSpc>
                <a:spcPct val="140000"/>
              </a:lnSpc>
            </a:pPr>
            <a:r>
              <a:rPr lang="zh-CN" altLang="en-US" sz="3200">
                <a:latin typeface="Garamond" panose="02020404030301010803" pitchFamily="18" charset="0"/>
                <a:cs typeface="Times New Roman" panose="02020603050405020304" pitchFamily="18" charset="0"/>
              </a:rPr>
              <a:t>每次跳过常数</a:t>
            </a:r>
            <a:r>
              <a:rPr lang="en-US" altLang="zh-CN" sz="3200">
                <a:latin typeface="Garamond" panose="02020404030301010803" pitchFamily="18" charset="0"/>
                <a:cs typeface="Times New Roman" panose="02020603050405020304" pitchFamily="18" charset="0"/>
              </a:rPr>
              <a:t>c</a:t>
            </a:r>
            <a:r>
              <a:rPr lang="zh-CN" altLang="en-US" sz="3200">
                <a:latin typeface="Garamond" panose="02020404030301010803" pitchFamily="18" charset="0"/>
                <a:cs typeface="Times New Roman" panose="02020603050405020304" pitchFamily="18" charset="0"/>
              </a:rPr>
              <a:t>个而不是</a:t>
            </a:r>
            <a:r>
              <a:rPr lang="en-US" altLang="zh-CN" sz="3200">
                <a:latin typeface="Garamond" panose="02020404030301010803" pitchFamily="18" charset="0"/>
                <a:cs typeface="Times New Roman" panose="02020603050405020304" pitchFamily="18" charset="0"/>
              </a:rPr>
              <a:t>1</a:t>
            </a:r>
            <a:r>
              <a:rPr lang="zh-CN" altLang="en-US" sz="3200">
                <a:latin typeface="Garamond" panose="02020404030301010803" pitchFamily="18" charset="0"/>
                <a:cs typeface="Times New Roman" panose="02020603050405020304" pitchFamily="18" charset="0"/>
              </a:rPr>
              <a:t>个槽</a:t>
            </a:r>
          </a:p>
          <a:p>
            <a:pPr marL="900113" lvl="1" indent="-360363">
              <a:lnSpc>
                <a:spcPct val="140000"/>
              </a:lnSpc>
            </a:pPr>
            <a:r>
              <a:rPr lang="zh-CN" altLang="en-US" sz="3200">
                <a:latin typeface="Garamond" panose="02020404030301010803" pitchFamily="18" charset="0"/>
                <a:cs typeface="Times New Roman" panose="02020603050405020304" pitchFamily="18" charset="0"/>
              </a:rPr>
              <a:t>探查序列中的第</a:t>
            </a:r>
            <a:r>
              <a:rPr lang="en-US" altLang="zh-CN" sz="3200">
                <a:latin typeface="Garamond" panose="02020404030301010803" pitchFamily="18" charset="0"/>
                <a:cs typeface="Times New Roman" panose="02020603050405020304" pitchFamily="18" charset="0"/>
              </a:rPr>
              <a:t>i</a:t>
            </a:r>
            <a:r>
              <a:rPr lang="zh-CN" altLang="en-US" sz="3200">
                <a:latin typeface="Garamond" panose="02020404030301010803" pitchFamily="18" charset="0"/>
                <a:cs typeface="Times New Roman" panose="02020603050405020304" pitchFamily="18" charset="0"/>
              </a:rPr>
              <a:t>个槽是</a:t>
            </a:r>
            <a:r>
              <a:rPr lang="en-US" altLang="zh-CN" sz="3200" u="sng">
                <a:solidFill>
                  <a:srgbClr val="FF0000"/>
                </a:solidFill>
                <a:latin typeface="Garamond" panose="02020404030301010803" pitchFamily="18" charset="0"/>
                <a:cs typeface="Times New Roman" panose="02020603050405020304" pitchFamily="18" charset="0"/>
              </a:rPr>
              <a:t>(h(K) + ic) mod M</a:t>
            </a:r>
          </a:p>
          <a:p>
            <a:pPr marL="900113" lvl="1" indent="-360363">
              <a:lnSpc>
                <a:spcPct val="140000"/>
              </a:lnSpc>
            </a:pPr>
            <a:r>
              <a:rPr lang="zh-CN" altLang="en-US" sz="3200" u="sng">
                <a:solidFill>
                  <a:srgbClr val="FF0000"/>
                </a:solidFill>
                <a:latin typeface="Garamond" panose="02020404030301010803" pitchFamily="18" charset="0"/>
                <a:cs typeface="Times New Roman" panose="02020603050405020304" pitchFamily="18" charset="0"/>
              </a:rPr>
              <a:t>基位置相邻</a:t>
            </a:r>
            <a:r>
              <a:rPr lang="zh-CN" altLang="en-US" sz="3200">
                <a:latin typeface="Garamond" panose="02020404030301010803" pitchFamily="18" charset="0"/>
                <a:cs typeface="Times New Roman" panose="02020603050405020304" pitchFamily="18" charset="0"/>
              </a:rPr>
              <a:t>的记录就不会进入同一个探查序列了 </a:t>
            </a:r>
          </a:p>
          <a:p>
            <a:pPr marL="360363" indent="-360363">
              <a:lnSpc>
                <a:spcPct val="140000"/>
              </a:lnSpc>
            </a:pPr>
            <a:r>
              <a:rPr lang="zh-CN" altLang="en-US" sz="3200">
                <a:latin typeface="Garamond" panose="02020404030301010803" pitchFamily="18" charset="0"/>
                <a:cs typeface="Times New Roman" panose="02020603050405020304" pitchFamily="18" charset="0"/>
              </a:rPr>
              <a:t>探查函数是</a:t>
            </a:r>
            <a:r>
              <a:rPr lang="en-US" altLang="zh-CN" sz="3200">
                <a:latin typeface="Garamond" panose="02020404030301010803" pitchFamily="18" charset="0"/>
                <a:cs typeface="Times New Roman" panose="02020603050405020304" pitchFamily="18" charset="0"/>
              </a:rPr>
              <a:t>p(K</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i) = i*c</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E5F1B1E2-EA89-477C-8CDF-45A1B4C285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5922D1A-6C40-4AC1-97E5-633EFF208B4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1379" name="Rectangle 2">
            <a:extLst>
              <a:ext uri="{FF2B5EF4-FFF2-40B4-BE49-F238E27FC236}">
                <a16:creationId xmlns:a16="http://schemas.microsoft.com/office/drawing/2014/main" id="{6230E90A-58BD-4B41-B5F7-96A3AED4C338}"/>
              </a:ext>
            </a:extLst>
          </p:cNvPr>
          <p:cNvSpPr>
            <a:spLocks noGrp="1" noChangeArrowheads="1"/>
          </p:cNvSpPr>
          <p:nvPr>
            <p:ph type="title" idx="4294967295"/>
          </p:nvPr>
        </p:nvSpPr>
        <p:spPr/>
        <p:txBody>
          <a:bodyPr/>
          <a:lstStyle/>
          <a:p>
            <a:r>
              <a:rPr lang="zh-CN" altLang="en-US" b="1">
                <a:ea typeface="黑体" panose="02010609060101010101" pitchFamily="49" charset="-122"/>
              </a:rPr>
              <a:t>新的问题</a:t>
            </a:r>
          </a:p>
        </p:txBody>
      </p:sp>
      <p:sp>
        <p:nvSpPr>
          <p:cNvPr id="101380" name="Rectangle 3">
            <a:extLst>
              <a:ext uri="{FF2B5EF4-FFF2-40B4-BE49-F238E27FC236}">
                <a16:creationId xmlns:a16="http://schemas.microsoft.com/office/drawing/2014/main" id="{DA83C02D-6989-457D-902E-8F48A8634DD7}"/>
              </a:ext>
            </a:extLst>
          </p:cNvPr>
          <p:cNvSpPr>
            <a:spLocks noGrp="1" noChangeArrowheads="1"/>
          </p:cNvSpPr>
          <p:nvPr>
            <p:ph type="body" idx="4294967295"/>
          </p:nvPr>
        </p:nvSpPr>
        <p:spPr/>
        <p:txBody>
          <a:bodyPr/>
          <a:lstStyle/>
          <a:p>
            <a:pPr marL="360363" indent="-360363">
              <a:lnSpc>
                <a:spcPct val="130000"/>
              </a:lnSpc>
            </a:pPr>
            <a:r>
              <a:rPr lang="zh-CN" altLang="en-US">
                <a:ea typeface="宋体" panose="02010600030101010101" pitchFamily="2" charset="-122"/>
                <a:cs typeface="Times New Roman" panose="02020603050405020304" pitchFamily="18" charset="0"/>
              </a:rPr>
              <a:t>例如，设</a:t>
            </a:r>
            <a:r>
              <a:rPr lang="en-US" altLang="zh-CN">
                <a:ea typeface="宋体" panose="02010600030101010101" pitchFamily="2" charset="-122"/>
                <a:cs typeface="Times New Roman" panose="02020603050405020304" pitchFamily="18" charset="0"/>
              </a:rPr>
              <a:t>c = 2</a:t>
            </a:r>
            <a:r>
              <a:rPr lang="zh-CN" altLang="en-US">
                <a:ea typeface="宋体" panose="02010600030101010101" pitchFamily="2" charset="-122"/>
                <a:cs typeface="Times New Roman" panose="02020603050405020304" pitchFamily="18" charset="0"/>
              </a:rPr>
              <a:t>，要插入关键码</a:t>
            </a:r>
            <a:r>
              <a:rPr lang="en-US" altLang="zh-CN">
                <a:ea typeface="宋体" panose="02010600030101010101" pitchFamily="2" charset="-122"/>
                <a:cs typeface="Times New Roman" panose="02020603050405020304" pitchFamily="18" charset="0"/>
              </a:rPr>
              <a:t>k</a:t>
            </a:r>
            <a:r>
              <a:rPr lang="en-US" altLang="zh-CN" baseline="-25000">
                <a:ea typeface="宋体" panose="02010600030101010101" pitchFamily="2" charset="-122"/>
                <a:cs typeface="Times New Roman" panose="02020603050405020304" pitchFamily="18" charset="0"/>
              </a:rPr>
              <a:t>1</a:t>
            </a:r>
            <a:r>
              <a:rPr lang="zh-CN" altLang="en-US">
                <a:ea typeface="宋体" panose="02010600030101010101" pitchFamily="2" charset="-122"/>
                <a:cs typeface="Times New Roman" panose="02020603050405020304" pitchFamily="18" charset="0"/>
              </a:rPr>
              <a:t>和</a:t>
            </a:r>
            <a:r>
              <a:rPr lang="en-US" altLang="zh-CN">
                <a:ea typeface="宋体" panose="02010600030101010101" pitchFamily="2" charset="-122"/>
                <a:cs typeface="Times New Roman" panose="02020603050405020304" pitchFamily="18" charset="0"/>
              </a:rPr>
              <a:t>k</a:t>
            </a:r>
            <a:r>
              <a:rPr lang="en-US" altLang="zh-CN" baseline="-25000">
                <a:ea typeface="宋体" panose="02010600030101010101" pitchFamily="2" charset="-122"/>
                <a:cs typeface="Times New Roman" panose="02020603050405020304" pitchFamily="18" charset="0"/>
              </a:rPr>
              <a:t>2</a:t>
            </a:r>
            <a:r>
              <a:rPr lang="zh-CN" altLang="en-US">
                <a:ea typeface="宋体" panose="02010600030101010101" pitchFamily="2" charset="-122"/>
                <a:cs typeface="Times New Roman" panose="02020603050405020304" pitchFamily="18" charset="0"/>
              </a:rPr>
              <a:t>，</a:t>
            </a:r>
            <a:r>
              <a:rPr lang="en-US" altLang="zh-CN">
                <a:ea typeface="宋体" panose="02010600030101010101" pitchFamily="2" charset="-122"/>
                <a:cs typeface="Times New Roman" panose="02020603050405020304" pitchFamily="18" charset="0"/>
              </a:rPr>
              <a:t>h(k</a:t>
            </a:r>
            <a:r>
              <a:rPr lang="en-US" altLang="zh-CN" baseline="-25000">
                <a:ea typeface="宋体" panose="02010600030101010101" pitchFamily="2" charset="-122"/>
                <a:cs typeface="Times New Roman" panose="02020603050405020304" pitchFamily="18" charset="0"/>
              </a:rPr>
              <a:t>1</a:t>
            </a:r>
            <a:r>
              <a:rPr lang="en-US" altLang="zh-CN">
                <a:ea typeface="宋体" panose="02010600030101010101" pitchFamily="2" charset="-122"/>
                <a:cs typeface="Times New Roman" panose="02020603050405020304" pitchFamily="18" charset="0"/>
              </a:rPr>
              <a:t>) = 3</a:t>
            </a:r>
            <a:r>
              <a:rPr lang="zh-CN" altLang="en-US">
                <a:ea typeface="宋体" panose="02010600030101010101" pitchFamily="2" charset="-122"/>
                <a:cs typeface="Times New Roman" panose="02020603050405020304" pitchFamily="18" charset="0"/>
              </a:rPr>
              <a:t>，</a:t>
            </a:r>
            <a:r>
              <a:rPr lang="en-US" altLang="zh-CN">
                <a:ea typeface="宋体" panose="02010600030101010101" pitchFamily="2" charset="-122"/>
                <a:cs typeface="Times New Roman" panose="02020603050405020304" pitchFamily="18" charset="0"/>
              </a:rPr>
              <a:t>h(k</a:t>
            </a:r>
            <a:r>
              <a:rPr lang="en-US" altLang="zh-CN" baseline="-25000">
                <a:ea typeface="宋体" panose="02010600030101010101" pitchFamily="2" charset="-122"/>
                <a:cs typeface="Times New Roman" panose="02020603050405020304" pitchFamily="18" charset="0"/>
              </a:rPr>
              <a:t>2</a:t>
            </a:r>
            <a:r>
              <a:rPr lang="en-US" altLang="zh-CN">
                <a:ea typeface="宋体" panose="02010600030101010101" pitchFamily="2" charset="-122"/>
                <a:cs typeface="Times New Roman" panose="02020603050405020304" pitchFamily="18" charset="0"/>
              </a:rPr>
              <a:t>) = 5</a:t>
            </a:r>
          </a:p>
          <a:p>
            <a:pPr marL="360363" indent="-360363">
              <a:lnSpc>
                <a:spcPct val="130000"/>
              </a:lnSpc>
            </a:pPr>
            <a:r>
              <a:rPr lang="zh-CN" altLang="en-US">
                <a:ea typeface="宋体" panose="02010600030101010101" pitchFamily="2" charset="-122"/>
                <a:cs typeface="Times New Roman" panose="02020603050405020304" pitchFamily="18" charset="0"/>
              </a:rPr>
              <a:t>探查序列</a:t>
            </a:r>
          </a:p>
          <a:p>
            <a:pPr marL="900113" lvl="1" indent="-360363">
              <a:lnSpc>
                <a:spcPct val="130000"/>
              </a:lnSpc>
            </a:pPr>
            <a:r>
              <a:rPr lang="en-US" altLang="zh-CN" sz="2800" i="1">
                <a:ea typeface="宋体" panose="02010600030101010101" pitchFamily="2" charset="-122"/>
                <a:cs typeface="Times New Roman" panose="02020603050405020304" pitchFamily="18" charset="0"/>
              </a:rPr>
              <a:t>k</a:t>
            </a:r>
            <a:r>
              <a:rPr lang="en-US" altLang="zh-CN" sz="2800" baseline="-25000">
                <a:ea typeface="宋体" panose="02010600030101010101" pitchFamily="2" charset="-122"/>
                <a:cs typeface="Times New Roman" panose="02020603050405020304" pitchFamily="18" charset="0"/>
              </a:rPr>
              <a:t>1</a:t>
            </a:r>
            <a:r>
              <a:rPr lang="zh-CN" altLang="en-US" sz="2800">
                <a:ea typeface="宋体" panose="02010600030101010101" pitchFamily="2" charset="-122"/>
                <a:cs typeface="Times New Roman" panose="02020603050405020304" pitchFamily="18" charset="0"/>
              </a:rPr>
              <a:t>的探查序列是</a:t>
            </a:r>
            <a:r>
              <a:rPr lang="en-US" altLang="zh-CN" sz="2800">
                <a:ea typeface="宋体" panose="02010600030101010101" pitchFamily="2" charset="-122"/>
                <a:cs typeface="Times New Roman" panose="02020603050405020304" pitchFamily="18" charset="0"/>
              </a:rPr>
              <a:t>3</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5</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7</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9</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a:t>
            </a:r>
          </a:p>
          <a:p>
            <a:pPr marL="900113" lvl="1" indent="-360363">
              <a:lnSpc>
                <a:spcPct val="130000"/>
              </a:lnSpc>
            </a:pPr>
            <a:r>
              <a:rPr lang="en-US" altLang="zh-CN" sz="2800" i="1">
                <a:ea typeface="宋体" panose="02010600030101010101" pitchFamily="2" charset="-122"/>
                <a:cs typeface="Times New Roman" panose="02020603050405020304" pitchFamily="18" charset="0"/>
              </a:rPr>
              <a:t>k</a:t>
            </a:r>
            <a:r>
              <a:rPr lang="en-US" altLang="zh-CN" sz="2800" baseline="-25000">
                <a:ea typeface="宋体" panose="02010600030101010101" pitchFamily="2" charset="-122"/>
                <a:cs typeface="Times New Roman" panose="02020603050405020304" pitchFamily="18" charset="0"/>
              </a:rPr>
              <a:t>2</a:t>
            </a:r>
            <a:r>
              <a:rPr lang="zh-CN" altLang="en-US" sz="2800">
                <a:ea typeface="宋体" panose="02010600030101010101" pitchFamily="2" charset="-122"/>
                <a:cs typeface="Times New Roman" panose="02020603050405020304" pitchFamily="18" charset="0"/>
              </a:rPr>
              <a:t>的探查序列就是</a:t>
            </a:r>
            <a:r>
              <a:rPr lang="en-US" altLang="zh-CN" sz="2800">
                <a:ea typeface="宋体" panose="02010600030101010101" pitchFamily="2" charset="-122"/>
                <a:cs typeface="Times New Roman" panose="02020603050405020304" pitchFamily="18" charset="0"/>
              </a:rPr>
              <a:t>5</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7</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9</a:t>
            </a:r>
            <a:r>
              <a:rPr lang="zh-CN" altLang="en-US" sz="2800">
                <a:ea typeface="宋体" panose="02010600030101010101" pitchFamily="2" charset="-122"/>
                <a:cs typeface="Times New Roman" panose="02020603050405020304" pitchFamily="18" charset="0"/>
              </a:rPr>
              <a:t>、</a:t>
            </a:r>
            <a:r>
              <a:rPr lang="en-US" altLang="zh-CN" sz="2800">
                <a:ea typeface="宋体" panose="02010600030101010101" pitchFamily="2" charset="-122"/>
                <a:cs typeface="Times New Roman" panose="02020603050405020304" pitchFamily="18" charset="0"/>
              </a:rPr>
              <a:t>...</a:t>
            </a:r>
          </a:p>
          <a:p>
            <a:pPr marL="360363" indent="-360363">
              <a:lnSpc>
                <a:spcPct val="130000"/>
              </a:lnSpc>
            </a:pPr>
            <a:r>
              <a:rPr lang="en-US" altLang="zh-CN">
                <a:ea typeface="宋体" panose="02010600030101010101" pitchFamily="2" charset="-122"/>
                <a:cs typeface="Times New Roman" panose="02020603050405020304" pitchFamily="18" charset="0"/>
              </a:rPr>
              <a:t>k</a:t>
            </a:r>
            <a:r>
              <a:rPr lang="en-US" altLang="zh-CN" baseline="-25000">
                <a:ea typeface="宋体" panose="02010600030101010101" pitchFamily="2" charset="-122"/>
                <a:cs typeface="Times New Roman" panose="02020603050405020304" pitchFamily="18" charset="0"/>
              </a:rPr>
              <a:t>1</a:t>
            </a:r>
            <a:r>
              <a:rPr lang="zh-CN" altLang="en-US">
                <a:ea typeface="宋体" panose="02010600030101010101" pitchFamily="2" charset="-122"/>
                <a:cs typeface="Times New Roman" panose="02020603050405020304" pitchFamily="18" charset="0"/>
              </a:rPr>
              <a:t>和</a:t>
            </a:r>
            <a:r>
              <a:rPr lang="en-US" altLang="zh-CN">
                <a:ea typeface="宋体" panose="02010600030101010101" pitchFamily="2" charset="-122"/>
                <a:cs typeface="Times New Roman" panose="02020603050405020304" pitchFamily="18" charset="0"/>
              </a:rPr>
              <a:t>k</a:t>
            </a:r>
            <a:r>
              <a:rPr lang="en-US" altLang="zh-CN" baseline="-25000">
                <a:ea typeface="宋体" panose="02010600030101010101" pitchFamily="2" charset="-122"/>
                <a:cs typeface="Times New Roman" panose="02020603050405020304" pitchFamily="18" charset="0"/>
              </a:rPr>
              <a:t>2</a:t>
            </a:r>
            <a:r>
              <a:rPr lang="zh-CN" altLang="en-US">
                <a:ea typeface="宋体" panose="02010600030101010101" pitchFamily="2" charset="-122"/>
                <a:cs typeface="Times New Roman" panose="02020603050405020304" pitchFamily="18" charset="0"/>
              </a:rPr>
              <a:t>的探查序列还是纠缠在一起，从而导致了聚集</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893148FB-6D8E-4FF7-B38B-C24B2BFAB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23343BB-61B0-4982-B0D7-EF8829D877C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3427" name="Rectangle 2">
            <a:extLst>
              <a:ext uri="{FF2B5EF4-FFF2-40B4-BE49-F238E27FC236}">
                <a16:creationId xmlns:a16="http://schemas.microsoft.com/office/drawing/2014/main" id="{B3455DAB-AF1C-44FF-A5EC-299BB164A8C8}"/>
              </a:ext>
            </a:extLst>
          </p:cNvPr>
          <p:cNvSpPr>
            <a:spLocks noGrp="1" noChangeArrowheads="1"/>
          </p:cNvSpPr>
          <p:nvPr>
            <p:ph type="title" idx="4294967295"/>
          </p:nvPr>
        </p:nvSpPr>
        <p:spPr/>
        <p:txBody>
          <a:bodyPr/>
          <a:lstStyle/>
          <a:p>
            <a:pPr>
              <a:lnSpc>
                <a:spcPct val="90000"/>
              </a:lnSpc>
            </a:pPr>
            <a:r>
              <a:rPr lang="en-US" altLang="zh-CN" b="1">
                <a:latin typeface="Times New Roman" panose="02020603050405020304" pitchFamily="18" charset="0"/>
                <a:ea typeface="黑体" panose="02010609060101010101" pitchFamily="49" charset="-122"/>
                <a:cs typeface="Times New Roman" panose="02020603050405020304" pitchFamily="18" charset="0"/>
              </a:rPr>
              <a:t>2. </a:t>
            </a:r>
            <a:r>
              <a:rPr lang="zh-CN" altLang="en-US" b="1">
                <a:latin typeface="Times New Roman" panose="02020603050405020304" pitchFamily="18" charset="0"/>
                <a:ea typeface="黑体" panose="02010609060101010101" pitchFamily="49" charset="-122"/>
                <a:cs typeface="Times New Roman" panose="02020603050405020304" pitchFamily="18" charset="0"/>
              </a:rPr>
              <a:t>二次探查</a:t>
            </a:r>
          </a:p>
        </p:txBody>
      </p:sp>
      <p:sp>
        <p:nvSpPr>
          <p:cNvPr id="103428" name="Rectangle 3">
            <a:extLst>
              <a:ext uri="{FF2B5EF4-FFF2-40B4-BE49-F238E27FC236}">
                <a16:creationId xmlns:a16="http://schemas.microsoft.com/office/drawing/2014/main" id="{F66BFDB1-E0C9-4803-9BE9-F0CA025996A9}"/>
              </a:ext>
            </a:extLst>
          </p:cNvPr>
          <p:cNvSpPr>
            <a:spLocks noGrp="1" noChangeArrowheads="1"/>
          </p:cNvSpPr>
          <p:nvPr>
            <p:ph type="body" idx="4294967295"/>
          </p:nvPr>
        </p:nvSpPr>
        <p:spPr/>
        <p:txBody>
          <a:bodyPr/>
          <a:lstStyle/>
          <a:p>
            <a:pPr marL="360363" indent="-360363">
              <a:lnSpc>
                <a:spcPct val="130000"/>
              </a:lnSpc>
            </a:pPr>
            <a:r>
              <a:rPr lang="zh-CN" altLang="en-US" sz="3200">
                <a:latin typeface="Garamond" panose="02020404030301010803" pitchFamily="18" charset="0"/>
                <a:cs typeface="Times New Roman" panose="02020603050405020304" pitchFamily="18" charset="0"/>
              </a:rPr>
              <a:t>探查序列依次为：</a:t>
            </a:r>
            <a:r>
              <a:rPr lang="en-US" altLang="zh-CN" sz="3200">
                <a:latin typeface="Garamond" panose="02020404030301010803" pitchFamily="18" charset="0"/>
                <a:cs typeface="Times New Roman" panose="02020603050405020304" pitchFamily="18" charset="0"/>
              </a:rPr>
              <a:t>1</a:t>
            </a:r>
            <a:r>
              <a:rPr lang="en-US" altLang="zh-CN" sz="3200" baseline="30000">
                <a:latin typeface="Garamond" panose="02020404030301010803" pitchFamily="18" charset="0"/>
                <a:cs typeface="Times New Roman" panose="02020603050405020304" pitchFamily="18" charset="0"/>
              </a:rPr>
              <a:t>2</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-1</a:t>
            </a:r>
            <a:r>
              <a:rPr lang="en-US" altLang="zh-CN" sz="3200" baseline="30000">
                <a:latin typeface="Garamond" panose="02020404030301010803" pitchFamily="18" charset="0"/>
                <a:cs typeface="Times New Roman" panose="02020603050405020304" pitchFamily="18" charset="0"/>
              </a:rPr>
              <a:t>2</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2</a:t>
            </a:r>
            <a:r>
              <a:rPr lang="en-US" altLang="zh-CN" sz="3200" baseline="30000">
                <a:latin typeface="Garamond" panose="02020404030301010803" pitchFamily="18" charset="0"/>
                <a:cs typeface="Times New Roman" panose="02020603050405020304" pitchFamily="18" charset="0"/>
              </a:rPr>
              <a:t>2</a:t>
            </a:r>
            <a:r>
              <a:rPr lang="en-US" altLang="zh-CN" sz="3200">
                <a:latin typeface="Garamond" panose="02020404030301010803" pitchFamily="18" charset="0"/>
                <a:cs typeface="Times New Roman" panose="02020603050405020304" pitchFamily="18" charset="0"/>
              </a:rPr>
              <a:t> </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-2</a:t>
            </a:r>
            <a:r>
              <a:rPr lang="en-US" altLang="zh-CN" sz="3200" baseline="30000">
                <a:latin typeface="Garamond" panose="02020404030301010803" pitchFamily="18" charset="0"/>
                <a:cs typeface="Times New Roman" panose="02020603050405020304" pitchFamily="18" charset="0"/>
              </a:rPr>
              <a:t>2</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a:t>
            </a:r>
            <a:r>
              <a:rPr lang="zh-CN" altLang="en-US" sz="3200">
                <a:latin typeface="Garamond" panose="02020404030301010803" pitchFamily="18" charset="0"/>
                <a:cs typeface="Times New Roman" panose="02020603050405020304" pitchFamily="18" charset="0"/>
              </a:rPr>
              <a:t>，即地址公式是</a:t>
            </a:r>
            <a:br>
              <a:rPr lang="zh-CN" altLang="en-US" sz="3200">
                <a:latin typeface="Garamond" panose="02020404030301010803" pitchFamily="18" charset="0"/>
                <a:cs typeface="Times New Roman" panose="02020603050405020304" pitchFamily="18" charset="0"/>
              </a:rPr>
            </a:br>
            <a:r>
              <a:rPr lang="zh-CN" altLang="en-US" sz="3200">
                <a:latin typeface="Garamond" panose="02020404030301010803" pitchFamily="18" charset="0"/>
                <a:cs typeface="Times New Roman" panose="02020603050405020304" pitchFamily="18" charset="0"/>
              </a:rPr>
              <a:t>     </a:t>
            </a:r>
            <a:r>
              <a:rPr lang="en-US" altLang="zh-CN" sz="3200">
                <a:latin typeface="Garamond" panose="02020404030301010803" pitchFamily="18" charset="0"/>
                <a:cs typeface="Times New Roman" panose="02020603050405020304" pitchFamily="18" charset="0"/>
              </a:rPr>
              <a:t>d</a:t>
            </a:r>
            <a:r>
              <a:rPr lang="en-US" altLang="zh-CN" sz="3200" baseline="-25000">
                <a:latin typeface="Garamond" panose="02020404030301010803" pitchFamily="18" charset="0"/>
                <a:cs typeface="Times New Roman" panose="02020603050405020304" pitchFamily="18" charset="0"/>
              </a:rPr>
              <a:t>2i-1</a:t>
            </a:r>
            <a:r>
              <a:rPr lang="en-US" altLang="zh-CN" sz="3200">
                <a:latin typeface="Garamond" panose="02020404030301010803" pitchFamily="18" charset="0"/>
                <a:cs typeface="Times New Roman" panose="02020603050405020304" pitchFamily="18" charset="0"/>
              </a:rPr>
              <a:t> = (d +i</a:t>
            </a:r>
            <a:r>
              <a:rPr lang="en-US" altLang="zh-CN" sz="3200" baseline="30000">
                <a:latin typeface="Garamond" panose="02020404030301010803" pitchFamily="18" charset="0"/>
                <a:cs typeface="Times New Roman" panose="02020603050405020304" pitchFamily="18" charset="0"/>
              </a:rPr>
              <a:t>2</a:t>
            </a:r>
            <a:r>
              <a:rPr lang="en-US" altLang="zh-CN" sz="3200">
                <a:latin typeface="Garamond" panose="02020404030301010803" pitchFamily="18" charset="0"/>
                <a:cs typeface="Times New Roman" panose="02020603050405020304" pitchFamily="18" charset="0"/>
              </a:rPr>
              <a:t>) % M </a:t>
            </a:r>
          </a:p>
          <a:p>
            <a:pPr marL="900113" lvl="1" indent="-360363">
              <a:lnSpc>
                <a:spcPct val="130000"/>
              </a:lnSpc>
              <a:buNone/>
            </a:pPr>
            <a:r>
              <a:rPr lang="en-US" altLang="zh-CN" sz="3200">
                <a:latin typeface="Garamond" panose="02020404030301010803" pitchFamily="18" charset="0"/>
                <a:cs typeface="Times New Roman" panose="02020603050405020304" pitchFamily="18" charset="0"/>
              </a:rPr>
              <a:t>   d</a:t>
            </a:r>
            <a:r>
              <a:rPr lang="en-US" altLang="zh-CN" sz="3200" baseline="-25000">
                <a:latin typeface="Garamond" panose="02020404030301010803" pitchFamily="18" charset="0"/>
                <a:cs typeface="Times New Roman" panose="02020603050405020304" pitchFamily="18" charset="0"/>
              </a:rPr>
              <a:t>2i</a:t>
            </a:r>
            <a:r>
              <a:rPr lang="en-US" altLang="zh-CN" sz="3200">
                <a:latin typeface="Garamond" panose="02020404030301010803" pitchFamily="18" charset="0"/>
                <a:cs typeface="Times New Roman" panose="02020603050405020304" pitchFamily="18" charset="0"/>
              </a:rPr>
              <a:t>   = (d – i</a:t>
            </a:r>
            <a:r>
              <a:rPr lang="en-US" altLang="zh-CN" sz="3200" baseline="30000">
                <a:latin typeface="Garamond" panose="02020404030301010803" pitchFamily="18" charset="0"/>
                <a:cs typeface="Times New Roman" panose="02020603050405020304" pitchFamily="18" charset="0"/>
              </a:rPr>
              <a:t>2</a:t>
            </a:r>
            <a:r>
              <a:rPr lang="en-US" altLang="zh-CN" sz="3200">
                <a:latin typeface="Garamond" panose="02020404030301010803" pitchFamily="18" charset="0"/>
                <a:cs typeface="Times New Roman" panose="02020603050405020304" pitchFamily="18" charset="0"/>
              </a:rPr>
              <a:t>) % M</a:t>
            </a:r>
          </a:p>
          <a:p>
            <a:pPr marL="360363" indent="-360363">
              <a:lnSpc>
                <a:spcPct val="130000"/>
              </a:lnSpc>
            </a:pPr>
            <a:r>
              <a:rPr lang="zh-CN" altLang="en-US" sz="3200">
                <a:latin typeface="Garamond" panose="02020404030301010803" pitchFamily="18" charset="0"/>
                <a:cs typeface="Times New Roman" panose="02020603050405020304" pitchFamily="18" charset="0"/>
              </a:rPr>
              <a:t>用于简单线性探查的探查函数是</a:t>
            </a:r>
          </a:p>
          <a:p>
            <a:pPr marL="900113" lvl="1" indent="-360363">
              <a:lnSpc>
                <a:spcPct val="130000"/>
              </a:lnSpc>
              <a:buNone/>
            </a:pPr>
            <a:r>
              <a:rPr lang="zh-CN" altLang="en-US" sz="3200">
                <a:latin typeface="Garamond" panose="02020404030301010803" pitchFamily="18" charset="0"/>
                <a:cs typeface="Times New Roman" panose="02020603050405020304" pitchFamily="18" charset="0"/>
              </a:rPr>
              <a:t>      </a:t>
            </a:r>
            <a:r>
              <a:rPr lang="en-US" altLang="zh-CN" sz="3200">
                <a:latin typeface="Garamond" panose="02020404030301010803" pitchFamily="18" charset="0"/>
                <a:cs typeface="Times New Roman" panose="02020603050405020304" pitchFamily="18" charset="0"/>
              </a:rPr>
              <a:t>p(K</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2i-1) = i*i</a:t>
            </a:r>
            <a:endParaRPr lang="en-US" altLang="zh-CN" sz="3200" baseline="30000">
              <a:latin typeface="Garamond" panose="02020404030301010803" pitchFamily="18" charset="0"/>
              <a:cs typeface="Times New Roman" panose="02020603050405020304" pitchFamily="18" charset="0"/>
            </a:endParaRPr>
          </a:p>
          <a:p>
            <a:pPr marL="900113" lvl="1" indent="-360363">
              <a:lnSpc>
                <a:spcPct val="130000"/>
              </a:lnSpc>
              <a:buNone/>
            </a:pPr>
            <a:r>
              <a:rPr lang="en-US" altLang="zh-CN" sz="3200">
                <a:latin typeface="Garamond" panose="02020404030301010803" pitchFamily="18" charset="0"/>
                <a:cs typeface="Times New Roman" panose="02020603050405020304" pitchFamily="18" charset="0"/>
              </a:rPr>
              <a:t>      p(K</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2i) = - i*i</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0B1BD98C-C5B7-4825-957F-BF46D24111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D20ACDD-BE6F-4F36-993A-84554EED54B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5475" name="Rectangle 2">
            <a:extLst>
              <a:ext uri="{FF2B5EF4-FFF2-40B4-BE49-F238E27FC236}">
                <a16:creationId xmlns:a16="http://schemas.microsoft.com/office/drawing/2014/main" id="{BA2C942F-4336-47D8-B76B-38ACE1B199F9}"/>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例：二次探查</a:t>
            </a:r>
          </a:p>
        </p:txBody>
      </p:sp>
      <p:sp>
        <p:nvSpPr>
          <p:cNvPr id="105476" name="Rectangle 3">
            <a:extLst>
              <a:ext uri="{FF2B5EF4-FFF2-40B4-BE49-F238E27FC236}">
                <a16:creationId xmlns:a16="http://schemas.microsoft.com/office/drawing/2014/main" id="{8BBFD1F4-E1B1-4D95-A08F-D2883F73E0FA}"/>
              </a:ext>
            </a:extLst>
          </p:cNvPr>
          <p:cNvSpPr>
            <a:spLocks noGrp="1" noChangeArrowheads="1"/>
          </p:cNvSpPr>
          <p:nvPr>
            <p:ph type="body" idx="4294967295"/>
          </p:nvPr>
        </p:nvSpPr>
        <p:spPr/>
        <p:txBody>
          <a:bodyPr/>
          <a:lstStyle/>
          <a:p>
            <a:pPr marL="360363" indent="-360363">
              <a:lnSpc>
                <a:spcPct val="140000"/>
              </a:lnSpc>
            </a:pPr>
            <a:r>
              <a:rPr lang="zh-CN" altLang="en-US">
                <a:latin typeface="Garamond" panose="02020404030301010803" pitchFamily="18" charset="0"/>
                <a:cs typeface="Times New Roman" panose="02020603050405020304" pitchFamily="18" charset="0"/>
              </a:rPr>
              <a:t>例：使用一个大小</a:t>
            </a:r>
            <a:r>
              <a:rPr lang="en-US" altLang="zh-CN">
                <a:latin typeface="Garamond" panose="02020404030301010803" pitchFamily="18" charset="0"/>
                <a:cs typeface="Times New Roman" panose="02020603050405020304" pitchFamily="18" charset="0"/>
              </a:rPr>
              <a:t>M = 13</a:t>
            </a:r>
            <a:r>
              <a:rPr lang="zh-CN" altLang="en-US">
                <a:latin typeface="Garamond" panose="02020404030301010803" pitchFamily="18" charset="0"/>
                <a:cs typeface="Times New Roman" panose="02020603050405020304" pitchFamily="18" charset="0"/>
              </a:rPr>
              <a:t>的表</a:t>
            </a:r>
          </a:p>
          <a:p>
            <a:pPr marL="900113" lvl="1" indent="-360363">
              <a:lnSpc>
                <a:spcPct val="140000"/>
              </a:lnSpc>
            </a:pPr>
            <a:r>
              <a:rPr lang="zh-CN" altLang="en-US">
                <a:latin typeface="Garamond" panose="02020404030301010803" pitchFamily="18" charset="0"/>
                <a:cs typeface="Times New Roman" panose="02020603050405020304" pitchFamily="18" charset="0"/>
              </a:rPr>
              <a:t>假定对于关键码</a:t>
            </a: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1</a:t>
            </a:r>
            <a:r>
              <a:rPr lang="zh-CN" altLang="en-US">
                <a:latin typeface="Garamond" panose="02020404030301010803" pitchFamily="18" charset="0"/>
                <a:cs typeface="Times New Roman" panose="02020603050405020304" pitchFamily="18" charset="0"/>
              </a:rPr>
              <a:t>和</a:t>
            </a: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h(k</a:t>
            </a:r>
            <a:r>
              <a:rPr lang="en-US" altLang="zh-CN" baseline="-25000">
                <a:latin typeface="Garamond" panose="02020404030301010803" pitchFamily="18" charset="0"/>
                <a:cs typeface="Times New Roman" panose="02020603050405020304" pitchFamily="18" charset="0"/>
              </a:rPr>
              <a:t>1</a:t>
            </a:r>
            <a:r>
              <a:rPr lang="en-US" altLang="zh-CN">
                <a:latin typeface="Garamond" panose="02020404030301010803" pitchFamily="18" charset="0"/>
                <a:cs typeface="Times New Roman" panose="02020603050405020304" pitchFamily="18" charset="0"/>
              </a:rPr>
              <a:t>)=3</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h(k</a:t>
            </a:r>
            <a:r>
              <a:rPr lang="en-US" altLang="zh-CN" baseline="-25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)=2</a:t>
            </a:r>
          </a:p>
          <a:p>
            <a:pPr marL="360363" indent="-360363">
              <a:lnSpc>
                <a:spcPct val="140000"/>
              </a:lnSpc>
            </a:pPr>
            <a:r>
              <a:rPr lang="zh-CN" altLang="en-US">
                <a:latin typeface="Garamond" panose="02020404030301010803" pitchFamily="18" charset="0"/>
                <a:cs typeface="Times New Roman" panose="02020603050405020304" pitchFamily="18" charset="0"/>
              </a:rPr>
              <a:t>探查序列</a:t>
            </a:r>
          </a:p>
          <a:p>
            <a:pPr marL="900113" lvl="1" indent="-360363">
              <a:lnSpc>
                <a:spcPct val="140000"/>
              </a:lnSpc>
            </a:pP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1</a:t>
            </a:r>
            <a:r>
              <a:rPr lang="zh-CN" altLang="en-US">
                <a:latin typeface="Garamond" panose="02020404030301010803" pitchFamily="18" charset="0"/>
                <a:cs typeface="Times New Roman" panose="02020603050405020304" pitchFamily="18" charset="0"/>
              </a:rPr>
              <a:t>的探查序列是</a:t>
            </a:r>
            <a:r>
              <a:rPr lang="en-US" altLang="zh-CN">
                <a:solidFill>
                  <a:srgbClr val="FF0000"/>
                </a:solidFill>
                <a:latin typeface="Garamond" panose="02020404030301010803" pitchFamily="18" charset="0"/>
                <a:cs typeface="Times New Roman" panose="02020603050405020304" pitchFamily="18" charset="0"/>
              </a:rPr>
              <a:t>3</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4</a:t>
            </a:r>
            <a:r>
              <a:rPr lang="zh-CN" altLang="en-US">
                <a:latin typeface="Garamond" panose="02020404030301010803" pitchFamily="18" charset="0"/>
                <a:cs typeface="Times New Roman" panose="02020603050405020304" pitchFamily="18" charset="0"/>
              </a:rPr>
              <a:t>、</a:t>
            </a:r>
            <a:r>
              <a:rPr lang="en-US" altLang="zh-CN">
                <a:solidFill>
                  <a:srgbClr val="FF0000"/>
                </a:solidFill>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7 </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a:t>
            </a:r>
          </a:p>
          <a:p>
            <a:pPr marL="900113" lvl="1" indent="-360363">
              <a:lnSpc>
                <a:spcPct val="140000"/>
              </a:lnSpc>
            </a:pP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的探查序列是</a:t>
            </a:r>
            <a:r>
              <a:rPr lang="en-US" altLang="zh-CN">
                <a:solidFill>
                  <a:srgbClr val="FF0000"/>
                </a:solidFill>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a:t>
            </a:r>
            <a:r>
              <a:rPr lang="en-US" altLang="zh-CN">
                <a:solidFill>
                  <a:srgbClr val="FF0000"/>
                </a:solidFill>
                <a:latin typeface="Garamond" panose="02020404030301010803" pitchFamily="18" charset="0"/>
                <a:cs typeface="Times New Roman" panose="02020603050405020304" pitchFamily="18" charset="0"/>
              </a:rPr>
              <a:t>3</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1</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6 </a:t>
            </a:r>
            <a:r>
              <a:rPr lang="zh-CN" altLang="en-US">
                <a:latin typeface="Garamond" panose="02020404030301010803" pitchFamily="18" charset="0"/>
                <a:cs typeface="Times New Roman" panose="02020603050405020304" pitchFamily="18" charset="0"/>
              </a:rPr>
              <a:t>、</a:t>
            </a:r>
            <a:r>
              <a:rPr lang="en-US" altLang="zh-CN">
                <a:latin typeface="Garamond" panose="02020404030301010803" pitchFamily="18" charset="0"/>
                <a:cs typeface="Times New Roman" panose="02020603050405020304" pitchFamily="18" charset="0"/>
              </a:rPr>
              <a:t>...</a:t>
            </a:r>
          </a:p>
          <a:p>
            <a:pPr marL="360363" indent="-360363">
              <a:lnSpc>
                <a:spcPct val="140000"/>
              </a:lnSpc>
            </a:pPr>
            <a:r>
              <a:rPr lang="zh-CN" altLang="en-US">
                <a:latin typeface="Garamond" panose="02020404030301010803" pitchFamily="18" charset="0"/>
                <a:cs typeface="Times New Roman" panose="02020603050405020304" pitchFamily="18" charset="0"/>
              </a:rPr>
              <a:t>尽管</a:t>
            </a: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会把</a:t>
            </a:r>
            <a:r>
              <a:rPr lang="en-US" altLang="zh-CN">
                <a:latin typeface="Garamond" panose="02020404030301010803" pitchFamily="18" charset="0"/>
                <a:cs typeface="Times New Roman" panose="02020603050405020304" pitchFamily="18" charset="0"/>
              </a:rPr>
              <a:t>k</a:t>
            </a:r>
            <a:r>
              <a:rPr lang="en-US" altLang="zh-CN" baseline="-25000">
                <a:latin typeface="Garamond" panose="02020404030301010803" pitchFamily="18" charset="0"/>
                <a:cs typeface="Times New Roman" panose="02020603050405020304" pitchFamily="18" charset="0"/>
              </a:rPr>
              <a:t>1</a:t>
            </a:r>
            <a:r>
              <a:rPr lang="zh-CN" altLang="en-US">
                <a:latin typeface="Garamond" panose="02020404030301010803" pitchFamily="18" charset="0"/>
                <a:cs typeface="Times New Roman" panose="02020603050405020304" pitchFamily="18" charset="0"/>
              </a:rPr>
              <a:t>的基位置作为第</a:t>
            </a:r>
            <a:r>
              <a:rPr lang="en-US" altLang="zh-CN">
                <a:latin typeface="Garamond" panose="02020404030301010803" pitchFamily="18" charset="0"/>
                <a:cs typeface="Times New Roman" panose="02020603050405020304" pitchFamily="18" charset="0"/>
              </a:rPr>
              <a:t>2</a:t>
            </a:r>
            <a:r>
              <a:rPr lang="zh-CN" altLang="en-US">
                <a:latin typeface="Garamond" panose="02020404030301010803" pitchFamily="18" charset="0"/>
                <a:cs typeface="Times New Roman" panose="02020603050405020304" pitchFamily="18" charset="0"/>
              </a:rPr>
              <a:t>个选择来探查，但是这两个关键码的探查序列此后就立即分开了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8D89D22A-9146-4DB2-9FB0-9D1D87E79F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DDED783-6055-439B-981C-4AD50B666D0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315" name="标题 1">
            <a:extLst>
              <a:ext uri="{FF2B5EF4-FFF2-40B4-BE49-F238E27FC236}">
                <a16:creationId xmlns:a16="http://schemas.microsoft.com/office/drawing/2014/main" id="{CFCAA5CD-8688-4B77-8864-14E0DCF1AF5D}"/>
              </a:ext>
            </a:extLst>
          </p:cNvPr>
          <p:cNvSpPr>
            <a:spLocks noGrp="1" noChangeArrowheads="1"/>
          </p:cNvSpPr>
          <p:nvPr>
            <p:ph type="title" idx="4294967295"/>
          </p:nvPr>
        </p:nvSpPr>
        <p:spPr/>
        <p:txBody>
          <a:bodyPr/>
          <a:lstStyle/>
          <a:p>
            <a:r>
              <a:rPr lang="en-US" altLang="zh-CN" b="1">
                <a:latin typeface="Times New Roman" panose="02020603050405020304" pitchFamily="18" charset="0"/>
                <a:ea typeface="黑体" panose="02010609060101010101" pitchFamily="49" charset="-122"/>
                <a:cs typeface="Times New Roman" panose="02020603050405020304" pitchFamily="18" charset="0"/>
              </a:rPr>
              <a:t>10.1.1 </a:t>
            </a:r>
            <a:r>
              <a:rPr lang="zh-CN" altLang="en-US" b="1">
                <a:latin typeface="Times New Roman" panose="02020603050405020304" pitchFamily="18" charset="0"/>
                <a:ea typeface="黑体" panose="02010609060101010101" pitchFamily="49" charset="-122"/>
                <a:cs typeface="Times New Roman" panose="02020603050405020304" pitchFamily="18" charset="0"/>
              </a:rPr>
              <a:t>顺序检索</a:t>
            </a:r>
          </a:p>
        </p:txBody>
      </p:sp>
      <p:sp>
        <p:nvSpPr>
          <p:cNvPr id="13316" name="内容占位符 2">
            <a:extLst>
              <a:ext uri="{FF2B5EF4-FFF2-40B4-BE49-F238E27FC236}">
                <a16:creationId xmlns:a16="http://schemas.microsoft.com/office/drawing/2014/main" id="{29E24100-F77E-446E-A835-28DEE93BAE7C}"/>
              </a:ext>
            </a:extLst>
          </p:cNvPr>
          <p:cNvSpPr>
            <a:spLocks noGrp="1" noChangeArrowheads="1"/>
          </p:cNvSpPr>
          <p:nvPr>
            <p:ph idx="4294967295"/>
          </p:nvPr>
        </p:nvSpPr>
        <p:spPr/>
        <p:txBody>
          <a:bodyPr/>
          <a:lstStyle/>
          <a:p>
            <a:pPr marL="360363" indent="-360363">
              <a:lnSpc>
                <a:spcPct val="130000"/>
              </a:lnSpc>
            </a:pPr>
            <a:r>
              <a:rPr lang="zh-CN" altLang="en-US" sz="3200" dirty="0">
                <a:latin typeface="宋体" panose="02010600030101010101" pitchFamily="2" charset="-122"/>
                <a:ea typeface="宋体" panose="02010600030101010101" pitchFamily="2" charset="-122"/>
              </a:rPr>
              <a:t>与线性表里所有记录逐个进行关键码和给定值的比较</a:t>
            </a:r>
          </a:p>
          <a:p>
            <a:pPr marL="900113" lvl="1" indent="-360363">
              <a:lnSpc>
                <a:spcPct val="130000"/>
              </a:lnSpc>
            </a:pPr>
            <a:r>
              <a:rPr lang="zh-CN" altLang="en-US" sz="3200" u="sng" dirty="0">
                <a:solidFill>
                  <a:srgbClr val="800000"/>
                </a:solidFill>
                <a:latin typeface="宋体" panose="02010600030101010101" pitchFamily="2" charset="-122"/>
                <a:ea typeface="宋体" panose="02010600030101010101" pitchFamily="2" charset="-122"/>
              </a:rPr>
              <a:t>检索成功</a:t>
            </a:r>
            <a:r>
              <a:rPr lang="zh-CN" altLang="en-US" sz="3200" dirty="0">
                <a:solidFill>
                  <a:srgbClr val="800000"/>
                </a:solidFill>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若某个记录的关键码和给定值比较相等</a:t>
            </a:r>
          </a:p>
          <a:p>
            <a:pPr marL="900113" lvl="1" indent="-360363">
              <a:lnSpc>
                <a:spcPct val="130000"/>
              </a:lnSpc>
            </a:pPr>
            <a:r>
              <a:rPr lang="zh-CN" altLang="en-US" sz="3200" u="sng" dirty="0">
                <a:solidFill>
                  <a:srgbClr val="800000"/>
                </a:solidFill>
                <a:latin typeface="宋体" panose="02010600030101010101" pitchFamily="2" charset="-122"/>
                <a:ea typeface="宋体" panose="02010600030101010101" pitchFamily="2" charset="-122"/>
              </a:rPr>
              <a:t>检索失败</a:t>
            </a:r>
            <a:r>
              <a:rPr lang="zh-CN" altLang="en-US" sz="3200" dirty="0">
                <a:solidFill>
                  <a:srgbClr val="800000"/>
                </a:solidFill>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找遍了仍找不到</a:t>
            </a:r>
          </a:p>
          <a:p>
            <a:pPr marL="360363" indent="-360363">
              <a:lnSpc>
                <a:spcPct val="130000"/>
              </a:lnSpc>
            </a:pPr>
            <a:r>
              <a:rPr lang="zh-CN" altLang="en-US" sz="3200" dirty="0">
                <a:latin typeface="宋体" panose="02010600030101010101" pitchFamily="2" charset="-122"/>
                <a:ea typeface="宋体" panose="02010600030101010101" pitchFamily="2" charset="-122"/>
              </a:rPr>
              <a:t>物理存储：可以顺序、或者链接</a:t>
            </a:r>
          </a:p>
          <a:p>
            <a:pPr marL="360363" indent="-360363">
              <a:lnSpc>
                <a:spcPct val="130000"/>
              </a:lnSpc>
            </a:pPr>
            <a:r>
              <a:rPr lang="zh-CN" altLang="en-US" sz="3200" dirty="0">
                <a:latin typeface="宋体" panose="02010600030101010101" pitchFamily="2" charset="-122"/>
                <a:ea typeface="宋体" panose="02010600030101010101" pitchFamily="2" charset="-122"/>
              </a:rPr>
              <a:t>排序要求：无</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C9D34983-96B7-480A-B064-4E31485A5C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4BC9111-60C6-4AA3-B5EA-D40B73CEDA6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7523" name="标题 1">
            <a:extLst>
              <a:ext uri="{FF2B5EF4-FFF2-40B4-BE49-F238E27FC236}">
                <a16:creationId xmlns:a16="http://schemas.microsoft.com/office/drawing/2014/main" id="{229FEC20-0676-42AC-82F4-1B3A39522CEE}"/>
              </a:ext>
            </a:extLst>
          </p:cNvPr>
          <p:cNvSpPr>
            <a:spLocks noGrp="1" noChangeArrowheads="1"/>
          </p:cNvSpPr>
          <p:nvPr>
            <p:ph type="title" idx="4294967295"/>
          </p:nvPr>
        </p:nvSpPr>
        <p:spPr/>
        <p:txBody>
          <a:bodyPr/>
          <a:lstStyle/>
          <a:p>
            <a:r>
              <a:rPr lang="en-US" altLang="zh-CN" b="1" dirty="0">
                <a:latin typeface="Garamond" panose="02020404030301010803" pitchFamily="18" charset="0"/>
                <a:ea typeface="黑体" panose="02010609060101010101" pitchFamily="49" charset="-122"/>
                <a:cs typeface="Times New Roman" panose="02020603050405020304" pitchFamily="18" charset="0"/>
              </a:rPr>
              <a:t>3. </a:t>
            </a:r>
            <a:r>
              <a:rPr lang="zh-CN" altLang="en-US" b="1" dirty="0">
                <a:latin typeface="Garamond" panose="02020404030301010803" pitchFamily="18" charset="0"/>
                <a:ea typeface="黑体" panose="02010609060101010101" pitchFamily="49" charset="-122"/>
                <a:cs typeface="Times New Roman" panose="02020603050405020304" pitchFamily="18" charset="0"/>
              </a:rPr>
              <a:t>伪随机数序列探查</a:t>
            </a:r>
          </a:p>
        </p:txBody>
      </p:sp>
      <p:sp>
        <p:nvSpPr>
          <p:cNvPr id="107524" name="内容占位符 2">
            <a:extLst>
              <a:ext uri="{FF2B5EF4-FFF2-40B4-BE49-F238E27FC236}">
                <a16:creationId xmlns:a16="http://schemas.microsoft.com/office/drawing/2014/main" id="{DC5EA8AE-A801-4BC9-8590-ABDF66BDFEAF}"/>
              </a:ext>
            </a:extLst>
          </p:cNvPr>
          <p:cNvSpPr>
            <a:spLocks noGrp="1" noChangeArrowheads="1"/>
          </p:cNvSpPr>
          <p:nvPr>
            <p:ph idx="4294967295"/>
          </p:nvPr>
        </p:nvSpPr>
        <p:spPr/>
        <p:txBody>
          <a:bodyPr/>
          <a:lstStyle/>
          <a:p>
            <a:pPr marL="360363" indent="-360363">
              <a:spcBef>
                <a:spcPct val="50000"/>
              </a:spcBef>
            </a:pPr>
            <a:r>
              <a:rPr lang="zh-CN" altLang="en-US" sz="3600">
                <a:latin typeface="Garamond" panose="02020404030301010803" pitchFamily="18" charset="0"/>
                <a:cs typeface="Times New Roman" panose="02020603050405020304" pitchFamily="18" charset="0"/>
              </a:rPr>
              <a:t>探查函数</a:t>
            </a:r>
            <a:br>
              <a:rPr lang="zh-CN" altLang="en-US" sz="3600">
                <a:latin typeface="Garamond" panose="02020404030301010803" pitchFamily="18" charset="0"/>
                <a:cs typeface="Times New Roman" panose="02020603050405020304" pitchFamily="18" charset="0"/>
              </a:rPr>
            </a:br>
            <a:r>
              <a:rPr lang="zh-CN" altLang="en-US" sz="3200">
                <a:latin typeface="Garamond" panose="02020404030301010803" pitchFamily="18" charset="0"/>
                <a:cs typeface="Times New Roman" panose="02020603050405020304" pitchFamily="18" charset="0"/>
              </a:rPr>
              <a:t>                   </a:t>
            </a:r>
            <a:r>
              <a:rPr lang="en-US" altLang="zh-CN" sz="3200">
                <a:latin typeface="Garamond" panose="02020404030301010803" pitchFamily="18" charset="0"/>
                <a:cs typeface="Times New Roman" panose="02020603050405020304" pitchFamily="18" charset="0"/>
              </a:rPr>
              <a:t>p(K</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i) = perm[i - 1]</a:t>
            </a:r>
          </a:p>
          <a:p>
            <a:pPr marL="900113" lvl="1" indent="-360363">
              <a:spcBef>
                <a:spcPct val="50000"/>
              </a:spcBef>
            </a:pPr>
            <a:r>
              <a:rPr lang="zh-CN" altLang="en-US" sz="3200">
                <a:latin typeface="Garamond" panose="02020404030301010803" pitchFamily="18" charset="0"/>
                <a:cs typeface="Times New Roman" panose="02020603050405020304" pitchFamily="18" charset="0"/>
              </a:rPr>
              <a:t>这里</a:t>
            </a:r>
            <a:r>
              <a:rPr lang="en-US" altLang="zh-CN" sz="3200">
                <a:latin typeface="Garamond" panose="02020404030301010803" pitchFamily="18" charset="0"/>
                <a:cs typeface="Times New Roman" panose="02020603050405020304" pitchFamily="18" charset="0"/>
              </a:rPr>
              <a:t>perm</a:t>
            </a:r>
            <a:r>
              <a:rPr lang="zh-CN" altLang="en-US" sz="3200">
                <a:latin typeface="Garamond" panose="02020404030301010803" pitchFamily="18" charset="0"/>
                <a:cs typeface="Times New Roman" panose="02020603050405020304" pitchFamily="18" charset="0"/>
              </a:rPr>
              <a:t>是一个长度为</a:t>
            </a:r>
            <a:r>
              <a:rPr lang="en-US" altLang="zh-CN" sz="3200">
                <a:latin typeface="Garamond" panose="02020404030301010803" pitchFamily="18" charset="0"/>
                <a:cs typeface="Times New Roman" panose="02020603050405020304" pitchFamily="18" charset="0"/>
              </a:rPr>
              <a:t>M - 1</a:t>
            </a:r>
            <a:r>
              <a:rPr lang="zh-CN" altLang="en-US" sz="3200">
                <a:latin typeface="Garamond" panose="02020404030301010803" pitchFamily="18" charset="0"/>
                <a:cs typeface="Times New Roman" panose="02020603050405020304" pitchFamily="18" charset="0"/>
              </a:rPr>
              <a:t>的数组</a:t>
            </a:r>
          </a:p>
          <a:p>
            <a:pPr marL="900113" lvl="1" indent="-360363">
              <a:spcBef>
                <a:spcPct val="50000"/>
              </a:spcBef>
            </a:pPr>
            <a:r>
              <a:rPr lang="zh-CN" altLang="en-US" sz="3200">
                <a:latin typeface="Garamond" panose="02020404030301010803" pitchFamily="18" charset="0"/>
                <a:cs typeface="Times New Roman" panose="02020603050405020304" pitchFamily="18" charset="0"/>
              </a:rPr>
              <a:t>值从“</a:t>
            </a:r>
            <a:r>
              <a:rPr lang="en-US" altLang="zh-CN" sz="3200" u="sng">
                <a:solidFill>
                  <a:srgbClr val="FF0000"/>
                </a:solidFill>
                <a:latin typeface="Garamond" panose="02020404030301010803" pitchFamily="18" charset="0"/>
                <a:cs typeface="Times New Roman" panose="02020603050405020304" pitchFamily="18" charset="0"/>
              </a:rPr>
              <a:t>1~M - 1</a:t>
            </a:r>
            <a:r>
              <a:rPr lang="zh-CN" altLang="en-US" sz="3200">
                <a:latin typeface="Garamond" panose="02020404030301010803" pitchFamily="18" charset="0"/>
                <a:cs typeface="Times New Roman" panose="02020603050405020304" pitchFamily="18" charset="0"/>
              </a:rPr>
              <a:t>”</a:t>
            </a:r>
            <a:r>
              <a:rPr lang="en-US" altLang="zh-CN" sz="3200">
                <a:latin typeface="Garamond" panose="02020404030301010803" pitchFamily="18" charset="0"/>
                <a:cs typeface="Times New Roman" panose="02020603050405020304" pitchFamily="18" charset="0"/>
              </a:rPr>
              <a:t> </a:t>
            </a:r>
            <a:r>
              <a:rPr lang="zh-CN" altLang="en-US" sz="3200">
                <a:latin typeface="Garamond" panose="02020404030301010803" pitchFamily="18" charset="0"/>
                <a:cs typeface="Times New Roman" panose="02020603050405020304" pitchFamily="18" charset="0"/>
              </a:rPr>
              <a:t>的随机序列</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3CC4D6FF-67D1-4AE6-B1F9-DAEDA462F7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59AF1BB-6711-4D18-BD9C-DD3E0D8FBCD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8547" name="Rectangle 2">
            <a:extLst>
              <a:ext uri="{FF2B5EF4-FFF2-40B4-BE49-F238E27FC236}">
                <a16:creationId xmlns:a16="http://schemas.microsoft.com/office/drawing/2014/main" id="{4B479105-BEEA-45BF-9F59-579E644D7874}"/>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例：伪随机数序列探查</a:t>
            </a:r>
          </a:p>
        </p:txBody>
      </p:sp>
      <p:sp>
        <p:nvSpPr>
          <p:cNvPr id="108548" name="Rectangle 3">
            <a:extLst>
              <a:ext uri="{FF2B5EF4-FFF2-40B4-BE49-F238E27FC236}">
                <a16:creationId xmlns:a16="http://schemas.microsoft.com/office/drawing/2014/main" id="{B47FBE57-E772-4F9D-8948-4D686794E036}"/>
              </a:ext>
            </a:extLst>
          </p:cNvPr>
          <p:cNvSpPr>
            <a:spLocks noGrp="1" noChangeArrowheads="1"/>
          </p:cNvSpPr>
          <p:nvPr>
            <p:ph idx="4294967295"/>
          </p:nvPr>
        </p:nvSpPr>
        <p:spPr/>
        <p:txBody>
          <a:bodyPr/>
          <a:lstStyle/>
          <a:p>
            <a:pPr marL="360363" indent="-360363">
              <a:lnSpc>
                <a:spcPct val="130000"/>
              </a:lnSpc>
            </a:pPr>
            <a:r>
              <a:rPr lang="zh-CN" altLang="en-US" dirty="0">
                <a:ea typeface="宋体" panose="02010600030101010101" pitchFamily="2" charset="-122"/>
                <a:cs typeface="Times New Roman" panose="02020603050405020304" pitchFamily="18" charset="0"/>
              </a:rPr>
              <a:t>考虑一个大小为</a:t>
            </a:r>
            <a:r>
              <a:rPr lang="en-US" altLang="zh-CN" dirty="0">
                <a:ea typeface="宋体" panose="02010600030101010101" pitchFamily="2" charset="-122"/>
                <a:cs typeface="Times New Roman" panose="02020603050405020304" pitchFamily="18" charset="0"/>
              </a:rPr>
              <a:t>M = 13</a:t>
            </a:r>
            <a:r>
              <a:rPr lang="zh-CN" altLang="en-US" dirty="0">
                <a:ea typeface="宋体" panose="02010600030101010101" pitchFamily="2" charset="-122"/>
                <a:cs typeface="Times New Roman" panose="02020603050405020304" pitchFamily="18" charset="0"/>
              </a:rPr>
              <a:t>的表，</a:t>
            </a:r>
            <a:r>
              <a:rPr lang="en-US" altLang="zh-CN" dirty="0">
                <a:ea typeface="宋体" panose="02010600030101010101" pitchFamily="2" charset="-122"/>
                <a:cs typeface="Times New Roman" panose="02020603050405020304" pitchFamily="18" charset="0"/>
              </a:rPr>
              <a:t>perm[0] = 2</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perm[1] = 3</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perm[2] = 7</a:t>
            </a:r>
            <a:endParaRPr lang="zh-CN" altLang="en-US" dirty="0">
              <a:ea typeface="宋体" panose="02010600030101010101" pitchFamily="2" charset="-122"/>
              <a:cs typeface="Times New Roman" panose="02020603050405020304" pitchFamily="18" charset="0"/>
            </a:endParaRPr>
          </a:p>
          <a:p>
            <a:pPr marL="900113" lvl="1" indent="-360363">
              <a:lnSpc>
                <a:spcPct val="130000"/>
              </a:lnSpc>
            </a:pPr>
            <a:r>
              <a:rPr lang="zh-CN" altLang="en-US" dirty="0">
                <a:ea typeface="宋体" panose="02010600030101010101" pitchFamily="2" charset="-122"/>
                <a:cs typeface="Times New Roman" panose="02020603050405020304" pitchFamily="18" charset="0"/>
              </a:rPr>
              <a:t>假定两个关键码</a:t>
            </a: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和</a:t>
            </a: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h(k</a:t>
            </a:r>
            <a:r>
              <a:rPr lang="en-US" altLang="zh-CN" baseline="-25000" dirty="0">
                <a:ea typeface="宋体" panose="02010600030101010101" pitchFamily="2" charset="-122"/>
                <a:cs typeface="Times New Roman" panose="02020603050405020304" pitchFamily="18" charset="0"/>
              </a:rPr>
              <a:t>1</a:t>
            </a:r>
            <a:r>
              <a:rPr lang="en-US" altLang="zh-CN" dirty="0">
                <a:ea typeface="宋体" panose="02010600030101010101" pitchFamily="2" charset="-122"/>
                <a:cs typeface="Times New Roman" panose="02020603050405020304" pitchFamily="18" charset="0"/>
              </a:rPr>
              <a:t>)=4</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h(k</a:t>
            </a:r>
            <a:r>
              <a:rPr lang="en-US" altLang="zh-CN" baseline="-25000" dirty="0">
                <a:ea typeface="宋体" panose="02010600030101010101" pitchFamily="2" charset="-122"/>
                <a:cs typeface="Times New Roman" panose="02020603050405020304" pitchFamily="18" charset="0"/>
              </a:rPr>
              <a:t>2</a:t>
            </a:r>
            <a:r>
              <a:rPr lang="en-US" altLang="zh-CN" dirty="0">
                <a:ea typeface="宋体" panose="02010600030101010101" pitchFamily="2" charset="-122"/>
                <a:cs typeface="Times New Roman" panose="02020603050405020304" pitchFamily="18" charset="0"/>
              </a:rPr>
              <a:t>)=2</a:t>
            </a:r>
          </a:p>
          <a:p>
            <a:pPr marL="360363" indent="-360363">
              <a:lnSpc>
                <a:spcPct val="130000"/>
              </a:lnSpc>
            </a:pPr>
            <a:r>
              <a:rPr lang="zh-CN" altLang="en-US" dirty="0">
                <a:ea typeface="宋体" panose="02010600030101010101" pitchFamily="2" charset="-122"/>
                <a:cs typeface="Times New Roman" panose="02020603050405020304" pitchFamily="18" charset="0"/>
              </a:rPr>
              <a:t>探查序列</a:t>
            </a:r>
          </a:p>
          <a:p>
            <a:pPr marL="900113" lvl="1" indent="-360363">
              <a:lnSpc>
                <a:spcPct val="130000"/>
              </a:lnSpc>
            </a:pP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的探查序列是</a:t>
            </a:r>
            <a:r>
              <a:rPr lang="en-US" altLang="zh-CN" dirty="0">
                <a:ea typeface="宋体" panose="02010600030101010101" pitchFamily="2" charset="-122"/>
                <a:cs typeface="Times New Roman" panose="02020603050405020304" pitchFamily="18" charset="0"/>
              </a:rPr>
              <a:t>4</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6</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7</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11 </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t>
            </a:r>
          </a:p>
          <a:p>
            <a:pPr marL="900113" lvl="1" indent="-360363">
              <a:lnSpc>
                <a:spcPct val="130000"/>
              </a:lnSpc>
            </a:pP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的探查序列是</a:t>
            </a:r>
            <a:r>
              <a:rPr lang="en-US" altLang="zh-CN"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4</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5</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9 </a:t>
            </a:r>
            <a:r>
              <a:rPr lang="zh-CN" altLang="en-US" dirty="0">
                <a:ea typeface="宋体" panose="02010600030101010101" pitchFamily="2" charset="-122"/>
                <a:cs typeface="Times New Roman" panose="02020603050405020304" pitchFamily="18" charset="0"/>
              </a:rPr>
              <a:t>、</a:t>
            </a:r>
            <a:r>
              <a:rPr lang="en-US" altLang="zh-CN" dirty="0">
                <a:ea typeface="宋体" panose="02010600030101010101" pitchFamily="2" charset="-122"/>
                <a:cs typeface="Times New Roman" panose="02020603050405020304" pitchFamily="18" charset="0"/>
              </a:rPr>
              <a:t>...</a:t>
            </a:r>
          </a:p>
          <a:p>
            <a:pPr marL="360363" indent="-360363">
              <a:lnSpc>
                <a:spcPct val="130000"/>
              </a:lnSpc>
            </a:pPr>
            <a:r>
              <a:rPr lang="zh-CN" altLang="en-US" dirty="0">
                <a:ea typeface="宋体" panose="02010600030101010101" pitchFamily="2" charset="-122"/>
                <a:cs typeface="Times New Roman" panose="02020603050405020304" pitchFamily="18" charset="0"/>
              </a:rPr>
              <a:t>尽管</a:t>
            </a: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会把</a:t>
            </a:r>
            <a:r>
              <a:rPr lang="en-US" altLang="zh-CN" dirty="0">
                <a:ea typeface="宋体" panose="02010600030101010101" pitchFamily="2" charset="-122"/>
                <a:cs typeface="Times New Roman" panose="02020603050405020304" pitchFamily="18" charset="0"/>
              </a:rPr>
              <a:t>k</a:t>
            </a:r>
            <a:r>
              <a:rPr lang="en-US" altLang="zh-CN" baseline="-25000" dirty="0">
                <a:ea typeface="宋体" panose="02010600030101010101" pitchFamily="2" charset="-122"/>
                <a:cs typeface="Times New Roman" panose="02020603050405020304" pitchFamily="18" charset="0"/>
              </a:rPr>
              <a:t>1</a:t>
            </a:r>
            <a:r>
              <a:rPr lang="zh-CN" altLang="en-US" dirty="0">
                <a:ea typeface="宋体" panose="02010600030101010101" pitchFamily="2" charset="-122"/>
                <a:cs typeface="Times New Roman" panose="02020603050405020304" pitchFamily="18" charset="0"/>
              </a:rPr>
              <a:t>的基位置作为第</a:t>
            </a:r>
            <a:r>
              <a:rPr lang="en-US" altLang="zh-CN" dirty="0">
                <a:ea typeface="宋体" panose="02010600030101010101" pitchFamily="2" charset="-122"/>
                <a:cs typeface="Times New Roman" panose="02020603050405020304" pitchFamily="18" charset="0"/>
              </a:rPr>
              <a:t>2</a:t>
            </a:r>
            <a:r>
              <a:rPr lang="zh-CN" altLang="en-US" dirty="0">
                <a:ea typeface="宋体" panose="02010600030101010101" pitchFamily="2" charset="-122"/>
                <a:cs typeface="Times New Roman" panose="02020603050405020304" pitchFamily="18" charset="0"/>
              </a:rPr>
              <a:t>个选择来探查，但是这两个关键码的探查序列此后就立即分开了</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a:extLst>
              <a:ext uri="{FF2B5EF4-FFF2-40B4-BE49-F238E27FC236}">
                <a16:creationId xmlns:a16="http://schemas.microsoft.com/office/drawing/2014/main" id="{7FF253EE-E339-4595-9FD6-79B5A7509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BA752D2-878B-47F0-B96D-F35AFBBAB21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0595" name="标题 1">
            <a:extLst>
              <a:ext uri="{FF2B5EF4-FFF2-40B4-BE49-F238E27FC236}">
                <a16:creationId xmlns:a16="http://schemas.microsoft.com/office/drawing/2014/main" id="{287CD814-9E55-49A6-A05E-8002736E97B2}"/>
              </a:ext>
            </a:extLst>
          </p:cNvPr>
          <p:cNvSpPr>
            <a:spLocks noGrp="1" noChangeArrowheads="1"/>
          </p:cNvSpPr>
          <p:nvPr>
            <p:ph type="title" idx="4294967295"/>
          </p:nvPr>
        </p:nvSpPr>
        <p:spPr/>
        <p:txBody>
          <a:bodyPr/>
          <a:lstStyle/>
          <a:p>
            <a:r>
              <a:rPr lang="zh-CN" altLang="en-US" b="1">
                <a:ea typeface="黑体" panose="02010609060101010101" pitchFamily="49" charset="-122"/>
              </a:rPr>
              <a:t>二级聚集</a:t>
            </a:r>
          </a:p>
        </p:txBody>
      </p:sp>
      <p:sp>
        <p:nvSpPr>
          <p:cNvPr id="110596" name="内容占位符 2">
            <a:extLst>
              <a:ext uri="{FF2B5EF4-FFF2-40B4-BE49-F238E27FC236}">
                <a16:creationId xmlns:a16="http://schemas.microsoft.com/office/drawing/2014/main" id="{AFA5D561-BCD6-4877-A81B-67989756A830}"/>
              </a:ext>
            </a:extLst>
          </p:cNvPr>
          <p:cNvSpPr>
            <a:spLocks noGrp="1" noChangeArrowheads="1"/>
          </p:cNvSpPr>
          <p:nvPr>
            <p:ph idx="4294967295"/>
          </p:nvPr>
        </p:nvSpPr>
        <p:spPr/>
        <p:txBody>
          <a:bodyPr/>
          <a:lstStyle/>
          <a:p>
            <a:pPr marL="360363" indent="-360363">
              <a:lnSpc>
                <a:spcPct val="130000"/>
              </a:lnSpc>
            </a:pPr>
            <a:r>
              <a:rPr lang="zh-CN" altLang="en-US" dirty="0">
                <a:latin typeface="微软雅黑" panose="020B0503020204020204" pitchFamily="34" charset="-122"/>
                <a:ea typeface="微软雅黑" panose="020B0503020204020204" pitchFamily="34" charset="-122"/>
              </a:rPr>
              <a:t>基本聚集</a:t>
            </a:r>
          </a:p>
          <a:p>
            <a:pPr marL="900113" lvl="1" indent="-360363">
              <a:lnSpc>
                <a:spcPct val="130000"/>
              </a:lnSpc>
            </a:pPr>
            <a:r>
              <a:rPr lang="zh-CN" altLang="en-US" dirty="0">
                <a:solidFill>
                  <a:srgbClr val="C00000"/>
                </a:solidFill>
                <a:latin typeface="微软雅黑" panose="020B0503020204020204" pitchFamily="34" charset="-122"/>
                <a:ea typeface="微软雅黑" panose="020B0503020204020204" pitchFamily="34" charset="-122"/>
              </a:rPr>
              <a:t>基地址不同的关键码</a:t>
            </a:r>
            <a:r>
              <a:rPr lang="zh-CN" altLang="en-US" dirty="0">
                <a:ea typeface="宋体" panose="02010600030101010101" pitchFamily="2" charset="-122"/>
              </a:rPr>
              <a:t>，其探查序列的某些段重叠在一起</a:t>
            </a:r>
          </a:p>
          <a:p>
            <a:pPr marL="900113" lvl="1" indent="-360363">
              <a:lnSpc>
                <a:spcPct val="130000"/>
              </a:lnSpc>
            </a:pPr>
            <a:r>
              <a:rPr lang="zh-CN" altLang="en-US" dirty="0">
                <a:ea typeface="宋体" panose="02010600030101010101" pitchFamily="2" charset="-122"/>
              </a:rPr>
              <a:t>伪随机探查和二次探查</a:t>
            </a:r>
            <a:r>
              <a:rPr lang="zh-CN" altLang="en-US" dirty="0">
                <a:solidFill>
                  <a:srgbClr val="C00000"/>
                </a:solidFill>
                <a:latin typeface="宋体" panose="02010600030101010101" pitchFamily="2" charset="-122"/>
                <a:ea typeface="宋体" panose="02010600030101010101" pitchFamily="2" charset="-122"/>
              </a:rPr>
              <a:t>可以消除基本聚集</a:t>
            </a:r>
          </a:p>
          <a:p>
            <a:pPr marL="360363" indent="-360363">
              <a:lnSpc>
                <a:spcPct val="130000"/>
              </a:lnSpc>
            </a:pPr>
            <a:r>
              <a:rPr lang="zh-CN" altLang="en-US" dirty="0">
                <a:ea typeface="微软雅黑" panose="020B0503020204020204" pitchFamily="34" charset="-122"/>
              </a:rPr>
              <a:t>二级聚集 </a:t>
            </a:r>
            <a:r>
              <a:rPr lang="en-US" altLang="zh-CN" dirty="0">
                <a:ea typeface="微软雅黑" panose="020B0503020204020204" pitchFamily="34" charset="-122"/>
              </a:rPr>
              <a:t>(secondary clustering)</a:t>
            </a:r>
          </a:p>
          <a:p>
            <a:pPr marL="900113" lvl="1" indent="-360363">
              <a:lnSpc>
                <a:spcPct val="130000"/>
              </a:lnSpc>
            </a:pPr>
            <a:r>
              <a:rPr lang="zh-CN" altLang="en-US" dirty="0">
                <a:ea typeface="宋体" panose="02010600030101010101" pitchFamily="2" charset="-122"/>
              </a:rPr>
              <a:t>如果</a:t>
            </a:r>
            <a:r>
              <a:rPr lang="zh-CN" altLang="en-US" dirty="0">
                <a:solidFill>
                  <a:srgbClr val="C00000"/>
                </a:solidFill>
                <a:latin typeface="微软雅黑" panose="020B0503020204020204" pitchFamily="34" charset="-122"/>
                <a:ea typeface="微软雅黑" panose="020B0503020204020204" pitchFamily="34" charset="-122"/>
              </a:rPr>
              <a:t>两个关键码散列到同一个基地址</a:t>
            </a:r>
            <a:r>
              <a:rPr lang="zh-CN" altLang="en-US" dirty="0">
                <a:ea typeface="宋体" panose="02010600030101010101" pitchFamily="2" charset="-122"/>
              </a:rPr>
              <a:t>，还是得到同样的探查序列，产生聚集</a:t>
            </a:r>
          </a:p>
          <a:p>
            <a:pPr marL="900113" lvl="1" indent="-360363">
              <a:lnSpc>
                <a:spcPct val="130000"/>
              </a:lnSpc>
            </a:pPr>
            <a:r>
              <a:rPr lang="zh-CN" altLang="en-US" dirty="0">
                <a:ea typeface="宋体" panose="02010600030101010101" pitchFamily="2" charset="-122"/>
              </a:rPr>
              <a:t>原因</a:t>
            </a:r>
            <a:endParaRPr lang="en-US" altLang="zh-CN" dirty="0">
              <a:ea typeface="宋体" panose="02010600030101010101" pitchFamily="2" charset="-122"/>
            </a:endParaRPr>
          </a:p>
          <a:p>
            <a:pPr marL="1300163" lvl="2" indent="-360363">
              <a:lnSpc>
                <a:spcPct val="130000"/>
              </a:lnSpc>
            </a:pPr>
            <a:r>
              <a:rPr lang="zh-CN" altLang="en-US" sz="2000" b="1" dirty="0">
                <a:ea typeface="宋体" panose="02010600030101010101" pitchFamily="2" charset="-122"/>
              </a:rPr>
              <a:t>探查序列只是基地址的函数，与关键码值无关</a:t>
            </a:r>
            <a:endParaRPr lang="en-US" altLang="zh-CN" sz="2000" b="1" dirty="0">
              <a:ea typeface="宋体" panose="02010600030101010101" pitchFamily="2" charset="-122"/>
            </a:endParaRPr>
          </a:p>
          <a:p>
            <a:pPr marL="1300163" lvl="2" indent="-360363">
              <a:lnSpc>
                <a:spcPct val="130000"/>
              </a:lnSpc>
            </a:pPr>
            <a:r>
              <a:rPr lang="zh-CN" altLang="en-US" sz="2000" b="1" dirty="0">
                <a:ea typeface="宋体" panose="02010600030101010101" pitchFamily="2" charset="-122"/>
              </a:rPr>
              <a:t>例子：伪随机探查和二次探查</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a:extLst>
              <a:ext uri="{FF2B5EF4-FFF2-40B4-BE49-F238E27FC236}">
                <a16:creationId xmlns:a16="http://schemas.microsoft.com/office/drawing/2014/main" id="{45AA65DE-153D-4EB1-94B4-AB0E89FBAA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515C5F4-DB94-44C0-BB43-EE201D08B2E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1619" name="Rectangle 2">
            <a:extLst>
              <a:ext uri="{FF2B5EF4-FFF2-40B4-BE49-F238E27FC236}">
                <a16:creationId xmlns:a16="http://schemas.microsoft.com/office/drawing/2014/main" id="{36517DCA-3C69-4E05-92C8-4DD3BE37D1FC}"/>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cs typeface="Times New Roman" panose="02020603050405020304" pitchFamily="18" charset="0"/>
              </a:rPr>
              <a:t>4. </a:t>
            </a:r>
            <a:r>
              <a:rPr lang="zh-CN" altLang="en-US" b="1">
                <a:latin typeface="Garamond" panose="02020404030301010803" pitchFamily="18" charset="0"/>
                <a:ea typeface="黑体" panose="02010609060101010101" pitchFamily="49" charset="-122"/>
                <a:cs typeface="Times New Roman" panose="02020603050405020304" pitchFamily="18" charset="0"/>
              </a:rPr>
              <a:t>双散列探查法</a:t>
            </a:r>
          </a:p>
        </p:txBody>
      </p:sp>
      <p:sp>
        <p:nvSpPr>
          <p:cNvPr id="111620" name="Rectangle 3">
            <a:extLst>
              <a:ext uri="{FF2B5EF4-FFF2-40B4-BE49-F238E27FC236}">
                <a16:creationId xmlns:a16="http://schemas.microsoft.com/office/drawing/2014/main" id="{F77FC525-31FB-409A-BD41-CC444A299B8C}"/>
              </a:ext>
            </a:extLst>
          </p:cNvPr>
          <p:cNvSpPr>
            <a:spLocks noGrp="1" noChangeArrowheads="1"/>
          </p:cNvSpPr>
          <p:nvPr>
            <p:ph type="body" idx="4294967295"/>
          </p:nvPr>
        </p:nvSpPr>
        <p:spPr/>
        <p:txBody>
          <a:bodyPr/>
          <a:lstStyle/>
          <a:p>
            <a:pPr marL="360363" indent="-360363">
              <a:lnSpc>
                <a:spcPct val="130000"/>
              </a:lnSpc>
            </a:pPr>
            <a:r>
              <a:rPr lang="zh-CN" altLang="en-US" sz="3200"/>
              <a:t>避免二级聚集</a:t>
            </a:r>
          </a:p>
          <a:p>
            <a:pPr marL="900113" lvl="1" indent="-360363">
              <a:lnSpc>
                <a:spcPct val="130000"/>
              </a:lnSpc>
            </a:pPr>
            <a:r>
              <a:rPr lang="zh-CN" altLang="en-US" sz="2800"/>
              <a:t>探查序列是原来关键码值的函数</a:t>
            </a:r>
          </a:p>
          <a:p>
            <a:pPr marL="900113" lvl="1" indent="-360363">
              <a:lnSpc>
                <a:spcPct val="130000"/>
              </a:lnSpc>
            </a:pPr>
            <a:r>
              <a:rPr lang="zh-CN" altLang="en-US" sz="2800"/>
              <a:t>而不仅仅是基地址的函数</a:t>
            </a:r>
          </a:p>
          <a:p>
            <a:pPr marL="360363" indent="-360363">
              <a:lnSpc>
                <a:spcPct val="130000"/>
              </a:lnSpc>
            </a:pPr>
            <a:endParaRPr lang="zh-CN" altLang="en-US"/>
          </a:p>
          <a:p>
            <a:pPr marL="360363" indent="-360363">
              <a:lnSpc>
                <a:spcPct val="130000"/>
              </a:lnSpc>
            </a:pPr>
            <a:r>
              <a:rPr lang="zh-CN" altLang="en-US" sz="3200">
                <a:solidFill>
                  <a:srgbClr val="FF0000"/>
                </a:solidFill>
              </a:rPr>
              <a:t>双散列探查法</a:t>
            </a:r>
          </a:p>
          <a:p>
            <a:pPr marL="900113" lvl="1" indent="-360363">
              <a:lnSpc>
                <a:spcPct val="130000"/>
              </a:lnSpc>
            </a:pPr>
            <a:r>
              <a:rPr lang="zh-CN" altLang="en-US" sz="2800"/>
              <a:t>利用第二个散列函数作为常数</a:t>
            </a:r>
          </a:p>
          <a:p>
            <a:pPr marL="900113" lvl="1" indent="-360363">
              <a:lnSpc>
                <a:spcPct val="130000"/>
              </a:lnSpc>
            </a:pPr>
            <a:r>
              <a:rPr lang="zh-CN" altLang="en-US" sz="2800"/>
              <a:t>每次跳过常数项，做线性探查</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F95AFA97-2D15-49DA-BF23-F507AC2679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F8EDBBB-B2E6-455A-AC18-134BA166038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3667" name="Rectangle 2">
            <a:extLst>
              <a:ext uri="{FF2B5EF4-FFF2-40B4-BE49-F238E27FC236}">
                <a16:creationId xmlns:a16="http://schemas.microsoft.com/office/drawing/2014/main" id="{F772D7B2-7133-43D5-BE98-AFB65911F56F}"/>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双散列探查法的基本思想</a:t>
            </a:r>
          </a:p>
        </p:txBody>
      </p:sp>
      <p:sp>
        <p:nvSpPr>
          <p:cNvPr id="113668" name="Rectangle 3">
            <a:extLst>
              <a:ext uri="{FF2B5EF4-FFF2-40B4-BE49-F238E27FC236}">
                <a16:creationId xmlns:a16="http://schemas.microsoft.com/office/drawing/2014/main" id="{956460E3-449B-4189-BE7A-E8800C13E226}"/>
              </a:ext>
            </a:extLst>
          </p:cNvPr>
          <p:cNvSpPr>
            <a:spLocks noGrp="1" noChangeArrowheads="1"/>
          </p:cNvSpPr>
          <p:nvPr>
            <p:ph type="body" idx="4294967295"/>
          </p:nvPr>
        </p:nvSpPr>
        <p:spPr/>
        <p:txBody>
          <a:bodyPr/>
          <a:lstStyle/>
          <a:p>
            <a:pPr marL="360363" indent="-360363">
              <a:lnSpc>
                <a:spcPct val="130000"/>
              </a:lnSpc>
            </a:pPr>
            <a:r>
              <a:rPr lang="zh-CN" altLang="en-US">
                <a:latin typeface="Garamond" panose="02020404030301010803" pitchFamily="18" charset="0"/>
                <a:cs typeface="Times New Roman" panose="02020603050405020304" pitchFamily="18" charset="0"/>
              </a:rPr>
              <a:t>双散列探查法使用两个散列函数</a:t>
            </a:r>
            <a:r>
              <a:rPr lang="en-US" altLang="zh-CN">
                <a:latin typeface="Garamond" panose="02020404030301010803" pitchFamily="18" charset="0"/>
                <a:cs typeface="Times New Roman" panose="02020603050405020304" pitchFamily="18" charset="0"/>
              </a:rPr>
              <a:t>h</a:t>
            </a:r>
            <a:r>
              <a:rPr lang="en-US" altLang="zh-CN" baseline="-25000">
                <a:latin typeface="Garamond" panose="02020404030301010803" pitchFamily="18" charset="0"/>
                <a:cs typeface="Times New Roman" panose="02020603050405020304" pitchFamily="18" charset="0"/>
              </a:rPr>
              <a:t>1</a:t>
            </a:r>
            <a:r>
              <a:rPr lang="zh-CN" altLang="en-US">
                <a:latin typeface="Garamond" panose="02020404030301010803" pitchFamily="18" charset="0"/>
                <a:cs typeface="Times New Roman" panose="02020603050405020304" pitchFamily="18" charset="0"/>
              </a:rPr>
              <a:t>和</a:t>
            </a:r>
            <a:r>
              <a:rPr lang="en-US" altLang="zh-CN">
                <a:latin typeface="Garamond" panose="02020404030301010803" pitchFamily="18" charset="0"/>
                <a:cs typeface="Times New Roman" panose="02020603050405020304" pitchFamily="18" charset="0"/>
              </a:rPr>
              <a:t>h</a:t>
            </a:r>
            <a:r>
              <a:rPr lang="en-US" altLang="zh-CN" baseline="-25000">
                <a:latin typeface="Garamond" panose="02020404030301010803" pitchFamily="18" charset="0"/>
                <a:cs typeface="Times New Roman" panose="02020603050405020304" pitchFamily="18" charset="0"/>
              </a:rPr>
              <a:t>2</a:t>
            </a:r>
          </a:p>
          <a:p>
            <a:pPr marL="360363" indent="-360363">
              <a:lnSpc>
                <a:spcPct val="130000"/>
              </a:lnSpc>
              <a:buNone/>
            </a:pPr>
            <a:endParaRPr lang="en-US" altLang="zh-CN">
              <a:latin typeface="Garamond" panose="02020404030301010803" pitchFamily="18" charset="0"/>
              <a:cs typeface="Times New Roman" panose="02020603050405020304" pitchFamily="18" charset="0"/>
            </a:endParaRPr>
          </a:p>
          <a:p>
            <a:pPr marL="360363" indent="-360363">
              <a:lnSpc>
                <a:spcPct val="130000"/>
              </a:lnSpc>
            </a:pPr>
            <a:r>
              <a:rPr lang="zh-CN" altLang="en-US">
                <a:latin typeface="Garamond" panose="02020404030301010803" pitchFamily="18" charset="0"/>
                <a:cs typeface="Times New Roman" panose="02020603050405020304" pitchFamily="18" charset="0"/>
              </a:rPr>
              <a:t>若在地址</a:t>
            </a:r>
            <a:r>
              <a:rPr lang="en-US" altLang="zh-CN">
                <a:latin typeface="Garamond" panose="02020404030301010803" pitchFamily="18" charset="0"/>
                <a:cs typeface="Times New Roman" panose="02020603050405020304" pitchFamily="18" charset="0"/>
              </a:rPr>
              <a:t>h</a:t>
            </a:r>
            <a:r>
              <a:rPr lang="en-US" altLang="zh-CN" baseline="-25000">
                <a:latin typeface="Garamond" panose="02020404030301010803" pitchFamily="18" charset="0"/>
                <a:cs typeface="Times New Roman" panose="02020603050405020304" pitchFamily="18" charset="0"/>
              </a:rPr>
              <a:t>1</a:t>
            </a:r>
            <a:r>
              <a:rPr lang="en-US" altLang="zh-CN">
                <a:latin typeface="Garamond" panose="02020404030301010803" pitchFamily="18" charset="0"/>
                <a:cs typeface="Times New Roman" panose="02020603050405020304" pitchFamily="18" charset="0"/>
              </a:rPr>
              <a:t>(key)=d</a:t>
            </a:r>
            <a:r>
              <a:rPr lang="zh-CN" altLang="en-US">
                <a:latin typeface="Garamond" panose="02020404030301010803" pitchFamily="18" charset="0"/>
                <a:cs typeface="Times New Roman" panose="02020603050405020304" pitchFamily="18" charset="0"/>
              </a:rPr>
              <a:t>发生冲突，则计算</a:t>
            </a:r>
            <a:r>
              <a:rPr lang="en-US" altLang="zh-CN">
                <a:latin typeface="Garamond" panose="02020404030301010803" pitchFamily="18" charset="0"/>
                <a:cs typeface="Times New Roman" panose="02020603050405020304" pitchFamily="18" charset="0"/>
              </a:rPr>
              <a:t>h</a:t>
            </a:r>
            <a:r>
              <a:rPr lang="en-US" altLang="zh-CN" baseline="-25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(key)</a:t>
            </a:r>
            <a:r>
              <a:rPr lang="zh-CN" altLang="en-US">
                <a:latin typeface="Garamond" panose="02020404030301010803" pitchFamily="18" charset="0"/>
                <a:cs typeface="Times New Roman" panose="02020603050405020304" pitchFamily="18" charset="0"/>
              </a:rPr>
              <a:t>，得到的探查序列为：</a:t>
            </a:r>
          </a:p>
          <a:p>
            <a:pPr marL="360363" indent="-360363">
              <a:lnSpc>
                <a:spcPct val="130000"/>
              </a:lnSpc>
              <a:buNone/>
            </a:pPr>
            <a:r>
              <a:rPr lang="zh-CN" altLang="en-US">
                <a:latin typeface="Garamond" panose="02020404030301010803" pitchFamily="18" charset="0"/>
                <a:cs typeface="Times New Roman" panose="02020603050405020304" pitchFamily="18" charset="0"/>
              </a:rPr>
              <a:t>         </a:t>
            </a:r>
            <a:r>
              <a:rPr lang="en-US" altLang="zh-CN">
                <a:latin typeface="Garamond" panose="02020404030301010803" pitchFamily="18" charset="0"/>
                <a:cs typeface="Times New Roman" panose="02020603050405020304" pitchFamily="18" charset="0"/>
              </a:rPr>
              <a:t>(d+h</a:t>
            </a:r>
            <a:r>
              <a:rPr lang="en-US" altLang="zh-CN" baseline="-25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(key)) % M</a:t>
            </a:r>
            <a:r>
              <a:rPr lang="zh-CN" altLang="en-US">
                <a:latin typeface="Garamond" panose="02020404030301010803" pitchFamily="18" charset="0"/>
                <a:cs typeface="Times New Roman" panose="02020603050405020304" pitchFamily="18" charset="0"/>
              </a:rPr>
              <a:t>，</a:t>
            </a:r>
          </a:p>
          <a:p>
            <a:pPr marL="360363" indent="-360363">
              <a:lnSpc>
                <a:spcPct val="130000"/>
              </a:lnSpc>
              <a:buNone/>
            </a:pPr>
            <a:r>
              <a:rPr lang="zh-CN" altLang="en-US">
                <a:latin typeface="Garamond" panose="02020404030301010803" pitchFamily="18" charset="0"/>
                <a:cs typeface="Times New Roman" panose="02020603050405020304" pitchFamily="18" charset="0"/>
              </a:rPr>
              <a:t>         </a:t>
            </a:r>
            <a:r>
              <a:rPr lang="en-US" altLang="zh-CN">
                <a:latin typeface="Garamond" panose="02020404030301010803" pitchFamily="18" charset="0"/>
                <a:cs typeface="Times New Roman" panose="02020603050405020304" pitchFamily="18" charset="0"/>
              </a:rPr>
              <a:t>(d+2h</a:t>
            </a:r>
            <a:r>
              <a:rPr lang="en-US" altLang="zh-CN" baseline="-25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 (key)) %M </a:t>
            </a:r>
            <a:r>
              <a:rPr lang="zh-CN" altLang="en-US">
                <a:latin typeface="Garamond" panose="02020404030301010803" pitchFamily="18" charset="0"/>
                <a:cs typeface="Times New Roman" panose="02020603050405020304" pitchFamily="18" charset="0"/>
              </a:rPr>
              <a:t>，</a:t>
            </a:r>
          </a:p>
          <a:p>
            <a:pPr marL="360363" indent="-360363">
              <a:lnSpc>
                <a:spcPct val="130000"/>
              </a:lnSpc>
              <a:buNone/>
            </a:pPr>
            <a:r>
              <a:rPr lang="zh-CN" altLang="en-US">
                <a:latin typeface="Garamond" panose="02020404030301010803" pitchFamily="18" charset="0"/>
                <a:cs typeface="Times New Roman" panose="02020603050405020304" pitchFamily="18" charset="0"/>
              </a:rPr>
              <a:t>         </a:t>
            </a:r>
            <a:r>
              <a:rPr lang="en-US" altLang="zh-CN">
                <a:latin typeface="Garamond" panose="02020404030301010803" pitchFamily="18" charset="0"/>
                <a:cs typeface="Times New Roman" panose="02020603050405020304" pitchFamily="18" charset="0"/>
              </a:rPr>
              <a:t>(d+3h</a:t>
            </a:r>
            <a:r>
              <a:rPr lang="en-US" altLang="zh-CN" baseline="-25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 (key)) % M </a:t>
            </a:r>
            <a:r>
              <a:rPr lang="zh-CN" altLang="en-US">
                <a:latin typeface="Garamond" panose="02020404030301010803" pitchFamily="18" charset="0"/>
                <a:cs typeface="Times New Roman" panose="02020603050405020304" pitchFamily="18" charset="0"/>
              </a:rPr>
              <a:t>，</a:t>
            </a:r>
          </a:p>
          <a:p>
            <a:pPr marL="360363" indent="-360363">
              <a:lnSpc>
                <a:spcPct val="130000"/>
              </a:lnSpc>
              <a:buNone/>
            </a:pPr>
            <a:r>
              <a:rPr lang="zh-CN" altLang="en-US">
                <a:latin typeface="Garamond" panose="02020404030301010803" pitchFamily="18" charset="0"/>
                <a:cs typeface="Times New Roman" panose="02020603050405020304" pitchFamily="18" charset="0"/>
              </a:rPr>
              <a:t>         </a:t>
            </a:r>
            <a:r>
              <a:rPr lang="en-US" altLang="zh-CN">
                <a:latin typeface="Garamond" panose="02020404030301010803" pitchFamily="18" charset="0"/>
                <a:cs typeface="Times New Roman" panose="02020603050405020304" pitchFamily="18"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a:extLst>
              <a:ext uri="{FF2B5EF4-FFF2-40B4-BE49-F238E27FC236}">
                <a16:creationId xmlns:a16="http://schemas.microsoft.com/office/drawing/2014/main" id="{083A5731-5C90-4DD3-9D59-9FD5F634A5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D01621F-772E-4BE6-8697-3F0A1037DFF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5715" name="Rectangle 2">
            <a:extLst>
              <a:ext uri="{FF2B5EF4-FFF2-40B4-BE49-F238E27FC236}">
                <a16:creationId xmlns:a16="http://schemas.microsoft.com/office/drawing/2014/main" id="{3DB4C82B-6DD0-4FC1-AF6B-F7D8DF3C3DCF}"/>
              </a:ext>
            </a:extLst>
          </p:cNvPr>
          <p:cNvSpPr>
            <a:spLocks noGrp="1" noChangeArrowheads="1"/>
          </p:cNvSpPr>
          <p:nvPr>
            <p:ph type="title" idx="4294967295"/>
          </p:nvPr>
        </p:nvSpPr>
        <p:spPr/>
        <p:txBody>
          <a:bodyPr/>
          <a:lstStyle/>
          <a:p>
            <a:r>
              <a:rPr lang="zh-CN" altLang="en-US" b="1">
                <a:ea typeface="黑体" panose="02010609060101010101" pitchFamily="49" charset="-122"/>
              </a:rPr>
              <a:t>明确两个公式概念</a:t>
            </a:r>
          </a:p>
        </p:txBody>
      </p:sp>
      <p:sp>
        <p:nvSpPr>
          <p:cNvPr id="115716" name="Rectangle 3">
            <a:extLst>
              <a:ext uri="{FF2B5EF4-FFF2-40B4-BE49-F238E27FC236}">
                <a16:creationId xmlns:a16="http://schemas.microsoft.com/office/drawing/2014/main" id="{CBDFA463-ADF4-4582-BFAC-D8B86B0DFFCC}"/>
              </a:ext>
            </a:extLst>
          </p:cNvPr>
          <p:cNvSpPr>
            <a:spLocks noGrp="1" noChangeArrowheads="1"/>
          </p:cNvSpPr>
          <p:nvPr>
            <p:ph type="body" idx="4294967295"/>
          </p:nvPr>
        </p:nvSpPr>
        <p:spPr/>
        <p:txBody>
          <a:bodyPr/>
          <a:lstStyle/>
          <a:p>
            <a:pPr marL="360363" indent="-360363"/>
            <a:r>
              <a:rPr lang="zh-CN" altLang="en-US" sz="3200">
                <a:ea typeface="宋体" panose="02010600030101010101" pitchFamily="2" charset="-122"/>
                <a:cs typeface="Times New Roman" panose="02020603050405020304" pitchFamily="18" charset="0"/>
              </a:rPr>
              <a:t>双散列函数探查法序列公式：</a:t>
            </a:r>
          </a:p>
          <a:p>
            <a:pPr marL="360363" indent="-360363">
              <a:buNone/>
            </a:pPr>
            <a:r>
              <a:rPr lang="zh-CN" altLang="en-US" sz="3200">
                <a:ea typeface="宋体" panose="02010600030101010101" pitchFamily="2" charset="-122"/>
                <a:cs typeface="Times New Roman" panose="02020603050405020304" pitchFamily="18" charset="0"/>
              </a:rPr>
              <a:t>         </a:t>
            </a:r>
            <a:r>
              <a:rPr lang="en-US" altLang="zh-CN" sz="3200">
                <a:ea typeface="宋体" panose="02010600030101010101" pitchFamily="2" charset="-122"/>
                <a:cs typeface="Times New Roman" panose="02020603050405020304" pitchFamily="18" charset="0"/>
              </a:rPr>
              <a:t>d</a:t>
            </a:r>
            <a:r>
              <a:rPr lang="en-US" altLang="zh-CN" sz="3200" baseline="-25000">
                <a:ea typeface="宋体" panose="02010600030101010101" pitchFamily="2" charset="-122"/>
                <a:cs typeface="Times New Roman" panose="02020603050405020304" pitchFamily="18" charset="0"/>
              </a:rPr>
              <a:t>i</a:t>
            </a:r>
            <a:r>
              <a:rPr lang="en-US" altLang="zh-CN" sz="3200">
                <a:ea typeface="宋体" panose="02010600030101010101" pitchFamily="2" charset="-122"/>
                <a:cs typeface="Times New Roman" panose="02020603050405020304" pitchFamily="18" charset="0"/>
              </a:rPr>
              <a:t>=(d + i* h</a:t>
            </a:r>
            <a:r>
              <a:rPr lang="en-US" altLang="zh-CN" sz="3200" baseline="-25000">
                <a:ea typeface="宋体" panose="02010600030101010101" pitchFamily="2" charset="-122"/>
                <a:cs typeface="Times New Roman" panose="02020603050405020304" pitchFamily="18" charset="0"/>
              </a:rPr>
              <a:t>2</a:t>
            </a:r>
            <a:r>
              <a:rPr lang="en-US" altLang="zh-CN" sz="3200">
                <a:ea typeface="宋体" panose="02010600030101010101" pitchFamily="2" charset="-122"/>
                <a:cs typeface="Times New Roman" panose="02020603050405020304" pitchFamily="18" charset="0"/>
              </a:rPr>
              <a:t> (key)) % M</a:t>
            </a:r>
          </a:p>
          <a:p>
            <a:pPr marL="360363" indent="-360363"/>
            <a:endParaRPr lang="en-US" altLang="zh-CN" sz="3200">
              <a:ea typeface="宋体" panose="02010600030101010101" pitchFamily="2" charset="-122"/>
              <a:cs typeface="Times New Roman" panose="02020603050405020304" pitchFamily="18" charset="0"/>
            </a:endParaRPr>
          </a:p>
          <a:p>
            <a:pPr marL="360363" indent="-360363"/>
            <a:r>
              <a:rPr lang="zh-CN" altLang="en-US" sz="3200">
                <a:ea typeface="宋体" panose="02010600030101010101" pitchFamily="2" charset="-122"/>
                <a:cs typeface="Times New Roman" panose="02020603050405020304" pitchFamily="18" charset="0"/>
              </a:rPr>
              <a:t>探查函数：</a:t>
            </a:r>
          </a:p>
          <a:p>
            <a:pPr marL="360363" indent="-360363">
              <a:buNone/>
            </a:pPr>
            <a:r>
              <a:rPr lang="zh-CN" altLang="en-US" sz="3200">
                <a:ea typeface="宋体" panose="02010600030101010101" pitchFamily="2" charset="-122"/>
                <a:cs typeface="Times New Roman" panose="02020603050405020304" pitchFamily="18" charset="0"/>
              </a:rPr>
              <a:t>          </a:t>
            </a:r>
            <a:r>
              <a:rPr lang="en-US" altLang="zh-CN" sz="3200">
                <a:ea typeface="宋体" panose="02010600030101010101" pitchFamily="2" charset="-122"/>
                <a:cs typeface="Times New Roman" panose="02020603050405020304" pitchFamily="18" charset="0"/>
              </a:rPr>
              <a:t>p(K, i) = i * h</a:t>
            </a:r>
            <a:r>
              <a:rPr lang="en-US" altLang="zh-CN" sz="3200" baseline="-25000">
                <a:ea typeface="宋体" panose="02010600030101010101" pitchFamily="2" charset="-122"/>
                <a:cs typeface="Times New Roman" panose="02020603050405020304" pitchFamily="18" charset="0"/>
              </a:rPr>
              <a:t>2 </a:t>
            </a:r>
            <a:r>
              <a:rPr lang="en-US" altLang="zh-CN" sz="3200">
                <a:ea typeface="宋体" panose="02010600030101010101" pitchFamily="2" charset="-122"/>
                <a:cs typeface="Times New Roman" panose="02020603050405020304" pitchFamily="18" charset="0"/>
              </a:rPr>
              <a:t>(key)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5A5E1757-F8CB-4C6B-A3D1-C16CBBE784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7FA59E7-AD54-43E9-84D2-E535E86439E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7763" name="标题 1">
            <a:extLst>
              <a:ext uri="{FF2B5EF4-FFF2-40B4-BE49-F238E27FC236}">
                <a16:creationId xmlns:a16="http://schemas.microsoft.com/office/drawing/2014/main" id="{7639BB40-0549-489F-B13F-C56C952060B3}"/>
              </a:ext>
            </a:extLst>
          </p:cNvPr>
          <p:cNvSpPr>
            <a:spLocks noGrp="1" noChangeArrowheads="1"/>
          </p:cNvSpPr>
          <p:nvPr>
            <p:ph type="title" idx="4294967295"/>
          </p:nvPr>
        </p:nvSpPr>
        <p:spPr/>
        <p:txBody>
          <a:bodyPr/>
          <a:lstStyle/>
          <a:p>
            <a:r>
              <a:rPr lang="zh-CN" altLang="en-US" b="1">
                <a:latin typeface="宋体" panose="02010600030101010101" pitchFamily="2" charset="-122"/>
                <a:ea typeface="黑体" panose="02010609060101010101" pitchFamily="49" charset="-122"/>
              </a:rPr>
              <a:t>双散列函数法特征</a:t>
            </a:r>
            <a:endParaRPr lang="zh-CN" altLang="en-US" b="1">
              <a:ea typeface="黑体" panose="02010609060101010101" pitchFamily="49" charset="-122"/>
            </a:endParaRPr>
          </a:p>
        </p:txBody>
      </p:sp>
      <p:sp>
        <p:nvSpPr>
          <p:cNvPr id="117764" name="内容占位符 2">
            <a:extLst>
              <a:ext uri="{FF2B5EF4-FFF2-40B4-BE49-F238E27FC236}">
                <a16:creationId xmlns:a16="http://schemas.microsoft.com/office/drawing/2014/main" id="{6EE10C7D-F4E5-4063-B79D-461D87D22FA8}"/>
              </a:ext>
            </a:extLst>
          </p:cNvPr>
          <p:cNvSpPr>
            <a:spLocks noGrp="1" noChangeArrowheads="1"/>
          </p:cNvSpPr>
          <p:nvPr>
            <p:ph idx="4294967295"/>
          </p:nvPr>
        </p:nvSpPr>
        <p:spPr/>
        <p:txBody>
          <a:bodyPr/>
          <a:lstStyle/>
          <a:p>
            <a:pPr marL="360363" indent="-360363"/>
            <a:r>
              <a:rPr lang="en-US" altLang="zh-CN" sz="3200">
                <a:ea typeface="宋体" panose="02010600030101010101" pitchFamily="2" charset="-122"/>
                <a:cs typeface="Times New Roman" panose="02020603050405020304" pitchFamily="18" charset="0"/>
              </a:rPr>
              <a:t>h</a:t>
            </a:r>
            <a:r>
              <a:rPr lang="en-US" altLang="zh-CN" sz="3200" baseline="-25000">
                <a:ea typeface="宋体" panose="02010600030101010101" pitchFamily="2" charset="-122"/>
                <a:cs typeface="Times New Roman" panose="02020603050405020304" pitchFamily="18" charset="0"/>
              </a:rPr>
              <a:t>2</a:t>
            </a:r>
            <a:r>
              <a:rPr lang="en-US" altLang="zh-CN" sz="3200">
                <a:ea typeface="宋体" panose="02010600030101010101" pitchFamily="2" charset="-122"/>
                <a:cs typeface="Times New Roman" panose="02020603050405020304" pitchFamily="18" charset="0"/>
              </a:rPr>
              <a:t> (key) </a:t>
            </a:r>
            <a:r>
              <a:rPr lang="zh-CN" altLang="en-US" sz="3200">
                <a:ea typeface="宋体" panose="02010600030101010101" pitchFamily="2" charset="-122"/>
                <a:cs typeface="Times New Roman" panose="02020603050405020304" pitchFamily="18" charset="0"/>
              </a:rPr>
              <a:t>必须与</a:t>
            </a:r>
            <a:r>
              <a:rPr lang="en-US" altLang="zh-CN" sz="3200">
                <a:ea typeface="宋体" panose="02010600030101010101" pitchFamily="2" charset="-122"/>
                <a:cs typeface="Times New Roman" panose="02020603050405020304" pitchFamily="18" charset="0"/>
              </a:rPr>
              <a:t>M</a:t>
            </a:r>
            <a:r>
              <a:rPr lang="zh-CN" altLang="en-US" sz="3200">
                <a:ea typeface="宋体" panose="02010600030101010101" pitchFamily="2" charset="-122"/>
                <a:cs typeface="Times New Roman" panose="02020603050405020304" pitchFamily="18" charset="0"/>
              </a:rPr>
              <a:t>互素</a:t>
            </a:r>
          </a:p>
          <a:p>
            <a:pPr marL="900113" lvl="1" indent="-360363"/>
            <a:r>
              <a:rPr lang="zh-CN" altLang="en-US" sz="2800">
                <a:ea typeface="宋体" panose="02010600030101010101" pitchFamily="2" charset="-122"/>
                <a:cs typeface="Times New Roman" panose="02020603050405020304" pitchFamily="18" charset="0"/>
              </a:rPr>
              <a:t>使发生冲突的同义词地址均匀地分布在整个表中</a:t>
            </a:r>
          </a:p>
          <a:p>
            <a:pPr marL="900113" lvl="1" indent="-360363"/>
            <a:r>
              <a:rPr lang="zh-CN" altLang="en-US" sz="2800">
                <a:ea typeface="宋体" panose="02010600030101010101" pitchFamily="2" charset="-122"/>
                <a:cs typeface="Times New Roman" panose="02020603050405020304" pitchFamily="18" charset="0"/>
              </a:rPr>
              <a:t>否则可能造成同义词地址的循环计算</a:t>
            </a:r>
          </a:p>
          <a:p>
            <a:pPr marL="360363" indent="-360363"/>
            <a:r>
              <a:rPr lang="zh-CN" altLang="en-US" sz="3200">
                <a:ea typeface="宋体" panose="02010600030101010101" pitchFamily="2" charset="-122"/>
                <a:cs typeface="Times New Roman" panose="02020603050405020304" pitchFamily="18" charset="0"/>
              </a:rPr>
              <a:t>双散列的优点</a:t>
            </a:r>
            <a:r>
              <a:rPr lang="en-US" altLang="zh-CN" sz="3200">
                <a:ea typeface="宋体" panose="02010600030101010101" pitchFamily="2" charset="-122"/>
                <a:cs typeface="Times New Roman" panose="02020603050405020304" pitchFamily="18" charset="0"/>
              </a:rPr>
              <a:t>:  </a:t>
            </a:r>
            <a:r>
              <a:rPr lang="zh-CN" altLang="en-US" sz="3200">
                <a:ea typeface="宋体" panose="02010600030101010101" pitchFamily="2" charset="-122"/>
                <a:cs typeface="Times New Roman" panose="02020603050405020304" pitchFamily="18" charset="0"/>
              </a:rPr>
              <a:t>不易产生“聚集”</a:t>
            </a:r>
          </a:p>
          <a:p>
            <a:pPr marL="360363" indent="-360363"/>
            <a:r>
              <a:rPr lang="zh-CN" altLang="en-US" sz="3200">
                <a:ea typeface="宋体" panose="02010600030101010101" pitchFamily="2" charset="-122"/>
                <a:cs typeface="Times New Roman" panose="02020603050405020304" pitchFamily="18" charset="0"/>
              </a:rPr>
              <a:t>缺点：计算量增大</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a:extLst>
              <a:ext uri="{FF2B5EF4-FFF2-40B4-BE49-F238E27FC236}">
                <a16:creationId xmlns:a16="http://schemas.microsoft.com/office/drawing/2014/main" id="{FE72DEC1-FFDC-4671-8A8C-61F01CFF03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36A9E88-C341-4411-8223-032AB599164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8787" name="标题 1">
            <a:extLst>
              <a:ext uri="{FF2B5EF4-FFF2-40B4-BE49-F238E27FC236}">
                <a16:creationId xmlns:a16="http://schemas.microsoft.com/office/drawing/2014/main" id="{5545615E-30CD-4929-B40D-239554D83B0D}"/>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cs typeface="Times New Roman" panose="02020603050405020304" pitchFamily="18" charset="0"/>
              </a:rPr>
              <a:t>10.3.4  </a:t>
            </a:r>
            <a:r>
              <a:rPr lang="zh-CN" altLang="en-US" b="1">
                <a:latin typeface="Garamond" panose="02020404030301010803" pitchFamily="18" charset="0"/>
                <a:ea typeface="黑体" panose="02010609060101010101" pitchFamily="49" charset="-122"/>
                <a:cs typeface="Times New Roman" panose="02020603050405020304" pitchFamily="18" charset="0"/>
              </a:rPr>
              <a:t>闭散列的算法实现</a:t>
            </a:r>
          </a:p>
        </p:txBody>
      </p:sp>
      <p:sp>
        <p:nvSpPr>
          <p:cNvPr id="118788" name="内容占位符 2">
            <a:extLst>
              <a:ext uri="{FF2B5EF4-FFF2-40B4-BE49-F238E27FC236}">
                <a16:creationId xmlns:a16="http://schemas.microsoft.com/office/drawing/2014/main" id="{6F2A88DF-6D4B-44EF-B77C-A409F824C8AE}"/>
              </a:ext>
            </a:extLst>
          </p:cNvPr>
          <p:cNvSpPr>
            <a:spLocks noGrp="1" noChangeArrowheads="1"/>
          </p:cNvSpPr>
          <p:nvPr>
            <p:ph idx="4294967295"/>
          </p:nvPr>
        </p:nvSpPr>
        <p:spPr>
          <a:xfrm>
            <a:off x="304761" y="1066800"/>
            <a:ext cx="11580892" cy="4984376"/>
          </a:xfrm>
        </p:spPr>
        <p:txBody>
          <a:bodyPr/>
          <a:lstStyle/>
          <a:p>
            <a:pPr marL="360363" indent="-360363">
              <a:lnSpc>
                <a:spcPct val="130000"/>
              </a:lnSpc>
              <a:buNone/>
            </a:pPr>
            <a:r>
              <a:rPr lang="zh-CN" altLang="en-US" dirty="0">
                <a:latin typeface="微软雅黑" panose="020B0503020204020204" pitchFamily="34" charset="-122"/>
                <a:ea typeface="微软雅黑" panose="020B0503020204020204" pitchFamily="34" charset="-122"/>
              </a:rPr>
              <a:t>字典 </a:t>
            </a:r>
            <a:r>
              <a:rPr lang="en-US" altLang="zh-CN" dirty="0">
                <a:latin typeface="微软雅黑" panose="020B0503020204020204" pitchFamily="34" charset="-122"/>
                <a:ea typeface="微软雅黑" panose="020B0503020204020204" pitchFamily="34" charset="-122"/>
              </a:rPr>
              <a:t>(Dictionary)</a:t>
            </a:r>
          </a:p>
          <a:p>
            <a:pPr marL="360363" indent="-360363">
              <a:lnSpc>
                <a:spcPct val="130000"/>
              </a:lnSpc>
            </a:pPr>
            <a:r>
              <a:rPr lang="zh-CN" altLang="en-US" dirty="0">
                <a:latin typeface="Garamond" panose="02020404030301010803" pitchFamily="18" charset="0"/>
              </a:rPr>
              <a:t>一种特殊的集合，其元素是（关键码，属性值）二元组</a:t>
            </a:r>
          </a:p>
          <a:p>
            <a:pPr marL="900113" lvl="1" indent="-360363">
              <a:lnSpc>
                <a:spcPct val="130000"/>
              </a:lnSpc>
            </a:pPr>
            <a:r>
              <a:rPr lang="zh-CN" altLang="en-US" dirty="0">
                <a:solidFill>
                  <a:srgbClr val="C00000"/>
                </a:solidFill>
                <a:latin typeface="微软雅黑" panose="020B0503020204020204" pitchFamily="34" charset="-122"/>
                <a:ea typeface="微软雅黑" panose="020B0503020204020204" pitchFamily="34" charset="-122"/>
              </a:rPr>
              <a:t>关键码必须是互不相同的</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在同一个字典之内</a:t>
            </a:r>
            <a:r>
              <a:rPr lang="en-US" altLang="zh-CN" dirty="0">
                <a:solidFill>
                  <a:srgbClr val="C00000"/>
                </a:solidFill>
                <a:latin typeface="微软雅黑" panose="020B0503020204020204" pitchFamily="34" charset="-122"/>
                <a:ea typeface="微软雅黑" panose="020B0503020204020204" pitchFamily="34" charset="-122"/>
              </a:rPr>
              <a:t>)</a:t>
            </a:r>
          </a:p>
          <a:p>
            <a:pPr marL="360363" indent="-360363">
              <a:lnSpc>
                <a:spcPct val="130000"/>
              </a:lnSpc>
            </a:pPr>
            <a:r>
              <a:rPr lang="zh-CN" altLang="en-US" dirty="0">
                <a:latin typeface="Garamond" panose="02020404030301010803" pitchFamily="18" charset="0"/>
              </a:rPr>
              <a:t>主要操作是依据关键码来存储和查找值</a:t>
            </a:r>
          </a:p>
          <a:p>
            <a:pPr marL="900113" lvl="1" indent="-360363">
              <a:lnSpc>
                <a:spcPct val="130000"/>
              </a:lnSpc>
            </a:pPr>
            <a:r>
              <a:rPr lang="en-US" altLang="zh-CN" sz="2800" dirty="0"/>
              <a:t>Insert (key, value)</a:t>
            </a:r>
          </a:p>
          <a:p>
            <a:pPr marL="900113" lvl="1" indent="-360363">
              <a:lnSpc>
                <a:spcPct val="130000"/>
              </a:lnSpc>
            </a:pPr>
            <a:r>
              <a:rPr lang="en-US" altLang="zh-CN" sz="2800" dirty="0"/>
              <a:t>Lookup (key)</a:t>
            </a:r>
          </a:p>
          <a:p>
            <a:pPr marL="360363" indent="-360363">
              <a:lnSpc>
                <a:spcPct val="130000"/>
              </a:lnSpc>
            </a:pPr>
            <a:r>
              <a:rPr lang="zh-CN" altLang="en-US" sz="3200" dirty="0">
                <a:latin typeface="Garamond" panose="02020404030301010803" pitchFamily="18" charset="0"/>
              </a:rPr>
              <a:t>用散列表方法高效实现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a:extLst>
              <a:ext uri="{FF2B5EF4-FFF2-40B4-BE49-F238E27FC236}">
                <a16:creationId xmlns:a16="http://schemas.microsoft.com/office/drawing/2014/main" id="{68F872F4-2B8C-42D7-812B-C7356E731E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B6C905C-6956-4F83-B74F-E9B4DCAD59B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9811" name="标题 1">
            <a:extLst>
              <a:ext uri="{FF2B5EF4-FFF2-40B4-BE49-F238E27FC236}">
                <a16:creationId xmlns:a16="http://schemas.microsoft.com/office/drawing/2014/main" id="{9EE1A4DF-1D0C-4AF0-B810-1D113764AA71}"/>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散列字典</a:t>
            </a:r>
            <a:r>
              <a:rPr lang="en-US" altLang="zh-CN" b="1">
                <a:latin typeface="Garamond" panose="02020404030301010803" pitchFamily="18" charset="0"/>
                <a:ea typeface="黑体" panose="02010609060101010101" pitchFamily="49" charset="-122"/>
              </a:rPr>
              <a:t>ADT</a:t>
            </a:r>
            <a:endParaRPr lang="zh-CN" altLang="en-US" b="1">
              <a:latin typeface="Garamond" panose="02020404030301010803" pitchFamily="18" charset="0"/>
              <a:ea typeface="黑体" panose="02010609060101010101" pitchFamily="49" charset="-122"/>
            </a:endParaRPr>
          </a:p>
        </p:txBody>
      </p:sp>
      <p:sp>
        <p:nvSpPr>
          <p:cNvPr id="115716" name="内容占位符 2">
            <a:extLst>
              <a:ext uri="{FF2B5EF4-FFF2-40B4-BE49-F238E27FC236}">
                <a16:creationId xmlns:a16="http://schemas.microsoft.com/office/drawing/2014/main" id="{C3257255-4BA6-4089-A19A-92BA930B15E9}"/>
              </a:ext>
            </a:extLst>
          </p:cNvPr>
          <p:cNvSpPr>
            <a:spLocks noGrp="1"/>
          </p:cNvSpPr>
          <p:nvPr>
            <p:ph idx="4294967295"/>
          </p:nvPr>
        </p:nvSpPr>
        <p:spPr>
          <a:xfrm>
            <a:off x="279133" y="1005681"/>
            <a:ext cx="10489065" cy="5334000"/>
          </a:xfrm>
        </p:spPr>
        <p:txBody>
          <a:bodyPr/>
          <a:lstStyle/>
          <a:p>
            <a:pPr marL="360000" indent="-360363">
              <a:lnSpc>
                <a:spcPts val="4000"/>
              </a:lnSpc>
              <a:spcBef>
                <a:spcPts val="0"/>
              </a:spcBef>
              <a:buNone/>
              <a:defRPr/>
            </a:pPr>
            <a:r>
              <a:rPr lang="en-US" altLang="zh-CN" sz="2600" dirty="0">
                <a:latin typeface="Arial" panose="020B0604020202020204" pitchFamily="34" charset="0"/>
                <a:cs typeface="Arial" panose="020B0604020202020204" pitchFamily="34" charset="0"/>
              </a:rPr>
              <a:t>template &lt;class Key</a:t>
            </a:r>
            <a:r>
              <a:rPr lang="zh-CN" altLang="en-US" sz="2600" dirty="0">
                <a:latin typeface="Arial" panose="020B0604020202020204" pitchFamily="34" charset="0"/>
                <a:cs typeface="Arial" panose="020B0604020202020204" pitchFamily="34" charset="0"/>
              </a:rPr>
              <a:t>，</a:t>
            </a:r>
            <a:r>
              <a:rPr lang="en-US" altLang="zh-CN" sz="2600" dirty="0">
                <a:latin typeface="Arial" panose="020B0604020202020204" pitchFamily="34" charset="0"/>
                <a:cs typeface="Arial" panose="020B0604020202020204" pitchFamily="34" charset="0"/>
              </a:rPr>
              <a:t>class Elem</a:t>
            </a:r>
            <a:r>
              <a:rPr lang="zh-CN" altLang="en-US" sz="2600" dirty="0">
                <a:latin typeface="Arial" panose="020B0604020202020204" pitchFamily="34" charset="0"/>
                <a:cs typeface="Arial" panose="020B0604020202020204" pitchFamily="34" charset="0"/>
              </a:rPr>
              <a:t>，</a:t>
            </a:r>
            <a:r>
              <a:rPr lang="en-US" altLang="zh-CN" sz="2600" dirty="0">
                <a:latin typeface="Arial" panose="020B0604020202020204" pitchFamily="34" charset="0"/>
                <a:cs typeface="Arial" panose="020B0604020202020204" pitchFamily="34" charset="0"/>
              </a:rPr>
              <a:t>class </a:t>
            </a:r>
            <a:r>
              <a:rPr lang="en-US" altLang="zh-CN" sz="2600" dirty="0" err="1">
                <a:latin typeface="Arial" panose="020B0604020202020204" pitchFamily="34" charset="0"/>
                <a:cs typeface="Arial" panose="020B0604020202020204" pitchFamily="34" charset="0"/>
              </a:rPr>
              <a:t>KEComp</a:t>
            </a:r>
            <a:r>
              <a:rPr lang="zh-CN" altLang="en-US" sz="2600" dirty="0">
                <a:latin typeface="Arial" panose="020B0604020202020204" pitchFamily="34" charset="0"/>
                <a:cs typeface="Arial" panose="020B0604020202020204" pitchFamily="34" charset="0"/>
              </a:rPr>
              <a:t>，</a:t>
            </a:r>
            <a:r>
              <a:rPr lang="en-US" altLang="zh-CN" sz="2600" dirty="0">
                <a:latin typeface="Arial" panose="020B0604020202020204" pitchFamily="34" charset="0"/>
                <a:cs typeface="Arial" panose="020B0604020202020204" pitchFamily="34" charset="0"/>
              </a:rPr>
              <a:t>class </a:t>
            </a:r>
            <a:r>
              <a:rPr lang="en-US" altLang="zh-CN" sz="2600" dirty="0" err="1">
                <a:latin typeface="Arial" panose="020B0604020202020204" pitchFamily="34" charset="0"/>
                <a:cs typeface="Arial" panose="020B0604020202020204" pitchFamily="34" charset="0"/>
              </a:rPr>
              <a:t>EEComp</a:t>
            </a:r>
            <a:r>
              <a:rPr lang="en-US" altLang="zh-CN" sz="2600" dirty="0">
                <a:latin typeface="Arial" panose="020B0604020202020204" pitchFamily="34" charset="0"/>
                <a:cs typeface="Arial" panose="020B0604020202020204" pitchFamily="34" charset="0"/>
              </a:rPr>
              <a:t>&gt; class </a:t>
            </a:r>
            <a:r>
              <a:rPr lang="en-US" altLang="zh-CN" sz="2600" u="sng" dirty="0" err="1">
                <a:solidFill>
                  <a:srgbClr val="C00000"/>
                </a:solidFill>
                <a:latin typeface="Arial" panose="020B0604020202020204" pitchFamily="34" charset="0"/>
                <a:cs typeface="Arial" panose="020B0604020202020204" pitchFamily="34" charset="0"/>
              </a:rPr>
              <a:t>hashdict</a:t>
            </a:r>
            <a:r>
              <a:rPr lang="en-US" altLang="zh-CN" sz="2600" dirty="0">
                <a:latin typeface="Arial" panose="020B0604020202020204" pitchFamily="34" charset="0"/>
                <a:cs typeface="Arial" panose="020B0604020202020204" pitchFamily="34" charset="0"/>
              </a:rPr>
              <a:t> {</a:t>
            </a:r>
          </a:p>
          <a:p>
            <a:pPr lvl="1" indent="-385763">
              <a:lnSpc>
                <a:spcPct val="100000"/>
              </a:lnSpc>
              <a:spcBef>
                <a:spcPts val="1200"/>
              </a:spcBef>
              <a:buNone/>
              <a:defRPr/>
            </a:pPr>
            <a:r>
              <a:rPr lang="en-US" altLang="zh-CN" sz="2600" dirty="0">
                <a:latin typeface="Arial" panose="020B0604020202020204" pitchFamily="34" charset="0"/>
                <a:cs typeface="Arial" panose="020B0604020202020204" pitchFamily="34" charset="0"/>
              </a:rPr>
              <a:t>private:</a:t>
            </a:r>
          </a:p>
          <a:p>
            <a:pPr lvl="1">
              <a:lnSpc>
                <a:spcPct val="100000"/>
              </a:lnSpc>
              <a:buFontTx/>
              <a:buNone/>
              <a:defRPr/>
            </a:pPr>
            <a:r>
              <a:rPr lang="en-US" altLang="zh-CN" sz="2600" dirty="0">
                <a:latin typeface="Arial" panose="020B0604020202020204" pitchFamily="34" charset="0"/>
                <a:cs typeface="Arial" panose="020B0604020202020204" pitchFamily="34" charset="0"/>
              </a:rPr>
              <a:t>     Elem* HT;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散列表</a:t>
            </a:r>
          </a:p>
          <a:p>
            <a:pPr lvl="1">
              <a:lnSpc>
                <a:spcPct val="100000"/>
              </a:lnSpc>
              <a:spcBef>
                <a:spcPts val="1200"/>
              </a:spcBef>
              <a:buNone/>
              <a:defRPr/>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int M;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散列表大小</a:t>
            </a:r>
          </a:p>
          <a:p>
            <a:pPr lvl="1">
              <a:lnSpc>
                <a:spcPct val="100000"/>
              </a:lnSpc>
              <a:spcBef>
                <a:spcPts val="1200"/>
              </a:spcBef>
              <a:buNone/>
              <a:defRPr/>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int </a:t>
            </a:r>
            <a:r>
              <a:rPr lang="en-US" altLang="zh-CN" sz="2600" dirty="0" err="1">
                <a:latin typeface="Arial" panose="020B0604020202020204" pitchFamily="34" charset="0"/>
                <a:cs typeface="Arial" panose="020B0604020202020204" pitchFamily="34" charset="0"/>
              </a:rPr>
              <a:t>currcnt</a:t>
            </a:r>
            <a:r>
              <a:rPr lang="en-US" altLang="zh-CN" sz="2600" dirty="0">
                <a:latin typeface="Arial" panose="020B0604020202020204" pitchFamily="34" charset="0"/>
                <a:cs typeface="Arial" panose="020B0604020202020204" pitchFamily="34" charset="0"/>
              </a:rPr>
              <a:t>;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现有元素数目</a:t>
            </a:r>
          </a:p>
          <a:p>
            <a:pPr lvl="1">
              <a:lnSpc>
                <a:spcPct val="100000"/>
              </a:lnSpc>
              <a:spcBef>
                <a:spcPts val="1200"/>
              </a:spcBef>
              <a:buNone/>
              <a:defRPr/>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Elem EMPTY;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C00000"/>
                </a:solidFill>
                <a:highlight>
                  <a:srgbClr val="FFFFFF"/>
                </a:highlight>
                <a:latin typeface="Arial" panose="020B0604020202020204" pitchFamily="34" charset="0"/>
                <a:ea typeface="微软雅黑" panose="020B0503020204020204" pitchFamily="34" charset="-122"/>
                <a:cs typeface="Arial" panose="020B0604020202020204" pitchFamily="34" charset="0"/>
              </a:rPr>
              <a:t>空槽</a:t>
            </a:r>
          </a:p>
          <a:p>
            <a:pPr lvl="1">
              <a:lnSpc>
                <a:spcPct val="100000"/>
              </a:lnSpc>
              <a:spcBef>
                <a:spcPts val="1200"/>
              </a:spcBef>
              <a:buNone/>
              <a:defRPr/>
            </a:pPr>
            <a:r>
              <a:rPr lang="zh-CN" altLang="en-US" sz="2600" dirty="0">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int </a:t>
            </a:r>
            <a:r>
              <a:rPr lang="en-US" altLang="zh-CN" sz="2600" dirty="0">
                <a:solidFill>
                  <a:srgbClr val="C00000"/>
                </a:solidFill>
                <a:latin typeface="Arial" panose="020B0604020202020204" pitchFamily="34" charset="0"/>
                <a:cs typeface="Arial" panose="020B0604020202020204" pitchFamily="34" charset="0"/>
              </a:rPr>
              <a:t>h(int x) const </a:t>
            </a:r>
            <a:r>
              <a:rPr lang="en-US" altLang="zh-CN" sz="2600" dirty="0">
                <a:latin typeface="Arial" panose="020B0604020202020204" pitchFamily="34" charset="0"/>
                <a:cs typeface="Arial" panose="020B0604020202020204" pitchFamily="34" charset="0"/>
              </a:rPr>
              <a:t>;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散列函数</a:t>
            </a:r>
            <a:r>
              <a:rPr lang="zh-CN" altLang="en-US" sz="2600" dirty="0">
                <a:latin typeface="Arial" panose="020B0604020202020204" pitchFamily="34" charset="0"/>
                <a:cs typeface="Arial" panose="020B0604020202020204" pitchFamily="34" charset="0"/>
              </a:rPr>
              <a:t>     </a:t>
            </a:r>
            <a:endParaRPr lang="en-US" altLang="zh-CN" sz="2600" dirty="0">
              <a:latin typeface="Arial" panose="020B0604020202020204" pitchFamily="34" charset="0"/>
              <a:cs typeface="Arial" panose="020B0604020202020204" pitchFamily="34" charset="0"/>
            </a:endParaRPr>
          </a:p>
          <a:p>
            <a:pPr lvl="1">
              <a:lnSpc>
                <a:spcPct val="100000"/>
              </a:lnSpc>
              <a:spcBef>
                <a:spcPts val="1200"/>
              </a:spcBef>
              <a:buNone/>
              <a:defRPr/>
            </a:pPr>
            <a:r>
              <a:rPr lang="en-US" altLang="zh-CN" sz="2600" dirty="0">
                <a:latin typeface="Arial" panose="020B0604020202020204" pitchFamily="34" charset="0"/>
                <a:cs typeface="Arial" panose="020B0604020202020204" pitchFamily="34" charset="0"/>
              </a:rPr>
              <a:t>     int </a:t>
            </a:r>
            <a:r>
              <a:rPr lang="en-US" altLang="zh-CN" sz="2600" dirty="0">
                <a:solidFill>
                  <a:srgbClr val="C00000"/>
                </a:solidFill>
                <a:latin typeface="Arial" panose="020B0604020202020204" pitchFamily="34" charset="0"/>
                <a:cs typeface="Arial" panose="020B0604020202020204" pitchFamily="34" charset="0"/>
              </a:rPr>
              <a:t>p(Key K</a:t>
            </a:r>
            <a:r>
              <a:rPr lang="zh-CN" altLang="en-US" sz="2600" dirty="0">
                <a:solidFill>
                  <a:srgbClr val="C00000"/>
                </a:solidFill>
                <a:latin typeface="Arial" panose="020B0604020202020204" pitchFamily="34" charset="0"/>
                <a:cs typeface="Arial" panose="020B0604020202020204" pitchFamily="34" charset="0"/>
              </a:rPr>
              <a:t>，</a:t>
            </a:r>
            <a:r>
              <a:rPr lang="en-US" altLang="zh-CN" sz="2600" dirty="0">
                <a:solidFill>
                  <a:srgbClr val="C00000"/>
                </a:solidFill>
                <a:latin typeface="Arial" panose="020B0604020202020204" pitchFamily="34" charset="0"/>
                <a:cs typeface="Arial" panose="020B0604020202020204" pitchFamily="34" charset="0"/>
              </a:rPr>
              <a:t>int </a:t>
            </a:r>
            <a:r>
              <a:rPr lang="en-US" altLang="zh-CN" sz="2600" dirty="0" err="1">
                <a:solidFill>
                  <a:srgbClr val="C00000"/>
                </a:solidFill>
                <a:latin typeface="Arial" panose="020B0604020202020204" pitchFamily="34" charset="0"/>
                <a:cs typeface="Arial" panose="020B0604020202020204" pitchFamily="34" charset="0"/>
              </a:rPr>
              <a:t>i</a:t>
            </a:r>
            <a:r>
              <a:rPr lang="en-US" altLang="zh-CN" sz="2600" dirty="0">
                <a:solidFill>
                  <a:srgbClr val="C00000"/>
                </a:solidFill>
                <a:latin typeface="Arial" panose="020B0604020202020204" pitchFamily="34" charset="0"/>
                <a:cs typeface="Arial" panose="020B0604020202020204" pitchFamily="34" charset="0"/>
              </a:rPr>
              <a:t>) </a:t>
            </a:r>
            <a:r>
              <a:rPr lang="en-US" altLang="zh-CN" sz="2600" dirty="0">
                <a:latin typeface="Arial" panose="020B0604020202020204" pitchFamily="34" charset="0"/>
                <a:cs typeface="Arial" panose="020B0604020202020204" pitchFamily="34" charset="0"/>
              </a:rPr>
              <a:t>;</a:t>
            </a:r>
            <a:r>
              <a:rPr lang="en-US" altLang="zh-CN" sz="2600" dirty="0">
                <a:solidFill>
                  <a:srgbClr val="FF0000"/>
                </a:solidFill>
                <a:latin typeface="Arial" panose="020B0604020202020204" pitchFamily="34" charset="0"/>
                <a:cs typeface="Arial" panose="020B0604020202020204" pitchFamily="34" charset="0"/>
              </a:rPr>
              <a:t>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探查函数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9B80BEAC-6EC6-4F54-9D37-EAAE3811C4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E3704C9-9CF5-4E7D-A89A-46A4C0E21EC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0835" name="标题 1">
            <a:extLst>
              <a:ext uri="{FF2B5EF4-FFF2-40B4-BE49-F238E27FC236}">
                <a16:creationId xmlns:a16="http://schemas.microsoft.com/office/drawing/2014/main" id="{AA3D3C21-1970-4172-A8B7-4B6CBF74E173}"/>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散列字典</a:t>
            </a:r>
            <a:r>
              <a:rPr lang="en-US" altLang="zh-CN" b="1">
                <a:latin typeface="Garamond" panose="02020404030301010803" pitchFamily="18" charset="0"/>
                <a:ea typeface="黑体" panose="02010609060101010101" pitchFamily="49" charset="-122"/>
              </a:rPr>
              <a:t>ADT</a:t>
            </a:r>
            <a:r>
              <a:rPr lang="zh-CN" altLang="en-US" b="1">
                <a:latin typeface="Garamond" panose="02020404030301010803" pitchFamily="18" charset="0"/>
                <a:ea typeface="黑体" panose="02010609060101010101" pitchFamily="49" charset="-122"/>
              </a:rPr>
              <a:t>（续）</a:t>
            </a:r>
          </a:p>
        </p:txBody>
      </p:sp>
      <p:sp>
        <p:nvSpPr>
          <p:cNvPr id="116740" name="内容占位符 2">
            <a:extLst>
              <a:ext uri="{FF2B5EF4-FFF2-40B4-BE49-F238E27FC236}">
                <a16:creationId xmlns:a16="http://schemas.microsoft.com/office/drawing/2014/main" id="{EAF535B8-EDCD-4BD0-85CA-E916308F3AE8}"/>
              </a:ext>
            </a:extLst>
          </p:cNvPr>
          <p:cNvSpPr>
            <a:spLocks noGrp="1"/>
          </p:cNvSpPr>
          <p:nvPr>
            <p:ph idx="4294967295"/>
          </p:nvPr>
        </p:nvSpPr>
        <p:spPr>
          <a:xfrm>
            <a:off x="413894" y="1005682"/>
            <a:ext cx="10972791" cy="5334000"/>
          </a:xfrm>
        </p:spPr>
        <p:txBody>
          <a:bodyPr/>
          <a:lstStyle/>
          <a:p>
            <a:pPr lvl="1">
              <a:lnSpc>
                <a:spcPct val="100000"/>
              </a:lnSpc>
              <a:spcBef>
                <a:spcPts val="1800"/>
              </a:spcBef>
              <a:buNone/>
              <a:defRPr/>
            </a:pPr>
            <a:r>
              <a:rPr lang="en-US" altLang="zh-CN" sz="2800" dirty="0">
                <a:latin typeface="Arial" panose="020B0604020202020204" pitchFamily="34" charset="0"/>
                <a:cs typeface="Arial" panose="020B0604020202020204" pitchFamily="34" charset="0"/>
              </a:rPr>
              <a:t>public:</a:t>
            </a:r>
          </a:p>
          <a:p>
            <a:pPr lvl="1">
              <a:lnSpc>
                <a:spcPct val="100000"/>
              </a:lnSpc>
              <a:spcBef>
                <a:spcPts val="1800"/>
              </a:spcBef>
              <a:buNone/>
              <a:defRPr/>
            </a:pP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hashdict</a:t>
            </a:r>
            <a:r>
              <a:rPr lang="en-US" altLang="zh-CN" sz="2800" dirty="0">
                <a:latin typeface="Arial" panose="020B0604020202020204" pitchFamily="34" charset="0"/>
                <a:cs typeface="Arial" panose="020B0604020202020204" pitchFamily="34" charset="0"/>
              </a:rPr>
              <a:t>(</a:t>
            </a:r>
            <a:r>
              <a:rPr lang="en-US" altLang="zh-CN" sz="2800" dirty="0" err="1">
                <a:latin typeface="Arial" panose="020B0604020202020204" pitchFamily="34" charset="0"/>
                <a:cs typeface="Arial" panose="020B0604020202020204" pitchFamily="34" charset="0"/>
              </a:rPr>
              <a:t>int</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sz</a:t>
            </a:r>
            <a:r>
              <a:rPr lang="zh-CN" altLang="en-US" sz="2800" dirty="0">
                <a:latin typeface="Arial" panose="020B0604020202020204" pitchFamily="34" charset="0"/>
                <a:cs typeface="Arial" panose="020B0604020202020204" pitchFamily="34" charset="0"/>
              </a:rPr>
              <a:t>，</a:t>
            </a:r>
            <a:r>
              <a:rPr lang="en-US" altLang="zh-CN" sz="2800" dirty="0">
                <a:latin typeface="Arial" panose="020B0604020202020204" pitchFamily="34" charset="0"/>
                <a:cs typeface="Arial" panose="020B0604020202020204" pitchFamily="34" charset="0"/>
              </a:rPr>
              <a:t>Elem e)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构造函数       </a:t>
            </a:r>
          </a:p>
          <a:p>
            <a:pPr lvl="1">
              <a:lnSpc>
                <a:spcPct val="100000"/>
              </a:lnSpc>
              <a:spcBef>
                <a:spcPts val="1800"/>
              </a:spcBef>
              <a:buNone/>
              <a:defRPr/>
            </a:pP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hashdict</a:t>
            </a:r>
            <a:r>
              <a:rPr lang="en-US" altLang="zh-CN" sz="2800" dirty="0">
                <a:latin typeface="Arial" panose="020B0604020202020204" pitchFamily="34" charset="0"/>
                <a:cs typeface="Arial" panose="020B0604020202020204" pitchFamily="34" charset="0"/>
              </a:rPr>
              <a:t>() { delete [] HT; }</a:t>
            </a:r>
          </a:p>
          <a:p>
            <a:pPr lvl="1">
              <a:lnSpc>
                <a:spcPct val="100000"/>
              </a:lnSpc>
              <a:spcBef>
                <a:spcPts val="1800"/>
              </a:spcBef>
              <a:buNone/>
              <a:defRPr/>
            </a:pPr>
            <a:r>
              <a:rPr lang="en-US" altLang="zh-CN" sz="2800" dirty="0">
                <a:solidFill>
                  <a:srgbClr val="C00000"/>
                </a:solidFill>
                <a:latin typeface="Arial" panose="020B0604020202020204" pitchFamily="34" charset="0"/>
                <a:cs typeface="Arial" panose="020B0604020202020204" pitchFamily="34" charset="0"/>
              </a:rPr>
              <a:t>    bool </a:t>
            </a:r>
            <a:r>
              <a:rPr lang="en-US" altLang="zh-CN" sz="2800" dirty="0" err="1">
                <a:solidFill>
                  <a:srgbClr val="C00000"/>
                </a:solidFill>
                <a:latin typeface="Arial" panose="020B0604020202020204" pitchFamily="34" charset="0"/>
                <a:cs typeface="Arial" panose="020B0604020202020204" pitchFamily="34" charset="0"/>
              </a:rPr>
              <a:t>HashInsert</a:t>
            </a:r>
            <a:r>
              <a:rPr lang="en-US" altLang="zh-CN" sz="2800" dirty="0">
                <a:solidFill>
                  <a:srgbClr val="C00000"/>
                </a:solidFill>
                <a:latin typeface="Arial" panose="020B0604020202020204" pitchFamily="34" charset="0"/>
                <a:cs typeface="Arial" panose="020B0604020202020204" pitchFamily="34" charset="0"/>
              </a:rPr>
              <a:t>(</a:t>
            </a:r>
            <a:r>
              <a:rPr lang="en-US" altLang="zh-CN" sz="2800" dirty="0" err="1">
                <a:solidFill>
                  <a:srgbClr val="C00000"/>
                </a:solidFill>
                <a:latin typeface="Arial" panose="020B0604020202020204" pitchFamily="34" charset="0"/>
                <a:cs typeface="Arial" panose="020B0604020202020204" pitchFamily="34" charset="0"/>
              </a:rPr>
              <a:t>const</a:t>
            </a:r>
            <a:r>
              <a:rPr lang="en-US" altLang="zh-CN" sz="2800" dirty="0">
                <a:solidFill>
                  <a:srgbClr val="C00000"/>
                </a:solidFill>
                <a:latin typeface="Arial" panose="020B0604020202020204" pitchFamily="34" charset="0"/>
                <a:cs typeface="Arial" panose="020B0604020202020204" pitchFamily="34" charset="0"/>
              </a:rPr>
              <a:t> Elem&amp;);    </a:t>
            </a:r>
          </a:p>
          <a:p>
            <a:pPr lvl="1">
              <a:lnSpc>
                <a:spcPct val="100000"/>
              </a:lnSpc>
              <a:spcBef>
                <a:spcPts val="1800"/>
              </a:spcBef>
              <a:buNone/>
              <a:defRPr/>
            </a:pPr>
            <a:r>
              <a:rPr lang="en-US" altLang="zh-CN" sz="2800" dirty="0">
                <a:solidFill>
                  <a:srgbClr val="C00000"/>
                </a:solidFill>
                <a:latin typeface="Arial" panose="020B0604020202020204" pitchFamily="34" charset="0"/>
                <a:cs typeface="Arial" panose="020B0604020202020204" pitchFamily="34" charset="0"/>
              </a:rPr>
              <a:t>    bool </a:t>
            </a:r>
            <a:r>
              <a:rPr lang="en-US" altLang="zh-CN" sz="2800" dirty="0" err="1">
                <a:solidFill>
                  <a:srgbClr val="C00000"/>
                </a:solidFill>
                <a:latin typeface="Arial" panose="020B0604020202020204" pitchFamily="34" charset="0"/>
                <a:cs typeface="Arial" panose="020B0604020202020204" pitchFamily="34" charset="0"/>
              </a:rPr>
              <a:t>HashSearch</a:t>
            </a:r>
            <a:r>
              <a:rPr lang="en-US" altLang="zh-CN" sz="2800" dirty="0">
                <a:solidFill>
                  <a:srgbClr val="C00000"/>
                </a:solidFill>
                <a:latin typeface="Arial" panose="020B0604020202020204" pitchFamily="34" charset="0"/>
                <a:cs typeface="Arial" panose="020B0604020202020204" pitchFamily="34" charset="0"/>
              </a:rPr>
              <a:t>(</a:t>
            </a:r>
            <a:r>
              <a:rPr lang="en-US" altLang="zh-CN" sz="2800" dirty="0" err="1">
                <a:solidFill>
                  <a:srgbClr val="C00000"/>
                </a:solidFill>
                <a:latin typeface="Arial" panose="020B0604020202020204" pitchFamily="34" charset="0"/>
                <a:cs typeface="Arial" panose="020B0604020202020204" pitchFamily="34" charset="0"/>
              </a:rPr>
              <a:t>const</a:t>
            </a:r>
            <a:r>
              <a:rPr lang="en-US" altLang="zh-CN" sz="2800" dirty="0">
                <a:solidFill>
                  <a:srgbClr val="C00000"/>
                </a:solidFill>
                <a:latin typeface="Arial" panose="020B0604020202020204" pitchFamily="34" charset="0"/>
                <a:cs typeface="Arial" panose="020B0604020202020204" pitchFamily="34" charset="0"/>
              </a:rPr>
              <a:t> Key&amp;</a:t>
            </a:r>
            <a:r>
              <a:rPr lang="zh-CN" altLang="en-US" sz="2800" dirty="0">
                <a:solidFill>
                  <a:srgbClr val="C00000"/>
                </a:solidFill>
                <a:latin typeface="Arial" panose="020B0604020202020204" pitchFamily="34" charset="0"/>
                <a:cs typeface="Arial" panose="020B0604020202020204" pitchFamily="34" charset="0"/>
              </a:rPr>
              <a:t>，</a:t>
            </a:r>
            <a:r>
              <a:rPr lang="en-US" altLang="zh-CN" sz="2800" dirty="0">
                <a:solidFill>
                  <a:srgbClr val="C00000"/>
                </a:solidFill>
                <a:latin typeface="Arial" panose="020B0604020202020204" pitchFamily="34" charset="0"/>
                <a:cs typeface="Arial" panose="020B0604020202020204" pitchFamily="34" charset="0"/>
              </a:rPr>
              <a:t>Elem&amp;) </a:t>
            </a:r>
            <a:r>
              <a:rPr lang="en-US" altLang="zh-CN" sz="2800" dirty="0" err="1">
                <a:solidFill>
                  <a:srgbClr val="C00000"/>
                </a:solidFill>
                <a:latin typeface="Arial" panose="020B0604020202020204" pitchFamily="34" charset="0"/>
                <a:cs typeface="Arial" panose="020B0604020202020204" pitchFamily="34" charset="0"/>
              </a:rPr>
              <a:t>const</a:t>
            </a:r>
            <a:r>
              <a:rPr lang="en-US" altLang="zh-CN" sz="2800" dirty="0">
                <a:solidFill>
                  <a:srgbClr val="C00000"/>
                </a:solidFill>
                <a:latin typeface="Arial" panose="020B0604020202020204" pitchFamily="34" charset="0"/>
                <a:cs typeface="Arial" panose="020B0604020202020204" pitchFamily="34" charset="0"/>
              </a:rPr>
              <a:t>;</a:t>
            </a:r>
          </a:p>
          <a:p>
            <a:pPr lvl="1">
              <a:lnSpc>
                <a:spcPct val="100000"/>
              </a:lnSpc>
              <a:spcBef>
                <a:spcPts val="1800"/>
              </a:spcBef>
              <a:buNone/>
              <a:defRPr/>
            </a:pPr>
            <a:r>
              <a:rPr lang="en-US" altLang="zh-CN" sz="2800" dirty="0">
                <a:solidFill>
                  <a:srgbClr val="C00000"/>
                </a:solidFill>
                <a:latin typeface="Arial" panose="020B0604020202020204" pitchFamily="34" charset="0"/>
                <a:cs typeface="Arial" panose="020B0604020202020204" pitchFamily="34" charset="0"/>
              </a:rPr>
              <a:t>    Elem </a:t>
            </a:r>
            <a:r>
              <a:rPr lang="en-US" altLang="zh-CN" sz="2800" dirty="0" err="1">
                <a:solidFill>
                  <a:srgbClr val="C00000"/>
                </a:solidFill>
                <a:latin typeface="Arial" panose="020B0604020202020204" pitchFamily="34" charset="0"/>
                <a:cs typeface="Arial" panose="020B0604020202020204" pitchFamily="34" charset="0"/>
              </a:rPr>
              <a:t>HashDelete</a:t>
            </a:r>
            <a:r>
              <a:rPr lang="en-US" altLang="zh-CN" sz="2800" dirty="0">
                <a:solidFill>
                  <a:srgbClr val="C00000"/>
                </a:solidFill>
                <a:latin typeface="Arial" panose="020B0604020202020204" pitchFamily="34" charset="0"/>
                <a:cs typeface="Arial" panose="020B0604020202020204" pitchFamily="34" charset="0"/>
              </a:rPr>
              <a:t>(</a:t>
            </a:r>
            <a:r>
              <a:rPr lang="en-US" altLang="zh-CN" sz="2800" dirty="0" err="1">
                <a:solidFill>
                  <a:srgbClr val="C00000"/>
                </a:solidFill>
                <a:latin typeface="Arial" panose="020B0604020202020204" pitchFamily="34" charset="0"/>
                <a:cs typeface="Arial" panose="020B0604020202020204" pitchFamily="34" charset="0"/>
              </a:rPr>
              <a:t>const</a:t>
            </a:r>
            <a:r>
              <a:rPr lang="en-US" altLang="zh-CN" sz="2800" dirty="0">
                <a:solidFill>
                  <a:srgbClr val="C00000"/>
                </a:solidFill>
                <a:latin typeface="Arial" panose="020B0604020202020204" pitchFamily="34" charset="0"/>
                <a:cs typeface="Arial" panose="020B0604020202020204" pitchFamily="34" charset="0"/>
              </a:rPr>
              <a:t> Key&amp; K);</a:t>
            </a:r>
          </a:p>
          <a:p>
            <a:pPr lvl="1">
              <a:lnSpc>
                <a:spcPct val="100000"/>
              </a:lnSpc>
              <a:spcBef>
                <a:spcPts val="1800"/>
              </a:spcBef>
              <a:buNone/>
              <a:defRPr/>
            </a:pP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int</a:t>
            </a:r>
            <a:r>
              <a:rPr lang="en-US" altLang="zh-CN" sz="2800" dirty="0">
                <a:latin typeface="Arial" panose="020B0604020202020204" pitchFamily="34" charset="0"/>
                <a:cs typeface="Arial" panose="020B0604020202020204" pitchFamily="34" charset="0"/>
              </a:rPr>
              <a:t> size() { return </a:t>
            </a:r>
            <a:r>
              <a:rPr lang="en-US" altLang="zh-CN" sz="2800" dirty="0" err="1">
                <a:latin typeface="Arial" panose="020B0604020202020204" pitchFamily="34" charset="0"/>
                <a:cs typeface="Arial" panose="020B0604020202020204" pitchFamily="34" charset="0"/>
              </a:rPr>
              <a:t>currcnt</a:t>
            </a:r>
            <a:r>
              <a:rPr lang="en-US" altLang="zh-CN" sz="2800" dirty="0">
                <a:latin typeface="Arial" panose="020B0604020202020204" pitchFamily="34" charset="0"/>
                <a:cs typeface="Arial" panose="020B0604020202020204" pitchFamily="34" charset="0"/>
              </a:rPr>
              <a:t>; }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元素数目</a:t>
            </a:r>
          </a:p>
          <a:p>
            <a:pPr marL="360363" indent="-360363">
              <a:lnSpc>
                <a:spcPct val="100000"/>
              </a:lnSpc>
              <a:spcBef>
                <a:spcPts val="1800"/>
              </a:spcBef>
              <a:buNone/>
              <a:defRPr/>
            </a:pPr>
            <a:r>
              <a:rPr lang="en-US" altLang="zh-CN" dirty="0">
                <a:latin typeface="Arial" panose="020B0604020202020204" pitchFamily="34" charset="0"/>
                <a:cs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F39AA303-19C7-4A67-9C73-C4D91D434E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28BFB27-C746-47C7-8E66-49906F1F2D2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339" name="标题 1">
            <a:extLst>
              <a:ext uri="{FF2B5EF4-FFF2-40B4-BE49-F238E27FC236}">
                <a16:creationId xmlns:a16="http://schemas.microsoft.com/office/drawing/2014/main" id="{AAFA920D-EDA6-4A5C-B4A8-6D5AA2BBE60D}"/>
              </a:ext>
            </a:extLst>
          </p:cNvPr>
          <p:cNvSpPr>
            <a:spLocks noGrp="1" noChangeArrowheads="1"/>
          </p:cNvSpPr>
          <p:nvPr>
            <p:ph type="title" idx="4294967295"/>
          </p:nvPr>
        </p:nvSpPr>
        <p:spPr/>
        <p:txBody>
          <a:bodyPr/>
          <a:lstStyle/>
          <a:p>
            <a:r>
              <a:rPr lang="en-US" altLang="zh-CN" b="1">
                <a:latin typeface="Arial" panose="020B0604020202020204" pitchFamily="34" charset="0"/>
                <a:ea typeface="黑体" panose="02010609060101010101" pitchFamily="49" charset="-122"/>
              </a:rPr>
              <a:t>“</a:t>
            </a:r>
            <a:r>
              <a:rPr lang="zh-CN" altLang="en-US" b="1">
                <a:ea typeface="黑体" panose="02010609060101010101" pitchFamily="49" charset="-122"/>
              </a:rPr>
              <a:t>监视哨</a:t>
            </a:r>
            <a:r>
              <a:rPr lang="zh-CN" altLang="en-US" b="1">
                <a:latin typeface="Arial" panose="020B0604020202020204" pitchFamily="34" charset="0"/>
                <a:ea typeface="黑体" panose="02010609060101010101" pitchFamily="49" charset="-122"/>
              </a:rPr>
              <a:t>”</a:t>
            </a:r>
            <a:r>
              <a:rPr lang="zh-CN" altLang="en-US" b="1">
                <a:ea typeface="黑体" panose="02010609060101010101" pitchFamily="49" charset="-122"/>
              </a:rPr>
              <a:t>顺序检索算法</a:t>
            </a:r>
          </a:p>
        </p:txBody>
      </p:sp>
      <p:sp>
        <p:nvSpPr>
          <p:cNvPr id="14340" name="内容占位符 2">
            <a:extLst>
              <a:ext uri="{FF2B5EF4-FFF2-40B4-BE49-F238E27FC236}">
                <a16:creationId xmlns:a16="http://schemas.microsoft.com/office/drawing/2014/main" id="{307F08DF-54DB-49B6-99EC-00C66241E0F3}"/>
              </a:ext>
            </a:extLst>
          </p:cNvPr>
          <p:cNvSpPr>
            <a:spLocks noGrp="1" noChangeArrowheads="1"/>
          </p:cNvSpPr>
          <p:nvPr>
            <p:ph idx="4294967295"/>
          </p:nvPr>
        </p:nvSpPr>
        <p:spPr/>
        <p:txBody>
          <a:bodyPr/>
          <a:lstStyle/>
          <a:p>
            <a:pPr marL="360363" indent="-360363">
              <a:lnSpc>
                <a:spcPct val="130000"/>
              </a:lnSpc>
            </a:pPr>
            <a:r>
              <a:rPr lang="zh-CN" altLang="en-US" dirty="0">
                <a:latin typeface="Arial" panose="020B0604020202020204" pitchFamily="34" charset="0"/>
                <a:cs typeface="Arial" panose="020B0604020202020204" pitchFamily="34" charset="0"/>
              </a:rPr>
              <a:t>检索成功返回元素位置，检索失败统一返回</a:t>
            </a:r>
            <a:r>
              <a:rPr lang="en-US" altLang="zh-CN" dirty="0">
                <a:latin typeface="Arial" panose="020B0604020202020204" pitchFamily="34" charset="0"/>
                <a:cs typeface="Arial" panose="020B0604020202020204" pitchFamily="34" charset="0"/>
              </a:rPr>
              <a:t>0;</a:t>
            </a:r>
          </a:p>
          <a:p>
            <a:pPr marL="360363" indent="-360363">
              <a:lnSpc>
                <a:spcPct val="130000"/>
              </a:lnSpc>
              <a:buNone/>
            </a:pPr>
            <a:r>
              <a:rPr lang="en-US" altLang="zh-CN" sz="2200" dirty="0">
                <a:latin typeface="Arial" panose="020B0604020202020204" pitchFamily="34" charset="0"/>
                <a:cs typeface="Arial" panose="020B0604020202020204" pitchFamily="34" charset="0"/>
              </a:rPr>
              <a:t>template  &lt;class Type&gt;  int </a:t>
            </a:r>
            <a:r>
              <a:rPr lang="en-US" altLang="zh-CN" sz="2200" u="sng" dirty="0" err="1">
                <a:solidFill>
                  <a:srgbClr val="333399"/>
                </a:solidFill>
                <a:latin typeface="Arial" panose="020B0604020202020204" pitchFamily="34" charset="0"/>
                <a:cs typeface="Arial" panose="020B0604020202020204" pitchFamily="34" charset="0"/>
              </a:rPr>
              <a:t>SeqSearch</a:t>
            </a:r>
            <a:r>
              <a:rPr lang="en-US" altLang="zh-CN" sz="2200" dirty="0">
                <a:latin typeface="Arial" panose="020B0604020202020204" pitchFamily="34" charset="0"/>
                <a:cs typeface="Arial" panose="020B0604020202020204" pitchFamily="34" charset="0"/>
              </a:rPr>
              <a:t>(vector&lt;Item&lt;Type&gt;*&gt;&amp; </a:t>
            </a:r>
            <a:r>
              <a:rPr lang="en-US" altLang="zh-CN" sz="2200" dirty="0" err="1">
                <a:latin typeface="Arial" panose="020B0604020202020204" pitchFamily="34" charset="0"/>
                <a:cs typeface="Arial" panose="020B0604020202020204" pitchFamily="34" charset="0"/>
              </a:rPr>
              <a:t>dataList</a:t>
            </a:r>
            <a:r>
              <a:rPr lang="en-US" altLang="zh-CN" sz="2200" dirty="0">
                <a:latin typeface="Arial" panose="020B0604020202020204" pitchFamily="34" charset="0"/>
                <a:cs typeface="Arial" panose="020B0604020202020204" pitchFamily="34" charset="0"/>
              </a:rPr>
              <a:t>, int n, Type k) {                   //</a:t>
            </a:r>
            <a:r>
              <a:rPr lang="zh-CN" altLang="en-US" sz="2200" dirty="0">
                <a:latin typeface="Arial" panose="020B0604020202020204" pitchFamily="34" charset="0"/>
                <a:cs typeface="Arial" panose="020B0604020202020204" pitchFamily="34" charset="0"/>
              </a:rPr>
              <a:t>查找关键字</a:t>
            </a:r>
            <a:r>
              <a:rPr lang="en-US" altLang="zh-CN" sz="2200" dirty="0">
                <a:latin typeface="Arial" panose="020B0604020202020204" pitchFamily="34" charset="0"/>
                <a:cs typeface="Arial" panose="020B0604020202020204" pitchFamily="34" charset="0"/>
              </a:rPr>
              <a:t>K</a:t>
            </a:r>
            <a:r>
              <a:rPr lang="zh-CN" altLang="en-US" sz="2200" dirty="0">
                <a:latin typeface="Arial" panose="020B0604020202020204" pitchFamily="34" charset="0"/>
                <a:cs typeface="Arial" panose="020B0604020202020204" pitchFamily="34" charset="0"/>
              </a:rPr>
              <a:t>是否在序列当中</a:t>
            </a:r>
            <a:endParaRPr lang="en-US" altLang="zh-CN" sz="2200" dirty="0">
              <a:latin typeface="Arial" panose="020B0604020202020204" pitchFamily="34" charset="0"/>
              <a:cs typeface="Arial" panose="020B0604020202020204" pitchFamily="34" charset="0"/>
            </a:endParaRPr>
          </a:p>
          <a:p>
            <a:pPr marL="360363" indent="-360363">
              <a:lnSpc>
                <a:spcPct val="130000"/>
              </a:lnSpc>
              <a:buNone/>
            </a:pPr>
            <a:r>
              <a:rPr lang="en-US" altLang="zh-CN" sz="2200" dirty="0">
                <a:latin typeface="Arial" panose="020B0604020202020204" pitchFamily="34" charset="0"/>
                <a:cs typeface="Arial" panose="020B0604020202020204" pitchFamily="34" charset="0"/>
              </a:rPr>
              <a:t>     int </a:t>
            </a:r>
            <a:r>
              <a:rPr lang="en-US" altLang="zh-CN" sz="2200" dirty="0" err="1">
                <a:latin typeface="Arial" panose="020B0604020202020204" pitchFamily="34" charset="0"/>
                <a:cs typeface="Arial" panose="020B0604020202020204" pitchFamily="34" charset="0"/>
              </a:rPr>
              <a:t>i</a:t>
            </a:r>
            <a:r>
              <a:rPr lang="en-US" altLang="zh-CN" sz="2200" dirty="0">
                <a:latin typeface="Arial" panose="020B0604020202020204" pitchFamily="34" charset="0"/>
                <a:cs typeface="Arial" panose="020B0604020202020204" pitchFamily="34" charset="0"/>
              </a:rPr>
              <a:t>=n; </a:t>
            </a:r>
          </a:p>
          <a:p>
            <a:pPr marL="360363" indent="-360363">
              <a:lnSpc>
                <a:spcPct val="130000"/>
              </a:lnSpc>
              <a:buNone/>
            </a:pPr>
            <a:r>
              <a:rPr lang="en-US" altLang="zh-CN" sz="2200" dirty="0">
                <a:latin typeface="Arial" panose="020B0604020202020204" pitchFamily="34" charset="0"/>
                <a:cs typeface="Arial" panose="020B0604020202020204" pitchFamily="34" charset="0"/>
              </a:rPr>
              <a:t>     //</a:t>
            </a:r>
            <a:r>
              <a:rPr lang="zh-CN" altLang="en-US" sz="2200" dirty="0">
                <a:latin typeface="Arial" panose="020B0604020202020204" pitchFamily="34" charset="0"/>
                <a:cs typeface="Arial" panose="020B0604020202020204" pitchFamily="34" charset="0"/>
              </a:rPr>
              <a:t>将第</a:t>
            </a:r>
            <a:r>
              <a:rPr lang="en-US" altLang="zh-CN" sz="2200" dirty="0">
                <a:latin typeface="Arial" panose="020B0604020202020204" pitchFamily="34" charset="0"/>
                <a:cs typeface="Arial" panose="020B0604020202020204" pitchFamily="34" charset="0"/>
              </a:rPr>
              <a:t>0</a:t>
            </a:r>
            <a:r>
              <a:rPr lang="zh-CN" altLang="en-US" sz="2200" dirty="0">
                <a:latin typeface="Arial" panose="020B0604020202020204" pitchFamily="34" charset="0"/>
                <a:cs typeface="Arial" panose="020B0604020202020204" pitchFamily="34" charset="0"/>
              </a:rPr>
              <a:t>个元素设为待检索值</a:t>
            </a:r>
          </a:p>
          <a:p>
            <a:pPr marL="360363" indent="-360363">
              <a:lnSpc>
                <a:spcPct val="130000"/>
              </a:lnSpc>
              <a:buNone/>
            </a:pPr>
            <a:r>
              <a:rPr lang="zh-CN" altLang="en-US"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dataList</a:t>
            </a:r>
            <a:r>
              <a:rPr lang="en-US" altLang="zh-CN" sz="2200" dirty="0">
                <a:latin typeface="Arial" panose="020B0604020202020204" pitchFamily="34" charset="0"/>
                <a:cs typeface="Arial" panose="020B0604020202020204" pitchFamily="34" charset="0"/>
              </a:rPr>
              <a:t>[0] = k;     		             </a:t>
            </a:r>
            <a:r>
              <a:rPr lang="en-US" altLang="zh-CN" sz="2200" dirty="0">
                <a:solidFill>
                  <a:srgbClr val="800000"/>
                </a:solidFill>
                <a:latin typeface="Arial" panose="020B0604020202020204" pitchFamily="34" charset="0"/>
                <a:cs typeface="Arial" panose="020B0604020202020204" pitchFamily="34" charset="0"/>
              </a:rPr>
              <a:t>//</a:t>
            </a:r>
            <a:r>
              <a:rPr lang="zh-CN" altLang="en-US" sz="2200" dirty="0">
                <a:solidFill>
                  <a:srgbClr val="800000"/>
                </a:solidFill>
                <a:latin typeface="Arial" panose="020B0604020202020204" pitchFamily="34" charset="0"/>
                <a:cs typeface="Arial" panose="020B0604020202020204" pitchFamily="34" charset="0"/>
              </a:rPr>
              <a:t>设监视哨</a:t>
            </a:r>
          </a:p>
          <a:p>
            <a:pPr marL="360363" indent="-360363">
              <a:lnSpc>
                <a:spcPct val="130000"/>
              </a:lnSpc>
              <a:buNone/>
            </a:pP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while(</a:t>
            </a:r>
            <a:r>
              <a:rPr lang="en-US" altLang="zh-CN" sz="2200" dirty="0" err="1">
                <a:latin typeface="Arial" panose="020B0604020202020204" pitchFamily="34" charset="0"/>
                <a:cs typeface="Arial" panose="020B0604020202020204" pitchFamily="34" charset="0"/>
              </a:rPr>
              <a:t>dataList</a:t>
            </a:r>
            <a:r>
              <a:rPr lang="en-US" altLang="zh-CN" sz="2200" dirty="0">
                <a:latin typeface="Arial" panose="020B0604020202020204" pitchFamily="34" charset="0"/>
                <a:cs typeface="Arial" panose="020B0604020202020204" pitchFamily="34" charset="0"/>
              </a:rPr>
              <a:t>[</a:t>
            </a:r>
            <a:r>
              <a:rPr lang="en-US" altLang="zh-CN" sz="2200" dirty="0" err="1">
                <a:latin typeface="Arial" panose="020B0604020202020204" pitchFamily="34" charset="0"/>
                <a:cs typeface="Arial" panose="020B0604020202020204" pitchFamily="34" charset="0"/>
              </a:rPr>
              <a:t>i</a:t>
            </a:r>
            <a:r>
              <a:rPr lang="en-US" altLang="zh-CN" sz="2200" dirty="0">
                <a:latin typeface="Arial" panose="020B0604020202020204" pitchFamily="34" charset="0"/>
                <a:cs typeface="Arial" panose="020B0604020202020204" pitchFamily="34" charset="0"/>
              </a:rPr>
              <a:t>] != k) </a:t>
            </a:r>
          </a:p>
          <a:p>
            <a:pPr marL="360363" indent="-360363">
              <a:lnSpc>
                <a:spcPct val="130000"/>
              </a:lnSpc>
              <a:buNone/>
            </a:pP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i</a:t>
            </a:r>
            <a:r>
              <a:rPr lang="en-US" altLang="zh-CN" sz="2200" dirty="0">
                <a:latin typeface="Arial" panose="020B0604020202020204" pitchFamily="34" charset="0"/>
                <a:cs typeface="Arial" panose="020B0604020202020204" pitchFamily="34" charset="0"/>
              </a:rPr>
              <a:t>--;     </a:t>
            </a:r>
          </a:p>
          <a:p>
            <a:pPr marL="360363" indent="-360363">
              <a:lnSpc>
                <a:spcPct val="130000"/>
              </a:lnSpc>
              <a:buNone/>
            </a:pPr>
            <a:r>
              <a:rPr lang="en-US" altLang="zh-CN" sz="2200" dirty="0">
                <a:latin typeface="Arial" panose="020B0604020202020204" pitchFamily="34" charset="0"/>
                <a:cs typeface="Arial" panose="020B0604020202020204" pitchFamily="34" charset="0"/>
              </a:rPr>
              <a:t>     return </a:t>
            </a:r>
            <a:r>
              <a:rPr lang="en-US" altLang="zh-CN" sz="2200" dirty="0" err="1">
                <a:latin typeface="Arial" panose="020B0604020202020204" pitchFamily="34" charset="0"/>
                <a:cs typeface="Arial" panose="020B0604020202020204" pitchFamily="34" charset="0"/>
              </a:rPr>
              <a:t>i</a:t>
            </a:r>
            <a:r>
              <a:rPr lang="en-US" altLang="zh-CN" sz="2200" dirty="0">
                <a:latin typeface="Arial" panose="020B0604020202020204" pitchFamily="34" charset="0"/>
                <a:cs typeface="Arial" panose="020B0604020202020204" pitchFamily="34" charset="0"/>
              </a:rPr>
              <a:t>;                               		//</a:t>
            </a:r>
            <a:r>
              <a:rPr lang="zh-CN" altLang="en-US" sz="2200" dirty="0">
                <a:latin typeface="Arial" panose="020B0604020202020204" pitchFamily="34" charset="0"/>
                <a:cs typeface="Arial" panose="020B0604020202020204" pitchFamily="34" charset="0"/>
              </a:rPr>
              <a:t>返回元素位置</a:t>
            </a:r>
          </a:p>
          <a:p>
            <a:pPr marL="360363" indent="-360363">
              <a:lnSpc>
                <a:spcPct val="130000"/>
              </a:lnSpc>
              <a:buNone/>
            </a:pPr>
            <a:r>
              <a:rPr lang="en-US" altLang="zh-CN" sz="2200" dirty="0">
                <a:latin typeface="Arial" panose="020B0604020202020204" pitchFamily="34" charset="0"/>
                <a:cs typeface="Arial" panose="020B060402020202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a:extLst>
              <a:ext uri="{FF2B5EF4-FFF2-40B4-BE49-F238E27FC236}">
                <a16:creationId xmlns:a16="http://schemas.microsoft.com/office/drawing/2014/main" id="{8260DCF0-FB15-4769-BBEE-398A5EDAD2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048EE60-2BF2-4318-9B5C-53B4AF39D4A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1859" name="标题 1">
            <a:extLst>
              <a:ext uri="{FF2B5EF4-FFF2-40B4-BE49-F238E27FC236}">
                <a16:creationId xmlns:a16="http://schemas.microsoft.com/office/drawing/2014/main" id="{A34DD9F2-31EA-4E42-845E-B3915693ECAD}"/>
              </a:ext>
            </a:extLst>
          </p:cNvPr>
          <p:cNvSpPr>
            <a:spLocks noGrp="1"/>
          </p:cNvSpPr>
          <p:nvPr>
            <p:ph type="title" idx="4294967295"/>
          </p:nvPr>
        </p:nvSpPr>
        <p:spPr/>
        <p:txBody>
          <a:bodyPr/>
          <a:lstStyle/>
          <a:p>
            <a:pPr>
              <a:defRPr/>
            </a:pPr>
            <a:r>
              <a:rPr lang="en-US" altLang="zh-CN" b="1" dirty="0">
                <a:latin typeface="+mn-lt"/>
                <a:ea typeface="黑体" panose="02010609060101010101" pitchFamily="49" charset="-122"/>
              </a:rPr>
              <a:t>1. </a:t>
            </a:r>
            <a:r>
              <a:rPr lang="en-US" altLang="zh-CN" b="1" dirty="0" err="1">
                <a:latin typeface="+mn-lt"/>
                <a:ea typeface="黑体" panose="02010609060101010101" pitchFamily="49" charset="-122"/>
              </a:rPr>
              <a:t>HashInsert</a:t>
            </a:r>
            <a:endParaRPr lang="zh-CN" altLang="en-US" b="1" dirty="0">
              <a:latin typeface="+mn-lt"/>
              <a:ea typeface="黑体" panose="02010609060101010101" pitchFamily="49" charset="-122"/>
            </a:endParaRPr>
          </a:p>
        </p:txBody>
      </p:sp>
      <p:sp>
        <p:nvSpPr>
          <p:cNvPr id="93188" name="内容占位符 2">
            <a:extLst>
              <a:ext uri="{FF2B5EF4-FFF2-40B4-BE49-F238E27FC236}">
                <a16:creationId xmlns:a16="http://schemas.microsoft.com/office/drawing/2014/main" id="{85D40452-DE0C-429E-B5E8-F796B157996F}"/>
              </a:ext>
            </a:extLst>
          </p:cNvPr>
          <p:cNvSpPr>
            <a:spLocks noGrp="1"/>
          </p:cNvSpPr>
          <p:nvPr>
            <p:ph idx="4294967295"/>
          </p:nvPr>
        </p:nvSpPr>
        <p:spPr>
          <a:xfrm>
            <a:off x="471645" y="1005682"/>
            <a:ext cx="11328927" cy="5334000"/>
          </a:xfrm>
        </p:spPr>
        <p:txBody>
          <a:bodyPr/>
          <a:lstStyle/>
          <a:p>
            <a:pPr marL="360363" indent="-360363">
              <a:spcBef>
                <a:spcPct val="20000"/>
              </a:spcBef>
              <a:buNone/>
              <a:defRPr/>
            </a:pPr>
            <a:r>
              <a:rPr lang="zh-CN" altLang="en-US" dirty="0">
                <a:latin typeface="Garamond" pitchFamily="18" charset="0"/>
                <a:cs typeface="Times New Roman" pitchFamily="18" charset="0"/>
              </a:rPr>
              <a:t>散列函数</a:t>
            </a:r>
            <a:r>
              <a:rPr lang="en-US" altLang="zh-CN" dirty="0">
                <a:latin typeface="Garamond" pitchFamily="18" charset="0"/>
                <a:cs typeface="Times New Roman" pitchFamily="18" charset="0"/>
              </a:rPr>
              <a:t>h</a:t>
            </a:r>
            <a:r>
              <a:rPr lang="zh-CN" altLang="en-US" dirty="0">
                <a:latin typeface="Garamond" pitchFamily="18" charset="0"/>
                <a:cs typeface="Times New Roman" pitchFamily="18" charset="0"/>
              </a:rPr>
              <a:t>，假设给定的值为</a:t>
            </a:r>
            <a:r>
              <a:rPr lang="en-US" altLang="zh-CN" dirty="0">
                <a:latin typeface="Garamond" pitchFamily="18" charset="0"/>
                <a:cs typeface="Times New Roman" pitchFamily="18" charset="0"/>
              </a:rPr>
              <a:t>K</a:t>
            </a:r>
          </a:p>
          <a:p>
            <a:pPr marL="360363" indent="-360363">
              <a:spcBef>
                <a:spcPct val="20000"/>
              </a:spcBef>
              <a:defRPr/>
            </a:pPr>
            <a:r>
              <a:rPr lang="zh-CN" altLang="en-US" dirty="0">
                <a:latin typeface="Garamond" pitchFamily="18" charset="0"/>
                <a:cs typeface="Times New Roman" pitchFamily="18" charset="0"/>
              </a:rPr>
              <a:t>若表中基地址空间未被占用，则插入记录</a:t>
            </a:r>
          </a:p>
          <a:p>
            <a:pPr marL="360363" indent="-360363">
              <a:spcBef>
                <a:spcPct val="20000"/>
              </a:spcBef>
              <a:defRPr/>
            </a:pPr>
            <a:r>
              <a:rPr lang="zh-CN" altLang="en-US" dirty="0">
                <a:latin typeface="Garamond" pitchFamily="18" charset="0"/>
                <a:cs typeface="Times New Roman" pitchFamily="18" charset="0"/>
              </a:rPr>
              <a:t>若表中基地址的值与</a:t>
            </a:r>
            <a:r>
              <a:rPr lang="en-US" altLang="zh-CN" dirty="0">
                <a:latin typeface="Garamond" pitchFamily="18" charset="0"/>
                <a:cs typeface="Times New Roman" pitchFamily="18" charset="0"/>
              </a:rPr>
              <a:t>K</a:t>
            </a:r>
            <a:r>
              <a:rPr lang="zh-CN" altLang="en-US" dirty="0">
                <a:latin typeface="Garamond" pitchFamily="18" charset="0"/>
                <a:cs typeface="Times New Roman" pitchFamily="18" charset="0"/>
              </a:rPr>
              <a:t>相等，则报告“已有此记录”</a:t>
            </a:r>
            <a:endParaRPr lang="en-US" altLang="zh-CN" dirty="0">
              <a:latin typeface="Garamond" pitchFamily="18" charset="0"/>
              <a:cs typeface="Times New Roman" pitchFamily="18" charset="0"/>
            </a:endParaRPr>
          </a:p>
          <a:p>
            <a:pPr marL="760413" lvl="1" indent="-360363">
              <a:spcBef>
                <a:spcPct val="20000"/>
              </a:spcBef>
              <a:defRPr/>
            </a:pPr>
            <a:r>
              <a:rPr lang="zh-CN" altLang="en-US" dirty="0">
                <a:solidFill>
                  <a:srgbClr val="FF0000"/>
                </a:solidFill>
                <a:latin typeface="微软雅黑" panose="020B0503020204020204" pitchFamily="34" charset="-122"/>
                <a:ea typeface="微软雅黑" panose="020B0503020204020204" pitchFamily="34" charset="-122"/>
                <a:cs typeface="Times New Roman" pitchFamily="18" charset="0"/>
              </a:rPr>
              <a:t>不允许重复记录存在！</a:t>
            </a:r>
          </a:p>
          <a:p>
            <a:pPr marL="360363" indent="-360363">
              <a:spcBef>
                <a:spcPct val="20000"/>
              </a:spcBef>
              <a:defRPr/>
            </a:pPr>
            <a:r>
              <a:rPr lang="zh-CN" altLang="en-US" dirty="0">
                <a:latin typeface="Garamond" pitchFamily="18" charset="0"/>
                <a:cs typeface="Times New Roman" pitchFamily="18" charset="0"/>
              </a:rPr>
              <a:t>否则，按设定的处理冲突方法查找探查序列的下一个地址，如此反复下去</a:t>
            </a:r>
          </a:p>
          <a:p>
            <a:pPr marL="900113" lvl="1" indent="-360363">
              <a:spcBef>
                <a:spcPct val="20000"/>
              </a:spcBef>
              <a:defRPr/>
            </a:pPr>
            <a:r>
              <a:rPr lang="zh-CN" altLang="en-US" dirty="0">
                <a:latin typeface="Garamond" pitchFamily="18" charset="0"/>
                <a:cs typeface="Times New Roman" pitchFamily="18" charset="0"/>
              </a:rPr>
              <a:t>直到某个地址空间未被占用（可以插入）</a:t>
            </a:r>
          </a:p>
          <a:p>
            <a:pPr marL="900113" lvl="1" indent="-360363">
              <a:spcBef>
                <a:spcPct val="20000"/>
              </a:spcBef>
              <a:defRPr/>
            </a:pPr>
            <a:r>
              <a:rPr lang="zh-CN" altLang="en-US" dirty="0">
                <a:latin typeface="Garamond" pitchFamily="18" charset="0"/>
                <a:cs typeface="Times New Roman" pitchFamily="18" charset="0"/>
              </a:rPr>
              <a:t>或者关键码比较相等（不需要插入）为止</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a:extLst>
              <a:ext uri="{FF2B5EF4-FFF2-40B4-BE49-F238E27FC236}">
                <a16:creationId xmlns:a16="http://schemas.microsoft.com/office/drawing/2014/main" id="{7DE7F4D7-B30B-4859-ABAD-F3132ED1C6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00104A2-8C72-4F0E-9BEC-5B5106C0C43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2883" name="标题 1">
            <a:extLst>
              <a:ext uri="{FF2B5EF4-FFF2-40B4-BE49-F238E27FC236}">
                <a16:creationId xmlns:a16="http://schemas.microsoft.com/office/drawing/2014/main" id="{9922A9C6-BFF7-4ECE-A8B5-8CDFFEB5E081}"/>
              </a:ext>
            </a:extLst>
          </p:cNvPr>
          <p:cNvSpPr>
            <a:spLocks noGrp="1" noChangeArrowheads="1"/>
          </p:cNvSpPr>
          <p:nvPr>
            <p:ph type="title" idx="4294967295"/>
          </p:nvPr>
        </p:nvSpPr>
        <p:spPr/>
        <p:txBody>
          <a:bodyPr/>
          <a:lstStyle/>
          <a:p>
            <a:r>
              <a:rPr lang="zh-CN" altLang="en-US" b="1">
                <a:ea typeface="黑体" panose="02010609060101010101" pitchFamily="49" charset="-122"/>
              </a:rPr>
              <a:t>插入算法代码</a:t>
            </a:r>
          </a:p>
        </p:txBody>
      </p:sp>
      <p:sp>
        <p:nvSpPr>
          <p:cNvPr id="43012" name="内容占位符 2">
            <a:extLst>
              <a:ext uri="{FF2B5EF4-FFF2-40B4-BE49-F238E27FC236}">
                <a16:creationId xmlns:a16="http://schemas.microsoft.com/office/drawing/2014/main" id="{A21A5936-AE16-4A57-8ED3-1A8844161937}"/>
              </a:ext>
            </a:extLst>
          </p:cNvPr>
          <p:cNvSpPr>
            <a:spLocks noGrp="1"/>
          </p:cNvSpPr>
          <p:nvPr>
            <p:ph idx="4294967295"/>
          </p:nvPr>
        </p:nvSpPr>
        <p:spPr>
          <a:xfrm>
            <a:off x="462013" y="990600"/>
            <a:ext cx="11300059" cy="5334000"/>
          </a:xfrm>
        </p:spPr>
        <p:txBody>
          <a:bodyPr/>
          <a:lstStyle/>
          <a:p>
            <a:pPr marL="360363" indent="-360363">
              <a:lnSpc>
                <a:spcPct val="100000"/>
              </a:lnSpc>
              <a:spcBef>
                <a:spcPts val="1200"/>
              </a:spcBef>
              <a:buNone/>
              <a:defRPr/>
            </a:pPr>
            <a:r>
              <a:rPr lang="en-US" altLang="zh-CN" sz="2000" dirty="0">
                <a:solidFill>
                  <a:srgbClr val="3333FF"/>
                </a:solidFill>
                <a:latin typeface="Arial" panose="020B0604020202020204" pitchFamily="34" charset="0"/>
                <a:cs typeface="Arial" panose="020B0604020202020204" pitchFamily="34" charset="0"/>
              </a:rPr>
              <a:t>bool</a:t>
            </a:r>
            <a:r>
              <a:rPr lang="en-US" altLang="zh-CN" sz="2000" dirty="0">
                <a:latin typeface="Arial" panose="020B0604020202020204" pitchFamily="34" charset="0"/>
                <a:cs typeface="Arial" panose="020B0604020202020204" pitchFamily="34" charset="0"/>
              </a:rPr>
              <a:t> </a:t>
            </a:r>
            <a:r>
              <a:rPr lang="en-US" altLang="zh-CN" sz="2000" dirty="0" err="1">
                <a:solidFill>
                  <a:srgbClr val="C00000"/>
                </a:solidFill>
                <a:latin typeface="Arial" panose="020B0604020202020204" pitchFamily="34" charset="0"/>
                <a:cs typeface="Arial" panose="020B0604020202020204" pitchFamily="34" charset="0"/>
              </a:rPr>
              <a:t>HashInsert</a:t>
            </a:r>
            <a:r>
              <a:rPr lang="en-US" altLang="zh-CN" sz="2000" dirty="0">
                <a:solidFill>
                  <a:srgbClr val="C00000"/>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(const Elem</a:t>
            </a:r>
            <a:r>
              <a:rPr lang="en-US" altLang="zh-CN" sz="2000" dirty="0">
                <a:solidFill>
                  <a:srgbClr val="C00000"/>
                </a:solidFill>
                <a:latin typeface="Arial" panose="020B0604020202020204" pitchFamily="34" charset="0"/>
                <a:cs typeface="Arial" panose="020B0604020202020204" pitchFamily="34" charset="0"/>
              </a:rPr>
              <a:t>&amp; e</a:t>
            </a:r>
            <a:r>
              <a:rPr lang="en-US" altLang="zh-CN" sz="2000" dirty="0">
                <a:latin typeface="Arial" panose="020B0604020202020204" pitchFamily="34" charset="0"/>
                <a:cs typeface="Arial" panose="020B0604020202020204" pitchFamily="34" charset="0"/>
              </a:rPr>
              <a:t>) {</a:t>
            </a:r>
          </a:p>
          <a:p>
            <a:pPr eaLnBrk="1" hangingPunct="1">
              <a:lnSpc>
                <a:spcPct val="130000"/>
              </a:lnSpc>
              <a:spcBef>
                <a:spcPts val="6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home= h(</a:t>
            </a:r>
            <a:r>
              <a:rPr lang="en-US" altLang="zh-CN" sz="2000" dirty="0" err="1">
                <a:latin typeface="Arial" panose="020B0604020202020204" pitchFamily="34" charset="0"/>
                <a:cs typeface="Arial" panose="020B0604020202020204" pitchFamily="34" charset="0"/>
              </a:rPr>
              <a:t>getkey</a:t>
            </a:r>
            <a:r>
              <a:rPr lang="en-US" altLang="zh-CN" sz="2000" dirty="0">
                <a:latin typeface="Arial" panose="020B0604020202020204" pitchFamily="34" charset="0"/>
                <a:cs typeface="Arial" panose="020B0604020202020204" pitchFamily="34" charset="0"/>
              </a:rPr>
              <a:t>(e));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//home</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存储基位置</a:t>
            </a:r>
          </a:p>
          <a:p>
            <a:pPr marL="360363" indent="-360363">
              <a:lnSpc>
                <a:spcPct val="100000"/>
              </a:lnSpc>
              <a:spcBef>
                <a:spcPts val="1200"/>
              </a:spcBef>
              <a:buNone/>
              <a:defRPr/>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r>
              <a:rPr lang="en-US" altLang="zh-CN" sz="2000" dirty="0" err="1">
                <a:solidFill>
                  <a:srgbClr val="3333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i=0;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int </a:t>
            </a:r>
            <a:r>
              <a:rPr lang="en-US" altLang="zh-CN" sz="2000" dirty="0">
                <a:latin typeface="Arial" panose="020B0604020202020204" pitchFamily="34" charset="0"/>
                <a:cs typeface="Arial" panose="020B0604020202020204" pitchFamily="34" charset="0"/>
              </a:rPr>
              <a:t>pos = home;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探查序列的初始位置</a:t>
            </a:r>
          </a:p>
          <a:p>
            <a:pPr marL="360363" indent="-360363">
              <a:lnSpc>
                <a:spcPct val="100000"/>
              </a:lnSpc>
              <a:spcBef>
                <a:spcPts val="1200"/>
              </a:spcBef>
              <a:buNone/>
              <a:defRPr/>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while</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eq</a:t>
            </a:r>
            <a:r>
              <a:rPr lang="en-US" altLang="zh-CN" sz="2000" dirty="0">
                <a:latin typeface="Arial" panose="020B0604020202020204" pitchFamily="34" charset="0"/>
                <a:cs typeface="Arial" panose="020B0604020202020204" pitchFamily="34" charset="0"/>
              </a:rPr>
              <a:t>(EMPTY, HT[pos]))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(eq(e, HT[pos])) </a:t>
            </a:r>
            <a:r>
              <a:rPr lang="en-US" altLang="zh-CN" sz="2000" dirty="0">
                <a:solidFill>
                  <a:srgbClr val="3333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 false;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若插入值</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e</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存在</a:t>
            </a:r>
            <a:endPar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endParaRP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105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105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pos = (</a:t>
            </a:r>
            <a:r>
              <a:rPr lang="en-US" altLang="zh-CN" sz="2000" dirty="0" err="1">
                <a:latin typeface="Arial" panose="020B0604020202020204" pitchFamily="34" charset="0"/>
                <a:cs typeface="Arial" panose="020B0604020202020204" pitchFamily="34" charset="0"/>
              </a:rPr>
              <a:t>home+p</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getkey</a:t>
            </a:r>
            <a:r>
              <a:rPr lang="en-US" altLang="zh-CN" sz="2000" dirty="0">
                <a:latin typeface="Arial" panose="020B0604020202020204" pitchFamily="34" charset="0"/>
                <a:cs typeface="Arial" panose="020B0604020202020204" pitchFamily="34" charset="0"/>
              </a:rPr>
              <a:t>(e), i)) % M</a:t>
            </a:r>
            <a:r>
              <a:rPr lang="en-US" altLang="zh-CN" sz="2000" dirty="0">
                <a:latin typeface="Arial" panose="020B0604020202020204" pitchFamily="34" charset="0"/>
                <a:ea typeface="微软雅黑" pitchFamily="34" charset="-122"/>
                <a:cs typeface="Arial" panose="020B0604020202020204" pitchFamily="34" charset="0"/>
              </a:rPr>
              <a:t>;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下一探查地址</a:t>
            </a:r>
          </a:p>
          <a:p>
            <a:pPr marL="360363" indent="-360363">
              <a:lnSpc>
                <a:spcPct val="100000"/>
              </a:lnSpc>
              <a:spcBef>
                <a:spcPts val="1200"/>
              </a:spcBef>
              <a:buNone/>
              <a:defRPr/>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HT[pos] = e;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插入元素</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e</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 true;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a:extLst>
              <a:ext uri="{FF2B5EF4-FFF2-40B4-BE49-F238E27FC236}">
                <a16:creationId xmlns:a16="http://schemas.microsoft.com/office/drawing/2014/main" id="{0E500ED3-0A04-461E-A00B-A007F70D4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9D74FB9-A1EB-4B8C-BFE5-0CA046B46D8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3907" name="标题 1">
            <a:extLst>
              <a:ext uri="{FF2B5EF4-FFF2-40B4-BE49-F238E27FC236}">
                <a16:creationId xmlns:a16="http://schemas.microsoft.com/office/drawing/2014/main" id="{DE8B9EF5-C4B3-4CD5-B535-041627DB8012}"/>
              </a:ext>
            </a:extLst>
          </p:cNvPr>
          <p:cNvSpPr>
            <a:spLocks noGrp="1"/>
          </p:cNvSpPr>
          <p:nvPr>
            <p:ph type="title" idx="4294967295"/>
          </p:nvPr>
        </p:nvSpPr>
        <p:spPr/>
        <p:txBody>
          <a:bodyPr/>
          <a:lstStyle/>
          <a:p>
            <a:pPr>
              <a:defRPr/>
            </a:pPr>
            <a:r>
              <a:rPr lang="en-US" altLang="zh-CN" b="1" dirty="0">
                <a:latin typeface="+mn-lt"/>
                <a:ea typeface="黑体" panose="02010609060101010101" pitchFamily="49" charset="-122"/>
              </a:rPr>
              <a:t>2. </a:t>
            </a:r>
            <a:r>
              <a:rPr lang="en-US" altLang="zh-CN" b="1" dirty="0" err="1">
                <a:latin typeface="+mn-lt"/>
                <a:ea typeface="黑体" panose="02010609060101010101" pitchFamily="49" charset="-122"/>
              </a:rPr>
              <a:t>HashSearch</a:t>
            </a:r>
            <a:endParaRPr lang="zh-CN" altLang="en-US" b="1" dirty="0">
              <a:latin typeface="+mn-lt"/>
              <a:ea typeface="黑体" panose="02010609060101010101" pitchFamily="49" charset="-122"/>
            </a:endParaRPr>
          </a:p>
        </p:txBody>
      </p:sp>
      <p:sp>
        <p:nvSpPr>
          <p:cNvPr id="123908" name="内容占位符 2">
            <a:extLst>
              <a:ext uri="{FF2B5EF4-FFF2-40B4-BE49-F238E27FC236}">
                <a16:creationId xmlns:a16="http://schemas.microsoft.com/office/drawing/2014/main" id="{B5548790-8450-43E6-85BE-C0FBAA9B4999}"/>
              </a:ext>
            </a:extLst>
          </p:cNvPr>
          <p:cNvSpPr>
            <a:spLocks noGrp="1" noChangeArrowheads="1"/>
          </p:cNvSpPr>
          <p:nvPr>
            <p:ph idx="4294967295"/>
          </p:nvPr>
        </p:nvSpPr>
        <p:spPr/>
        <p:txBody>
          <a:bodyPr/>
          <a:lstStyle/>
          <a:p>
            <a:pPr marL="360363" indent="-360363">
              <a:lnSpc>
                <a:spcPct val="145000"/>
              </a:lnSpc>
              <a:buNone/>
            </a:pPr>
            <a:r>
              <a:rPr lang="zh-CN" altLang="en-US" dirty="0">
                <a:latin typeface="Garamond" panose="02020404030301010803" pitchFamily="18" charset="0"/>
                <a:cs typeface="Times New Roman" panose="02020603050405020304" pitchFamily="18" charset="0"/>
              </a:rPr>
              <a:t>假设散列函数</a:t>
            </a:r>
            <a:r>
              <a:rPr lang="en-US" altLang="zh-CN" dirty="0">
                <a:latin typeface="Garamond" panose="02020404030301010803" pitchFamily="18" charset="0"/>
                <a:cs typeface="Times New Roman" panose="02020603050405020304" pitchFamily="18" charset="0"/>
              </a:rPr>
              <a:t>h</a:t>
            </a:r>
            <a:r>
              <a:rPr lang="zh-CN" altLang="en-US" dirty="0">
                <a:latin typeface="Garamond" panose="02020404030301010803" pitchFamily="18" charset="0"/>
                <a:cs typeface="Times New Roman" panose="02020603050405020304" pitchFamily="18" charset="0"/>
              </a:rPr>
              <a:t>，给定的值为</a:t>
            </a:r>
            <a:r>
              <a:rPr lang="en-US" altLang="zh-CN" dirty="0">
                <a:latin typeface="Garamond" panose="02020404030301010803" pitchFamily="18" charset="0"/>
                <a:cs typeface="Times New Roman" panose="02020603050405020304" pitchFamily="18" charset="0"/>
              </a:rPr>
              <a:t>K</a:t>
            </a:r>
          </a:p>
          <a:p>
            <a:pPr marL="360363" indent="-360363">
              <a:lnSpc>
                <a:spcPct val="145000"/>
              </a:lnSpc>
            </a:pPr>
            <a:r>
              <a:rPr lang="zh-CN" altLang="en-US" dirty="0">
                <a:latin typeface="Garamond" panose="02020404030301010803" pitchFamily="18" charset="0"/>
                <a:cs typeface="Times New Roman" panose="02020603050405020304" pitchFamily="18" charset="0"/>
              </a:rPr>
              <a:t>若基地址空间未被占用，则检索失败</a:t>
            </a:r>
          </a:p>
          <a:p>
            <a:pPr marL="360363" indent="-360363">
              <a:lnSpc>
                <a:spcPct val="145000"/>
              </a:lnSpc>
            </a:pPr>
            <a:r>
              <a:rPr lang="zh-CN" altLang="en-US" dirty="0">
                <a:latin typeface="Garamond" panose="02020404030301010803" pitchFamily="18" charset="0"/>
                <a:cs typeface="Times New Roman" panose="02020603050405020304" pitchFamily="18" charset="0"/>
              </a:rPr>
              <a:t>否则将该地址中的值与</a:t>
            </a:r>
            <a:r>
              <a:rPr lang="en-US" altLang="zh-CN" dirty="0">
                <a:latin typeface="Garamond" panose="02020404030301010803" pitchFamily="18" charset="0"/>
                <a:cs typeface="Times New Roman" panose="02020603050405020304" pitchFamily="18" charset="0"/>
              </a:rPr>
              <a:t>K</a:t>
            </a:r>
            <a:r>
              <a:rPr lang="zh-CN" altLang="en-US" dirty="0">
                <a:latin typeface="Garamond" panose="02020404030301010803" pitchFamily="18" charset="0"/>
                <a:cs typeface="Times New Roman" panose="02020603050405020304" pitchFamily="18" charset="0"/>
              </a:rPr>
              <a:t>比较，若相等则检索成功</a:t>
            </a:r>
          </a:p>
          <a:p>
            <a:pPr marL="360363" indent="-360363">
              <a:lnSpc>
                <a:spcPct val="145000"/>
              </a:lnSpc>
            </a:pPr>
            <a:r>
              <a:rPr lang="zh-CN" altLang="en-US" dirty="0">
                <a:latin typeface="Garamond" panose="02020404030301010803" pitchFamily="18" charset="0"/>
                <a:cs typeface="Times New Roman" panose="02020603050405020304" pitchFamily="18" charset="0"/>
              </a:rPr>
              <a:t>否则，按建表时设定的处理冲突方法查找探查序列的下一个地址，如此反复下去</a:t>
            </a:r>
          </a:p>
          <a:p>
            <a:pPr marL="900113" lvl="1" indent="-360363">
              <a:lnSpc>
                <a:spcPct val="145000"/>
              </a:lnSpc>
            </a:pPr>
            <a:r>
              <a:rPr lang="zh-CN" altLang="en-US" sz="2800" dirty="0">
                <a:latin typeface="Garamond" panose="02020404030301010803" pitchFamily="18" charset="0"/>
                <a:cs typeface="Times New Roman" panose="02020603050405020304" pitchFamily="18" charset="0"/>
              </a:rPr>
              <a:t>关键码比较相等，检索成功</a:t>
            </a:r>
          </a:p>
          <a:p>
            <a:pPr marL="900113" lvl="1" indent="-360363">
              <a:lnSpc>
                <a:spcPct val="145000"/>
              </a:lnSpc>
            </a:pPr>
            <a:r>
              <a:rPr lang="zh-CN" altLang="en-US" sz="2800" dirty="0">
                <a:latin typeface="Garamond" panose="02020404030301010803" pitchFamily="18" charset="0"/>
                <a:cs typeface="Times New Roman" panose="02020603050405020304" pitchFamily="18" charset="0"/>
              </a:rPr>
              <a:t>地址空间未被占用，检索失败</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a:extLst>
              <a:ext uri="{FF2B5EF4-FFF2-40B4-BE49-F238E27FC236}">
                <a16:creationId xmlns:a16="http://schemas.microsoft.com/office/drawing/2014/main" id="{CE651511-EE08-4866-8C06-9B211428D8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79B76D9-A8D3-4671-B25A-8A257427D1E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4931" name="标题 1">
            <a:extLst>
              <a:ext uri="{FF2B5EF4-FFF2-40B4-BE49-F238E27FC236}">
                <a16:creationId xmlns:a16="http://schemas.microsoft.com/office/drawing/2014/main" id="{F7F20661-7A3C-4AFC-9946-D0726D37E475}"/>
              </a:ext>
            </a:extLst>
          </p:cNvPr>
          <p:cNvSpPr>
            <a:spLocks noGrp="1" noChangeArrowheads="1"/>
          </p:cNvSpPr>
          <p:nvPr>
            <p:ph type="title" idx="4294967295"/>
          </p:nvPr>
        </p:nvSpPr>
        <p:spPr/>
        <p:txBody>
          <a:bodyPr/>
          <a:lstStyle/>
          <a:p>
            <a:r>
              <a:rPr lang="zh-CN" altLang="en-US" b="1">
                <a:ea typeface="黑体" panose="02010609060101010101" pitchFamily="49" charset="-122"/>
              </a:rPr>
              <a:t>检索算法代码</a:t>
            </a:r>
          </a:p>
        </p:txBody>
      </p:sp>
      <p:sp>
        <p:nvSpPr>
          <p:cNvPr id="38916" name="内容占位符 2">
            <a:extLst>
              <a:ext uri="{FF2B5EF4-FFF2-40B4-BE49-F238E27FC236}">
                <a16:creationId xmlns:a16="http://schemas.microsoft.com/office/drawing/2014/main" id="{4A2CE924-C96E-493D-9A3C-36507F6D9C89}"/>
              </a:ext>
            </a:extLst>
          </p:cNvPr>
          <p:cNvSpPr>
            <a:spLocks noGrp="1"/>
          </p:cNvSpPr>
          <p:nvPr>
            <p:ph idx="4294967295"/>
          </p:nvPr>
        </p:nvSpPr>
        <p:spPr/>
        <p:txBody>
          <a:bodyPr/>
          <a:lstStyle/>
          <a:p>
            <a:pPr marL="360363" indent="-360363">
              <a:lnSpc>
                <a:spcPct val="100000"/>
              </a:lnSpc>
              <a:spcBef>
                <a:spcPts val="1200"/>
              </a:spcBef>
              <a:buNone/>
              <a:defRPr/>
            </a:pPr>
            <a:r>
              <a:rPr lang="en-US" altLang="zh-CN" sz="2000" dirty="0">
                <a:solidFill>
                  <a:srgbClr val="3333FF"/>
                </a:solidFill>
                <a:latin typeface="Arial" panose="020B0604020202020204" pitchFamily="34" charset="0"/>
                <a:cs typeface="Arial" panose="020B0604020202020204" pitchFamily="34" charset="0"/>
              </a:rPr>
              <a:t>bool</a:t>
            </a:r>
            <a:r>
              <a:rPr lang="en-US" altLang="zh-CN" sz="2000" dirty="0">
                <a:latin typeface="Arial" panose="020B0604020202020204" pitchFamily="34" charset="0"/>
                <a:cs typeface="Arial" panose="020B0604020202020204" pitchFamily="34" charset="0"/>
              </a:rPr>
              <a:t> </a:t>
            </a:r>
            <a:r>
              <a:rPr lang="en-US" altLang="zh-CN" sz="2000" dirty="0" err="1">
                <a:solidFill>
                  <a:srgbClr val="C00000"/>
                </a:solidFill>
                <a:latin typeface="Arial" panose="020B0604020202020204" pitchFamily="34" charset="0"/>
                <a:cs typeface="Arial" panose="020B0604020202020204" pitchFamily="34" charset="0"/>
              </a:rPr>
              <a:t>HashSearch</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const</a:t>
            </a:r>
            <a:r>
              <a:rPr lang="en-US" altLang="zh-CN" sz="2000" dirty="0">
                <a:latin typeface="Arial" panose="020B0604020202020204" pitchFamily="34" charset="0"/>
                <a:cs typeface="Arial" panose="020B0604020202020204" pitchFamily="34" charset="0"/>
              </a:rPr>
              <a:t> Key&amp; K, Elem&amp; e) </a:t>
            </a:r>
            <a:r>
              <a:rPr lang="en-US" altLang="zh-CN" sz="2000" dirty="0" err="1">
                <a:latin typeface="Arial" panose="020B0604020202020204" pitchFamily="34" charset="0"/>
                <a:cs typeface="Arial" panose="020B0604020202020204" pitchFamily="34" charset="0"/>
              </a:rPr>
              <a:t>const</a:t>
            </a:r>
            <a:r>
              <a:rPr lang="en-US" altLang="zh-CN" sz="2000" dirty="0">
                <a:latin typeface="Arial" panose="020B0604020202020204" pitchFamily="34" charset="0"/>
                <a:cs typeface="Arial" panose="020B0604020202020204" pitchFamily="34" charset="0"/>
              </a:rPr>
              <a:t>{</a:t>
            </a:r>
          </a:p>
          <a:p>
            <a:pPr eaLnBrk="1" hangingPunct="1">
              <a:lnSpc>
                <a:spcPct val="130000"/>
              </a:lnSpc>
              <a:spcBef>
                <a:spcPts val="6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i=0, pos= home= h(K);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初始位置</a:t>
            </a:r>
          </a:p>
          <a:p>
            <a:pPr marL="360363" indent="-360363">
              <a:lnSpc>
                <a:spcPct val="100000"/>
              </a:lnSpc>
              <a:spcBef>
                <a:spcPts val="1200"/>
              </a:spcBef>
              <a:buNone/>
              <a:defRPr/>
            </a:pPr>
            <a:r>
              <a:rPr lang="zh-CN" altLang="en-US"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while</a:t>
            </a:r>
            <a:r>
              <a:rPr lang="en-US" altLang="zh-CN" sz="2000" dirty="0">
                <a:latin typeface="Arial" panose="020B0604020202020204" pitchFamily="34" charset="0"/>
                <a:cs typeface="Arial" panose="020B0604020202020204" pitchFamily="34" charset="0"/>
              </a:rPr>
              <a:t> (! </a:t>
            </a:r>
            <a:r>
              <a:rPr lang="en-US" altLang="zh-CN" sz="2000" dirty="0" err="1">
                <a:latin typeface="Arial" panose="020B0604020202020204" pitchFamily="34" charset="0"/>
                <a:cs typeface="Arial" panose="020B0604020202020204" pitchFamily="34" charset="0"/>
              </a:rPr>
              <a:t>eq</a:t>
            </a:r>
            <a:r>
              <a:rPr lang="en-US" altLang="zh-CN" sz="2000" dirty="0">
                <a:latin typeface="Arial" panose="020B0604020202020204" pitchFamily="34" charset="0"/>
                <a:cs typeface="Arial" panose="020B0604020202020204" pitchFamily="34" charset="0"/>
              </a:rPr>
              <a:t>(EMPTY, HT[</a:t>
            </a:r>
            <a:r>
              <a:rPr lang="en-US" altLang="zh-CN" sz="2000" dirty="0" err="1">
                <a:latin typeface="Arial" panose="020B0604020202020204" pitchFamily="34" charset="0"/>
                <a:cs typeface="Arial" panose="020B0604020202020204" pitchFamily="34" charset="0"/>
              </a:rPr>
              <a:t>pos</a:t>
            </a:r>
            <a:r>
              <a:rPr lang="en-US" altLang="zh-CN" sz="2000" dirty="0">
                <a:latin typeface="Arial" panose="020B0604020202020204" pitchFamily="34" charset="0"/>
                <a:cs typeface="Arial" panose="020B0604020202020204" pitchFamily="34" charset="0"/>
              </a:rPr>
              <a:t>])) {</a:t>
            </a:r>
          </a:p>
          <a:p>
            <a:pPr eaLnBrk="1" hangingPunct="1">
              <a:lnSpc>
                <a:spcPct val="130000"/>
              </a:lnSpc>
              <a:spcBef>
                <a:spcPts val="6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eq</a:t>
            </a:r>
            <a:r>
              <a:rPr lang="en-US" altLang="zh-CN" sz="2000" dirty="0">
                <a:latin typeface="Arial" panose="020B0604020202020204" pitchFamily="34" charset="0"/>
                <a:cs typeface="Arial" panose="020B0604020202020204" pitchFamily="34" charset="0"/>
              </a:rPr>
              <a:t>(K, HT[</a:t>
            </a:r>
            <a:r>
              <a:rPr lang="en-US" altLang="zh-CN" sz="2000" dirty="0" err="1">
                <a:latin typeface="Arial" panose="020B0604020202020204" pitchFamily="34" charset="0"/>
                <a:cs typeface="Arial" panose="020B0604020202020204" pitchFamily="34" charset="0"/>
              </a:rPr>
              <a:t>pos</a:t>
            </a:r>
            <a:r>
              <a:rPr lang="en-US" altLang="zh-CN" sz="2000" dirty="0">
                <a:latin typeface="Arial" panose="020B0604020202020204" pitchFamily="34" charset="0"/>
                <a:cs typeface="Arial" panose="020B0604020202020204" pitchFamily="34" charset="0"/>
              </a:rPr>
              <a:t>])) {  	    	        </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找到</a:t>
            </a:r>
          </a:p>
          <a:p>
            <a:pPr marL="360363" indent="-360363">
              <a:lnSpc>
                <a:spcPct val="100000"/>
              </a:lnSpc>
              <a:spcBef>
                <a:spcPts val="1200"/>
              </a:spcBef>
              <a:buNone/>
              <a:defRPr/>
            </a:pP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e = HT[</a:t>
            </a:r>
            <a:r>
              <a:rPr lang="en-US" altLang="zh-CN" sz="2000" dirty="0" err="1">
                <a:latin typeface="Arial" panose="020B0604020202020204" pitchFamily="34" charset="0"/>
                <a:cs typeface="Arial" panose="020B0604020202020204" pitchFamily="34" charset="0"/>
              </a:rPr>
              <a:t>pos</a:t>
            </a:r>
            <a:r>
              <a:rPr lang="en-US" altLang="zh-CN" sz="2000" dirty="0">
                <a:latin typeface="Arial" panose="020B0604020202020204" pitchFamily="34" charset="0"/>
                <a:cs typeface="Arial" panose="020B0604020202020204" pitchFamily="34" charset="0"/>
              </a:rPr>
              <a:t>];</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 true;</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pos = (home + p(K, i)) % M;</a:t>
            </a:r>
            <a:r>
              <a:rPr lang="en-US" altLang="zh-CN"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                  // </a:t>
            </a:r>
            <a:r>
              <a:rPr lang="zh-CN" altLang="en-US" sz="20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探查序列中的下一地址</a:t>
            </a:r>
            <a:endParaRPr lang="en-US" altLang="zh-CN" sz="2000" dirty="0">
              <a:latin typeface="Arial" panose="020B0604020202020204" pitchFamily="34" charset="0"/>
              <a:cs typeface="Arial" panose="020B0604020202020204" pitchFamily="34" charset="0"/>
            </a:endParaRP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   </a:t>
            </a:r>
            <a:r>
              <a:rPr lang="en-US" altLang="zh-CN" sz="2000" dirty="0">
                <a:solidFill>
                  <a:srgbClr val="3333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 false;    </a:t>
            </a:r>
          </a:p>
          <a:p>
            <a:pPr marL="360363" indent="-360363">
              <a:lnSpc>
                <a:spcPct val="100000"/>
              </a:lnSpc>
              <a:spcBef>
                <a:spcPts val="1200"/>
              </a:spcBef>
              <a:buNone/>
              <a:defRPr/>
            </a:pPr>
            <a:r>
              <a:rPr lang="en-US" altLang="zh-CN" sz="2000" dirty="0">
                <a:latin typeface="Arial" panose="020B0604020202020204" pitchFamily="34" charset="0"/>
                <a:cs typeface="Arial" panose="020B0604020202020204" pitchFamily="34"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a:extLst>
              <a:ext uri="{FF2B5EF4-FFF2-40B4-BE49-F238E27FC236}">
                <a16:creationId xmlns:a16="http://schemas.microsoft.com/office/drawing/2014/main" id="{8F227B26-3CC5-4110-B3D1-89A1544B1C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A60B7F7-A925-48B9-854F-2D46281F641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5955" name="标题 1">
            <a:extLst>
              <a:ext uri="{FF2B5EF4-FFF2-40B4-BE49-F238E27FC236}">
                <a16:creationId xmlns:a16="http://schemas.microsoft.com/office/drawing/2014/main" id="{0B540ABA-4813-4627-A332-13A940446F94}"/>
              </a:ext>
            </a:extLst>
          </p:cNvPr>
          <p:cNvSpPr>
            <a:spLocks noGrp="1"/>
          </p:cNvSpPr>
          <p:nvPr>
            <p:ph type="title" idx="4294967295"/>
          </p:nvPr>
        </p:nvSpPr>
        <p:spPr/>
        <p:txBody>
          <a:bodyPr/>
          <a:lstStyle/>
          <a:p>
            <a:pPr>
              <a:defRPr/>
            </a:pPr>
            <a:r>
              <a:rPr lang="en-US" altLang="zh-CN" b="1" dirty="0">
                <a:latin typeface="+mn-lt"/>
                <a:ea typeface="黑体" panose="02010609060101010101" pitchFamily="49" charset="-122"/>
              </a:rPr>
              <a:t>3. </a:t>
            </a:r>
            <a:r>
              <a:rPr lang="en-US" altLang="zh-CN" b="1" dirty="0" err="1">
                <a:latin typeface="+mn-lt"/>
                <a:ea typeface="黑体" panose="02010609060101010101" pitchFamily="49" charset="-122"/>
              </a:rPr>
              <a:t>HashDelete</a:t>
            </a:r>
            <a:endParaRPr lang="zh-CN" altLang="en-US" b="1" dirty="0">
              <a:latin typeface="+mn-lt"/>
              <a:ea typeface="黑体" panose="02010609060101010101" pitchFamily="49" charset="-122"/>
            </a:endParaRPr>
          </a:p>
        </p:txBody>
      </p:sp>
      <p:sp>
        <p:nvSpPr>
          <p:cNvPr id="125956" name="内容占位符 2">
            <a:extLst>
              <a:ext uri="{FF2B5EF4-FFF2-40B4-BE49-F238E27FC236}">
                <a16:creationId xmlns:a16="http://schemas.microsoft.com/office/drawing/2014/main" id="{AA51DD9C-C702-41D4-A5AE-6EAAFAF26C97}"/>
              </a:ext>
            </a:extLst>
          </p:cNvPr>
          <p:cNvSpPr>
            <a:spLocks noGrp="1" noChangeArrowheads="1"/>
          </p:cNvSpPr>
          <p:nvPr>
            <p:ph idx="4294967295"/>
          </p:nvPr>
        </p:nvSpPr>
        <p:spPr/>
        <p:txBody>
          <a:bodyPr/>
          <a:lstStyle/>
          <a:p>
            <a:pPr marL="360363" indent="-360363">
              <a:lnSpc>
                <a:spcPct val="140000"/>
              </a:lnSpc>
              <a:spcBef>
                <a:spcPct val="40000"/>
              </a:spcBef>
            </a:pPr>
            <a:r>
              <a:rPr lang="zh-CN" altLang="en-US" dirty="0">
                <a:latin typeface="Garamond" panose="02020404030301010803" pitchFamily="18" charset="0"/>
              </a:rPr>
              <a:t>删除记录时，有两点需要关注：    </a:t>
            </a:r>
          </a:p>
          <a:p>
            <a:pPr marL="900113" lvl="1" indent="-360363">
              <a:lnSpc>
                <a:spcPct val="140000"/>
              </a:lnSpc>
              <a:spcBef>
                <a:spcPct val="40000"/>
              </a:spcBef>
            </a:pPr>
            <a:r>
              <a:rPr lang="en-US" altLang="zh-CN" sz="2800" dirty="0">
                <a:solidFill>
                  <a:srgbClr val="C00000"/>
                </a:solidFill>
                <a:latin typeface="微软雅黑" panose="020B0503020204020204" pitchFamily="34" charset="-122"/>
                <a:ea typeface="微软雅黑" panose="020B0503020204020204" pitchFamily="34" charset="-122"/>
              </a:rPr>
              <a:t>(1)  </a:t>
            </a:r>
            <a:r>
              <a:rPr lang="zh-CN" altLang="en-US" sz="2800" dirty="0">
                <a:solidFill>
                  <a:srgbClr val="C00000"/>
                </a:solidFill>
                <a:latin typeface="微软雅黑" panose="020B0503020204020204" pitchFamily="34" charset="-122"/>
                <a:ea typeface="微软雅黑" panose="020B0503020204020204" pitchFamily="34" charset="-122"/>
              </a:rPr>
              <a:t>删除记录不能影响后续检索</a:t>
            </a:r>
          </a:p>
          <a:p>
            <a:pPr marL="900113" lvl="1" indent="-360363">
              <a:lnSpc>
                <a:spcPct val="140000"/>
              </a:lnSpc>
              <a:spcBef>
                <a:spcPct val="40000"/>
              </a:spcBef>
            </a:pPr>
            <a:r>
              <a:rPr lang="en-US" altLang="zh-CN" sz="2800" dirty="0">
                <a:solidFill>
                  <a:srgbClr val="C00000"/>
                </a:solidFill>
                <a:latin typeface="微软雅黑" panose="020B0503020204020204" pitchFamily="34" charset="-122"/>
                <a:ea typeface="微软雅黑" panose="020B0503020204020204" pitchFamily="34" charset="-122"/>
              </a:rPr>
              <a:t>(2)  </a:t>
            </a:r>
            <a:r>
              <a:rPr lang="zh-CN" altLang="en-US" sz="2800" dirty="0">
                <a:solidFill>
                  <a:srgbClr val="C00000"/>
                </a:solidFill>
                <a:latin typeface="微软雅黑" panose="020B0503020204020204" pitchFamily="34" charset="-122"/>
                <a:ea typeface="微软雅黑" panose="020B0503020204020204" pitchFamily="34" charset="-122"/>
              </a:rPr>
              <a:t>释放的位置能够为将来所用    </a:t>
            </a:r>
          </a:p>
          <a:p>
            <a:pPr marL="360363" indent="-360363">
              <a:lnSpc>
                <a:spcPct val="140000"/>
              </a:lnSpc>
              <a:spcBef>
                <a:spcPct val="40000"/>
              </a:spcBef>
            </a:pPr>
            <a:r>
              <a:rPr lang="zh-CN" altLang="en-US" dirty="0">
                <a:latin typeface="Garamond" panose="02020404030301010803" pitchFamily="18" charset="0"/>
              </a:rPr>
              <a:t>只有开散列方法可以真正删除，空间重用</a:t>
            </a:r>
          </a:p>
          <a:p>
            <a:pPr marL="360363" indent="-360363">
              <a:lnSpc>
                <a:spcPct val="140000"/>
              </a:lnSpc>
              <a:spcBef>
                <a:spcPct val="40000"/>
              </a:spcBef>
            </a:pPr>
            <a:r>
              <a:rPr lang="zh-CN" altLang="en-US" dirty="0">
                <a:latin typeface="Garamond" panose="02020404030301010803" pitchFamily="18" charset="0"/>
              </a:rPr>
              <a:t>闭散列方法需要作标记</a:t>
            </a:r>
            <a:endParaRPr lang="zh-CN" altLang="en-US" dirty="0">
              <a:solidFill>
                <a:srgbClr val="C00000"/>
              </a:solidFill>
              <a:latin typeface="Garamond" panose="02020404030301010803"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9508E7C4-80C2-4741-A75E-153D31885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4C5D070-28AC-46DB-9491-01F6FE7B829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6979" name="Rectangle 7">
            <a:extLst>
              <a:ext uri="{FF2B5EF4-FFF2-40B4-BE49-F238E27FC236}">
                <a16:creationId xmlns:a16="http://schemas.microsoft.com/office/drawing/2014/main" id="{BEBE3D11-EC53-4A31-94A1-9CE5231B53E2}"/>
              </a:ext>
            </a:extLst>
          </p:cNvPr>
          <p:cNvSpPr>
            <a:spLocks noGrp="1" noChangeArrowheads="1"/>
          </p:cNvSpPr>
          <p:nvPr>
            <p:ph type="title" idx="4294967295"/>
          </p:nvPr>
        </p:nvSpPr>
        <p:spPr/>
        <p:txBody>
          <a:bodyPr/>
          <a:lstStyle/>
          <a:p>
            <a:r>
              <a:rPr lang="zh-CN" altLang="en-US" b="1">
                <a:ea typeface="黑体" panose="02010609060101010101" pitchFamily="49" charset="-122"/>
              </a:rPr>
              <a:t>删除带来的问题</a:t>
            </a:r>
          </a:p>
        </p:txBody>
      </p:sp>
      <p:graphicFrame>
        <p:nvGraphicFramePr>
          <p:cNvPr id="126980" name="Object 2">
            <a:extLst>
              <a:ext uri="{FF2B5EF4-FFF2-40B4-BE49-F238E27FC236}">
                <a16:creationId xmlns:a16="http://schemas.microsoft.com/office/drawing/2014/main" id="{3D852125-E21D-4E7E-9F49-B3AB69C8957B}"/>
              </a:ext>
            </a:extLst>
          </p:cNvPr>
          <p:cNvGraphicFramePr>
            <a:graphicFrameLocks noGrp="1" noChangeAspect="1"/>
          </p:cNvGraphicFramePr>
          <p:nvPr>
            <p:ph idx="4294967295"/>
            <p:extLst>
              <p:ext uri="{D42A27DB-BD31-4B8C-83A1-F6EECF244321}">
                <p14:modId xmlns:p14="http://schemas.microsoft.com/office/powerpoint/2010/main" val="317692384"/>
              </p:ext>
            </p:extLst>
          </p:nvPr>
        </p:nvGraphicFramePr>
        <p:xfrm>
          <a:off x="2361406" y="990600"/>
          <a:ext cx="7543800" cy="1454150"/>
        </p:xfrm>
        <a:graphic>
          <a:graphicData uri="http://schemas.openxmlformats.org/presentationml/2006/ole">
            <mc:AlternateContent xmlns:mc="http://schemas.openxmlformats.org/markup-compatibility/2006">
              <mc:Choice xmlns:v="urn:schemas-microsoft-com:vml" Requires="v">
                <p:oleObj spid="_x0000_s50252" name="Picture" r:id="rId5" imgW="2743200" imgH="590400" progId="Word.Picture.8">
                  <p:embed/>
                </p:oleObj>
              </mc:Choice>
              <mc:Fallback>
                <p:oleObj name="Picture" r:id="rId5" imgW="2743200" imgH="590400" progId="Word.Picture.8">
                  <p:embed/>
                  <p:pic>
                    <p:nvPicPr>
                      <p:cNvPr id="126980" name="Object 2">
                        <a:extLst>
                          <a:ext uri="{FF2B5EF4-FFF2-40B4-BE49-F238E27FC236}">
                            <a16:creationId xmlns:a16="http://schemas.microsoft.com/office/drawing/2014/main" id="{3D852125-E21D-4E7E-9F49-B3AB69C8957B}"/>
                          </a:ext>
                        </a:extLst>
                      </p:cNvPr>
                      <p:cNvPicPr>
                        <a:picLocks noChangeAspect="1" noChangeArrowheads="1"/>
                      </p:cNvPicPr>
                      <p:nvPr/>
                    </p:nvPicPr>
                    <p:blipFill>
                      <a:blip r:embed="rId6"/>
                      <a:srcRect/>
                      <a:stretch>
                        <a:fillRect/>
                      </a:stretch>
                    </p:blipFill>
                    <p:spPr bwMode="auto">
                      <a:xfrm>
                        <a:off x="2361406" y="990600"/>
                        <a:ext cx="75438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3" name="Rectangle 11">
            <a:extLst>
              <a:ext uri="{FF2B5EF4-FFF2-40B4-BE49-F238E27FC236}">
                <a16:creationId xmlns:a16="http://schemas.microsoft.com/office/drawing/2014/main" id="{9988E019-B53C-4819-AB60-5D76024ED6A2}"/>
              </a:ext>
            </a:extLst>
          </p:cNvPr>
          <p:cNvSpPr>
            <a:spLocks noGrp="1" noChangeArrowheads="1"/>
          </p:cNvSpPr>
          <p:nvPr>
            <p:ph type="body" sz="half" idx="4294967295"/>
          </p:nvPr>
        </p:nvSpPr>
        <p:spPr>
          <a:xfrm>
            <a:off x="356135" y="2286000"/>
            <a:ext cx="11502189" cy="4267200"/>
          </a:xfrm>
        </p:spPr>
        <p:txBody>
          <a:bodyPr/>
          <a:lstStyle/>
          <a:p>
            <a:pPr marL="360363" indent="-360363">
              <a:lnSpc>
                <a:spcPct val="135000"/>
              </a:lnSpc>
              <a:spcBef>
                <a:spcPct val="35000"/>
              </a:spcBef>
            </a:pPr>
            <a:r>
              <a:rPr lang="zh-CN" altLang="en-US" sz="2400" dirty="0">
                <a:latin typeface="Garamond" panose="02020404030301010803" pitchFamily="18" charset="0"/>
                <a:cs typeface="Times New Roman" panose="02020603050405020304" pitchFamily="18" charset="0"/>
              </a:rPr>
              <a:t>散列表</a:t>
            </a:r>
            <a:r>
              <a:rPr lang="en-US" altLang="zh-CN" sz="2400" dirty="0">
                <a:latin typeface="Garamond" panose="02020404030301010803" pitchFamily="18" charset="0"/>
                <a:cs typeface="Times New Roman" panose="02020603050405020304" pitchFamily="18" charset="0"/>
              </a:rPr>
              <a:t>M = 13. </a:t>
            </a:r>
            <a:r>
              <a:rPr lang="zh-CN" altLang="en-US" sz="2400" dirty="0">
                <a:latin typeface="Garamond" panose="02020404030301010803" pitchFamily="18" charset="0"/>
                <a:cs typeface="Times New Roman" panose="02020603050405020304" pitchFamily="18" charset="0"/>
              </a:rPr>
              <a:t>假定有关键码 </a:t>
            </a:r>
            <a:r>
              <a:rPr lang="en-US" altLang="zh-CN" sz="2400" dirty="0">
                <a:latin typeface="Garamond" panose="02020404030301010803" pitchFamily="18" charset="0"/>
                <a:cs typeface="Times New Roman" panose="02020603050405020304" pitchFamily="18" charset="0"/>
              </a:rPr>
              <a:t>K1</a:t>
            </a:r>
            <a:r>
              <a:rPr lang="zh-CN" altLang="en-US" sz="2400" dirty="0">
                <a:latin typeface="Garamond" panose="02020404030301010803" pitchFamily="18" charset="0"/>
                <a:cs typeface="Times New Roman" panose="02020603050405020304" pitchFamily="18" charset="0"/>
              </a:rPr>
              <a:t>和 </a:t>
            </a:r>
            <a:r>
              <a:rPr lang="en-US" altLang="zh-CN" sz="2400" dirty="0">
                <a:latin typeface="Garamond" panose="02020404030301010803" pitchFamily="18" charset="0"/>
                <a:cs typeface="Times New Roman" panose="02020603050405020304" pitchFamily="18" charset="0"/>
              </a:rPr>
              <a:t>K2</a:t>
            </a:r>
            <a:r>
              <a:rPr lang="zh-CN" altLang="en-US" sz="2400" dirty="0">
                <a:latin typeface="Garamond" panose="02020404030301010803" pitchFamily="18" charset="0"/>
                <a:cs typeface="Times New Roman" panose="02020603050405020304" pitchFamily="18" charset="0"/>
              </a:rPr>
              <a:t>，</a:t>
            </a:r>
            <a:r>
              <a:rPr lang="en-US" altLang="zh-CN" sz="2400" dirty="0">
                <a:latin typeface="Garamond" panose="02020404030301010803" pitchFamily="18" charset="0"/>
                <a:cs typeface="Times New Roman" panose="02020603050405020304" pitchFamily="18" charset="0"/>
              </a:rPr>
              <a:t>h(K1) = 2</a:t>
            </a:r>
            <a:r>
              <a:rPr lang="zh-CN" altLang="en-US" sz="2400" dirty="0">
                <a:latin typeface="Garamond" panose="02020404030301010803" pitchFamily="18" charset="0"/>
                <a:cs typeface="Times New Roman" panose="02020603050405020304" pitchFamily="18" charset="0"/>
              </a:rPr>
              <a:t>，</a:t>
            </a:r>
            <a:r>
              <a:rPr lang="en-US" altLang="zh-CN" sz="2400" dirty="0">
                <a:latin typeface="Garamond" panose="02020404030301010803" pitchFamily="18" charset="0"/>
                <a:cs typeface="Times New Roman" panose="02020603050405020304" pitchFamily="18" charset="0"/>
              </a:rPr>
              <a:t>h(K2) = 6</a:t>
            </a:r>
            <a:endParaRPr lang="zh-CN" altLang="en-US" sz="2400" dirty="0">
              <a:latin typeface="Garamond" panose="02020404030301010803" pitchFamily="18" charset="0"/>
              <a:cs typeface="Times New Roman" panose="02020603050405020304" pitchFamily="18" charset="0"/>
            </a:endParaRPr>
          </a:p>
          <a:p>
            <a:pPr marL="360363" indent="-360363">
              <a:lnSpc>
                <a:spcPct val="135000"/>
              </a:lnSpc>
              <a:spcBef>
                <a:spcPct val="35000"/>
              </a:spcBef>
            </a:pPr>
            <a:r>
              <a:rPr lang="zh-CN" altLang="en-US" sz="2400" dirty="0">
                <a:latin typeface="Garamond" panose="02020404030301010803" pitchFamily="18" charset="0"/>
                <a:cs typeface="Times New Roman" panose="02020603050405020304" pitchFamily="18" charset="0"/>
              </a:rPr>
              <a:t>二次探查序列</a:t>
            </a:r>
          </a:p>
          <a:p>
            <a:pPr marL="900113" lvl="1" indent="-360363">
              <a:lnSpc>
                <a:spcPct val="135000"/>
              </a:lnSpc>
              <a:spcBef>
                <a:spcPct val="35000"/>
              </a:spcBef>
            </a:pPr>
            <a:r>
              <a:rPr lang="en-US" altLang="zh-CN" dirty="0">
                <a:latin typeface="Garamond" panose="02020404030301010803" pitchFamily="18" charset="0"/>
                <a:cs typeface="Times New Roman" panose="02020603050405020304" pitchFamily="18" charset="0"/>
              </a:rPr>
              <a:t>k2</a:t>
            </a:r>
            <a:r>
              <a:rPr lang="zh-CN" altLang="en-US" dirty="0">
                <a:latin typeface="Garamond" panose="02020404030301010803" pitchFamily="18" charset="0"/>
                <a:cs typeface="Times New Roman" panose="02020603050405020304" pitchFamily="18" charset="0"/>
              </a:rPr>
              <a:t>的二次探查序列是</a:t>
            </a:r>
            <a:r>
              <a:rPr lang="en-US" altLang="zh-CN" u="sng" dirty="0">
                <a:solidFill>
                  <a:srgbClr val="C00000"/>
                </a:solidFill>
                <a:latin typeface="Garamond" panose="02020404030301010803" pitchFamily="18" charset="0"/>
                <a:cs typeface="Times New Roman" panose="02020603050405020304" pitchFamily="18" charset="0"/>
              </a:rPr>
              <a:t>6</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7</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5</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10</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2</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2</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10... </a:t>
            </a:r>
          </a:p>
          <a:p>
            <a:pPr marL="900113" lvl="1" indent="-360363">
              <a:lnSpc>
                <a:spcPct val="135000"/>
              </a:lnSpc>
              <a:spcBef>
                <a:spcPct val="35000"/>
              </a:spcBef>
            </a:pPr>
            <a:r>
              <a:rPr lang="en-US" altLang="zh-CN" dirty="0">
                <a:latin typeface="Garamond" panose="02020404030301010803" pitchFamily="18" charset="0"/>
                <a:cs typeface="Times New Roman" panose="02020603050405020304" pitchFamily="18" charset="0"/>
              </a:rPr>
              <a:t>k1</a:t>
            </a:r>
            <a:r>
              <a:rPr lang="zh-CN" altLang="en-US" dirty="0">
                <a:latin typeface="Garamond" panose="02020404030301010803" pitchFamily="18" charset="0"/>
                <a:cs typeface="Times New Roman" panose="02020603050405020304" pitchFamily="18" charset="0"/>
              </a:rPr>
              <a:t>的二次探查序列是</a:t>
            </a:r>
            <a:r>
              <a:rPr lang="en-US" altLang="zh-CN" u="sng" dirty="0">
                <a:solidFill>
                  <a:srgbClr val="C00000"/>
                </a:solidFill>
                <a:latin typeface="Garamond" panose="02020404030301010803" pitchFamily="18" charset="0"/>
                <a:cs typeface="Times New Roman" panose="02020603050405020304" pitchFamily="18" charset="0"/>
              </a:rPr>
              <a:t>2</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3</a:t>
            </a:r>
            <a:r>
              <a:rPr lang="zh-CN" altLang="en-US" u="sng" dirty="0">
                <a:solidFill>
                  <a:srgbClr val="C00000"/>
                </a:solidFill>
                <a:latin typeface="Garamond" panose="02020404030301010803" pitchFamily="18" charset="0"/>
                <a:cs typeface="Times New Roman" panose="02020603050405020304" pitchFamily="18" charset="0"/>
              </a:rPr>
              <a:t>、</a:t>
            </a:r>
            <a:r>
              <a:rPr lang="en-US" altLang="zh-CN" u="sng" dirty="0">
                <a:solidFill>
                  <a:srgbClr val="C00000"/>
                </a:solidFill>
                <a:latin typeface="Garamond" panose="02020404030301010803" pitchFamily="18" charset="0"/>
                <a:cs typeface="Times New Roman" panose="02020603050405020304" pitchFamily="18" charset="0"/>
              </a:rPr>
              <a:t>1</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6</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11</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11</a:t>
            </a:r>
            <a:r>
              <a:rPr lang="zh-CN" altLang="en-US" dirty="0">
                <a:latin typeface="Garamond" panose="02020404030301010803" pitchFamily="18" charset="0"/>
                <a:cs typeface="Times New Roman" panose="02020603050405020304" pitchFamily="18" charset="0"/>
              </a:rPr>
              <a:t>、</a:t>
            </a:r>
            <a:r>
              <a:rPr lang="en-US" altLang="zh-CN" dirty="0">
                <a:latin typeface="Garamond" panose="02020404030301010803" pitchFamily="18" charset="0"/>
                <a:cs typeface="Times New Roman" panose="02020603050405020304" pitchFamily="18" charset="0"/>
              </a:rPr>
              <a:t>6...</a:t>
            </a:r>
            <a:endParaRPr lang="zh-CN" altLang="en-US" dirty="0">
              <a:latin typeface="Garamond" panose="02020404030301010803" pitchFamily="18" charset="0"/>
              <a:cs typeface="Times New Roman" panose="02020603050405020304" pitchFamily="18" charset="0"/>
            </a:endParaRPr>
          </a:p>
          <a:p>
            <a:pPr marL="360363" indent="-360363">
              <a:lnSpc>
                <a:spcPct val="135000"/>
              </a:lnSpc>
              <a:spcBef>
                <a:spcPct val="35000"/>
              </a:spcBef>
            </a:pPr>
            <a:r>
              <a:rPr lang="zh-CN" altLang="en-US" sz="2400" dirty="0">
                <a:latin typeface="Garamond" panose="02020404030301010803" pitchFamily="18" charset="0"/>
                <a:cs typeface="Times New Roman" panose="02020603050405020304" pitchFamily="18" charset="0"/>
              </a:rPr>
              <a:t>删除位置</a:t>
            </a:r>
            <a:r>
              <a:rPr lang="en-US" altLang="zh-CN" sz="2400" dirty="0">
                <a:latin typeface="Garamond" panose="02020404030301010803" pitchFamily="18" charset="0"/>
                <a:cs typeface="Times New Roman" panose="02020603050405020304" pitchFamily="18" charset="0"/>
              </a:rPr>
              <a:t>6</a:t>
            </a:r>
            <a:r>
              <a:rPr lang="zh-CN" altLang="en-US" sz="2400" dirty="0">
                <a:latin typeface="Garamond" panose="02020404030301010803" pitchFamily="18" charset="0"/>
                <a:cs typeface="Times New Roman" panose="02020603050405020304" pitchFamily="18" charset="0"/>
              </a:rPr>
              <a:t>，用序列最后位置</a:t>
            </a:r>
            <a:r>
              <a:rPr lang="en-US" altLang="zh-CN" sz="2400" dirty="0">
                <a:latin typeface="Garamond" panose="02020404030301010803" pitchFamily="18" charset="0"/>
                <a:cs typeface="Times New Roman" panose="02020603050405020304" pitchFamily="18" charset="0"/>
              </a:rPr>
              <a:t>2</a:t>
            </a:r>
            <a:r>
              <a:rPr lang="zh-CN" altLang="en-US" sz="2400" dirty="0">
                <a:latin typeface="Garamond" panose="02020404030301010803" pitchFamily="18" charset="0"/>
                <a:cs typeface="Times New Roman" panose="02020603050405020304" pitchFamily="18" charset="0"/>
              </a:rPr>
              <a:t>的元素替换之，位置</a:t>
            </a:r>
            <a:r>
              <a:rPr lang="en-US" altLang="zh-CN" sz="2400" dirty="0">
                <a:latin typeface="Garamond" panose="02020404030301010803" pitchFamily="18" charset="0"/>
                <a:cs typeface="Times New Roman" panose="02020603050405020304" pitchFamily="18" charset="0"/>
              </a:rPr>
              <a:t>2</a:t>
            </a:r>
            <a:r>
              <a:rPr lang="zh-CN" altLang="en-US" sz="2400" dirty="0">
                <a:latin typeface="Garamond" panose="02020404030301010803" pitchFamily="18" charset="0"/>
                <a:cs typeface="Times New Roman" panose="02020603050405020304" pitchFamily="18" charset="0"/>
              </a:rPr>
              <a:t>设为空</a:t>
            </a:r>
          </a:p>
          <a:p>
            <a:pPr marL="360363" indent="-360363">
              <a:lnSpc>
                <a:spcPct val="135000"/>
              </a:lnSpc>
              <a:spcBef>
                <a:spcPct val="35000"/>
              </a:spcBef>
            </a:pPr>
            <a:r>
              <a:rPr lang="zh-CN" altLang="en-US" sz="2400" u="sng" dirty="0">
                <a:solidFill>
                  <a:srgbClr val="C00000"/>
                </a:solidFill>
                <a:latin typeface="Garamond" panose="02020404030301010803" pitchFamily="18" charset="0"/>
                <a:cs typeface="Times New Roman" panose="02020603050405020304" pitchFamily="18" charset="0"/>
              </a:rPr>
              <a:t>影响</a:t>
            </a:r>
            <a:r>
              <a:rPr lang="en-US" altLang="zh-CN" sz="2400" u="sng" dirty="0">
                <a:solidFill>
                  <a:srgbClr val="C00000"/>
                </a:solidFill>
                <a:latin typeface="Garamond" panose="02020404030301010803" pitchFamily="18" charset="0"/>
                <a:cs typeface="Times New Roman" panose="02020603050405020304" pitchFamily="18" charset="0"/>
              </a:rPr>
              <a:t>k1</a:t>
            </a:r>
            <a:r>
              <a:rPr lang="zh-CN" altLang="en-US" sz="2400" u="sng" dirty="0">
                <a:solidFill>
                  <a:srgbClr val="C00000"/>
                </a:solidFill>
                <a:latin typeface="Garamond" panose="02020404030301010803" pitchFamily="18" charset="0"/>
                <a:cs typeface="Times New Roman" panose="02020603050405020304" pitchFamily="18" charset="0"/>
              </a:rPr>
              <a:t>的检索：</a:t>
            </a:r>
            <a:r>
              <a:rPr lang="en-US" altLang="zh-CN" sz="2400" u="sng" dirty="0">
                <a:solidFill>
                  <a:srgbClr val="C00000"/>
                </a:solidFill>
                <a:latin typeface="Garamond" panose="02020404030301010803" pitchFamily="18" charset="0"/>
                <a:cs typeface="Times New Roman" panose="02020603050405020304" pitchFamily="18" charset="0"/>
              </a:rPr>
              <a:t>k1</a:t>
            </a:r>
            <a:r>
              <a:rPr lang="zh-CN" altLang="en-US" sz="2400" u="sng" dirty="0">
                <a:solidFill>
                  <a:srgbClr val="C00000"/>
                </a:solidFill>
                <a:latin typeface="Garamond" panose="02020404030301010803" pitchFamily="18" charset="0"/>
                <a:cs typeface="Times New Roman" panose="02020603050405020304" pitchFamily="18" charset="0"/>
              </a:rPr>
              <a:t>的同义词将查不到</a:t>
            </a:r>
          </a:p>
          <a:p>
            <a:pPr marL="900113" lvl="1" indent="-360363">
              <a:lnSpc>
                <a:spcPct val="135000"/>
              </a:lnSpc>
              <a:spcBef>
                <a:spcPct val="35000"/>
              </a:spcBef>
            </a:pPr>
            <a:r>
              <a:rPr lang="zh-CN" altLang="en-US" dirty="0">
                <a:latin typeface="Garamond" panose="02020404030301010803" pitchFamily="18" charset="0"/>
                <a:cs typeface="Times New Roman" panose="02020603050405020304" pitchFamily="18" charset="0"/>
              </a:rPr>
              <a:t>可事实上它们还存放在位置</a:t>
            </a:r>
            <a:r>
              <a:rPr lang="en-US" altLang="zh-CN" dirty="0">
                <a:latin typeface="Garamond" panose="02020404030301010803" pitchFamily="18" charset="0"/>
                <a:cs typeface="Times New Roman" panose="02020603050405020304" pitchFamily="18" charset="0"/>
              </a:rPr>
              <a:t>3</a:t>
            </a:r>
            <a:r>
              <a:rPr lang="zh-CN" altLang="en-US" dirty="0">
                <a:latin typeface="Garamond" panose="02020404030301010803" pitchFamily="18" charset="0"/>
                <a:cs typeface="Times New Roman" panose="02020603050405020304" pitchFamily="18" charset="0"/>
              </a:rPr>
              <a:t>和</a:t>
            </a:r>
            <a:r>
              <a:rPr lang="en-US" altLang="zh-CN" dirty="0">
                <a:latin typeface="Garamond" panose="02020404030301010803" pitchFamily="18" charset="0"/>
                <a:cs typeface="Times New Roman" panose="02020603050405020304" pitchFamily="18" charset="0"/>
              </a:rPr>
              <a:t>1</a:t>
            </a:r>
            <a:r>
              <a:rPr lang="zh-CN" altLang="en-US" dirty="0">
                <a:latin typeface="Garamond" panose="02020404030301010803" pitchFamily="18" charset="0"/>
                <a:cs typeface="Times New Roman" panose="02020603050405020304" pitchFamily="18" charset="0"/>
              </a:rPr>
              <a:t>上</a:t>
            </a:r>
            <a:r>
              <a:rPr lang="en-US" altLang="zh-CN" dirty="0">
                <a:latin typeface="Garamond" panose="02020404030301010803"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3">
                                            <p:txEl>
                                              <p:pRg st="5" end="5"/>
                                            </p:txEl>
                                          </p:spTgt>
                                        </p:tgtEl>
                                        <p:attrNameLst>
                                          <p:attrName>style.visibility</p:attrName>
                                        </p:attrNameLst>
                                      </p:cBhvr>
                                      <p:to>
                                        <p:strVal val="visible"/>
                                      </p:to>
                                    </p:set>
                                    <p:anim calcmode="lin" valueType="num">
                                      <p:cBhvr additive="base">
                                        <p:cTn id="7" dur="500" fill="hold"/>
                                        <p:tgtEl>
                                          <p:spTgt spid="12493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3">
                                            <p:txEl>
                                              <p:pRg st="6" end="6"/>
                                            </p:txEl>
                                          </p:spTgt>
                                        </p:tgtEl>
                                        <p:attrNameLst>
                                          <p:attrName>style.visibility</p:attrName>
                                        </p:attrNameLst>
                                      </p:cBhvr>
                                      <p:to>
                                        <p:strVal val="visible"/>
                                      </p:to>
                                    </p:set>
                                    <p:anim calcmode="lin" valueType="num">
                                      <p:cBhvr additive="base">
                                        <p:cTn id="11" dur="500" fill="hold"/>
                                        <p:tgtEl>
                                          <p:spTgt spid="12493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a:extLst>
              <a:ext uri="{FF2B5EF4-FFF2-40B4-BE49-F238E27FC236}">
                <a16:creationId xmlns:a16="http://schemas.microsoft.com/office/drawing/2014/main" id="{0ABFDE93-B6BB-4C24-AFCA-A8DEB8FEA2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C1DE95E-5643-4C92-B8B7-CBEBE6DD798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9027" name="标题 1">
            <a:extLst>
              <a:ext uri="{FF2B5EF4-FFF2-40B4-BE49-F238E27FC236}">
                <a16:creationId xmlns:a16="http://schemas.microsoft.com/office/drawing/2014/main" id="{1190809F-3364-4E17-96D1-52050F643775}"/>
              </a:ext>
            </a:extLst>
          </p:cNvPr>
          <p:cNvSpPr>
            <a:spLocks noGrp="1" noChangeArrowheads="1"/>
          </p:cNvSpPr>
          <p:nvPr>
            <p:ph type="title" idx="4294967295"/>
          </p:nvPr>
        </p:nvSpPr>
        <p:spPr/>
        <p:txBody>
          <a:bodyPr/>
          <a:lstStyle/>
          <a:p>
            <a:r>
              <a:rPr lang="zh-CN" altLang="en-US" b="1">
                <a:ea typeface="黑体" panose="02010609060101010101" pitchFamily="49" charset="-122"/>
              </a:rPr>
              <a:t>墓碑</a:t>
            </a:r>
          </a:p>
        </p:txBody>
      </p:sp>
      <p:sp>
        <p:nvSpPr>
          <p:cNvPr id="3" name="内容占位符 2">
            <a:extLst>
              <a:ext uri="{FF2B5EF4-FFF2-40B4-BE49-F238E27FC236}">
                <a16:creationId xmlns:a16="http://schemas.microsoft.com/office/drawing/2014/main" id="{FACBC259-690E-45C1-90A4-F8805E3B7EBB}"/>
              </a:ext>
            </a:extLst>
          </p:cNvPr>
          <p:cNvSpPr>
            <a:spLocks noGrp="1" noChangeArrowheads="1"/>
          </p:cNvSpPr>
          <p:nvPr>
            <p:ph idx="4294967295"/>
          </p:nvPr>
        </p:nvSpPr>
        <p:spPr/>
        <p:txBody>
          <a:bodyPr/>
          <a:lstStyle/>
          <a:p>
            <a:pPr marL="360363" indent="-360363">
              <a:lnSpc>
                <a:spcPct val="130000"/>
              </a:lnSpc>
              <a:spcBef>
                <a:spcPct val="20000"/>
              </a:spcBef>
            </a:pPr>
            <a:r>
              <a:rPr lang="zh-CN" altLang="en-US" dirty="0">
                <a:ea typeface="宋体" panose="02010600030101010101" pitchFamily="2" charset="-122"/>
              </a:rPr>
              <a:t>设置一特殊的标记位，来记录散列表中的单元状态</a:t>
            </a:r>
          </a:p>
          <a:p>
            <a:pPr marL="900113" lvl="1" indent="-360363">
              <a:lnSpc>
                <a:spcPct val="130000"/>
              </a:lnSpc>
              <a:spcBef>
                <a:spcPct val="20000"/>
              </a:spcBef>
            </a:pPr>
            <a:r>
              <a:rPr lang="zh-CN" altLang="en-US" dirty="0">
                <a:solidFill>
                  <a:srgbClr val="C00000"/>
                </a:solidFill>
                <a:latin typeface="微软雅黑" panose="020B0503020204020204" pitchFamily="34" charset="-122"/>
                <a:ea typeface="微软雅黑" panose="020B0503020204020204" pitchFamily="34" charset="-122"/>
              </a:rPr>
              <a:t>占用、为空、已删除</a:t>
            </a:r>
          </a:p>
          <a:p>
            <a:pPr marL="360363" indent="-360363">
              <a:lnSpc>
                <a:spcPct val="130000"/>
              </a:lnSpc>
              <a:spcBef>
                <a:spcPct val="20000"/>
              </a:spcBef>
            </a:pPr>
            <a:r>
              <a:rPr lang="zh-CN" altLang="en-US" dirty="0">
                <a:ea typeface="宋体" panose="02010600030101010101" pitchFamily="2" charset="-122"/>
              </a:rPr>
              <a:t>是否可以把</a:t>
            </a:r>
            <a:r>
              <a:rPr lang="zh-CN" altLang="en-US" dirty="0">
                <a:solidFill>
                  <a:srgbClr val="C00000"/>
                </a:solidFill>
                <a:latin typeface="微软雅黑" panose="020B0503020204020204" pitchFamily="34" charset="-122"/>
                <a:ea typeface="微软雅黑" panose="020B0503020204020204" pitchFamily="34" charset="-122"/>
              </a:rPr>
              <a:t>空单元、已删除</a:t>
            </a:r>
            <a:r>
              <a:rPr lang="zh-CN" altLang="en-US" dirty="0">
                <a:ea typeface="宋体" panose="02010600030101010101" pitchFamily="2" charset="-122"/>
              </a:rPr>
              <a:t>这两种状态，用</a:t>
            </a:r>
            <a:r>
              <a:rPr lang="zh-CN" altLang="en-US" u="sng" dirty="0">
                <a:solidFill>
                  <a:srgbClr val="C00000"/>
                </a:solidFill>
                <a:ea typeface="宋体" panose="02010600030101010101" pitchFamily="2" charset="-122"/>
              </a:rPr>
              <a:t>统一的标记</a:t>
            </a:r>
            <a:r>
              <a:rPr lang="zh-CN" altLang="en-US" dirty="0">
                <a:ea typeface="宋体" panose="02010600030101010101" pitchFamily="2" charset="-122"/>
              </a:rPr>
              <a:t>，以区别于“单元被占用”状态？</a:t>
            </a:r>
          </a:p>
          <a:p>
            <a:pPr marL="900113" lvl="1" indent="-360363">
              <a:lnSpc>
                <a:spcPct val="130000"/>
              </a:lnSpc>
              <a:spcBef>
                <a:spcPct val="20000"/>
              </a:spcBef>
            </a:pPr>
            <a:r>
              <a:rPr lang="zh-CN" altLang="en-US" dirty="0">
                <a:ea typeface="宋体" panose="02010600030101010101" pitchFamily="2" charset="-122"/>
              </a:rPr>
              <a:t>不可以！</a:t>
            </a:r>
            <a:endParaRPr lang="en-US" altLang="zh-CN" dirty="0">
              <a:ea typeface="宋体" panose="02010600030101010101" pitchFamily="2" charset="-122"/>
            </a:endParaRPr>
          </a:p>
          <a:p>
            <a:pPr marL="900113" lvl="1" indent="-360363">
              <a:lnSpc>
                <a:spcPct val="130000"/>
              </a:lnSpc>
              <a:spcBef>
                <a:spcPct val="20000"/>
              </a:spcBef>
            </a:pPr>
            <a:r>
              <a:rPr lang="zh-CN" altLang="en-US" dirty="0">
                <a:latin typeface="微软雅黑" panose="020B0503020204020204" pitchFamily="34" charset="-122"/>
                <a:ea typeface="微软雅黑" panose="020B0503020204020204" pitchFamily="34" charset="-122"/>
              </a:rPr>
              <a:t>遇到“</a:t>
            </a:r>
            <a:r>
              <a:rPr lang="zh-CN" altLang="en-US" dirty="0">
                <a:solidFill>
                  <a:srgbClr val="C00000"/>
                </a:solidFill>
                <a:latin typeface="微软雅黑" panose="020B0503020204020204" pitchFamily="34" charset="-122"/>
                <a:ea typeface="微软雅黑" panose="020B0503020204020204" pitchFamily="34" charset="-122"/>
              </a:rPr>
              <a:t>空</a:t>
            </a:r>
            <a:r>
              <a:rPr lang="zh-CN" altLang="en-US" dirty="0">
                <a:latin typeface="微软雅黑" panose="020B0503020204020204" pitchFamily="34" charset="-122"/>
                <a:ea typeface="微软雅黑" panose="020B0503020204020204" pitchFamily="34" charset="-122"/>
              </a:rPr>
              <a:t>”标记</a:t>
            </a:r>
            <a:r>
              <a:rPr lang="zh-CN" altLang="en-US" dirty="0">
                <a:solidFill>
                  <a:srgbClr val="C00000"/>
                </a:solidFill>
                <a:latin typeface="微软雅黑" panose="020B0503020204020204" pitchFamily="34" charset="-122"/>
                <a:ea typeface="微软雅黑" panose="020B0503020204020204" pitchFamily="34" charset="-122"/>
              </a:rPr>
              <a:t>检索停止</a:t>
            </a:r>
            <a:r>
              <a:rPr lang="zh-CN" altLang="en-US" dirty="0">
                <a:latin typeface="微软雅黑" panose="020B0503020204020204" pitchFamily="34" charset="-122"/>
                <a:ea typeface="微软雅黑" panose="020B0503020204020204" pitchFamily="34" charset="-122"/>
              </a:rPr>
              <a:t>；遇到“</a:t>
            </a:r>
            <a:r>
              <a:rPr lang="zh-CN" altLang="en-US" dirty="0">
                <a:solidFill>
                  <a:srgbClr val="C00000"/>
                </a:solidFill>
                <a:latin typeface="微软雅黑" panose="020B0503020204020204" pitchFamily="34" charset="-122"/>
                <a:ea typeface="微软雅黑" panose="020B0503020204020204" pitchFamily="34" charset="-122"/>
              </a:rPr>
              <a:t>删除</a:t>
            </a:r>
            <a:r>
              <a:rPr lang="zh-CN" altLang="en-US" dirty="0">
                <a:latin typeface="微软雅黑" panose="020B0503020204020204" pitchFamily="34" charset="-122"/>
                <a:ea typeface="微软雅黑" panose="020B0503020204020204" pitchFamily="34" charset="-122"/>
              </a:rPr>
              <a:t>”标记</a:t>
            </a:r>
            <a:r>
              <a:rPr lang="zh-CN" altLang="en-US" dirty="0">
                <a:solidFill>
                  <a:srgbClr val="C00000"/>
                </a:solidFill>
                <a:latin typeface="微软雅黑" panose="020B0503020204020204" pitchFamily="34" charset="-122"/>
                <a:ea typeface="微软雅黑" panose="020B0503020204020204" pitchFamily="34" charset="-122"/>
              </a:rPr>
              <a:t>检索继续</a:t>
            </a:r>
            <a:endParaRPr lang="en-US" altLang="zh-CN" dirty="0">
              <a:solidFill>
                <a:srgbClr val="C00000"/>
              </a:solidFill>
              <a:latin typeface="微软雅黑" panose="020B0503020204020204" pitchFamily="34" charset="-122"/>
              <a:ea typeface="微软雅黑" panose="020B0503020204020204" pitchFamily="34" charset="-122"/>
            </a:endParaRPr>
          </a:p>
          <a:p>
            <a:pPr marL="360363" indent="-360363">
              <a:lnSpc>
                <a:spcPct val="130000"/>
              </a:lnSpc>
              <a:spcBef>
                <a:spcPct val="20000"/>
              </a:spcBef>
            </a:pPr>
            <a:r>
              <a:rPr lang="zh-CN" altLang="en-US" dirty="0">
                <a:ea typeface="宋体" panose="02010600030101010101" pitchFamily="2" charset="-122"/>
              </a:rPr>
              <a:t>被删除标记值称为</a:t>
            </a:r>
            <a:r>
              <a:rPr lang="zh-CN" altLang="en-US" dirty="0">
                <a:solidFill>
                  <a:srgbClr val="C00000"/>
                </a:solidFill>
                <a:latin typeface="微软雅黑" panose="020B0503020204020204" pitchFamily="34" charset="-122"/>
                <a:ea typeface="微软雅黑" panose="020B0503020204020204" pitchFamily="34" charset="-122"/>
              </a:rPr>
              <a:t>墓碑</a:t>
            </a:r>
            <a:r>
              <a:rPr lang="en-US" altLang="zh-CN" dirty="0">
                <a:ea typeface="宋体" panose="02010600030101010101" pitchFamily="2" charset="-122"/>
              </a:rPr>
              <a:t>( Tombstone )</a:t>
            </a:r>
          </a:p>
          <a:p>
            <a:pPr marL="900113" lvl="1" indent="-360363">
              <a:lnSpc>
                <a:spcPct val="130000"/>
              </a:lnSpc>
              <a:spcBef>
                <a:spcPct val="20000"/>
              </a:spcBef>
            </a:pPr>
            <a:r>
              <a:rPr lang="zh-CN" altLang="en-US" dirty="0">
                <a:ea typeface="宋体" panose="02010600030101010101" pitchFamily="2" charset="-122"/>
              </a:rPr>
              <a:t>标志一个记录曾经占用这个槽，现在已经不再占用了</a:t>
            </a:r>
            <a:endParaRPr lang="en-US" altLang="zh-CN" dirty="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3">
            <a:extLst>
              <a:ext uri="{FF2B5EF4-FFF2-40B4-BE49-F238E27FC236}">
                <a16:creationId xmlns:a16="http://schemas.microsoft.com/office/drawing/2014/main" id="{E590D9B6-B4F6-427B-89D9-B6813D3931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2A381D9-7F0A-425A-BFC7-663D5F81A5E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0051" name="标题 1">
            <a:extLst>
              <a:ext uri="{FF2B5EF4-FFF2-40B4-BE49-F238E27FC236}">
                <a16:creationId xmlns:a16="http://schemas.microsoft.com/office/drawing/2014/main" id="{51B61948-1AE3-4C74-B47B-10E9C943431E}"/>
              </a:ext>
            </a:extLst>
          </p:cNvPr>
          <p:cNvSpPr>
            <a:spLocks noGrp="1" noChangeArrowheads="1"/>
          </p:cNvSpPr>
          <p:nvPr>
            <p:ph type="title" idx="4294967295"/>
          </p:nvPr>
        </p:nvSpPr>
        <p:spPr/>
        <p:txBody>
          <a:bodyPr/>
          <a:lstStyle/>
          <a:p>
            <a:r>
              <a:rPr lang="zh-CN" altLang="en-US" b="1">
                <a:ea typeface="黑体" panose="02010609060101010101" pitchFamily="49" charset="-122"/>
              </a:rPr>
              <a:t>带墓碑的删除算法</a:t>
            </a:r>
          </a:p>
        </p:txBody>
      </p:sp>
      <p:sp>
        <p:nvSpPr>
          <p:cNvPr id="43012" name="内容占位符 2">
            <a:extLst>
              <a:ext uri="{FF2B5EF4-FFF2-40B4-BE49-F238E27FC236}">
                <a16:creationId xmlns:a16="http://schemas.microsoft.com/office/drawing/2014/main" id="{FEBDD475-B8D5-4BE8-BFD9-D4B8A33B9948}"/>
              </a:ext>
            </a:extLst>
          </p:cNvPr>
          <p:cNvSpPr>
            <a:spLocks noGrp="1"/>
          </p:cNvSpPr>
          <p:nvPr>
            <p:ph idx="4294967295"/>
          </p:nvPr>
        </p:nvSpPr>
        <p:spPr>
          <a:xfrm>
            <a:off x="327259" y="990600"/>
            <a:ext cx="11492564" cy="5486400"/>
          </a:xfrm>
        </p:spPr>
        <p:txBody>
          <a:bodyPr/>
          <a:lstStyle/>
          <a:p>
            <a:pPr marL="360363" indent="-360363">
              <a:lnSpc>
                <a:spcPct val="110000"/>
              </a:lnSpc>
              <a:spcBef>
                <a:spcPts val="900"/>
              </a:spcBef>
              <a:buNone/>
              <a:defRPr/>
            </a:pPr>
            <a:r>
              <a:rPr lang="en-US" altLang="zh-CN" sz="1800" dirty="0">
                <a:solidFill>
                  <a:srgbClr val="3333FF"/>
                </a:solidFill>
                <a:latin typeface="Arial" panose="020B0604020202020204" pitchFamily="34" charset="0"/>
                <a:cs typeface="Arial" panose="020B0604020202020204" pitchFamily="34" charset="0"/>
              </a:rPr>
              <a:t>Elem</a:t>
            </a:r>
            <a:r>
              <a:rPr lang="en-US" altLang="zh-CN" sz="1800" dirty="0">
                <a:latin typeface="Arial" panose="020B0604020202020204" pitchFamily="34" charset="0"/>
                <a:cs typeface="Arial" panose="020B0604020202020204" pitchFamily="34" charset="0"/>
              </a:rPr>
              <a:t> </a:t>
            </a:r>
            <a:r>
              <a:rPr lang="en-US" altLang="zh-CN" sz="1800" u="sng" dirty="0" err="1">
                <a:solidFill>
                  <a:srgbClr val="FF0000"/>
                </a:solidFill>
                <a:latin typeface="Arial" panose="020B0604020202020204" pitchFamily="34" charset="0"/>
                <a:cs typeface="Arial" panose="020B0604020202020204" pitchFamily="34" charset="0"/>
              </a:rPr>
              <a:t>hashDelete</a:t>
            </a:r>
            <a:r>
              <a:rPr lang="en-US" altLang="zh-CN" sz="1800" dirty="0">
                <a:latin typeface="Arial" panose="020B0604020202020204" pitchFamily="34" charset="0"/>
                <a:cs typeface="Arial" panose="020B0604020202020204" pitchFamily="34" charset="0"/>
              </a:rPr>
              <a:t>(</a:t>
            </a:r>
            <a:r>
              <a:rPr lang="en-US" altLang="zh-CN" sz="1800" dirty="0" err="1">
                <a:latin typeface="Arial" panose="020B0604020202020204" pitchFamily="34" charset="0"/>
                <a:cs typeface="Arial" panose="020B0604020202020204" pitchFamily="34" charset="0"/>
              </a:rPr>
              <a:t>const</a:t>
            </a:r>
            <a:r>
              <a:rPr lang="en-US" altLang="zh-CN" sz="1800" dirty="0">
                <a:latin typeface="Arial" panose="020B0604020202020204" pitchFamily="34" charset="0"/>
                <a:cs typeface="Arial" panose="020B0604020202020204" pitchFamily="34" charset="0"/>
              </a:rPr>
              <a:t> Key&amp; K){   </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r>
              <a:rPr lang="en-US" altLang="zh-CN" sz="1800" dirty="0" err="1">
                <a:solidFill>
                  <a:srgbClr val="3333FF"/>
                </a:solidFill>
                <a:latin typeface="Arial" panose="020B0604020202020204" pitchFamily="34" charset="0"/>
                <a:cs typeface="Arial" panose="020B0604020202020204" pitchFamily="34" charset="0"/>
              </a:rPr>
              <a:t>int</a:t>
            </a:r>
            <a:r>
              <a:rPr lang="en-US" altLang="zh-CN" sz="1800" dirty="0">
                <a:latin typeface="Arial" panose="020B0604020202020204" pitchFamily="34" charset="0"/>
                <a:cs typeface="Arial" panose="020B0604020202020204" pitchFamily="34" charset="0"/>
              </a:rPr>
              <a:t> i=0,  </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 home= h(K);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初始位置</a:t>
            </a:r>
          </a:p>
          <a:p>
            <a:pPr marL="360363" indent="-360363">
              <a:lnSpc>
                <a:spcPct val="110000"/>
              </a:lnSpc>
              <a:spcBef>
                <a:spcPts val="900"/>
              </a:spcBef>
              <a:buNone/>
              <a:defRPr/>
            </a:pPr>
            <a:r>
              <a:rPr lang="zh-CN" altLang="en-US"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while</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eq</a:t>
            </a:r>
            <a:r>
              <a:rPr lang="en-US" altLang="zh-CN" sz="1800" dirty="0">
                <a:latin typeface="Arial" panose="020B0604020202020204" pitchFamily="34" charset="0"/>
                <a:cs typeface="Arial" panose="020B0604020202020204" pitchFamily="34" charset="0"/>
              </a:rPr>
              <a:t>(EMPTY, HT[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if</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eq</a:t>
            </a:r>
            <a:r>
              <a:rPr lang="en-US" altLang="zh-CN" sz="1800" dirty="0">
                <a:latin typeface="Arial" panose="020B0604020202020204" pitchFamily="34" charset="0"/>
                <a:cs typeface="Arial" panose="020B0604020202020204" pitchFamily="34" charset="0"/>
              </a:rPr>
              <a:t>(K, HT[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temp = HT[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HT[</a:t>
            </a:r>
            <a:r>
              <a:rPr lang="en-US" altLang="zh-CN" sz="1800" dirty="0" err="1">
                <a:solidFill>
                  <a:srgbClr val="C00000"/>
                </a:solidFill>
                <a:latin typeface="Arial" panose="020B0604020202020204" pitchFamily="34" charset="0"/>
                <a:cs typeface="Arial" panose="020B0604020202020204" pitchFamily="34" charset="0"/>
              </a:rPr>
              <a:t>pos</a:t>
            </a:r>
            <a:r>
              <a:rPr lang="en-US" altLang="zh-CN" sz="1800" dirty="0">
                <a:solidFill>
                  <a:srgbClr val="C00000"/>
                </a:solidFill>
                <a:latin typeface="Arial" panose="020B0604020202020204" pitchFamily="34" charset="0"/>
                <a:cs typeface="Arial" panose="020B0604020202020204" pitchFamily="34" charset="0"/>
              </a:rPr>
              <a:t>] = TOMB</a:t>
            </a:r>
            <a:r>
              <a:rPr lang="en-US" altLang="zh-CN" sz="1800" dirty="0">
                <a:latin typeface="Arial" panose="020B0604020202020204" pitchFamily="34" charset="0"/>
                <a:cs typeface="Arial" panose="020B0604020202020204" pitchFamily="34" charset="0"/>
              </a:rPr>
              <a:t>;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设置墓碑</a:t>
            </a:r>
          </a:p>
          <a:p>
            <a:pPr marL="360363" indent="-360363">
              <a:lnSpc>
                <a:spcPct val="110000"/>
              </a:lnSpc>
              <a:spcBef>
                <a:spcPts val="900"/>
              </a:spcBef>
              <a:buNone/>
              <a:defRPr/>
            </a:pPr>
            <a:r>
              <a:rPr lang="zh-CN" altLang="en-US"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Return</a:t>
            </a:r>
            <a:r>
              <a:rPr lang="en-US" altLang="zh-CN" sz="1800" dirty="0">
                <a:latin typeface="Arial" panose="020B0604020202020204" pitchFamily="34" charset="0"/>
                <a:cs typeface="Arial" panose="020B0604020202020204" pitchFamily="34" charset="0"/>
              </a:rPr>
              <a:t> temp;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返回目标</a:t>
            </a:r>
          </a:p>
          <a:p>
            <a:pPr marL="360363" indent="-360363">
              <a:lnSpc>
                <a:spcPct val="110000"/>
              </a:lnSpc>
              <a:spcBef>
                <a:spcPts val="900"/>
              </a:spcBef>
              <a:buNone/>
              <a:defRPr/>
            </a:pP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i++;</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 (home + p(K, i)) % M;</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Return</a:t>
            </a:r>
            <a:r>
              <a:rPr lang="en-US" altLang="zh-CN" sz="1800" dirty="0">
                <a:latin typeface="Arial" panose="020B0604020202020204" pitchFamily="34" charset="0"/>
                <a:cs typeface="Arial" panose="020B0604020202020204" pitchFamily="34" charset="0"/>
              </a:rPr>
              <a:t> EMPTY; </a:t>
            </a:r>
          </a:p>
          <a:p>
            <a:pPr marL="360363" indent="-360363">
              <a:lnSpc>
                <a:spcPct val="110000"/>
              </a:lnSpc>
              <a:spcBef>
                <a:spcPts val="900"/>
              </a:spcBef>
              <a:buNone/>
              <a:defRPr/>
            </a:pPr>
            <a:r>
              <a:rPr lang="en-US" altLang="zh-CN" sz="1800" dirty="0">
                <a:latin typeface="Arial" panose="020B0604020202020204" pitchFamily="34" charset="0"/>
                <a:cs typeface="Arial" panose="020B0604020202020204" pitchFamily="34"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a:extLst>
              <a:ext uri="{FF2B5EF4-FFF2-40B4-BE49-F238E27FC236}">
                <a16:creationId xmlns:a16="http://schemas.microsoft.com/office/drawing/2014/main" id="{ADD46315-A424-40F3-9EA5-68A7B96561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8F81785-5D9B-4CBC-A610-74088ED0E0D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1075" name="标题 1">
            <a:extLst>
              <a:ext uri="{FF2B5EF4-FFF2-40B4-BE49-F238E27FC236}">
                <a16:creationId xmlns:a16="http://schemas.microsoft.com/office/drawing/2014/main" id="{1A698F76-7BCC-412A-842F-B65C5316B008}"/>
              </a:ext>
            </a:extLst>
          </p:cNvPr>
          <p:cNvSpPr>
            <a:spLocks noGrp="1" noChangeArrowheads="1"/>
          </p:cNvSpPr>
          <p:nvPr>
            <p:ph type="title" idx="4294967295"/>
          </p:nvPr>
        </p:nvSpPr>
        <p:spPr/>
        <p:txBody>
          <a:bodyPr/>
          <a:lstStyle/>
          <a:p>
            <a:r>
              <a:rPr lang="zh-CN" altLang="en-US" b="1">
                <a:ea typeface="黑体" panose="02010609060101010101" pitchFamily="49" charset="-122"/>
              </a:rPr>
              <a:t>带墓碑的插入操作</a:t>
            </a:r>
          </a:p>
        </p:txBody>
      </p:sp>
      <p:sp>
        <p:nvSpPr>
          <p:cNvPr id="3" name="内容占位符 2">
            <a:extLst>
              <a:ext uri="{FF2B5EF4-FFF2-40B4-BE49-F238E27FC236}">
                <a16:creationId xmlns:a16="http://schemas.microsoft.com/office/drawing/2014/main" id="{1352D100-EB47-4E8F-B193-6C5D9FC9F40E}"/>
              </a:ext>
            </a:extLst>
          </p:cNvPr>
          <p:cNvSpPr>
            <a:spLocks noGrp="1" noChangeArrowheads="1"/>
          </p:cNvSpPr>
          <p:nvPr>
            <p:ph idx="4294967295"/>
          </p:nvPr>
        </p:nvSpPr>
        <p:spPr/>
        <p:txBody>
          <a:bodyPr/>
          <a:lstStyle/>
          <a:p>
            <a:pPr marL="360363" indent="-360363"/>
            <a:r>
              <a:rPr lang="zh-CN" altLang="en-US" sz="3200"/>
              <a:t>在插入时，如果遇到标志为墓碑的槽，可以把新记录存储在该槽中吗</a:t>
            </a:r>
            <a:r>
              <a:rPr lang="en-US" altLang="zh-CN" sz="3200"/>
              <a:t>?</a:t>
            </a:r>
          </a:p>
          <a:p>
            <a:pPr marL="900113" lvl="1" indent="-360363"/>
            <a:r>
              <a:rPr lang="zh-CN" altLang="en-US" sz="2800">
                <a:solidFill>
                  <a:srgbClr val="000066"/>
                </a:solidFill>
                <a:latin typeface="微软雅黑" panose="020B0503020204020204" pitchFamily="34" charset="-122"/>
                <a:ea typeface="微软雅黑" panose="020B0503020204020204" pitchFamily="34" charset="-122"/>
              </a:rPr>
              <a:t>避免插入两个相同的关键码</a:t>
            </a:r>
          </a:p>
          <a:p>
            <a:pPr marL="900113" lvl="1" indent="-360363"/>
            <a:r>
              <a:rPr lang="zh-CN" altLang="en-US" sz="2800"/>
              <a:t>检索过程仍需要沿着探查序列下去，直到找到一个真正的空位置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a:extLst>
              <a:ext uri="{FF2B5EF4-FFF2-40B4-BE49-F238E27FC236}">
                <a16:creationId xmlns:a16="http://schemas.microsoft.com/office/drawing/2014/main" id="{C1309DD9-9F36-4319-9F5E-841F0ECA38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pitchFamily="49"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pitchFamily="49" charset="-122"/>
              </a:defRPr>
            </a:lvl2pPr>
            <a:lvl3pPr marL="1143000" indent="-228600">
              <a:lnSpc>
                <a:spcPct val="150000"/>
              </a:lnSpc>
              <a:spcBef>
                <a:spcPct val="30000"/>
              </a:spcBef>
              <a:buFont typeface="Wingdings" panose="05000000000000000000" pitchFamily="2" charset="2"/>
              <a:buChar char="ü"/>
              <a:defRPr sz="2400">
                <a:solidFill>
                  <a:schemeClr val="tx1"/>
                </a:solidFill>
                <a:latin typeface="Times New Roman" panose="02020603050405020304" pitchFamily="18" charset="0"/>
                <a:ea typeface="楷体_GB2312" pitchFamily="49"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1ABBDEE-0DB5-4D94-A910-3EBE32206DA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2099" name="标题 1">
            <a:extLst>
              <a:ext uri="{FF2B5EF4-FFF2-40B4-BE49-F238E27FC236}">
                <a16:creationId xmlns:a16="http://schemas.microsoft.com/office/drawing/2014/main" id="{9AC6BB7B-4910-4E99-8473-5D5A5CE0F12C}"/>
              </a:ext>
            </a:extLst>
          </p:cNvPr>
          <p:cNvSpPr>
            <a:spLocks noGrp="1" noChangeArrowheads="1"/>
          </p:cNvSpPr>
          <p:nvPr>
            <p:ph type="title" idx="4294967295"/>
          </p:nvPr>
        </p:nvSpPr>
        <p:spPr/>
        <p:txBody>
          <a:bodyPr/>
          <a:lstStyle/>
          <a:p>
            <a:r>
              <a:rPr lang="zh-CN" altLang="en-US" b="1">
                <a:ea typeface="黑体" panose="02010609060101010101" pitchFamily="49" charset="-122"/>
              </a:rPr>
              <a:t>带墓碑的插入操作改进</a:t>
            </a:r>
          </a:p>
        </p:txBody>
      </p:sp>
      <p:sp>
        <p:nvSpPr>
          <p:cNvPr id="45060" name="内容占位符 2">
            <a:extLst>
              <a:ext uri="{FF2B5EF4-FFF2-40B4-BE49-F238E27FC236}">
                <a16:creationId xmlns:a16="http://schemas.microsoft.com/office/drawing/2014/main" id="{E7D75BEE-DD17-4FEB-AAB8-2635270F7A0A}"/>
              </a:ext>
            </a:extLst>
          </p:cNvPr>
          <p:cNvSpPr>
            <a:spLocks noGrp="1"/>
          </p:cNvSpPr>
          <p:nvPr>
            <p:ph idx="4294967295"/>
          </p:nvPr>
        </p:nvSpPr>
        <p:spPr>
          <a:xfrm>
            <a:off x="308007" y="980175"/>
            <a:ext cx="11492565" cy="5562600"/>
          </a:xfrm>
        </p:spPr>
        <p:txBody>
          <a:bodyPr/>
          <a:lstStyle/>
          <a:p>
            <a:pPr marL="360363" indent="-360363">
              <a:lnSpc>
                <a:spcPct val="125000"/>
              </a:lnSpc>
              <a:spcBef>
                <a:spcPts val="1000"/>
              </a:spcBef>
              <a:buNone/>
              <a:defRPr/>
            </a:pPr>
            <a:r>
              <a:rPr lang="en-US" altLang="zh-CN" sz="1800" dirty="0">
                <a:solidFill>
                  <a:srgbClr val="3333FF"/>
                </a:solidFill>
                <a:latin typeface="Arial" panose="020B0604020202020204" pitchFamily="34" charset="0"/>
                <a:cs typeface="Arial" panose="020B0604020202020204" pitchFamily="34" charset="0"/>
              </a:rPr>
              <a:t>bool</a:t>
            </a:r>
            <a:r>
              <a:rPr lang="en-US" altLang="zh-CN" sz="1800" dirty="0">
                <a:latin typeface="Arial" panose="020B0604020202020204" pitchFamily="34" charset="0"/>
                <a:cs typeface="Arial" panose="020B0604020202020204" pitchFamily="34" charset="0"/>
              </a:rPr>
              <a:t> </a:t>
            </a:r>
            <a:r>
              <a:rPr lang="en-US" altLang="zh-CN" sz="1800" u="sng" dirty="0" err="1">
                <a:solidFill>
                  <a:srgbClr val="FF0000"/>
                </a:solidFill>
                <a:latin typeface="Arial" panose="020B0604020202020204" pitchFamily="34" charset="0"/>
                <a:cs typeface="Arial" panose="020B0604020202020204" pitchFamily="34" charset="0"/>
              </a:rPr>
              <a:t>HashInsert</a:t>
            </a:r>
            <a:r>
              <a:rPr lang="en-US" altLang="zh-CN" sz="1800" dirty="0">
                <a:latin typeface="Arial" panose="020B0604020202020204" pitchFamily="34" charset="0"/>
                <a:cs typeface="Arial" panose="020B0604020202020204" pitchFamily="34" charset="0"/>
              </a:rPr>
              <a:t>(</a:t>
            </a:r>
            <a:r>
              <a:rPr lang="en-US" altLang="zh-CN" sz="1800" dirty="0" err="1">
                <a:solidFill>
                  <a:srgbClr val="3333FF"/>
                </a:solidFill>
                <a:latin typeface="Arial" panose="020B0604020202020204" pitchFamily="34" charset="0"/>
                <a:cs typeface="Arial" panose="020B0604020202020204" pitchFamily="34" charset="0"/>
              </a:rPr>
              <a:t>const</a:t>
            </a:r>
            <a:r>
              <a:rPr lang="en-US" altLang="zh-CN" sz="1800" dirty="0">
                <a:latin typeface="Arial" panose="020B0604020202020204" pitchFamily="34" charset="0"/>
                <a:cs typeface="Arial" panose="020B0604020202020204" pitchFamily="34" charset="0"/>
              </a:rPr>
              <a:t> Elem &amp;e){</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err="1">
                <a:solidFill>
                  <a:srgbClr val="3333FF"/>
                </a:solidFill>
                <a:latin typeface="Arial" panose="020B0604020202020204" pitchFamily="34" charset="0"/>
                <a:cs typeface="Arial" panose="020B0604020202020204" pitchFamily="34" charset="0"/>
              </a:rPr>
              <a:t>int</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insplace</a:t>
            </a:r>
            <a:r>
              <a:rPr lang="en-US" altLang="zh-CN" sz="1800" dirty="0">
                <a:latin typeface="Arial" panose="020B0604020202020204" pitchFamily="34" charset="0"/>
                <a:cs typeface="Arial" panose="020B0604020202020204" pitchFamily="34" charset="0"/>
              </a:rPr>
              <a:t>, i=0, </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=home= h(</a:t>
            </a:r>
            <a:r>
              <a:rPr lang="en-US" altLang="zh-CN" sz="1800" dirty="0" err="1">
                <a:latin typeface="Arial" panose="020B0604020202020204" pitchFamily="34" charset="0"/>
                <a:cs typeface="Arial" panose="020B0604020202020204" pitchFamily="34" charset="0"/>
              </a:rPr>
              <a:t>getkey</a:t>
            </a:r>
            <a:r>
              <a:rPr lang="en-US" altLang="zh-CN" sz="1800" dirty="0">
                <a:latin typeface="Arial" panose="020B0604020202020204" pitchFamily="34" charset="0"/>
                <a:cs typeface="Arial" panose="020B0604020202020204" pitchFamily="34" charset="0"/>
              </a:rPr>
              <a:t>(e)); </a:t>
            </a:r>
            <a:r>
              <a:rPr lang="en-US" altLang="zh-CN" sz="1800" dirty="0" err="1">
                <a:solidFill>
                  <a:srgbClr val="C00000"/>
                </a:solidFill>
                <a:latin typeface="Arial" panose="020B0604020202020204" pitchFamily="34" charset="0"/>
                <a:cs typeface="Arial" panose="020B0604020202020204" pitchFamily="34" charset="0"/>
              </a:rPr>
              <a:t>bool</a:t>
            </a:r>
            <a:r>
              <a:rPr lang="en-US" altLang="zh-CN" sz="1800" dirty="0">
                <a:solidFill>
                  <a:srgbClr val="C00000"/>
                </a:solidFill>
                <a:latin typeface="Arial" panose="020B0604020202020204" pitchFamily="34" charset="0"/>
                <a:cs typeface="Arial" panose="020B0604020202020204" pitchFamily="34" charset="0"/>
              </a:rPr>
              <a:t> </a:t>
            </a:r>
            <a:r>
              <a:rPr lang="en-US" altLang="zh-CN" sz="1800" dirty="0" err="1">
                <a:solidFill>
                  <a:srgbClr val="C00000"/>
                </a:solidFill>
                <a:latin typeface="Arial" panose="020B0604020202020204" pitchFamily="34" charset="0"/>
                <a:cs typeface="Arial" panose="020B0604020202020204" pitchFamily="34" charset="0"/>
              </a:rPr>
              <a:t>tomb_pos</a:t>
            </a:r>
            <a:r>
              <a:rPr lang="en-US" altLang="zh-CN" sz="1800" dirty="0">
                <a:solidFill>
                  <a:srgbClr val="C00000"/>
                </a:solidFill>
                <a:latin typeface="Arial" panose="020B0604020202020204" pitchFamily="34" charset="0"/>
                <a:cs typeface="Arial" panose="020B0604020202020204" pitchFamily="34" charset="0"/>
              </a:rPr>
              <a:t>=false</a:t>
            </a:r>
            <a:r>
              <a:rPr lang="en-US" altLang="zh-CN" sz="1800" dirty="0">
                <a:latin typeface="Arial" panose="020B0604020202020204" pitchFamily="34" charset="0"/>
                <a:cs typeface="Arial" panose="020B0604020202020204" pitchFamily="34" charset="0"/>
              </a:rPr>
              <a:t>;</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while </a:t>
            </a:r>
            <a:r>
              <a:rPr lang="en-US" altLang="zh-CN" sz="1800" dirty="0">
                <a:latin typeface="Arial" panose="020B0604020202020204" pitchFamily="34" charset="0"/>
                <a:cs typeface="Arial" panose="020B0604020202020204" pitchFamily="34" charset="0"/>
              </a:rPr>
              <a:t>(!</a:t>
            </a:r>
            <a:r>
              <a:rPr lang="en-US" altLang="zh-CN" sz="1800" dirty="0" err="1">
                <a:latin typeface="Arial" panose="020B0604020202020204" pitchFamily="34" charset="0"/>
                <a:cs typeface="Arial" panose="020B0604020202020204" pitchFamily="34" charset="0"/>
              </a:rPr>
              <a:t>eq</a:t>
            </a:r>
            <a:r>
              <a:rPr lang="en-US" altLang="zh-CN" sz="1800" dirty="0">
                <a:latin typeface="Arial" panose="020B0604020202020204" pitchFamily="34" charset="0"/>
                <a:cs typeface="Arial" panose="020B0604020202020204" pitchFamily="34" charset="0"/>
              </a:rPr>
              <a:t>(EMPTY, HT[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if</a:t>
            </a:r>
            <a:r>
              <a:rPr lang="en-US" altLang="zh-CN" sz="1800" dirty="0">
                <a:latin typeface="Arial" panose="020B0604020202020204" pitchFamily="34" charset="0"/>
                <a:cs typeface="Arial" panose="020B0604020202020204" pitchFamily="34" charset="0"/>
              </a:rPr>
              <a:t> (eq(e, HT[pos])) return </a:t>
            </a:r>
            <a:r>
              <a:rPr lang="en-US" altLang="zh-CN" sz="1800" dirty="0">
                <a:solidFill>
                  <a:srgbClr val="3333FF"/>
                </a:solidFill>
                <a:latin typeface="Arial" panose="020B0604020202020204" pitchFamily="34" charset="0"/>
                <a:cs typeface="Arial" panose="020B0604020202020204" pitchFamily="34" charset="0"/>
              </a:rPr>
              <a:t>false</a:t>
            </a:r>
            <a:r>
              <a:rPr lang="en-US" altLang="zh-CN" sz="1800" dirty="0">
                <a:latin typeface="Arial" panose="020B0604020202020204" pitchFamily="34" charset="0"/>
                <a:cs typeface="Arial" panose="020B0604020202020204" pitchFamily="34" charset="0"/>
              </a:rPr>
              <a:t>;</a:t>
            </a:r>
            <a:r>
              <a:rPr lang="en-US" altLang="zh-CN" sz="1800" dirty="0">
                <a:solidFill>
                  <a:srgbClr val="3333FF"/>
                </a:solidFill>
                <a:latin typeface="Arial" panose="020B0604020202020204" pitchFamily="34" charset="0"/>
                <a:cs typeface="Arial" panose="020B0604020202020204" pitchFamily="34" charset="0"/>
              </a:rPr>
              <a:t>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出现相同值元素！</a:t>
            </a:r>
            <a:endPar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endParaRP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3333FF"/>
                </a:solidFill>
                <a:latin typeface="Arial" panose="020B0604020202020204" pitchFamily="34" charset="0"/>
                <a:cs typeface="Arial" panose="020B0604020202020204" pitchFamily="34" charset="0"/>
              </a:rPr>
              <a:t>if</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eq</a:t>
            </a:r>
            <a:r>
              <a:rPr lang="en-US" altLang="zh-CN" sz="1800" dirty="0">
                <a:latin typeface="Arial" panose="020B0604020202020204" pitchFamily="34" charset="0"/>
                <a:cs typeface="Arial" panose="020B0604020202020204" pitchFamily="34" charset="0"/>
              </a:rPr>
              <a:t>(TOMB, HT[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&amp;&amp;  !</a:t>
            </a:r>
            <a:r>
              <a:rPr lang="en-US" altLang="zh-CN" sz="1800" dirty="0" err="1">
                <a:latin typeface="Arial" panose="020B0604020202020204" pitchFamily="34" charset="0"/>
                <a:cs typeface="Arial" panose="020B0604020202020204" pitchFamily="34" charset="0"/>
              </a:rPr>
              <a:t>tomb_pos</a:t>
            </a:r>
            <a:r>
              <a:rPr lang="en-US" altLang="zh-CN" sz="1800" dirty="0">
                <a:latin typeface="Arial" panose="020B0604020202020204" pitchFamily="34" charset="0"/>
                <a:cs typeface="Arial" panose="020B0604020202020204" pitchFamily="34" charset="0"/>
              </a:rPr>
              <a:t>) {</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insplace</a:t>
            </a:r>
            <a:r>
              <a:rPr lang="en-US" altLang="zh-CN" sz="1800" dirty="0">
                <a:latin typeface="Arial" panose="020B0604020202020204" pitchFamily="34" charset="0"/>
                <a:cs typeface="Arial" panose="020B0604020202020204" pitchFamily="34" charset="0"/>
              </a:rPr>
              <a:t>=</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tomb_pos</a:t>
            </a:r>
            <a:r>
              <a:rPr lang="en-US" altLang="zh-CN" sz="1800" dirty="0">
                <a:latin typeface="Arial" panose="020B0604020202020204" pitchFamily="34" charset="0"/>
                <a:cs typeface="Arial" panose="020B0604020202020204" pitchFamily="34" charset="0"/>
              </a:rPr>
              <a:t>=true;       </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记下第</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1</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个墓碑！</a:t>
            </a:r>
          </a:p>
          <a:p>
            <a:pPr marL="360363" indent="-360363">
              <a:lnSpc>
                <a:spcPct val="125000"/>
              </a:lnSpc>
              <a:spcBef>
                <a:spcPts val="1000"/>
              </a:spcBef>
              <a:buNone/>
              <a:defRPr/>
            </a:pP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pos</a:t>
            </a:r>
            <a:r>
              <a:rPr lang="en-US" altLang="zh-CN" sz="1800" dirty="0">
                <a:latin typeface="Arial" panose="020B0604020202020204" pitchFamily="34" charset="0"/>
                <a:cs typeface="Arial" panose="020B0604020202020204" pitchFamily="34" charset="0"/>
              </a:rPr>
              <a:t> = (home + p(</a:t>
            </a:r>
            <a:r>
              <a:rPr lang="en-US" altLang="zh-CN" sz="1800" dirty="0" err="1">
                <a:latin typeface="Arial" panose="020B0604020202020204" pitchFamily="34" charset="0"/>
                <a:cs typeface="Arial" panose="020B0604020202020204" pitchFamily="34" charset="0"/>
              </a:rPr>
              <a:t>getkey</a:t>
            </a:r>
            <a:r>
              <a:rPr lang="en-US" altLang="zh-CN" sz="1800" dirty="0">
                <a:latin typeface="Arial" panose="020B0604020202020204" pitchFamily="34" charset="0"/>
                <a:cs typeface="Arial" panose="020B0604020202020204" pitchFamily="34" charset="0"/>
              </a:rPr>
              <a:t>(e), ++ i)) % M;</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C00000"/>
                </a:solidFill>
                <a:latin typeface="Arial" panose="020B0604020202020204" pitchFamily="34" charset="0"/>
                <a:cs typeface="Arial" panose="020B0604020202020204" pitchFamily="34" charset="0"/>
              </a:rPr>
              <a:t>if (!</a:t>
            </a:r>
            <a:r>
              <a:rPr lang="en-US" altLang="zh-CN" sz="1800" dirty="0" err="1">
                <a:solidFill>
                  <a:srgbClr val="C00000"/>
                </a:solidFill>
                <a:latin typeface="Arial" panose="020B0604020202020204" pitchFamily="34" charset="0"/>
                <a:cs typeface="Arial" panose="020B0604020202020204" pitchFamily="34" charset="0"/>
              </a:rPr>
              <a:t>tomb_pos</a:t>
            </a:r>
            <a:r>
              <a:rPr lang="en-US" altLang="zh-CN" sz="1800" dirty="0">
                <a:solidFill>
                  <a:srgbClr val="C00000"/>
                </a:solidFill>
                <a:latin typeface="Arial" panose="020B0604020202020204" pitchFamily="34" charset="0"/>
                <a:cs typeface="Arial" panose="020B0604020202020204" pitchFamily="34" charset="0"/>
              </a:rPr>
              <a:t>) </a:t>
            </a:r>
            <a:r>
              <a:rPr lang="en-US" altLang="zh-CN" sz="1800" dirty="0" err="1">
                <a:solidFill>
                  <a:srgbClr val="C00000"/>
                </a:solidFill>
                <a:latin typeface="Arial" panose="020B0604020202020204" pitchFamily="34" charset="0"/>
                <a:cs typeface="Arial" panose="020B0604020202020204" pitchFamily="34" charset="0"/>
              </a:rPr>
              <a:t>insplace</a:t>
            </a:r>
            <a:r>
              <a:rPr lang="en-US" altLang="zh-CN" sz="1800" dirty="0">
                <a:solidFill>
                  <a:srgbClr val="C00000"/>
                </a:solidFill>
                <a:latin typeface="Arial" panose="020B0604020202020204" pitchFamily="34" charset="0"/>
                <a:cs typeface="Arial" panose="020B0604020202020204" pitchFamily="34" charset="0"/>
              </a:rPr>
              <a:t>=pos; </a:t>
            </a:r>
            <a:r>
              <a:rPr lang="en-US" altLang="zh-CN" sz="1800" dirty="0">
                <a:latin typeface="Arial" panose="020B0604020202020204" pitchFamily="34" charset="0"/>
                <a:cs typeface="Arial" panose="020B0604020202020204" pitchFamily="34" charset="0"/>
              </a:rPr>
              <a:t>			              </a:t>
            </a:r>
            <a:r>
              <a:rPr lang="en-US" altLang="zh-CN"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a:t>
            </a:r>
            <a:r>
              <a:rPr lang="zh-CN" altLang="en-US" sz="1800" kern="1200" dirty="0">
                <a:solidFill>
                  <a:srgbClr val="008000"/>
                </a:solidFill>
                <a:highlight>
                  <a:srgbClr val="FFFFFF"/>
                </a:highlight>
                <a:latin typeface="Arial" panose="020B0604020202020204" pitchFamily="34" charset="0"/>
                <a:ea typeface="微软雅黑" panose="020B0503020204020204" pitchFamily="34" charset="-122"/>
                <a:cs typeface="Arial" panose="020B0604020202020204" pitchFamily="34" charset="0"/>
              </a:rPr>
              <a:t>没有墓碑 </a:t>
            </a:r>
            <a:r>
              <a:rPr lang="zh-CN" altLang="en-US" sz="1800" dirty="0">
                <a:latin typeface="Arial" panose="020B0604020202020204" pitchFamily="34" charset="0"/>
                <a:cs typeface="Arial" panose="020B0604020202020204" pitchFamily="34" charset="0"/>
              </a:rPr>
              <a:t>        </a:t>
            </a:r>
          </a:p>
          <a:p>
            <a:pPr marL="360363" indent="-360363">
              <a:lnSpc>
                <a:spcPct val="125000"/>
              </a:lnSpc>
              <a:spcBef>
                <a:spcPts val="1000"/>
              </a:spcBef>
              <a:buNone/>
              <a:defRPr/>
            </a:pPr>
            <a:r>
              <a:rPr lang="zh-CN" altLang="en-US" sz="1800" dirty="0">
                <a:latin typeface="Arial" panose="020B0604020202020204" pitchFamily="34" charset="0"/>
                <a:cs typeface="Arial" panose="020B0604020202020204" pitchFamily="34" charset="0"/>
              </a:rPr>
              <a:t>	</a:t>
            </a:r>
            <a:r>
              <a:rPr lang="en-US" altLang="zh-CN" sz="1800" dirty="0">
                <a:latin typeface="Arial" panose="020B0604020202020204" pitchFamily="34" charset="0"/>
                <a:cs typeface="Arial" panose="020B0604020202020204" pitchFamily="34" charset="0"/>
              </a:rPr>
              <a:t>HT[</a:t>
            </a:r>
            <a:r>
              <a:rPr lang="en-US" altLang="zh-CN" sz="1800" dirty="0" err="1">
                <a:latin typeface="Arial" panose="020B0604020202020204" pitchFamily="34" charset="0"/>
                <a:cs typeface="Arial" panose="020B0604020202020204" pitchFamily="34" charset="0"/>
              </a:rPr>
              <a:t>insplace</a:t>
            </a:r>
            <a:r>
              <a:rPr lang="en-US" altLang="zh-CN" sz="1800" dirty="0">
                <a:latin typeface="Arial" panose="020B0604020202020204" pitchFamily="34" charset="0"/>
                <a:cs typeface="Arial" panose="020B0604020202020204" pitchFamily="34" charset="0"/>
              </a:rPr>
              <a:t>]=e;    return true;</a:t>
            </a:r>
          </a:p>
          <a:p>
            <a:pPr marL="360363" indent="-360363">
              <a:lnSpc>
                <a:spcPct val="125000"/>
              </a:lnSpc>
              <a:spcBef>
                <a:spcPts val="1000"/>
              </a:spcBef>
              <a:buNone/>
              <a:defRPr/>
            </a:pPr>
            <a:r>
              <a:rPr lang="en-US" altLang="zh-CN" sz="1800" dirty="0">
                <a:latin typeface="Arial" panose="020B060402020202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第8章内排序 - 自动动画">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zhang">
      <a:majorFont>
        <a:latin typeface="Lucida Fax"/>
        <a:ea typeface="微软雅黑"/>
        <a:cs typeface=""/>
      </a:majorFont>
      <a:minorFont>
        <a:latin typeface="Lucida Fax"/>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txDef>
      <a:spPr bwMode="auto">
        <a:noFill/>
        <a:ln w="38100">
          <a:noFill/>
          <a:miter lim="800000"/>
          <a:headEnd/>
          <a:tailEnd/>
        </a:ln>
      </a:spPr>
      <a:bodyPr wrap="square" lIns="121908" tIns="60954" rIns="121908" bIns="60954" rtlCol="0">
        <a:spAutoFit/>
      </a:bodyPr>
      <a:lstStyle>
        <a:defPPr algn="just">
          <a:lnSpc>
            <a:spcPct val="80000"/>
          </a:lnSpc>
          <a:spcBef>
            <a:spcPct val="20000"/>
          </a:spcBef>
          <a:buClr>
            <a:schemeClr val="folHlink"/>
          </a:buClr>
          <a:buSzPct val="60000"/>
          <a:defRPr sz="2570" dirty="0">
            <a:latin typeface="+mj-lt"/>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华文中宋"/>
        <a:ea typeface="华文中宋"/>
        <a:cs typeface="Times New Roman"/>
      </a:majorFont>
      <a:minorFont>
        <a:latin typeface="Times New Roman"/>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Georgia"/>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第8章内排序 - 自动动画.thmx</Template>
  <TotalTime>5411</TotalTime>
  <Words>7000</Words>
  <Application>Microsoft Office PowerPoint</Application>
  <PresentationFormat>自定义</PresentationFormat>
  <Paragraphs>1083</Paragraphs>
  <Slides>108</Slides>
  <Notes>26</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6</vt:i4>
      </vt:variant>
      <vt:variant>
        <vt:lpstr>幻灯片标题</vt:lpstr>
      </vt:variant>
      <vt:variant>
        <vt:i4>108</vt:i4>
      </vt:variant>
    </vt:vector>
  </HeadingPairs>
  <TitlesOfParts>
    <vt:vector size="135" baseType="lpstr">
      <vt:lpstr>Arial Unicode MS</vt:lpstr>
      <vt:lpstr>黑体</vt:lpstr>
      <vt:lpstr>华文中宋</vt:lpstr>
      <vt:lpstr>楷体</vt:lpstr>
      <vt:lpstr>楷体_GB2312</vt:lpstr>
      <vt:lpstr>宋体</vt:lpstr>
      <vt:lpstr>微软雅黑</vt:lpstr>
      <vt:lpstr>Arial</vt:lpstr>
      <vt:lpstr>Calibri</vt:lpstr>
      <vt:lpstr>Garamond</vt:lpstr>
      <vt:lpstr>Georgia</vt:lpstr>
      <vt:lpstr>Lucida Fax</vt:lpstr>
      <vt:lpstr>Symbol</vt:lpstr>
      <vt:lpstr>Times New Roman</vt:lpstr>
      <vt:lpstr>Verdana</vt:lpstr>
      <vt:lpstr>Wingdings</vt:lpstr>
      <vt:lpstr>第8章内排序 - 自动动画</vt:lpstr>
      <vt:lpstr>自定义设计方案</vt:lpstr>
      <vt:lpstr>Default Design</vt:lpstr>
      <vt:lpstr>Custom Design</vt:lpstr>
      <vt:lpstr>默认设计模板</vt:lpstr>
      <vt:lpstr>Clip</vt:lpstr>
      <vt:lpstr>Equation</vt:lpstr>
      <vt:lpstr>Equation.3</vt:lpstr>
      <vt:lpstr>Picture</vt:lpstr>
      <vt:lpstr>公式</vt:lpstr>
      <vt:lpstr>Visio</vt:lpstr>
      <vt:lpstr>PowerPoint 演示文稿</vt:lpstr>
      <vt:lpstr>内容</vt:lpstr>
      <vt:lpstr>基本概念</vt:lpstr>
      <vt:lpstr>平均检索长度（ASL）</vt:lpstr>
      <vt:lpstr>平均检索长度的例子</vt:lpstr>
      <vt:lpstr>提高检索效率的方法</vt:lpstr>
      <vt:lpstr>10.1 基于线性表的检索</vt:lpstr>
      <vt:lpstr>10.1.1 顺序检索</vt:lpstr>
      <vt:lpstr>“监视哨”顺序检索算法</vt:lpstr>
      <vt:lpstr>顺序检索性能分析</vt:lpstr>
      <vt:lpstr>顺序检索平均检索长度</vt:lpstr>
      <vt:lpstr>顺序检索优缺点</vt:lpstr>
      <vt:lpstr>10.1.2 二分检索法</vt:lpstr>
      <vt:lpstr>举例：关键码18  low=1  high=9 </vt:lpstr>
      <vt:lpstr>二分法检索算法</vt:lpstr>
      <vt:lpstr>二分法检索性能分析</vt:lpstr>
      <vt:lpstr>二分法检索性能分析（续）</vt:lpstr>
      <vt:lpstr>10.1.3 分块检索</vt:lpstr>
      <vt:lpstr>分块检索思想</vt:lpstr>
      <vt:lpstr>索引表</vt:lpstr>
      <vt:lpstr>分块检索</vt:lpstr>
      <vt:lpstr>性能分析</vt:lpstr>
      <vt:lpstr>分块检索性能分析(续2)</vt:lpstr>
      <vt:lpstr>分块检索性能分析(续3)</vt:lpstr>
      <vt:lpstr> 分块检索的优缺点</vt:lpstr>
      <vt:lpstr>内容</vt:lpstr>
      <vt:lpstr>10.3  散列检索</vt:lpstr>
      <vt:lpstr>10.3.0 散列中的基本问题</vt:lpstr>
      <vt:lpstr>数组直接寻址带来的启示</vt:lpstr>
      <vt:lpstr>散列基本思想</vt:lpstr>
      <vt:lpstr>例子1</vt:lpstr>
      <vt:lpstr>例子1（续）</vt:lpstr>
      <vt:lpstr>例子 2</vt:lpstr>
      <vt:lpstr>例子2（续）</vt:lpstr>
      <vt:lpstr>几个重要概念</vt:lpstr>
      <vt:lpstr>两个重要问题</vt:lpstr>
      <vt:lpstr>散列函数的构造</vt:lpstr>
      <vt:lpstr>散列函数的选取原则</vt:lpstr>
      <vt:lpstr>需要考虑各种因素</vt:lpstr>
      <vt:lpstr>常用散列函数选取方法</vt:lpstr>
      <vt:lpstr>1. 除余法</vt:lpstr>
      <vt:lpstr>M不取偶数</vt:lpstr>
      <vt:lpstr>除余法面临的问题</vt:lpstr>
      <vt:lpstr>2. 乘余取整法</vt:lpstr>
      <vt:lpstr>乘余取整法示例</vt:lpstr>
      <vt:lpstr>3. 平方取中法</vt:lpstr>
      <vt:lpstr>4. 数字分析法</vt:lpstr>
      <vt:lpstr>数字分析法（续1）</vt:lpstr>
      <vt:lpstr>数字分析法（续2）</vt:lpstr>
      <vt:lpstr>数字分析法（续3）</vt:lpstr>
      <vt:lpstr>5. 基数转换法</vt:lpstr>
      <vt:lpstr>例：基数转换法</vt:lpstr>
      <vt:lpstr>6. 折叠法</vt:lpstr>
      <vt:lpstr>两种折叠方法</vt:lpstr>
      <vt:lpstr>例：折叠法</vt:lpstr>
      <vt:lpstr>散列函数的应用</vt:lpstr>
      <vt:lpstr>冲突的解决方法</vt:lpstr>
      <vt:lpstr>一、开散列方法</vt:lpstr>
      <vt:lpstr>A. 拉链法</vt:lpstr>
      <vt:lpstr>同义词表的组织</vt:lpstr>
      <vt:lpstr>查找长度分析</vt:lpstr>
      <vt:lpstr>拉链法的优点</vt:lpstr>
      <vt:lpstr>缺点</vt:lpstr>
      <vt:lpstr>B. 桶式散列 </vt:lpstr>
      <vt:lpstr>桶式散列文件组织示例</vt:lpstr>
      <vt:lpstr>桶式散列的访问</vt:lpstr>
      <vt:lpstr>二、闭散列方法</vt:lpstr>
      <vt:lpstr>解决冲突的基本思想</vt:lpstr>
      <vt:lpstr>检索过程</vt:lpstr>
      <vt:lpstr>探查方法（探查函数）</vt:lpstr>
      <vt:lpstr>1. 线性探查</vt:lpstr>
      <vt:lpstr>产生的问题：聚集</vt:lpstr>
      <vt:lpstr>散列表示例</vt:lpstr>
      <vt:lpstr>聚集示例 </vt:lpstr>
      <vt:lpstr>平均查找性能分析</vt:lpstr>
      <vt:lpstr>改进线性探查</vt:lpstr>
      <vt:lpstr>新的问题</vt:lpstr>
      <vt:lpstr>2. 二次探查</vt:lpstr>
      <vt:lpstr>例：二次探查</vt:lpstr>
      <vt:lpstr>3. 伪随机数序列探查</vt:lpstr>
      <vt:lpstr>例：伪随机数序列探查</vt:lpstr>
      <vt:lpstr>二级聚集</vt:lpstr>
      <vt:lpstr>4. 双散列探查法</vt:lpstr>
      <vt:lpstr>双散列探查法的基本思想</vt:lpstr>
      <vt:lpstr>明确两个公式概念</vt:lpstr>
      <vt:lpstr>双散列函数法特征</vt:lpstr>
      <vt:lpstr>10.3.4  闭散列的算法实现</vt:lpstr>
      <vt:lpstr>散列字典ADT</vt:lpstr>
      <vt:lpstr>散列字典ADT（续）</vt:lpstr>
      <vt:lpstr>1. HashInsert</vt:lpstr>
      <vt:lpstr>插入算法代码</vt:lpstr>
      <vt:lpstr>2. HashSearch</vt:lpstr>
      <vt:lpstr>检索算法代码</vt:lpstr>
      <vt:lpstr>3. HashDelete</vt:lpstr>
      <vt:lpstr>删除带来的问题</vt:lpstr>
      <vt:lpstr>墓碑</vt:lpstr>
      <vt:lpstr>带墓碑的删除算法</vt:lpstr>
      <vt:lpstr>带墓碑的插入操作</vt:lpstr>
      <vt:lpstr>带墓碑的插入操作改进</vt:lpstr>
      <vt:lpstr>10.3.5  散列方法的效率分析</vt:lpstr>
      <vt:lpstr>影响检索的效率的重要因素</vt:lpstr>
      <vt:lpstr>散列表算法分析（表）</vt:lpstr>
      <vt:lpstr>散列表算法分析（图）</vt:lpstr>
      <vt:lpstr>PowerPoint 演示文稿</vt:lpstr>
      <vt:lpstr>结论1</vt:lpstr>
      <vt:lpstr>结论2</vt:lpstr>
      <vt:lpstr>结论3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祖尧 李</dc:creator>
  <cp:lastModifiedBy>user</cp:lastModifiedBy>
  <cp:revision>600</cp:revision>
  <dcterms:created xsi:type="dcterms:W3CDTF">2013-09-17T11:40:17Z</dcterms:created>
  <dcterms:modified xsi:type="dcterms:W3CDTF">2023-12-05T23:59:39Z</dcterms:modified>
</cp:coreProperties>
</file>