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7"/>
  </p:handoutMasterIdLst>
  <p:sldIdLst>
    <p:sldId id="256" r:id="rId3"/>
    <p:sldId id="331" r:id="rId4"/>
    <p:sldId id="397" r:id="rId5"/>
    <p:sldId id="399" r:id="rId6"/>
    <p:sldId id="396" r:id="rId7"/>
    <p:sldId id="405" r:id="rId8"/>
    <p:sldId id="407" r:id="rId9"/>
    <p:sldId id="394" r:id="rId10"/>
    <p:sldId id="400" r:id="rId12"/>
    <p:sldId id="403" r:id="rId13"/>
    <p:sldId id="402" r:id="rId14"/>
    <p:sldId id="401" r:id="rId15"/>
    <p:sldId id="395" r:id="rId16"/>
  </p:sldIdLst>
  <p:sldSz cx="12192000" cy="6858000"/>
  <p:notesSz cx="6858000" cy="9144000"/>
  <p:custDataLst>
    <p:tags r:id="rId21"/>
  </p:custDataLst>
  <p:defaultTextStyle>
    <a:lvl1pPr marL="0" lvl="0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1pPr>
    <a:lvl2pPr marL="457200" lvl="1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2pPr>
    <a:lvl3pPr marL="914400" lvl="2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3pPr>
    <a:lvl4pPr marL="1371600" lvl="3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4pPr>
    <a:lvl5pPr marL="1828800" lvl="4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5pPr>
    <a:lvl6pPr marL="2286000" lvl="5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6pPr>
    <a:lvl7pPr marL="2743200" lvl="6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7pPr>
    <a:lvl8pPr marL="3200400" lvl="7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8pPr>
    <a:lvl9pPr marL="3657600" lvl="8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答案：A</a:t>
            </a:r>
            <a:endParaRPr lang="zh-CN" altLang="en-US"/>
          </a:p>
          <a:p>
            <a:r>
              <a:rPr lang="zh-CN" altLang="en-US"/>
              <a:t>本题考察 x86-64 运行时栈帧结构，答案为 A。当执行完 call 指令后，S 处存储</a:t>
            </a:r>
            <a:endParaRPr lang="zh-CN" altLang="en-US"/>
          </a:p>
          <a:p>
            <a:r>
              <a:rPr lang="zh-CN" altLang="en-US"/>
              <a:t>的是函数的返回地址；再往上依次是第 7、第 8 个函数参数…故第 k 个函数参数存</a:t>
            </a:r>
            <a:endParaRPr lang="zh-CN" altLang="en-US"/>
          </a:p>
          <a:p>
            <a:r>
              <a:rPr lang="zh-CN" altLang="en-US"/>
              <a:t>储在 S + 8 * (k - 6)的地址处。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(7) _1a ff ff ff__ _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答案：A。</a:t>
            </a:r>
            <a:endParaRPr lang="zh-CN" altLang="en-US"/>
          </a:p>
          <a:p>
            <a:r>
              <a:rPr lang="zh-CN" altLang="en-US"/>
              <a:t>说明：大多数过程的栈帧是定长的，在过程开始时通过减小栈指针的方式分配，</a:t>
            </a:r>
            <a:endParaRPr lang="zh-CN" altLang="en-US"/>
          </a:p>
          <a:p>
            <a:r>
              <a:rPr lang="zh-CN" altLang="en-US"/>
              <a:t>减小的大小由编译器在编译时计算。大家常常在汇编代码中过程的开头看到</a:t>
            </a:r>
            <a:endParaRPr lang="zh-CN" altLang="en-US"/>
          </a:p>
          <a:p>
            <a:r>
              <a:rPr lang="zh-CN" altLang="en-US"/>
              <a:t>“subq $24, %rsp”，就是编译器计算出了栈帧大小并写在了汇编代码里。（书</a:t>
            </a:r>
            <a:endParaRPr lang="zh-CN" altLang="en-US"/>
          </a:p>
          <a:p>
            <a:r>
              <a:rPr lang="zh-CN" altLang="en-US"/>
              <a:t>P165）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7C3596-8226-49A6-AD02-8E1BB57AD10A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BCD00A-3894-4569-9573-3B2A3F3F672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2B9DFAF-9472-455F-9916-AF62A83361A0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0A11C4-4992-4306-91FD-F75695FA490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E4E7E6-01F5-4AB1-B0C1-97AF5703082D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92D19C-15A8-4EAC-8B26-FB855AF37DB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idx="10"/>
          </p:nvPr>
        </p:nvSpPr>
        <p:spPr>
          <a:xfrm>
            <a:off x="0" y="1988458"/>
            <a:ext cx="12192000" cy="2656114"/>
          </a:xfrm>
          <a:custGeom>
            <a:avLst/>
            <a:gdLst/>
            <a:ahLst/>
            <a:cxnLst/>
            <a:rect l="l" t="t" r="r" b="b"/>
            <a:pathLst>
              <a:path w="12192000" h="2656114">
                <a:moveTo>
                  <a:pt x="0" y="0"/>
                </a:moveTo>
                <a:lnTo>
                  <a:pt x="12192000" y="0"/>
                </a:lnTo>
                <a:lnTo>
                  <a:pt x="12192000" y="2656114"/>
                </a:lnTo>
                <a:lnTo>
                  <a:pt x="0" y="2656114"/>
                </a:lnTo>
                <a:close/>
              </a:path>
            </a:pathLst>
          </a:custGeom>
        </p:spPr>
        <p:txBody>
          <a:bodyPr wrap="square"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D3D632-4147-4B51-8444-2767CA81AAD8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A93A28E-FF08-4365-B452-DC46404D4E5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9FAB4A-228A-45D8-9EE2-836F600B9A51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C602E9-D3E0-49D1-A64E-2FE18DB4C51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B1101CF-494B-4DE6-B894-8326AF111E92}" type="datetimeFigureOut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92E84-9B60-4358-A8B6-86818E1272F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BA9D7E-8884-4817-AFFE-C5E911259EB1}" type="datetimeFigureOut">
              <a:rPr lang="zh-CN" altLang="zh-CN"/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0670B9-C7CB-45A1-B4F8-5B3FC974B95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CEDE875-14CD-4CC8-9480-5E339DB62062}" type="datetimeFigureOut">
              <a:rPr lang="zh-CN" altLang="zh-CN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9730A5-98DB-4384-856A-E099C4A1AA1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432441-CC7D-4577-AD31-1261473F3DD3}" type="datetimeFigureOut">
              <a:rPr lang="zh-CN" altLang="zh-CN"/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00CC5D-D19D-48E7-843C-3BA37CC04CC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3693F7-714A-4935-A187-28FE6F83398D}" type="datetimeFigureOut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C79839-B473-419B-B0FC-05116AE20FC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519C0E-C777-4C38-801E-2AB044FE569B}" type="datetimeFigureOut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38FA09-C2F2-406A-BC35-E56B1F1361E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6610-0B0A-412C-9C19-457963F77A25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930C-9AC7-4D28-B047-0588C7CC0A2B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数据 1"/>
          <p:cNvSpPr/>
          <p:nvPr/>
        </p:nvSpPr>
        <p:spPr>
          <a:xfrm>
            <a:off x="724805" y="0"/>
            <a:ext cx="6389410" cy="6877991"/>
          </a:xfrm>
          <a:prstGeom prst="roundRect">
            <a:avLst>
              <a:gd name="adj" fmla="val 0"/>
            </a:avLst>
          </a:prstGeom>
          <a:blipFill rotWithShape="1">
            <a:blip r:embed="rId1"/>
            <a:stretch>
              <a:fillRect l="-40217" r="-43155"/>
            </a:stretch>
          </a:blip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49515" y="-38626"/>
            <a:ext cx="5342484" cy="693525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0988" y="1550108"/>
            <a:ext cx="5984730" cy="21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09/13</a:t>
            </a:r>
            <a:endParaRPr lang="en-US" sz="6600">
              <a:solidFill>
                <a:schemeClr val="bg1"/>
              </a:solidFill>
              <a:latin typeface="Cascadia Code" panose="020B0609020000020004" charset="0"/>
              <a:ea typeface="Cascadia Code" panose="020B0609020000020004" charset="0"/>
            </a:endParaRPr>
          </a:p>
          <a:p>
            <a:pPr algn="r"/>
            <a:r>
              <a:rPr lang="zh-CN" altLang="en-US" sz="6600" b="1">
                <a:solidFill>
                  <a:schemeClr val="bg1"/>
                </a:solidFill>
                <a:latin typeface="Cascadia Code" panose="020B0609020000020004" charset="0"/>
                <a:ea typeface="宋体" panose="02010600030101010101" pitchFamily="2" charset="-122"/>
              </a:rPr>
              <a:t>课程回顾</a:t>
            </a:r>
            <a:endParaRPr lang="zh-CN" altLang="en-US" sz="6600" b="1">
              <a:solidFill>
                <a:schemeClr val="bg1"/>
              </a:solidFill>
              <a:latin typeface="Cascadia Code" panose="020B0609020000020004" charset="0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38313" y="4240505"/>
            <a:ext cx="997882" cy="0"/>
          </a:xfrm>
          <a:prstGeom prst="line">
            <a:avLst/>
          </a:prstGeom>
          <a:ln w="28575">
            <a:solidFill>
              <a:srgbClr val="9A0001"/>
            </a:solidFill>
            <a:prstDash val="solid"/>
            <a:miter/>
          </a:ln>
        </p:spPr>
      </p:cxnSp>
      <p:grpSp>
        <p:nvGrpSpPr>
          <p:cNvPr id="24" name="组合 23"/>
          <p:cNvGrpSpPr/>
          <p:nvPr/>
        </p:nvGrpSpPr>
        <p:grpSpPr>
          <a:xfrm>
            <a:off x="9206617" y="3910018"/>
            <a:ext cx="2331445" cy="407395"/>
            <a:chOff x="7763" y="9856"/>
            <a:chExt cx="3141" cy="562"/>
          </a:xfrm>
        </p:grpSpPr>
        <p:sp>
          <p:nvSpPr>
            <p:cNvPr id="25" name="圆角矩形 24"/>
            <p:cNvSpPr/>
            <p:nvPr/>
          </p:nvSpPr>
          <p:spPr>
            <a:xfrm>
              <a:off x="7771" y="9863"/>
              <a:ext cx="3133" cy="526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chemeClr val="lt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763" y="9856"/>
              <a:ext cx="1687" cy="5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chemeClr val="lt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99" y="9866"/>
              <a:ext cx="1544" cy="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zh-CN" sz="2000">
                  <a:solidFill>
                    <a:srgbClr val="9A0001"/>
                  </a:solidFill>
                  <a:latin typeface="Cascadia Code" panose="020B0609020000020004" charset="0"/>
                  <a:ea typeface="Cascadia Code" panose="020B0609020000020004" charset="0"/>
                </a:rPr>
                <a:t>汇报人</a:t>
              </a:r>
              <a:endParaRPr lang="zh-CN" altLang="zh-CN" sz="2000">
                <a:solidFill>
                  <a:srgbClr val="9A000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27665" y="3923030"/>
            <a:ext cx="970915" cy="3987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柯宇斌</a:t>
            </a:r>
            <a:endParaRPr lang="zh-CN" altLang="zh-CN" sz="2000">
              <a:solidFill>
                <a:schemeClr val="bg1"/>
              </a:solidFill>
              <a:latin typeface="Cascadia Code" panose="020B0609020000020004" charset="0"/>
              <a:ea typeface="Cascadia Code" panose="020B06090200000200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65310" y="4432935"/>
            <a:ext cx="216281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en-US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2023</a:t>
            </a:r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年</a:t>
            </a:r>
            <a:r>
              <a:rPr lang="en-US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10</a:t>
            </a:r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月</a:t>
            </a:r>
            <a:r>
              <a:rPr lang="en-US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11</a:t>
            </a:r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日</a:t>
            </a:r>
            <a:endParaRPr lang="zh-CN" altLang="zh-CN" sz="2000">
              <a:solidFill>
                <a:schemeClr val="bg1"/>
              </a:solidFill>
              <a:latin typeface="Cascadia Code" panose="020B0609020000020004" charset="0"/>
              <a:ea typeface="Cascadia Code" panose="020B060902000002000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4790" y="1748533"/>
            <a:ext cx="507831" cy="3378157"/>
            <a:chOff x="381322" y="1266510"/>
            <a:chExt cx="507831" cy="3378157"/>
          </a:xfrm>
        </p:grpSpPr>
        <p:sp>
          <p:nvSpPr>
            <p:cNvPr id="34" name="文本框 33"/>
            <p:cNvSpPr txBox="1"/>
            <p:nvPr/>
          </p:nvSpPr>
          <p:spPr>
            <a:xfrm>
              <a:off x="381322" y="1266510"/>
              <a:ext cx="507831" cy="29001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en-US" sz="2100">
                  <a:solidFill>
                    <a:schemeClr val="bg1"/>
                  </a:solidFill>
                  <a:latin typeface="Cascadia Code" panose="020B0609020000020004" charset="0"/>
                  <a:ea typeface="Cascadia Code" panose="020B0609020000020004" charset="0"/>
                </a:rPr>
                <a:t>Peking</a:t>
              </a:r>
              <a:r>
                <a:rPr lang="zh-CN" altLang="zh-CN" sz="2100">
                  <a:solidFill>
                    <a:schemeClr val="bg1"/>
                  </a:solidFill>
                  <a:latin typeface="Cascadia Code" panose="020B0609020000020004" charset="0"/>
                  <a:ea typeface="Cascadia Code" panose="020B0609020000020004" charset="0"/>
                </a:rPr>
                <a:t> </a:t>
              </a:r>
              <a:r>
                <a:rPr lang="en-US" altLang="en-US" sz="2100">
                  <a:solidFill>
                    <a:schemeClr val="bg1"/>
                  </a:solidFill>
                  <a:latin typeface="Cascadia Code" panose="020B0609020000020004" charset="0"/>
                  <a:ea typeface="Cascadia Code" panose="020B0609020000020004" charset="0"/>
                </a:rPr>
                <a:t>University</a:t>
              </a:r>
              <a:endParaRPr lang="zh-CN" altLang="zh-CN" sz="21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cxnSp>
          <p:nvCxnSpPr>
            <p:cNvPr id="36" name="直接连接符 33"/>
            <p:cNvCxnSpPr/>
            <p:nvPr/>
          </p:nvCxnSpPr>
          <p:spPr>
            <a:xfrm>
              <a:off x="591504" y="3847938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miter/>
            </a:ln>
          </p:spPr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9318625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Intel X86-64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的一个程序片段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40073b: ff 75 e8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pushq -0x18(%rbp)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40073e: ff 75 e0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pushq -0x20(%rbp)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400741: ff 75 d8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pushq -0x28(%rbp)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400744: ff 75 d0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pushq -0x30(%rbp)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400747: e8 __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	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callq 400666 &lt;callee&gt; 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40074c: 48 83 c4 20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 $0x20, %rsp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400750: jmp 400753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&lt;caller+0x86&gt;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400752: 90 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	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nop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9515" y="1268730"/>
            <a:ext cx="406400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大多数过程的栈帧是____的，其长度在____时确定。（注：此处的编译指从高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级语言转化为汇编语言的过程）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 定长，编译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 定长，汇编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 可变长，汇编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D. 可变长，运行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406400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、下列关于 x86-64 过程调用的叙述中，哪一个是不正确的？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 每次递归调用都会生成一个新的栈帧，空间开销大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 当传递给被调用函数的参数少于 6 个时，可以通过通用寄存器传递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 被调用函数要为局部变量分配空间，返回时无需释放这些空间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D. 过程调用返回时，向程序计数器中推送的地址是调用函数中调用指令的下一条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指令的地址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2301240"/>
            <a:ext cx="9351645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谢谢大家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8472170" y="1124585"/>
          <a:ext cx="2461260" cy="545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260"/>
              </a:tblGrid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较早的栈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7-N</a:t>
                      </a:r>
                      <a:r>
                        <a:rPr lang="zh-CN" altLang="en-US"/>
                        <a:t>（如果有的话）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返回地址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被保存的寄存器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局部变量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参数构造区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71270" y="1268730"/>
            <a:ext cx="406400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3.7.1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运行时栈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操作指令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pushq Src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popq  Dest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依次存储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较早的栈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调用函数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的栈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正在执行的函数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的栈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8472170" y="1124585"/>
          <a:ext cx="2461260" cy="545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260"/>
              </a:tblGrid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较早的栈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7-N</a:t>
                      </a:r>
                      <a:r>
                        <a:rPr lang="zh-CN" altLang="en-US"/>
                        <a:t>（如果有的话）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返回地址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被保存的寄存器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局部变量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参数构造区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71270" y="1268730"/>
            <a:ext cx="406400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3.7.2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控制传送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操作指令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call Label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call *Operand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3.7.3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数据传送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%rdi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</a:t>
            </a: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rsi</a:t>
            </a:r>
            <a:endParaRPr 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%rdx</a:t>
            </a:r>
            <a:endParaRPr 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%rcx</a:t>
            </a:r>
            <a:endParaRPr 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%r8</a:t>
            </a:r>
            <a:endParaRPr 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%r9</a:t>
            </a:r>
            <a:endParaRPr 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%rax(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返回值）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IA32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是直接用栈的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8472170" y="1124585"/>
          <a:ext cx="2461260" cy="545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260"/>
              </a:tblGrid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较早的栈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7-N</a:t>
                      </a:r>
                      <a:r>
                        <a:rPr lang="zh-CN" altLang="en-US"/>
                        <a:t>（如果有的话）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返回地址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被保存的寄存器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局部变量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参数构造区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71270" y="1268730"/>
            <a:ext cx="406400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3.7.5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临时使用寄存器和栈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操作指令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pushq Src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popq  Dest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被调用者保存寄存器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%rbx 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%rbp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%r12~%r15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常见操作：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直接压入栈，后面再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出来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627761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1(2013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期末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按照教材描述的原则，对于 x86_64 程序，在 callq 指令执行后，函数的第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一个参数一般存放在哪里？答：（ ）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 8(%rsp) B. 4(%rsp) C. %rax D. %rdi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10777855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关于IA32提供的转移控制指令：call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leave</a:t>
            </a:r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这三个指令是在每一次调用过程中都必须存在的，如果三个指令缺少其中一个，那么很可能就不算是一个调用过程。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call指令的具体效果，是将返回地址压入调用者的栈中，作为它的栈里面的最后一个元素，并且将程序计数器eip里面的数值改变为被调用者的地址。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ret指令是从栈中弹出这个返回地址，让程序回到调用之前被调用函数下一条指令继续进行。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leave指令一般在ret指令之前进行，它是为回到返回地址进行一些准备工作，比如回收栈空间，并且重置栈指针和帧指针，因为你调用完成之后是需要把两个重要的指针复位的。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9515" y="1268730"/>
            <a:ext cx="10777855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leave的指令等价于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movl ebp esp , popl ebp。第一条指令的作用就是回收栈空间，把栈顶指针向上移动，和ebp指向同一条指令，ebp现在所指向的内存空间存储的是调用者的 ebp，也就是旧的ebp的值。第二条指令，将旧的ebp值恢复到ebp的寄存器，也就是将帧指针重新指向调用者的栈底，此时esp因为弹出一个元素的原因 ，向上移动栈指针，正好指向了返回地址的那一块内存空间，此时就可以利用ret命令进行返回了。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被调用过程在进行的时候，要先将旧的ebp压入栈中，并且初始化两个栈指针，之后要将一些被调用者保存的寄存器里面的值压入栈中保存，防止在之后的代码中会覆盖这些数据。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853948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已知函数 func 的参数超过 6 个。当 x86-64 机器执行完指令 call func 之后，%rsp 的值为 S。那么 func 的第 k(k &gt; 6)个参数的存储地址是？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 S + 8 * (k - 6)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 S + 8 * (k - 7)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 S – 8 * (k - 6)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D. S – 8 * (k - 7)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406400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年期中第三道大题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93*429"/>
  <p:tag name="TABLE_ENDDRAG_RECT" val="592*106*193*429"/>
</p:tagLst>
</file>

<file path=ppt/tags/tag2.xml><?xml version="1.0" encoding="utf-8"?>
<p:tagLst xmlns:p="http://schemas.openxmlformats.org/presentationml/2006/main">
  <p:tag name="TABLE_ENDDRAG_ORIGIN_RECT" val="193*429"/>
  <p:tag name="TABLE_ENDDRAG_RECT" val="592*106*193*429"/>
</p:tagLst>
</file>

<file path=ppt/tags/tag3.xml><?xml version="1.0" encoding="utf-8"?>
<p:tagLst xmlns:p="http://schemas.openxmlformats.org/presentationml/2006/main">
  <p:tag name="TABLE_ENDDRAG_ORIGIN_RECT" val="193*429"/>
  <p:tag name="TABLE_ENDDRAG_RECT" val="592*106*193*429"/>
</p:tagLst>
</file>

<file path=ppt/tags/tag4.xml><?xml version="1.0" encoding="utf-8"?>
<p:tagLst xmlns:p="http://schemas.openxmlformats.org/presentationml/2006/main">
  <p:tag name="COMMONDATA" val="eyJoZGlkIjoiNjYzYWUzMmI2YTEzMzMxYWZmNDcxZDMxMzBjZmJiY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/>
  <Paragraphs>170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等线</vt:lpstr>
      <vt:lpstr>等线 Light</vt:lpstr>
      <vt:lpstr>黑体</vt:lpstr>
      <vt:lpstr>Cascadia Code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gkh</cp:lastModifiedBy>
  <cp:revision>31</cp:revision>
  <dcterms:created xsi:type="dcterms:W3CDTF">2023-09-14T06:50:00Z</dcterms:created>
  <dcterms:modified xsi:type="dcterms:W3CDTF">2023-10-09T10:53:56Z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1DC708E35ACA493CBE8946FCC8EDAFE2_12</vt:lpwstr>
  </property>
  <property fmtid="{D5CDD505-2E9C-101B-9397-08002B2CF9AE}" pid="3" name="KSOProductBuildVer">
    <vt:lpwstr>2052-12.1.0.15398</vt:lpwstr>
  </property>
</Properties>
</file>