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0"/>
  </p:handoutMasterIdLst>
  <p:sldIdLst>
    <p:sldId id="256" r:id="rId3"/>
    <p:sldId id="331" r:id="rId4"/>
    <p:sldId id="414" r:id="rId5"/>
    <p:sldId id="415" r:id="rId6"/>
    <p:sldId id="416" r:id="rId7"/>
    <p:sldId id="417" r:id="rId8"/>
    <p:sldId id="399" r:id="rId9"/>
    <p:sldId id="418" r:id="rId10"/>
    <p:sldId id="396" r:id="rId11"/>
    <p:sldId id="419" r:id="rId12"/>
    <p:sldId id="420" r:id="rId13"/>
    <p:sldId id="394" r:id="rId14"/>
    <p:sldId id="400" r:id="rId16"/>
    <p:sldId id="421" r:id="rId17"/>
    <p:sldId id="403" r:id="rId18"/>
    <p:sldId id="395" r:id="rId19"/>
  </p:sldIdLst>
  <p:sldSz cx="12192000" cy="6858000"/>
  <p:notesSz cx="6858000" cy="9144000"/>
  <p:custDataLst>
    <p:tags r:id="rId24"/>
  </p:custDataLst>
  <p:defaultTextStyle>
    <a:lvl1pPr marL="0" lvl="0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1pPr>
    <a:lvl2pPr marL="457200" lvl="1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2pPr>
    <a:lvl3pPr marL="914400" lvl="2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3pPr>
    <a:lvl4pPr marL="1371600" lvl="3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4pPr>
    <a:lvl5pPr marL="1828800" lvl="4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5pPr>
    <a:lvl6pPr marL="2286000" lvl="5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6pPr>
    <a:lvl7pPr marL="2743200" lvl="6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7pPr>
    <a:lvl8pPr marL="3200400" lvl="7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8pPr>
    <a:lvl9pPr marL="3657600" lvl="8" algn="l" defTabSz="914400"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B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答案：B</a:t>
            </a:r>
            <a:endParaRPr lang="zh-CN" altLang="en-US"/>
          </a:p>
          <a:p>
            <a:r>
              <a:rPr lang="zh-CN" altLang="en-US"/>
              <a:t>（本题考查对线程中共享变量的概念的理解。因为 counter 是全局变量；</a:t>
            </a:r>
            <a:endParaRPr lang="zh-CN" altLang="en-US"/>
          </a:p>
          <a:p>
            <a:r>
              <a:rPr lang="zh-CN" altLang="en-US"/>
              <a:t>thread_counter 是静态局部变量，所以两个线程可以共享它们）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B7C3596-8226-49A6-AD02-8E1BB57AD10A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FBCD00A-3894-4569-9573-3B2A3F3F672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2B9DFAF-9472-455F-9916-AF62A83361A0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40A11C4-4992-4306-91FD-F75695FA4902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CE4E7E6-01F5-4AB1-B0C1-97AF5703082D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92D19C-15A8-4EAC-8B26-FB855AF37DB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idx="10"/>
          </p:nvPr>
        </p:nvSpPr>
        <p:spPr>
          <a:xfrm>
            <a:off x="0" y="1988458"/>
            <a:ext cx="12192000" cy="2656114"/>
          </a:xfrm>
          <a:custGeom>
            <a:avLst/>
            <a:gdLst/>
            <a:ahLst/>
            <a:cxnLst/>
            <a:rect l="l" t="t" r="r" b="b"/>
            <a:pathLst>
              <a:path w="12192000" h="2656114">
                <a:moveTo>
                  <a:pt x="0" y="0"/>
                </a:moveTo>
                <a:lnTo>
                  <a:pt x="12192000" y="0"/>
                </a:lnTo>
                <a:lnTo>
                  <a:pt x="12192000" y="2656114"/>
                </a:lnTo>
                <a:lnTo>
                  <a:pt x="0" y="2656114"/>
                </a:lnTo>
                <a:close/>
              </a:path>
            </a:pathLst>
          </a:custGeom>
        </p:spPr>
        <p:txBody>
          <a:bodyPr wrap="square"/>
          <a:lstStyle/>
          <a:p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D3D632-4147-4B51-8444-2767CA81AAD8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A93A28E-FF08-4365-B452-DC46404D4E5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D9FAB4A-228A-45D8-9EE2-836F600B9A51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C602E9-D3E0-49D1-A64E-2FE18DB4C51A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B1101CF-494B-4DE6-B894-8326AF111E92}" type="datetimeFigureOut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92E84-9B60-4358-A8B6-86818E1272F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6BA9D7E-8884-4817-AFFE-C5E911259EB1}" type="datetimeFigureOut">
              <a:rPr lang="zh-CN" altLang="zh-CN"/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0670B9-C7CB-45A1-B4F8-5B3FC974B95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CEDE875-14CD-4CC8-9480-5E339DB62062}" type="datetimeFigureOut">
              <a:rPr lang="zh-CN" altLang="zh-CN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9730A5-98DB-4384-856A-E099C4A1AA1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D432441-CC7D-4577-AD31-1261473F3DD3}" type="datetimeFigureOut">
              <a:rPr lang="zh-CN" altLang="zh-CN"/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00CC5D-D19D-48E7-843C-3BA37CC04CC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D3693F7-714A-4935-A187-28FE6F83398D}" type="datetimeFigureOut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BC79839-B473-419B-B0FC-05116AE20FC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519C0E-C777-4C38-801E-2AB044FE569B}" type="datetimeFigureOut">
              <a:rPr lang="zh-CN" altLang="zh-CN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38FA09-C2F2-406A-BC35-E56B1F1361E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6610-0B0A-412C-9C19-457963F77A25}" type="datetimeFigureOut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E930C-9AC7-4D28-B047-0588C7CC0A2B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等线 Light" panose="02010600030101010101" charset="-122"/>
          <a:ea typeface="等线 Light" panose="02010600030101010101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等线" panose="02010600030101010101" charset="-122"/>
          <a:ea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数据 1"/>
          <p:cNvSpPr/>
          <p:nvPr/>
        </p:nvSpPr>
        <p:spPr>
          <a:xfrm>
            <a:off x="724805" y="0"/>
            <a:ext cx="6389410" cy="6877991"/>
          </a:xfrm>
          <a:prstGeom prst="roundRect">
            <a:avLst>
              <a:gd name="adj" fmla="val 0"/>
            </a:avLst>
          </a:prstGeom>
          <a:blipFill rotWithShape="1">
            <a:blip r:embed="rId1"/>
            <a:stretch>
              <a:fillRect l="-40217" r="-43155"/>
            </a:stretch>
          </a:blip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49515" y="-38626"/>
            <a:ext cx="5342484" cy="693525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20217" y="-38627"/>
            <a:ext cx="997882" cy="695513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7443"/>
          <a:stretch>
            <a:fillRect/>
          </a:stretch>
        </p:blipFill>
        <p:spPr>
          <a:xfrm>
            <a:off x="6888869" y="4832935"/>
            <a:ext cx="5342484" cy="2574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0988" y="1550108"/>
            <a:ext cx="5984730" cy="21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12/18</a:t>
            </a:r>
            <a:endParaRPr lang="en-US" sz="6600">
              <a:solidFill>
                <a:schemeClr val="bg1"/>
              </a:solidFill>
              <a:latin typeface="Cascadia Code" panose="020B0609020000020004" charset="0"/>
              <a:ea typeface="Cascadia Code" panose="020B0609020000020004" charset="0"/>
            </a:endParaRPr>
          </a:p>
          <a:p>
            <a:pPr algn="r"/>
            <a:r>
              <a:rPr lang="zh-CN" altLang="en-US" sz="6600" b="1">
                <a:solidFill>
                  <a:schemeClr val="bg1"/>
                </a:solidFill>
                <a:latin typeface="Cascadia Code" panose="020B0609020000020004" charset="0"/>
                <a:ea typeface="宋体" panose="02010600030101010101" pitchFamily="2" charset="-122"/>
              </a:rPr>
              <a:t>课程回顾</a:t>
            </a:r>
            <a:endParaRPr lang="zh-CN" altLang="en-US" sz="6600" b="1">
              <a:solidFill>
                <a:schemeClr val="bg1"/>
              </a:solidFill>
              <a:latin typeface="Cascadia Code" panose="020B0609020000020004" charset="0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38313" y="4240505"/>
            <a:ext cx="997882" cy="0"/>
          </a:xfrm>
          <a:prstGeom prst="line">
            <a:avLst/>
          </a:prstGeom>
          <a:ln w="28575">
            <a:solidFill>
              <a:srgbClr val="9A0001"/>
            </a:solidFill>
            <a:prstDash val="solid"/>
            <a:miter/>
          </a:ln>
        </p:spPr>
      </p:cxnSp>
      <p:grpSp>
        <p:nvGrpSpPr>
          <p:cNvPr id="24" name="组合 23"/>
          <p:cNvGrpSpPr/>
          <p:nvPr/>
        </p:nvGrpSpPr>
        <p:grpSpPr>
          <a:xfrm>
            <a:off x="9206617" y="3910018"/>
            <a:ext cx="2331445" cy="407395"/>
            <a:chOff x="7763" y="9856"/>
            <a:chExt cx="3141" cy="562"/>
          </a:xfrm>
        </p:grpSpPr>
        <p:sp>
          <p:nvSpPr>
            <p:cNvPr id="25" name="圆角矩形 24"/>
            <p:cNvSpPr/>
            <p:nvPr/>
          </p:nvSpPr>
          <p:spPr>
            <a:xfrm>
              <a:off x="7771" y="9863"/>
              <a:ext cx="3133" cy="526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chemeClr val="lt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763" y="9856"/>
              <a:ext cx="1687" cy="53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altLang="zh-CN" sz="2000">
                <a:solidFill>
                  <a:schemeClr val="lt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99" y="9866"/>
              <a:ext cx="1544" cy="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zh-CN" sz="2000">
                  <a:solidFill>
                    <a:srgbClr val="9A0001"/>
                  </a:solidFill>
                  <a:latin typeface="Cascadia Code" panose="020B0609020000020004" charset="0"/>
                  <a:ea typeface="Cascadia Code" panose="020B0609020000020004" charset="0"/>
                </a:rPr>
                <a:t>汇报人</a:t>
              </a:r>
              <a:endParaRPr lang="zh-CN" altLang="zh-CN" sz="2000">
                <a:solidFill>
                  <a:srgbClr val="9A000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27665" y="3923030"/>
            <a:ext cx="970915" cy="3987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柯宇斌</a:t>
            </a:r>
            <a:endParaRPr lang="zh-CN" altLang="zh-CN" sz="2000">
              <a:solidFill>
                <a:schemeClr val="bg1"/>
              </a:solidFill>
              <a:latin typeface="Cascadia Code" panose="020B0609020000020004" charset="0"/>
              <a:ea typeface="Cascadia Code" panose="020B06090200000200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65310" y="4432935"/>
            <a:ext cx="216281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en-US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2023</a:t>
            </a:r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年</a:t>
            </a:r>
            <a:r>
              <a:rPr lang="en-US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12</a:t>
            </a:r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月</a:t>
            </a:r>
            <a:r>
              <a:rPr lang="en-US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20</a:t>
            </a:r>
            <a:r>
              <a:rPr lang="zh-CN" altLang="zh-CN" sz="20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rPr>
              <a:t>日</a:t>
            </a:r>
            <a:endParaRPr lang="zh-CN" altLang="zh-CN" sz="2000">
              <a:solidFill>
                <a:schemeClr val="bg1"/>
              </a:solidFill>
              <a:latin typeface="Cascadia Code" panose="020B0609020000020004" charset="0"/>
              <a:ea typeface="Cascadia Code" panose="020B060902000002000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4790" y="1748533"/>
            <a:ext cx="507831" cy="3378157"/>
            <a:chOff x="381322" y="1266510"/>
            <a:chExt cx="507831" cy="3378157"/>
          </a:xfrm>
        </p:grpSpPr>
        <p:sp>
          <p:nvSpPr>
            <p:cNvPr id="34" name="文本框 33"/>
            <p:cNvSpPr txBox="1"/>
            <p:nvPr/>
          </p:nvSpPr>
          <p:spPr>
            <a:xfrm>
              <a:off x="381322" y="1266510"/>
              <a:ext cx="507831" cy="290014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en-US" sz="2100">
                  <a:solidFill>
                    <a:schemeClr val="bg1"/>
                  </a:solidFill>
                  <a:latin typeface="Cascadia Code" panose="020B0609020000020004" charset="0"/>
                  <a:ea typeface="Cascadia Code" panose="020B0609020000020004" charset="0"/>
                </a:rPr>
                <a:t>Peking</a:t>
              </a:r>
              <a:r>
                <a:rPr lang="zh-CN" altLang="zh-CN" sz="2100">
                  <a:solidFill>
                    <a:schemeClr val="bg1"/>
                  </a:solidFill>
                  <a:latin typeface="Cascadia Code" panose="020B0609020000020004" charset="0"/>
                  <a:ea typeface="Cascadia Code" panose="020B0609020000020004" charset="0"/>
                </a:rPr>
                <a:t> </a:t>
              </a:r>
              <a:r>
                <a:rPr lang="en-US" altLang="en-US" sz="2100">
                  <a:solidFill>
                    <a:schemeClr val="bg1"/>
                  </a:solidFill>
                  <a:latin typeface="Cascadia Code" panose="020B0609020000020004" charset="0"/>
                  <a:ea typeface="Cascadia Code" panose="020B0609020000020004" charset="0"/>
                </a:rPr>
                <a:t>University</a:t>
              </a:r>
              <a:endParaRPr lang="zh-CN" altLang="zh-CN" sz="2100">
                <a:solidFill>
                  <a:schemeClr val="bg1"/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cxnSp>
          <p:nvCxnSpPr>
            <p:cNvPr id="36" name="直接连接符 33"/>
            <p:cNvCxnSpPr/>
            <p:nvPr/>
          </p:nvCxnSpPr>
          <p:spPr>
            <a:xfrm>
              <a:off x="591504" y="3847938"/>
              <a:ext cx="0" cy="796729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miter/>
            </a:ln>
          </p:spPr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991" y="458041"/>
            <a:ext cx="175831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098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39695" y="692785"/>
            <a:ext cx="8070850" cy="57918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098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797560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12.3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基于线程的并发编程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方便共享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比进程高效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共享可能造成很多错误，不易发现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复现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350" y="1196975"/>
            <a:ext cx="5276215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19、在 Pthread 线程包使用中，下列代码输出正确的是：（ ）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*th_f(void * arg)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printf("Hello World") 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pthread_exit(0) 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main(void)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pthread_t tid;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st;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st=pthread_create(&amp;tid,NULL,th_f,NULL);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5955" y="1201420"/>
            <a:ext cx="60960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if(st&lt;0) {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printf("Oops, I can not create 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thread\n");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exit(-1);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sleep(1);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exit(0);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A. Oops, I can not create thread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B. Hello World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Oops, I can not create thread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C. Hello World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D. 不输出任何信息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51255" y="1057910"/>
            <a:ext cx="876046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350" y="986155"/>
            <a:ext cx="5276215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25. 对于如下 C 语言程序：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#include "csapp.h"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*thread (void * arg)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printf("Hello World") 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Pthread_detach(pthread_self()) 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main(void)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pthread_t tid;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sta 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 = Pthread_create(&amp;tid, NULL, thread, NULL);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35955" y="1201420"/>
            <a:ext cx="60960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 (sta==0)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printf("Oops, I can not create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thread\n");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exit(NULL);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在上述程序中，Pthread_detach 函数的作用是( 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A．使主线程阻塞以等待线程 thread 结束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B．线程 thread 运行结束后会自动释放所有资源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C．线程 thread 运行后主动释放 CPU 给其他线程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D．线程 thread 运行后成为僵尸线程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280" y="980440"/>
            <a:ext cx="5678170" cy="5558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counter = 0;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* thread(void * vargp)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intthread_var = ((int *) vargp);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staticintthread_counter = 0;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thread_internal(thread_var);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thread_counter ++;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 NULL;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main (intargc, const char ** argv)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tid1, tid2;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intvar = atoi(argv[1]);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Pthread_create(&amp;tid1, NULL, thread, (void *)var);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1340485"/>
            <a:ext cx="6096000" cy="5517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Pthread_create(&amp;tid2, NULL, thread, (void *)var);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Pthread_join(tid1, NULL);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Pthread_join(tid2, NULL);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return 0;</a:t>
            </a:r>
            <a:endParaRPr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则，线程 tid1 与线程 tid2 可以共享的变量是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A. counter, var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B. counter, thread_counter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C. var, thread_counter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D. thread_var, thread_counter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2301240"/>
            <a:ext cx="9351645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谢谢大家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406400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12.0.1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死锁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(Dead Lock)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进程停滞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活锁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(Live Lock)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环路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进程运行但没有进展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饥饿（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Starvation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固定优先级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只有部分进程有进展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55820" y="1124585"/>
            <a:ext cx="6976110" cy="495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325" y="1268730"/>
            <a:ext cx="3398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12.0.2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服务器的问题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457200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一次只能处理一个客户端的响应，导致有可能被恶意攻击。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760222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12.1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基于进程的并发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创建子进程负责处理单个客户端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注意点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2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注意回收函数要能够批量回收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2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父进程要关掉自己的连接。（练习题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12.1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2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儿子需要关掉吗（练习题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12.2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优劣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3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进程已经实现，可复用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3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独立地址空间，避免许多问题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3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共享状态信息困难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3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时空开销大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2" indent="-342900">
              <a:buFont typeface="Wingdings" panose="05000000000000000000" charset="0"/>
              <a:buChar char="n"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08760" y="208915"/>
            <a:ext cx="9174480" cy="6583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760222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12.2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I/O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多路复用的并发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2" indent="-342900">
              <a:buFont typeface="Wingdings" panose="05000000000000000000" charset="0"/>
              <a:buChar char="n"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维护所有的链接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57300" lvl="2" indent="-342900">
              <a:buFont typeface="Wingdings" panose="05000000000000000000" charset="0"/>
              <a:buChar char="n"/>
            </a:pP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优劣？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共享内容容易，速度快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单一逻辑流，易于设计或调试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编码复杂，可能会被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只发送部分文本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的客户端恶意攻击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不能充分利用多核处理器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71270" y="1268730"/>
            <a:ext cx="9743440" cy="473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12.3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基于线程的并发编程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独立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，栈，寄存器，栈指针，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，条件码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共享虚拟地址空间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对等线程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共享些什么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全局变量（共享）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本地自动变量（不共享）</a:t>
            </a:r>
            <a:endParaRPr 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本地静态变量（共享）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并发进程？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时间重叠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38404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zh-CN" sz="20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课程重点内容回顾</a:t>
              </a:r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215390"/>
            <a:ext cx="7686040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59551" y="340946"/>
            <a:ext cx="5105087" cy="962404"/>
            <a:chOff x="657210" y="372731"/>
            <a:chExt cx="5105087" cy="962404"/>
          </a:xfrm>
        </p:grpSpPr>
        <p:sp>
          <p:nvSpPr>
            <p:cNvPr id="3" name="文本框 2"/>
            <p:cNvSpPr txBox="1"/>
            <p:nvPr/>
          </p:nvSpPr>
          <p:spPr>
            <a:xfrm>
              <a:off x="657211" y="372731"/>
              <a:ext cx="1097280" cy="645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3600">
                  <a:latin typeface="Cascadia Code" panose="020B0609020000020004" charset="0"/>
                  <a:ea typeface="Cascadia Code" panose="020B0609020000020004" charset="0"/>
                  <a:sym typeface="+mn-ea"/>
                </a:rPr>
                <a:t>例题</a:t>
              </a:r>
              <a:endParaRPr lang="zh-CN" altLang="zh-CN" sz="3600"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57210" y="936355"/>
              <a:ext cx="5105087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zh-CN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Cascadia Code" panose="020B0609020000020004" charset="0"/>
                <a:ea typeface="Cascadia Code" panose="020B06090200000200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462703"/>
            <a:ext cx="794456" cy="738664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V="1">
            <a:off x="7529454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422910"/>
            <a:ext cx="8399780" cy="6017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jYzYWUzMmI2YTEzMzMxYWZmNDcxZDMxMzBjZmJiY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WPS 演示</Application>
  <PresentationFormat/>
  <Paragraphs>193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等线</vt:lpstr>
      <vt:lpstr>等线 Light</vt:lpstr>
      <vt:lpstr>黑体</vt:lpstr>
      <vt:lpstr>Cascadia Code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gkh</cp:lastModifiedBy>
  <cp:revision>39</cp:revision>
  <dcterms:created xsi:type="dcterms:W3CDTF">2023-09-14T06:50:00Z</dcterms:created>
  <dcterms:modified xsi:type="dcterms:W3CDTF">2023-12-20T13:30:27Z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1DC708E35ACA493CBE8946FCC8EDAFE2_12</vt:lpwstr>
  </property>
  <property fmtid="{D5CDD505-2E9C-101B-9397-08002B2CF9AE}" pid="3" name="KSOProductBuildVer">
    <vt:lpwstr>2052-12.1.0.15990</vt:lpwstr>
  </property>
</Properties>
</file>