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62" r:id="rId9"/>
    <p:sldId id="272" r:id="rId10"/>
    <p:sldId id="273" r:id="rId11"/>
    <p:sldId id="263" r:id="rId12"/>
    <p:sldId id="264" r:id="rId13"/>
    <p:sldId id="268" r:id="rId14"/>
    <p:sldId id="267" r:id="rId15"/>
    <p:sldId id="277" r:id="rId16"/>
    <p:sldId id="278" r:id="rId17"/>
    <p:sldId id="265" r:id="rId18"/>
    <p:sldId id="269" r:id="rId19"/>
    <p:sldId id="274" r:id="rId20"/>
    <p:sldId id="266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3268935141@outlook.com" initials="y" lastIdx="1" clrIdx="0">
    <p:extLst>
      <p:ext uri="{19B8F6BF-5375-455C-9EA6-DF929625EA0E}">
        <p15:presenceInfo xmlns:p15="http://schemas.microsoft.com/office/powerpoint/2012/main" userId="7ba139d87e52f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41D84-7142-4FDA-B935-EE5CA3C7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E86678-795D-4E14-A103-793842DE7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35441-C690-4E45-9E1A-129FCB06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CA986-4465-49AF-B0AA-8957D319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22DB8-3120-4A19-BF47-0CDB93D8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5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6C4C-2A6D-45B4-8055-313A969A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4D187-23FC-4E05-95F9-D7B2D638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EA75F-D638-472D-8F3A-0A21A63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662EF-4D2C-4C09-99C1-679DAFC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98735-3B00-43F4-90FE-A3CCEBB4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9117C-BE5B-4B1B-BF84-AABBC4AF5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676210-97FA-448F-865D-1D5129AE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FFDAD-B5BE-4CEA-BDBE-066AB71A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D77F-EF05-49F1-860E-DCBAEC5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2264C-3BE8-4F59-BCF7-F14FF35D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C6652-4587-44A6-A52F-088C5BAA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4934D-EDD8-4EB6-887F-07A6B204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4F6B5-E723-4DCC-813E-914848D9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3D9AB-B963-4767-B8E0-B2836961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2462A-EA1A-4A64-B979-93FD3560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7E6D-978D-4288-B6DE-34BD8EF8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1CB2A-6453-4898-9625-EB9590C0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CEE7A-BF16-4E5C-8EF3-FF986F02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0826B-87CE-4740-939F-7DF76DDD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82443-4891-44D8-8010-7A74FFC2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1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48FE-1FDE-4419-81C9-614812A7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E0B93-6D3B-4647-B5C1-E38463E11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2360F-FC9C-48C0-91C8-A1138206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530C5-03D4-4B37-BBB4-EDC6AD9E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190B9-DDC4-4146-B095-9B57C5F7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9182B-B106-412F-872A-92BE19F5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0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CC188-9626-478E-AD07-40481B9B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EF0E7-C696-4953-8861-1734C9A3B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3B57D-AE78-4495-A6A7-70F3C35C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B163A3-8BB2-4C25-BFF2-A27618C5F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CD5F9-6CE3-4AE9-812E-AE5882AEA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8FE9D0-7343-49AF-823A-4D621FD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008BA-6D18-4C23-BCEB-3DB76AFB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10012-958E-4746-AC31-1F8CC639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6A127-6935-45B0-861C-06D9A44A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DF42E2-C4D3-45AE-9077-37667518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E034B-A103-4FB7-A11E-B797B418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F8C32A-7E27-43C2-87AB-758A020E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8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ED0370-57EA-4A8A-902D-76B241A7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DDE4E-D9BA-42BC-81D4-C9238F7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BDB63-3D54-452E-8E2F-9A4A50AD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7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BD6A7-E8A8-4526-B8A3-24D1ABE4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F41BF-75C1-4384-8944-4ABE3E39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3DB04-F8B9-44C0-AE0E-ABBEABF2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205F0-5090-4602-86B1-4A9ACF00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C5705-890F-4C97-A8AD-705C576A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1605B-2997-49BD-A0E3-0C30546E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3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E93D-028A-449E-BEDB-98DA9201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65F3C-E6FC-4D26-9074-34B0D91DD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40C68-9705-4A95-8D9E-613F297F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61465-1819-461D-9F6B-92D9FD43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D1D93-414F-4F36-8F2C-B9349D34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AF5B0-52D1-4733-AA06-90EBA996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5AD8B6-B8D5-47EB-A269-D2D89CBC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D12EE-9290-4B30-B23A-436421ED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931E8-C2D4-4098-9BD7-6BC708589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9DA3-03E8-41D7-AB2C-EE07612D8B78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8DF85-C1B5-48E2-8E9C-A9AC25AE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D180C-F710-408E-9B0D-EA0119D97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066E-822B-4BFE-AB75-0A9FB5D3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DADB-0321-4185-8E44-0D004DD31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 Point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2F43AA-50A5-4007-BDC9-39DBDDF4A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042"/>
            <a:ext cx="9144000" cy="1182757"/>
          </a:xfrm>
        </p:spPr>
        <p:txBody>
          <a:bodyPr/>
          <a:lstStyle/>
          <a:p>
            <a:r>
              <a:rPr lang="zh-CN" altLang="en-US" dirty="0"/>
              <a:t>回课人：姚一伦</a:t>
            </a:r>
          </a:p>
        </p:txBody>
      </p:sp>
    </p:spTree>
    <p:extLst>
      <p:ext uri="{BB962C8B-B14F-4D97-AF65-F5344CB8AC3E}">
        <p14:creationId xmlns:p14="http://schemas.microsoft.com/office/powerpoint/2010/main" val="326149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BA30D-1705-4478-AD45-1B7DFD98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F5840-C05F-41D7-A9E1-262BABEC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64"/>
            <a:ext cx="10515600" cy="4631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、求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9/16 = 1/2 + 1/16 -&gt;0.1001  M = 1.001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故</a:t>
            </a:r>
            <a:r>
              <a:rPr lang="en-US" altLang="zh-CN" dirty="0">
                <a:solidFill>
                  <a:srgbClr val="FF0000"/>
                </a:solidFill>
              </a:rPr>
              <a:t>exp = 0110  frac = 0010   k = 4, n = 4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、假设格式</a:t>
            </a:r>
            <a:r>
              <a:rPr lang="en-US" altLang="zh-CN" dirty="0"/>
              <a:t>A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  <a:r>
              <a:rPr lang="zh-CN" altLang="en-US" dirty="0"/>
              <a:t>个符号位，</a:t>
            </a:r>
            <a:r>
              <a:rPr lang="en-US" altLang="zh-CN" dirty="0"/>
              <a:t>k+1</a:t>
            </a:r>
            <a:r>
              <a:rPr lang="zh-CN" altLang="en-US" dirty="0"/>
              <a:t>个阶码位，</a:t>
            </a:r>
            <a:r>
              <a:rPr lang="en-US" altLang="zh-CN" dirty="0"/>
              <a:t>n-1</a:t>
            </a:r>
            <a:r>
              <a:rPr lang="zh-CN" altLang="en-US" dirty="0"/>
              <a:t>个小数位，那么能表示的实数数量，数值精度，表示范围会如何变化？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个阶码位，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个小数位时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实数数量：</a:t>
            </a:r>
            <a:r>
              <a:rPr lang="en-US" altLang="zh-CN" dirty="0">
                <a:solidFill>
                  <a:srgbClr val="FF0000"/>
                </a:solidFill>
              </a:rPr>
              <a:t>2 * (2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-1) * 2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– 1</a:t>
            </a:r>
            <a:r>
              <a:rPr lang="zh-CN" altLang="en-US" dirty="0">
                <a:solidFill>
                  <a:srgbClr val="FF0000"/>
                </a:solidFill>
              </a:rPr>
              <a:t>（另一种理解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变小，非数减少）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数值精度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(1/2)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的次幂：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k-1</a:t>
            </a:r>
            <a:r>
              <a:rPr lang="en-US" altLang="zh-CN" dirty="0">
                <a:solidFill>
                  <a:srgbClr val="FF0000"/>
                </a:solidFill>
              </a:rPr>
              <a:t> – 1)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 (2)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表示范围：</a:t>
            </a:r>
            <a:r>
              <a:rPr lang="en-US" altLang="zh-CN" dirty="0">
                <a:solidFill>
                  <a:srgbClr val="FF0000"/>
                </a:solidFill>
              </a:rPr>
              <a:t>M * 2</a:t>
            </a:r>
            <a:r>
              <a:rPr lang="en-US" altLang="zh-CN" baseline="30000" dirty="0">
                <a:solidFill>
                  <a:srgbClr val="FF0000"/>
                </a:solidFill>
              </a:rPr>
              <a:t>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5FD08-3664-4139-BA44-77BD5A64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64" y="289588"/>
            <a:ext cx="10513236" cy="17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E9A9B-F6A9-43EE-BC58-ECB6F705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3D020-A684-4447-8C66-99CF36EA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Rounding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向最接近的整数保留，但处于正中间时向最近的偶数保留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FBDD0-ED38-459D-A67E-42400921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98" y="2415563"/>
            <a:ext cx="7982360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A2C47-5385-4B86-8090-F6F311B9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17D9DA-0058-4A41-BC7A-F12390083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5"/>
            <a:ext cx="6315077" cy="198051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948552-737C-4F3C-B005-FEEB4B815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03323"/>
            <a:ext cx="7525137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35014-D5A7-4719-9F8E-49F197CE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写出一个浮点数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EEA07-62EB-4997-BE15-FD091A4C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找到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exp</a:t>
            </a:r>
            <a:r>
              <a:rPr lang="zh-CN" altLang="en-US" dirty="0"/>
              <a:t>、</a:t>
            </a:r>
            <a:r>
              <a:rPr lang="en-US" altLang="zh-CN" dirty="0"/>
              <a:t>frac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11A2B0-4D99-423D-9829-28BC83E3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22" y="2371840"/>
            <a:ext cx="4057859" cy="901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7576BD-BDFF-452E-BB43-F7BD669F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88" y="3563936"/>
            <a:ext cx="6216970" cy="2514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3E4284-ABEC-44C9-899A-7691C2C1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128" y="3563935"/>
            <a:ext cx="1219051" cy="25147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B36D52-EB05-4DC1-9EA5-0818C9EA8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552" y="3563934"/>
            <a:ext cx="1339919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5D80F-008A-42F9-8015-8078AF0FD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043"/>
            <a:ext cx="10515600" cy="5530920"/>
          </a:xfrm>
        </p:spPr>
        <p:txBody>
          <a:bodyPr/>
          <a:lstStyle/>
          <a:p>
            <a:r>
              <a:rPr lang="zh-CN" altLang="en-US" dirty="0"/>
              <a:t>由于精度问题造成的误差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5A381-02E8-4B17-A4DF-1CD51139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4218"/>
            <a:ext cx="8246166" cy="32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8E0F3-2490-43DC-88E0-C25DD91D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BD9B-D442-4668-8A7A-88C92D34D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ED91C6-3193-483B-BBE3-29632390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2" y="1898375"/>
            <a:ext cx="11961641" cy="1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8E0F3-2490-43DC-88E0-C25DD91D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BD9B-D442-4668-8A7A-88C92D34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0405"/>
            <a:ext cx="10515600" cy="273655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ED91C6-3193-483B-BBE3-29632390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2" y="1898375"/>
            <a:ext cx="11961641" cy="1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EF9E8-070B-4EEB-A47A-2948946D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566530"/>
            <a:ext cx="10508974" cy="5610433"/>
          </a:xfrm>
        </p:spPr>
        <p:txBody>
          <a:bodyPr/>
          <a:lstStyle/>
          <a:p>
            <a:r>
              <a:rPr lang="en-US" altLang="zh-CN" dirty="0"/>
              <a:t>Multiplication</a:t>
            </a:r>
          </a:p>
          <a:p>
            <a:pPr marL="0" indent="0">
              <a:buNone/>
            </a:pPr>
            <a:r>
              <a:rPr lang="zh-CN" altLang="en-US" dirty="0"/>
              <a:t>不满足结合律和分配律（会溢出）</a:t>
            </a:r>
            <a:endParaRPr lang="en-US" altLang="zh-CN" dirty="0"/>
          </a:p>
          <a:p>
            <a:r>
              <a:rPr lang="en-US" altLang="zh-CN" dirty="0"/>
              <a:t>Addition</a:t>
            </a:r>
          </a:p>
          <a:p>
            <a:pPr marL="0" indent="0">
              <a:buNone/>
            </a:pPr>
            <a:r>
              <a:rPr lang="zh-CN" altLang="en-US" dirty="0"/>
              <a:t>不满足结合律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en-US" altLang="zh-CN" dirty="0">
                <a:sym typeface="Wingdings" panose="05000000000000000000" pitchFamily="2" charset="2"/>
              </a:rPr>
              <a:t>:(3.14+1e10)-1e10 = 0,  3.14+(1e10-1e10) = 3.14;</a:t>
            </a: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非数和无穷没有加法逆元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0.1+0.2</a:t>
            </a:r>
            <a:r>
              <a:rPr lang="zh-CN" altLang="en-US" dirty="0"/>
              <a:t>≠</a:t>
            </a:r>
            <a:r>
              <a:rPr lang="en-US" altLang="zh-CN" dirty="0"/>
              <a:t>0.3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BFEC6-3ABA-4D37-86E4-821D55BCA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3729554"/>
            <a:ext cx="4114666" cy="8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6A2B1-7E3F-4837-A3D3-CE8487BC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C13B9-A0F8-4FDE-A049-3B07388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4302B8-FF11-467D-83AC-BD3080FE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762691"/>
            <a:ext cx="10502462" cy="3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6A2B1-7E3F-4837-A3D3-CE8487BC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C13B9-A0F8-4FDE-A049-3B07388E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4302B8-FF11-467D-83AC-BD3080FE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38" y="762691"/>
            <a:ext cx="10502462" cy="3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3475E-CAE6-4F6E-B723-E2E93AB9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EA0CE-8C42-43A3-8962-A34F5C84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dirty="0"/>
              <a:t>计算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中的浮点数与</a:t>
            </a:r>
            <a:r>
              <a:rPr lang="en-US" altLang="zh-CN" dirty="0"/>
              <a:t>int</a:t>
            </a:r>
            <a:r>
              <a:rPr lang="zh-CN" altLang="en-US" dirty="0"/>
              <a:t>的转换</a:t>
            </a:r>
          </a:p>
        </p:txBody>
      </p:sp>
    </p:spTree>
    <p:extLst>
      <p:ext uri="{BB962C8B-B14F-4D97-AF65-F5344CB8AC3E}">
        <p14:creationId xmlns:p14="http://schemas.microsoft.com/office/powerpoint/2010/main" val="259979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C22DF-1423-48B6-89C1-28DA8017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中的浮点数与</a:t>
            </a:r>
            <a:r>
              <a:rPr lang="en-US" altLang="zh-CN" dirty="0"/>
              <a:t>int</a:t>
            </a:r>
            <a:r>
              <a:rPr lang="zh-CN" altLang="en-US" dirty="0"/>
              <a:t>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A630E-921B-421C-9421-13FE60EC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 </a:t>
            </a:r>
            <a:r>
              <a:rPr lang="zh-CN" altLang="en-US" dirty="0"/>
              <a:t>单精度</a:t>
            </a:r>
            <a:endParaRPr lang="en-US" altLang="zh-CN" dirty="0"/>
          </a:p>
          <a:p>
            <a:r>
              <a:rPr lang="en-US" altLang="zh-CN" dirty="0"/>
              <a:t>double </a:t>
            </a:r>
            <a:r>
              <a:rPr lang="zh-CN" altLang="en-US" dirty="0"/>
              <a:t>双精度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float/double-&gt;int </a:t>
            </a:r>
            <a:r>
              <a:rPr lang="zh-CN" altLang="en-US" dirty="0"/>
              <a:t>向零舍入</a:t>
            </a:r>
            <a:r>
              <a:rPr lang="en-US" altLang="zh-CN" dirty="0"/>
              <a:t>/</a:t>
            </a:r>
            <a:r>
              <a:rPr lang="zh-CN" altLang="en-US" dirty="0"/>
              <a:t>发生溢出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Int-&gt;double </a:t>
            </a:r>
            <a:r>
              <a:rPr lang="zh-CN" altLang="en-US" dirty="0"/>
              <a:t>准确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Int-&gt;float </a:t>
            </a:r>
            <a:r>
              <a:rPr lang="zh-CN" altLang="en-US" dirty="0"/>
              <a:t>发生舍入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76387-EEE6-4F2F-998C-7EF8D262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4048"/>
            <a:ext cx="2616334" cy="1162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C04544-2448-4C3C-AA8A-06609197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89" y="4154488"/>
            <a:ext cx="5112013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5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3D05-8AD2-465D-8FF3-39CCE65A6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5E089-8198-4739-83FA-5EB74F3BD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92F078-371E-4546-9611-37EA9557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7" y="1829180"/>
            <a:ext cx="11600312" cy="15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93D05-8AD2-465D-8FF3-39CCE65A6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5E089-8198-4739-83FA-5EB74F3BD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252" y="3846444"/>
            <a:ext cx="9892747" cy="1411356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92F078-371E-4546-9611-37EA9557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7" y="1829180"/>
            <a:ext cx="11600312" cy="15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4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E030-1467-4C20-BC06-DE6D163A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89723-A410-4F88-A0CF-A985CF0A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小数的二进制表示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10.011 -&gt; 2 + 1/4 + 1/8</a:t>
            </a:r>
          </a:p>
          <a:p>
            <a:pPr marL="0" indent="0">
              <a:buNone/>
            </a:pPr>
            <a:r>
              <a:rPr lang="en-US" altLang="zh-CN" dirty="0"/>
              <a:t>        0.11111……  -&gt; 1.0 – </a:t>
            </a:r>
            <a:r>
              <a:rPr lang="el-GR" altLang="zh-CN" dirty="0"/>
              <a:t>ε</a:t>
            </a:r>
            <a:r>
              <a:rPr lang="en-US" altLang="zh-CN" dirty="0"/>
              <a:t> (</a:t>
            </a:r>
            <a:r>
              <a:rPr lang="el-GR" altLang="zh-CN" dirty="0"/>
              <a:t>ε</a:t>
            </a:r>
            <a:r>
              <a:rPr lang="en-US" altLang="zh-CN" dirty="0"/>
              <a:t> -&gt; 0)</a:t>
            </a:r>
          </a:p>
          <a:p>
            <a:pPr marL="0" indent="0">
              <a:buNone/>
            </a:pPr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只能表示部分形如</a:t>
            </a:r>
            <a:r>
              <a:rPr lang="en-US" altLang="zh-CN" dirty="0"/>
              <a:t>x/2</a:t>
            </a:r>
            <a:r>
              <a:rPr lang="en-US" altLang="zh-CN" baseline="30000" dirty="0"/>
              <a:t>k</a:t>
            </a:r>
            <a:r>
              <a:rPr lang="zh-CN" altLang="en-US" dirty="0"/>
              <a:t>的小数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无法表示极小数和极大数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36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6126-29A4-4744-B322-21FC437F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Floating </a:t>
            </a:r>
            <a:r>
              <a:rPr lang="en-US" altLang="zh-CN" dirty="0" err="1"/>
              <a:t>Piont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5927B-0530-4120-B66B-78FA5266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92"/>
            <a:ext cx="10515600" cy="4351338"/>
          </a:xfrm>
        </p:spPr>
        <p:txBody>
          <a:bodyPr/>
          <a:lstStyle/>
          <a:p>
            <a:r>
              <a:rPr lang="zh-CN" altLang="en-US" dirty="0"/>
              <a:t>形式  </a:t>
            </a:r>
            <a:r>
              <a:rPr lang="en-US" altLang="zh-CN" dirty="0"/>
              <a:t>(-1)</a:t>
            </a:r>
            <a:r>
              <a:rPr lang="en-US" altLang="zh-CN" baseline="30000" dirty="0"/>
              <a:t>s </a:t>
            </a:r>
            <a:r>
              <a:rPr lang="en-US" altLang="zh-CN" dirty="0"/>
              <a:t>M 2</a:t>
            </a:r>
            <a:r>
              <a:rPr lang="en-US" altLang="zh-CN" baseline="30000" dirty="0"/>
              <a:t>E</a:t>
            </a:r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/>
          </a:p>
          <a:p>
            <a:r>
              <a:rPr lang="en-US" altLang="zh-CN" dirty="0"/>
              <a:t>Single precision:32bits, 7 decimal digits, 10</a:t>
            </a:r>
            <a:r>
              <a:rPr lang="en-US" altLang="zh-CN" baseline="30000" dirty="0"/>
              <a:t>38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Double precision:64bits, 16 decimal digits, 10</a:t>
            </a:r>
            <a:r>
              <a:rPr lang="en-US" altLang="zh-CN" baseline="30000" dirty="0"/>
              <a:t>308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Others:  half precision 16bits, 1 – 5 – 10;   quad precision</a:t>
            </a:r>
            <a:endParaRPr lang="zh-CN" altLang="en-US" sz="1600" dirty="0"/>
          </a:p>
          <a:p>
            <a:endParaRPr lang="en-US" altLang="zh-CN" baseline="30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B04CDE-7BEA-40F6-A9A6-046B36E4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6" y="1918082"/>
            <a:ext cx="4532364" cy="6545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3E8C7B-AEE0-4078-B4C5-5CE1FCA6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6" y="2572600"/>
            <a:ext cx="6513745" cy="4777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3DEAD1-D4C9-4EBB-9D86-83FC9E11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6" y="3549741"/>
            <a:ext cx="5225858" cy="6380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F841A1-DC99-48DE-A4B5-9AD6CF821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66" y="4576921"/>
            <a:ext cx="5225858" cy="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170DB-F3A4-4F1C-85B1-D1286531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202" y="270456"/>
            <a:ext cx="10471597" cy="5906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V = (-1)</a:t>
            </a:r>
            <a:r>
              <a:rPr lang="en-US" altLang="zh-CN" b="1" baseline="30000" dirty="0"/>
              <a:t>s </a:t>
            </a:r>
            <a:r>
              <a:rPr lang="en-US" altLang="zh-CN" b="1" dirty="0"/>
              <a:t>M 2</a:t>
            </a:r>
            <a:r>
              <a:rPr lang="en-US" altLang="zh-CN" b="1" baseline="30000" dirty="0"/>
              <a:t>E</a:t>
            </a:r>
          </a:p>
          <a:p>
            <a:pPr marL="0" indent="0">
              <a:buNone/>
            </a:pPr>
            <a:r>
              <a:rPr lang="en-US" altLang="zh-CN" dirty="0"/>
              <a:t>Normalized  &lt;-&gt;  exp </a:t>
            </a:r>
            <a:r>
              <a:rPr lang="zh-CN" altLang="en-US" dirty="0"/>
              <a:t>≠ </a:t>
            </a:r>
            <a:r>
              <a:rPr lang="en-US" altLang="zh-CN" dirty="0"/>
              <a:t>0 and exp </a:t>
            </a:r>
            <a:r>
              <a:rPr lang="zh-CN" altLang="en-US" dirty="0"/>
              <a:t>≠</a:t>
            </a:r>
            <a:r>
              <a:rPr lang="en-US" altLang="zh-CN" dirty="0"/>
              <a:t>11…11</a:t>
            </a:r>
          </a:p>
          <a:p>
            <a:pPr marL="0" indent="0">
              <a:buNone/>
            </a:pPr>
            <a:r>
              <a:rPr lang="en-US" altLang="zh-CN" dirty="0"/>
              <a:t>E = Exp – Bias   </a:t>
            </a:r>
            <a:r>
              <a:rPr lang="en-US" altLang="zh-CN" sz="1600" b="1" dirty="0" err="1"/>
              <a:t>Bias</a:t>
            </a:r>
            <a:r>
              <a:rPr lang="en-US" altLang="zh-CN" sz="1600" b="1" dirty="0"/>
              <a:t> = 2</a:t>
            </a:r>
            <a:r>
              <a:rPr lang="en-US" altLang="zh-CN" sz="1600" b="1" baseline="30000" dirty="0"/>
              <a:t>k-1</a:t>
            </a:r>
            <a:r>
              <a:rPr lang="en-US" altLang="zh-CN" sz="1600" b="1" dirty="0"/>
              <a:t> – 1   </a:t>
            </a:r>
            <a:r>
              <a:rPr lang="en-US" altLang="zh-CN" sz="1600" b="1" dirty="0" err="1"/>
              <a:t>eg:Single</a:t>
            </a:r>
            <a:r>
              <a:rPr lang="en-US" altLang="zh-CN" sz="1600" b="1" dirty="0"/>
              <a:t> precision Bias:127</a:t>
            </a:r>
          </a:p>
          <a:p>
            <a:pPr marL="0" indent="0">
              <a:buNone/>
            </a:pPr>
            <a:r>
              <a:rPr lang="en-US" altLang="zh-CN" dirty="0"/>
              <a:t>M = 1.xxxxx</a:t>
            </a:r>
          </a:p>
          <a:p>
            <a:pPr marL="0" indent="0">
              <a:buNone/>
            </a:pPr>
            <a:r>
              <a:rPr lang="en-US" altLang="zh-CN" dirty="0"/>
              <a:t>Denormalized &lt;-&gt; exp = 0…00</a:t>
            </a:r>
          </a:p>
          <a:p>
            <a:pPr marL="0" indent="0">
              <a:buNone/>
            </a:pPr>
            <a:r>
              <a:rPr lang="en-US" altLang="zh-CN" dirty="0"/>
              <a:t>E = 1 – Bias</a:t>
            </a:r>
          </a:p>
          <a:p>
            <a:pPr marL="0" indent="0">
              <a:buNone/>
            </a:pPr>
            <a:r>
              <a:rPr lang="en-US" altLang="zh-CN" dirty="0"/>
              <a:t>M = 0.xxxxx</a:t>
            </a:r>
          </a:p>
          <a:p>
            <a:pPr marL="0" indent="0">
              <a:buNone/>
            </a:pPr>
            <a:r>
              <a:rPr lang="en-US" altLang="zh-CN" dirty="0"/>
              <a:t>Special &lt;-&gt; exp = 1…11</a:t>
            </a:r>
          </a:p>
          <a:p>
            <a:pPr marL="0" indent="0">
              <a:buNone/>
            </a:pPr>
            <a:r>
              <a:rPr lang="en-US" altLang="zh-CN" dirty="0"/>
              <a:t>Case 1: frac = 0…00  V= +</a:t>
            </a:r>
            <a:r>
              <a:rPr lang="zh-CN" altLang="en-US" dirty="0"/>
              <a:t>∞</a:t>
            </a:r>
            <a:r>
              <a:rPr lang="en-US" altLang="zh-CN" dirty="0"/>
              <a:t>/-</a:t>
            </a:r>
            <a:r>
              <a:rPr lang="zh-CN" altLang="en-US" dirty="0"/>
              <a:t>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Case 2:</a:t>
            </a:r>
            <a:r>
              <a:rPr lang="zh-CN" altLang="en-US" dirty="0"/>
              <a:t> </a:t>
            </a:r>
            <a:r>
              <a:rPr lang="en-US" altLang="zh-CN" dirty="0"/>
              <a:t>frac</a:t>
            </a:r>
            <a:r>
              <a:rPr lang="zh-CN" altLang="en-US" dirty="0"/>
              <a:t> ≠</a:t>
            </a:r>
            <a:r>
              <a:rPr lang="en-US" altLang="zh-CN" dirty="0"/>
              <a:t>0…00  </a:t>
            </a:r>
            <a:r>
              <a:rPr lang="en-US" altLang="zh-CN" dirty="0" err="1"/>
              <a:t>NaN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B1FC81-B92F-492C-B924-E9DD04DD3561}"/>
              </a:ext>
            </a:extLst>
          </p:cNvPr>
          <p:cNvSpPr/>
          <p:nvPr/>
        </p:nvSpPr>
        <p:spPr>
          <a:xfrm>
            <a:off x="563219" y="924340"/>
            <a:ext cx="278296" cy="208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B735FF-E676-4864-96F8-D5DD4FC8597B}"/>
              </a:ext>
            </a:extLst>
          </p:cNvPr>
          <p:cNvSpPr/>
          <p:nvPr/>
        </p:nvSpPr>
        <p:spPr>
          <a:xfrm>
            <a:off x="554213" y="2468218"/>
            <a:ext cx="278296" cy="208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506252-AEE2-4BA6-9257-3E9DB387B62D}"/>
              </a:ext>
            </a:extLst>
          </p:cNvPr>
          <p:cNvSpPr/>
          <p:nvPr/>
        </p:nvSpPr>
        <p:spPr>
          <a:xfrm>
            <a:off x="554213" y="3972341"/>
            <a:ext cx="278296" cy="2087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2F188-E1FC-4325-93BF-9CC9F044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A96674-AEAB-4122-B8A3-33BF6140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4472"/>
            <a:ext cx="9853980" cy="16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0D073-E0E3-457D-B685-178CF97E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3CCCA0-DA34-4063-9FFD-9BD4CD36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1690688"/>
            <a:ext cx="8695587" cy="25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8528E-5E91-43C8-91F0-6B72E570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26" y="536713"/>
            <a:ext cx="10508974" cy="56402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这样我们可以计算一下浮点数能表示的数的范围与精度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Single precision:32bits, 7 decimal digits, 10</a:t>
            </a:r>
            <a:r>
              <a:rPr lang="en-US" altLang="zh-CN" baseline="30000" dirty="0"/>
              <a:t>38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精度：</a:t>
            </a:r>
            <a:r>
              <a:rPr lang="en-US" altLang="zh-CN" dirty="0"/>
              <a:t> 2</a:t>
            </a:r>
            <a:r>
              <a:rPr lang="en-US" altLang="zh-CN" baseline="30000" dirty="0"/>
              <a:t>24</a:t>
            </a:r>
            <a:r>
              <a:rPr lang="en-US" altLang="zh-CN" dirty="0"/>
              <a:t>-1 = 16777215 -&gt; 10</a:t>
            </a:r>
            <a:r>
              <a:rPr lang="en-US" altLang="zh-CN" baseline="30000" dirty="0"/>
              <a:t>7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范围：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E=127   M</a:t>
            </a:r>
            <a:r>
              <a:rPr lang="zh-CN" altLang="en-US" dirty="0"/>
              <a:t>≈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Max </a:t>
            </a:r>
            <a:r>
              <a:rPr lang="zh-CN" altLang="en-US" dirty="0"/>
              <a:t>≈ </a:t>
            </a:r>
            <a:r>
              <a:rPr lang="en-US" altLang="zh-CN" dirty="0"/>
              <a:t>2</a:t>
            </a:r>
            <a:r>
              <a:rPr lang="en-US" altLang="zh-CN" baseline="30000" dirty="0"/>
              <a:t>128</a:t>
            </a:r>
            <a:r>
              <a:rPr lang="zh-CN" altLang="en-US" dirty="0"/>
              <a:t>≈ </a:t>
            </a:r>
            <a:r>
              <a:rPr lang="en-US" altLang="zh-CN" dirty="0"/>
              <a:t>3.4×10</a:t>
            </a:r>
            <a:r>
              <a:rPr lang="en-US" altLang="zh-CN" baseline="30000" dirty="0"/>
              <a:t>38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EC3289-8067-47E6-BB95-6C02F88A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1556831"/>
            <a:ext cx="7385430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BA30D-1705-4478-AD45-1B7DFD98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F5840-C05F-41D7-A9E1-262BABEC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65"/>
            <a:ext cx="10515600" cy="39505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、求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、假设格式</a:t>
            </a:r>
            <a:r>
              <a:rPr lang="en-US" altLang="zh-CN" dirty="0"/>
              <a:t>A</a:t>
            </a:r>
            <a:r>
              <a:rPr lang="zh-CN" altLang="en-US" dirty="0"/>
              <a:t>变为</a:t>
            </a:r>
            <a:r>
              <a:rPr lang="en-US" altLang="zh-CN" dirty="0"/>
              <a:t>1</a:t>
            </a:r>
            <a:r>
              <a:rPr lang="zh-CN" altLang="en-US" dirty="0"/>
              <a:t>个符号位，</a:t>
            </a:r>
            <a:r>
              <a:rPr lang="en-US" altLang="zh-CN" dirty="0"/>
              <a:t>k+1</a:t>
            </a:r>
            <a:r>
              <a:rPr lang="zh-CN" altLang="en-US" dirty="0"/>
              <a:t>个阶码位，</a:t>
            </a:r>
            <a:r>
              <a:rPr lang="en-US" altLang="zh-CN" dirty="0"/>
              <a:t>n-1</a:t>
            </a:r>
            <a:r>
              <a:rPr lang="zh-CN" altLang="en-US" dirty="0"/>
              <a:t>个小数位，那么能表示的实数数量，数值精度，表示范围会如何变化？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5FD08-3664-4139-BA44-77BD5A64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64" y="289588"/>
            <a:ext cx="10513236" cy="17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514</Words>
  <Application>Microsoft Office PowerPoint</Application>
  <PresentationFormat>宽屏</PresentationFormat>
  <Paragraphs>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Floating Point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简介</vt:lpstr>
      <vt:lpstr>表示</vt:lpstr>
      <vt:lpstr>IEEE Floating Piont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</vt:lpstr>
      <vt:lpstr>PowerPoint 演示文稿</vt:lpstr>
      <vt:lpstr>写出一个浮点数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C中的浮点数与int的转换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y3268935141@outlook.com</dc:creator>
  <cp:lastModifiedBy>y3268935141@outlook.com</cp:lastModifiedBy>
  <cp:revision>33</cp:revision>
  <dcterms:created xsi:type="dcterms:W3CDTF">2023-09-18T14:11:42Z</dcterms:created>
  <dcterms:modified xsi:type="dcterms:W3CDTF">2023-09-20T11:50:15Z</dcterms:modified>
</cp:coreProperties>
</file>